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79" r:id="rId3"/>
    <p:sldId id="265" r:id="rId4"/>
    <p:sldId id="298" r:id="rId5"/>
    <p:sldId id="296" r:id="rId6"/>
    <p:sldId id="288" r:id="rId7"/>
    <p:sldId id="313" r:id="rId8"/>
    <p:sldId id="293" r:id="rId9"/>
    <p:sldId id="294" r:id="rId10"/>
    <p:sldId id="299" r:id="rId11"/>
    <p:sldId id="302" r:id="rId12"/>
    <p:sldId id="303" r:id="rId13"/>
    <p:sldId id="312" r:id="rId14"/>
    <p:sldId id="306" r:id="rId15"/>
    <p:sldId id="308" r:id="rId16"/>
    <p:sldId id="314" r:id="rId17"/>
    <p:sldId id="283" r:id="rId1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66" autoAdjust="0"/>
    <p:restoredTop sz="94660"/>
  </p:normalViewPr>
  <p:slideViewPr>
    <p:cSldViewPr>
      <p:cViewPr varScale="1">
        <p:scale>
          <a:sx n="114" d="100"/>
          <a:sy n="114" d="100"/>
        </p:scale>
        <p:origin x="774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05.05.2021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81981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D4000A-37E1-4D72-B31A-77993FD77D4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59614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0567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D4000A-37E1-4D72-B31A-77993FD77D4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6883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D4000A-37E1-4D72-B31A-77993FD77D4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68823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17091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29750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05719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75072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07026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5156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36353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76764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3671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339502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95536" y="843558"/>
            <a:ext cx="5112568" cy="252028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Změny správního systému po roce 1945</a:t>
            </a: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444208" y="3723878"/>
            <a:ext cx="2528063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Lubomír </a:t>
            </a:r>
            <a:r>
              <a:rPr lang="cs-CZ" altLang="cs-CZ" sz="9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Nenička</a:t>
            </a:r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ekonomie a veřejné správy</a:t>
            </a:r>
          </a:p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90767" y="987574"/>
            <a:ext cx="8352928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pl-PL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základě ústavního zákona z prosince 1948  bylo v ČSR zřízeno 19 krajů (13 v českých zemích a 6 na Slovensku</a:t>
            </a:r>
            <a:r>
              <a:rPr lang="pl-PL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pl-PL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Byly zrušeny zemské národní výbory, začaly působit nově vytvořené krajské národní výbory (KNV), v Praze krajskou správu vykonával Ústřední národní </a:t>
            </a:r>
            <a:r>
              <a:rPr lang="pl-PL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výbor. </a:t>
            </a:r>
            <a:endParaRPr lang="pl-PL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Krajské zřízení </a:t>
            </a:r>
          </a:p>
        </p:txBody>
      </p:sp>
    </p:spTree>
    <p:extLst>
      <p:ext uri="{BB962C8B-B14F-4D97-AF65-F5344CB8AC3E}">
        <p14:creationId xmlns:p14="http://schemas.microsoft.com/office/powerpoint/2010/main" val="211843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7574"/>
            <a:ext cx="83529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pl-PL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roce 1948 se soudní organizace přizpůsobila krajskému </a:t>
            </a:r>
            <a:r>
              <a:rPr lang="pl-PL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zřízení.</a:t>
            </a:r>
            <a:endParaRPr lang="pl-PL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Ústavní soud nebyl po roce 1948 obnoven, </a:t>
            </a:r>
            <a:br>
              <a:rPr lang="pl-PL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50. letech byl zrušen i Nejvyšší správní </a:t>
            </a:r>
            <a:r>
              <a:rPr lang="pl-PL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soud.</a:t>
            </a:r>
            <a:endParaRPr lang="pl-PL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Nově byl vytvořen Státní soud jako nástroj represe proti odpůrcům </a:t>
            </a:r>
            <a:r>
              <a:rPr lang="pl-PL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režimu. </a:t>
            </a:r>
            <a:endParaRPr lang="pl-PL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 smtClean="0"/>
              <a:t>Změny soudního systému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350304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7574"/>
            <a:ext cx="83529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pl-PL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Místní </a:t>
            </a:r>
            <a:r>
              <a:rPr lang="pl-PL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národní výbory byly v 50. letech rozděleny na městské a </a:t>
            </a:r>
            <a:r>
              <a:rPr lang="pl-PL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místní.</a:t>
            </a:r>
            <a:endParaRPr lang="pl-PL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Byly zrušeny referáty, které nahradily odbory nebo správy národních </a:t>
            </a:r>
            <a:r>
              <a:rPr lang="pl-PL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výborů.</a:t>
            </a:r>
            <a:endParaRPr lang="pl-PL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roce 1954 se konaly nové volby do NV (93,6% hlasů pro kandidáty Národní fronty</a:t>
            </a:r>
            <a:r>
              <a:rPr lang="pl-PL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pl-PL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 smtClean="0"/>
              <a:t>Národní výbory v 50. letech 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17383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7574"/>
            <a:ext cx="83529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pl-PL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Změnila název státu na Československou socialistickou republiku (ČSSR</a:t>
            </a:r>
            <a:r>
              <a:rPr lang="pl-PL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pl-PL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Nová ústava zrušila Sbor pověřenců a omezila pravomoci Slovenské národní </a:t>
            </a:r>
            <a:r>
              <a:rPr lang="pl-PL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rady.</a:t>
            </a:r>
            <a:endParaRPr lang="pl-PL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Deklarovala vedoucí úlohu KSČ ve </a:t>
            </a:r>
            <a:r>
              <a:rPr lang="pl-PL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společnosti.</a:t>
            </a:r>
            <a:endParaRPr lang="pl-PL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Oslabila pozici </a:t>
            </a:r>
            <a:r>
              <a:rPr lang="pl-PL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prezidenta.</a:t>
            </a:r>
            <a:endParaRPr lang="pl-PL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776864" cy="507703"/>
          </a:xfrm>
        </p:spPr>
        <p:txBody>
          <a:bodyPr/>
          <a:lstStyle/>
          <a:p>
            <a:r>
              <a:rPr lang="cs-CZ" sz="2800" b="1" dirty="0" smtClean="0"/>
              <a:t>Ústava z roku 1960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70317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7574"/>
            <a:ext cx="83529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pl-PL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základě zákona č. 36/1960 Sb. o územním členění státu rovněž z </a:t>
            </a:r>
            <a:r>
              <a:rPr lang="pl-PL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roku</a:t>
            </a:r>
          </a:p>
          <a:p>
            <a:pPr marL="0" indent="0">
              <a:buNone/>
            </a:pPr>
            <a:r>
              <a:rPr lang="pl-PL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1960 </a:t>
            </a:r>
            <a:r>
              <a:rPr lang="pl-PL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byly určeny nové hranice </a:t>
            </a:r>
            <a:r>
              <a:rPr lang="pl-PL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krajů – jejich počet byl snížen.</a:t>
            </a:r>
            <a:endParaRPr lang="pl-PL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Praha </a:t>
            </a:r>
            <a:r>
              <a:rPr lang="pl-PL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měla pozici samostatného kraje, byl zde </a:t>
            </a:r>
            <a:r>
              <a:rPr lang="pl-PL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zrušen </a:t>
            </a:r>
            <a:r>
              <a:rPr lang="pl-PL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Ústřední národní výbor a nahrazen </a:t>
            </a:r>
            <a:r>
              <a:rPr lang="pl-PL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Městským </a:t>
            </a:r>
            <a:r>
              <a:rPr lang="pl-PL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národním </a:t>
            </a:r>
            <a:r>
              <a:rPr lang="pl-PL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výborem.</a:t>
            </a:r>
          </a:p>
          <a:p>
            <a:r>
              <a:rPr lang="pl-PL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Došlo také k výraznému snížení počtu okresů. </a:t>
            </a:r>
            <a:r>
              <a:rPr lang="pl-PL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Zatímco na </a:t>
            </a:r>
            <a:r>
              <a:rPr lang="pl-PL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konci 40. let existovalo 179 okresů</a:t>
            </a:r>
            <a:r>
              <a:rPr lang="pl-PL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pl-PL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 změně z roku 1960 jejich počet klesl na 76.</a:t>
            </a:r>
          </a:p>
          <a:p>
            <a:endParaRPr lang="pl-PL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776864" cy="507703"/>
          </a:xfrm>
        </p:spPr>
        <p:txBody>
          <a:bodyPr/>
          <a:lstStyle/>
          <a:p>
            <a:r>
              <a:rPr lang="pl-PL" b="1" dirty="0"/>
              <a:t>Změny v krajském </a:t>
            </a:r>
            <a:r>
              <a:rPr lang="pl-PL" b="1" dirty="0" smtClean="0"/>
              <a:t>zřízení a </a:t>
            </a:r>
            <a:r>
              <a:rPr lang="pl-PL" b="1" dirty="0"/>
              <a:t>v systému NV po roce 1960</a:t>
            </a:r>
            <a:endParaRPr lang="cs-CZ" b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8104" y="2067694"/>
            <a:ext cx="3563888" cy="1586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7574"/>
            <a:ext cx="83529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pl-PL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základě zákona z roku 1967 byly národní výbory </a:t>
            </a:r>
            <a:r>
              <a:rPr lang="pl-PL" altLang="cs-CZ" sz="2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opět definovány </a:t>
            </a:r>
            <a:r>
              <a:rPr lang="pl-PL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jako orgány socialistické státní moci </a:t>
            </a:r>
            <a:r>
              <a:rPr lang="pl-PL" altLang="cs-CZ" sz="2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altLang="cs-CZ" sz="2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altLang="cs-CZ" sz="2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l-PL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zároveň státní orgány samosprávného </a:t>
            </a:r>
            <a:r>
              <a:rPr lang="pl-PL" altLang="cs-CZ" sz="2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charakteru.</a:t>
            </a:r>
            <a:endParaRPr lang="pl-PL" altLang="cs-CZ" sz="2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skutečnosti jejich působnost podléhala vládním </a:t>
            </a:r>
            <a:r>
              <a:rPr lang="pl-PL" altLang="cs-CZ" sz="2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usnesením.</a:t>
            </a:r>
            <a:endParaRPr lang="pl-PL" altLang="cs-CZ" sz="2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Změnila se struktura národních </a:t>
            </a:r>
            <a:r>
              <a:rPr lang="pl-PL" altLang="cs-CZ" sz="2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výborů.</a:t>
            </a:r>
            <a:endParaRPr lang="pl-PL" altLang="cs-CZ" sz="2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776864" cy="507703"/>
          </a:xfrm>
        </p:spPr>
        <p:txBody>
          <a:bodyPr/>
          <a:lstStyle/>
          <a:p>
            <a:r>
              <a:rPr lang="cs-CZ" sz="3200" b="1" dirty="0" smtClean="0"/>
              <a:t>Národní výbory v 60. letech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229431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7574"/>
            <a:ext cx="83529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pl-PL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1.1. 1969 byly ustaveny Česká socialistická republika a Slovenská socialistická republika </a:t>
            </a:r>
          </a:p>
          <a:p>
            <a:r>
              <a:rPr lang="pl-PL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působnosti federace zůstávala zahraniční politika, obrana, federální státní hmotné rezervy a federální zákonodárství </a:t>
            </a:r>
          </a:p>
          <a:p>
            <a:endParaRPr lang="pl-PL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776864" cy="507703"/>
          </a:xfrm>
        </p:spPr>
        <p:txBody>
          <a:bodyPr/>
          <a:lstStyle/>
          <a:p>
            <a:r>
              <a:rPr lang="pt-BR" sz="3200" b="1" dirty="0"/>
              <a:t>Federalizace státu – 28. říjen 1968 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161335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7574"/>
            <a:ext cx="8640960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Jako nové orgány veřejné správy byly v roce 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1945 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ustaveny </a:t>
            </a:r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národní výbory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Nahradily obecní, okresní a zemské orgány. Národní 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výbory 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byly na všech 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stupních 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zřizovány jako současně orgány státní správy a 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samosprávy.</a:t>
            </a:r>
          </a:p>
          <a:p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Základem 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správní soustavy se </a:t>
            </a:r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 nástupu komunistického režimu 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stalo </a:t>
            </a:r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krajské </a:t>
            </a:r>
            <a:r>
              <a:rPr lang="cs-CZ" alt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zřízení.</a:t>
            </a:r>
          </a:p>
          <a:p>
            <a:r>
              <a:rPr lang="cs-CZ" alt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roce 1960 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byl 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přijat </a:t>
            </a:r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nový zákon o územním členění státu, 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který 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upravoval 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podobu krajského zřízení. Počet krajů i okresů byl snížen, a jejich hranice </a:t>
            </a:r>
          </a:p>
          <a:p>
            <a:pPr marL="0" indent="0">
              <a:buNone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byly 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nově stanoveny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základě ústavního zákona z 28. října </a:t>
            </a:r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1968 se Československo </a:t>
            </a:r>
            <a:r>
              <a:rPr lang="cs-CZ" alt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stalo </a:t>
            </a:r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federací.</a:t>
            </a:r>
          </a:p>
          <a:p>
            <a:pPr marL="0" indent="0">
              <a:buNone/>
            </a:pP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648072"/>
          </a:xfrm>
        </p:spPr>
        <p:txBody>
          <a:bodyPr/>
          <a:lstStyle/>
          <a:p>
            <a:r>
              <a:rPr lang="cs-CZ" sz="2800" b="1" dirty="0"/>
              <a:t>Shrnutí</a:t>
            </a:r>
            <a:br>
              <a:rPr lang="cs-CZ" sz="2800" b="1" dirty="0"/>
            </a:b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81466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7574"/>
            <a:ext cx="8280920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373063">
              <a:spcBef>
                <a:spcPts val="1200"/>
              </a:spcBef>
            </a:pPr>
            <a:endParaRPr 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3200" b="1" dirty="0"/>
              <a:t>Cíle přednášky</a:t>
            </a:r>
            <a:endParaRPr lang="cs-CZ" sz="32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520594" y="987367"/>
            <a:ext cx="72728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Představit změny správního systému po II. světové válce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Charakterizovat dopady nástupu komunistického režimu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Nastínit správní vývoj v 50. a 60. letech</a:t>
            </a:r>
            <a:endParaRPr lang="cs-CZ" sz="2400" dirty="0"/>
          </a:p>
          <a:p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130096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7574"/>
            <a:ext cx="8280920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373063">
              <a:spcBef>
                <a:spcPts val="1200"/>
              </a:spcBef>
            </a:pPr>
            <a:endParaRPr 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 smtClean="0"/>
              <a:t>Počátky poválečného správního systému</a:t>
            </a:r>
            <a:endParaRPr lang="cs-CZ" sz="28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703189"/>
            <a:ext cx="8136904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Představitelé </a:t>
            </a:r>
            <a:r>
              <a:rPr lang="cs-CZ" sz="2400" dirty="0"/>
              <a:t>komunistického exilu v Moskvě přišli s návrhem na vytvoření národních výborů jako nových orgánů veřejné správy – plán byl </a:t>
            </a:r>
            <a:r>
              <a:rPr lang="cs-CZ" sz="2400" dirty="0" smtClean="0"/>
              <a:t>přijat.</a:t>
            </a:r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V prosinci </a:t>
            </a:r>
            <a:r>
              <a:rPr lang="cs-CZ" sz="2400" b="1" dirty="0"/>
              <a:t>1944</a:t>
            </a:r>
            <a:r>
              <a:rPr lang="cs-CZ" sz="2400" dirty="0"/>
              <a:t> Edvard Beneš podepsal </a:t>
            </a:r>
            <a:r>
              <a:rPr lang="cs-CZ" sz="2400" b="1" dirty="0"/>
              <a:t>ústavní dekret o národních </a:t>
            </a:r>
            <a:r>
              <a:rPr lang="cs-CZ" sz="2400" b="1" dirty="0" smtClean="0"/>
              <a:t>výborech.</a:t>
            </a:r>
            <a:endParaRPr lang="cs-CZ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Ústavní dekret č.11/44 potvrdil platnost všech právních předpisů vydaných do konce září </a:t>
            </a:r>
            <a:r>
              <a:rPr lang="cs-CZ" sz="2400" dirty="0" smtClean="0"/>
              <a:t>1938.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5028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7574"/>
            <a:ext cx="8280920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373063">
              <a:spcBef>
                <a:spcPts val="1200"/>
              </a:spcBef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prosinci 1943 byla založena Slovenská národní rada (SNR) jako ústřední orgán protinacistického 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odboje.</a:t>
            </a:r>
          </a:p>
          <a:p>
            <a:pPr indent="0">
              <a:spcBef>
                <a:spcPts val="1200"/>
              </a:spcBef>
              <a:buNone/>
            </a:pPr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200"/>
              </a:spcBef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 vypuknutí Slovenského národního povstání v roce 1944 se SNR prohlásila výkonnou a zákonodárnou mocí na Slovensku s cílem obnovy společného státu Čechů a 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Slováků.</a:t>
            </a:r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200"/>
              </a:spcBef>
            </a:pPr>
            <a:endParaRPr 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 smtClean="0"/>
              <a:t>Otázka Slovenska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307852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00800" cy="720080"/>
          </a:xfrm>
        </p:spPr>
        <p:txBody>
          <a:bodyPr/>
          <a:lstStyle/>
          <a:p>
            <a:r>
              <a:rPr lang="cs-CZ" sz="3200" dirty="0" smtClean="0"/>
              <a:t>První poválečná vláda</a:t>
            </a:r>
            <a:endParaRPr lang="cs-CZ" sz="32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251520" y="915566"/>
            <a:ext cx="871296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Vznikla </a:t>
            </a:r>
            <a:r>
              <a:rPr lang="cs-CZ" sz="2400" dirty="0"/>
              <a:t>v dubnu 1945, tehdy vydán </a:t>
            </a:r>
            <a:r>
              <a:rPr lang="cs-CZ" sz="2400" b="1" dirty="0"/>
              <a:t>Košický vládní </a:t>
            </a:r>
            <a:r>
              <a:rPr lang="cs-CZ" sz="2400" b="1" dirty="0" smtClean="0"/>
              <a:t>program</a:t>
            </a:r>
            <a:r>
              <a:rPr lang="cs-CZ" sz="2400" dirty="0" smtClean="0"/>
              <a:t>.</a:t>
            </a:r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Jako </a:t>
            </a:r>
            <a:r>
              <a:rPr lang="cs-CZ" sz="2400" dirty="0"/>
              <a:t>nová </a:t>
            </a:r>
            <a:r>
              <a:rPr lang="cs-CZ" sz="2400" dirty="0" smtClean="0"/>
              <a:t>instituce </a:t>
            </a:r>
            <a:r>
              <a:rPr lang="cs-CZ" sz="2400" dirty="0"/>
              <a:t>vzniklo předsednictvo vlády. V resortech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s </a:t>
            </a:r>
            <a:r>
              <a:rPr lang="cs-CZ" sz="2400" dirty="0"/>
              <a:t>celostátní působností byly zřízeny </a:t>
            </a:r>
            <a:r>
              <a:rPr lang="cs-CZ" sz="2400" dirty="0" smtClean="0"/>
              <a:t>funkce </a:t>
            </a:r>
            <a:r>
              <a:rPr lang="cs-CZ" sz="2400" dirty="0"/>
              <a:t>státních tajemníků jako členů vlády.</a:t>
            </a:r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Vládní program potvrzoval </a:t>
            </a:r>
            <a:r>
              <a:rPr lang="cs-CZ" sz="2400" dirty="0"/>
              <a:t>jako základ veřejné správy „lidem volené národní výbory“.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Na návrh vlády byly vydávány dekrety prezidenta </a:t>
            </a:r>
            <a:r>
              <a:rPr lang="cs-CZ" sz="2400" dirty="0" smtClean="0"/>
              <a:t>republiky.</a:t>
            </a:r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Výkonnou složkou SNR se stal Sbor </a:t>
            </a:r>
            <a:r>
              <a:rPr lang="cs-CZ" sz="2400" dirty="0" smtClean="0"/>
              <a:t>pověřenců.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9466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7574"/>
            <a:ext cx="8640960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Bylo obnoveno v předmnichovských hranicích – </a:t>
            </a:r>
            <a:b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výjimkou Podkarpatské Rusi (byla připojena </a:t>
            </a:r>
            <a:b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Sovětskému svazu</a:t>
            </a:r>
            <a:r>
              <a:rPr lang="cs-CZ" altLang="cs-CZ" sz="2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cs-CZ" altLang="cs-CZ" sz="2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Základy obnovené státnosti budovalo exilové centrum v Londýně v čele s prezidentem </a:t>
            </a:r>
            <a:r>
              <a:rPr lang="cs-CZ" altLang="cs-CZ" sz="2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Benešem.</a:t>
            </a:r>
            <a:endParaRPr lang="cs-CZ" altLang="cs-CZ" sz="2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podobu obnovené ČSR měla </a:t>
            </a:r>
            <a:r>
              <a:rPr lang="cs-CZ" altLang="cs-CZ" sz="2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výrazný vliv </a:t>
            </a:r>
            <a:r>
              <a:rPr lang="cs-CZ" altLang="cs-CZ" sz="2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KSČ.</a:t>
            </a:r>
            <a:endParaRPr lang="cs-CZ" altLang="cs-CZ" sz="2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Německé obyvatelstvo bylo </a:t>
            </a:r>
            <a:r>
              <a:rPr lang="cs-CZ" altLang="cs-CZ" sz="2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vysídleno.</a:t>
            </a:r>
            <a:endParaRPr lang="cs-CZ" altLang="cs-CZ" sz="2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8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280920" cy="648072"/>
          </a:xfrm>
        </p:spPr>
        <p:txBody>
          <a:bodyPr/>
          <a:lstStyle/>
          <a:p>
            <a:r>
              <a:rPr lang="cs-CZ" sz="3200" b="1" dirty="0" smtClean="0"/>
              <a:t>Československo po roce 1945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321148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00800" cy="720080"/>
          </a:xfrm>
        </p:spPr>
        <p:txBody>
          <a:bodyPr/>
          <a:lstStyle/>
          <a:p>
            <a:r>
              <a:rPr lang="cs-CZ" sz="3200" b="1" dirty="0" smtClean="0"/>
              <a:t>Národní výbory</a:t>
            </a:r>
            <a:endParaRPr lang="cs-CZ" sz="32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251520" y="915566"/>
            <a:ext cx="871296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Národní </a:t>
            </a:r>
            <a:r>
              <a:rPr lang="cs-CZ" sz="2000" dirty="0"/>
              <a:t>výbory (NV) nahradily obecní, okresní a zemské orgány – </a:t>
            </a:r>
            <a:r>
              <a:rPr lang="cs-CZ" sz="2000" b="1" dirty="0"/>
              <a:t>dosavadní územní </a:t>
            </a:r>
            <a:r>
              <a:rPr lang="cs-CZ" sz="2000" b="1" dirty="0" smtClean="0"/>
              <a:t>organizace </a:t>
            </a:r>
            <a:r>
              <a:rPr lang="cs-CZ" sz="2000" dirty="0"/>
              <a:t>zůstala v tomto období </a:t>
            </a:r>
            <a:r>
              <a:rPr lang="cs-CZ" sz="2000" b="1" dirty="0"/>
              <a:t>zachována. </a:t>
            </a:r>
            <a:endParaRPr lang="cs-CZ" sz="2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 smtClean="0"/>
              <a:t>Národní </a:t>
            </a:r>
            <a:r>
              <a:rPr lang="cs-CZ" sz="2000" b="1" dirty="0"/>
              <a:t>výbory byly na všech stupních zřizovány jako současně orgány státní správy </a:t>
            </a:r>
            <a:r>
              <a:rPr lang="cs-CZ" sz="2000" b="1" dirty="0" smtClean="0"/>
              <a:t>a samosprávy.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 </a:t>
            </a:r>
            <a:r>
              <a:rPr lang="cs-CZ" sz="2000" dirty="0" smtClean="0"/>
              <a:t>V čele </a:t>
            </a:r>
            <a:r>
              <a:rPr lang="cs-CZ" sz="2000" dirty="0"/>
              <a:t>stál předseda, hlavním orgánem bylo plénum, které volilo i další orgány NV v čele </a:t>
            </a:r>
            <a:r>
              <a:rPr lang="cs-CZ" sz="2000" dirty="0" smtClean="0"/>
              <a:t>s </a:t>
            </a:r>
            <a:r>
              <a:rPr lang="cs-CZ" sz="2000" dirty="0"/>
              <a:t>radou. </a:t>
            </a:r>
            <a:endParaRPr lang="cs-CZ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Kromě </a:t>
            </a:r>
            <a:r>
              <a:rPr lang="cs-CZ" sz="2000" dirty="0"/>
              <a:t>běžné agendy (evidence obyvatelstva, dohled nad živnostenským podnikáním, školstvím, sociální a zdravotní péčí) prováděly po válce konfiskaci majetku „nepřátel (Němců) a zrádců (kolaborantů</a:t>
            </a:r>
            <a:r>
              <a:rPr lang="cs-CZ" sz="2000" dirty="0" smtClean="0"/>
              <a:t>)“.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81121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7574"/>
            <a:ext cx="871296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Pravicové strany byly považovány za zdiskreditované pro své jednání v letech 1938-1939 a nebyly 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obnoveny.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Politické strany mohly působit jen v rámci nově vytvořené Národní fronty (NF) – jejich počet byl 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snížen.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Volby v roce 1946 vyhrála KSČ 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získala 38 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%)– 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komunisté 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posílili </a:t>
            </a:r>
            <a:b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své postavení a získali post předsedy vlády.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7632848" cy="579711"/>
          </a:xfrm>
        </p:spPr>
        <p:txBody>
          <a:bodyPr/>
          <a:lstStyle/>
          <a:p>
            <a:r>
              <a:rPr lang="cs-CZ" sz="2800" b="1" dirty="0" smtClean="0"/>
              <a:t>Změny politického systému</a:t>
            </a:r>
            <a:endParaRPr lang="cs-CZ" sz="2800" b="1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8184" y="2715766"/>
            <a:ext cx="2664296" cy="1675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15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987574"/>
            <a:ext cx="8352928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Nekomunističtí ministři podali na protest proti změnám ve vedení SNB 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demisi.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Jejich pokus „položit“ vládu a vyvolat nové volby 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neuspěl.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vládě kromě KSČ zůstali sociální demokraté a ministr zahraničí Jan 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Masaryk.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Komunisté vytvořili Lidové milice a vyhlásili generální 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stávku.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25. února prezident Beneš přijal demise nekomunistických ministrů 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vláda byla doplněna nekomunistickými zástupci ostatních 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stran.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Vládní krize  z února  roku 1948 </a:t>
            </a:r>
            <a:br>
              <a:rPr lang="cs-CZ" sz="2800" b="1" dirty="0"/>
            </a:br>
            <a:r>
              <a:rPr lang="cs-CZ" sz="2800" b="1" dirty="0" smtClean="0"/>
              <a:t/>
            </a:r>
            <a:br>
              <a:rPr lang="cs-CZ" sz="2800" b="1" dirty="0" smtClean="0"/>
            </a:b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84619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4592</TotalTime>
  <Words>971</Words>
  <Application>Microsoft Office PowerPoint</Application>
  <PresentationFormat>Předvádění na obrazovce (16:9)</PresentationFormat>
  <Paragraphs>110</Paragraphs>
  <Slides>17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SLU</vt:lpstr>
      <vt:lpstr> Změny správního systému po roce 1945     </vt:lpstr>
      <vt:lpstr>Cíle přednášky</vt:lpstr>
      <vt:lpstr>Počátky poválečného správního systému</vt:lpstr>
      <vt:lpstr>Otázka Slovenska</vt:lpstr>
      <vt:lpstr>První poválečná vláda</vt:lpstr>
      <vt:lpstr>Československo po roce 1945</vt:lpstr>
      <vt:lpstr>Národní výbory</vt:lpstr>
      <vt:lpstr>Změny politického systému</vt:lpstr>
      <vt:lpstr>Vládní krize  z února  roku 1948   </vt:lpstr>
      <vt:lpstr>Krajské zřízení </vt:lpstr>
      <vt:lpstr>Změny soudního systému</vt:lpstr>
      <vt:lpstr>Národní výbory v 50. letech </vt:lpstr>
      <vt:lpstr>Ústava z roku 1960</vt:lpstr>
      <vt:lpstr>Změny v krajském zřízení a v systému NV po roce 1960</vt:lpstr>
      <vt:lpstr>Národní výbory v 60. letech</vt:lpstr>
      <vt:lpstr>Federalizace státu – 28. říjen 1968 </vt:lpstr>
      <vt:lpstr>Shrnutí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uzivatel</cp:lastModifiedBy>
  <cp:revision>176</cp:revision>
  <dcterms:created xsi:type="dcterms:W3CDTF">2016-07-06T15:42:34Z</dcterms:created>
  <dcterms:modified xsi:type="dcterms:W3CDTF">2021-05-05T06:04:17Z</dcterms:modified>
</cp:coreProperties>
</file>