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9" r:id="rId3"/>
    <p:sldId id="265" r:id="rId4"/>
    <p:sldId id="298" r:id="rId5"/>
    <p:sldId id="266" r:id="rId6"/>
    <p:sldId id="297" r:id="rId7"/>
    <p:sldId id="289" r:id="rId8"/>
    <p:sldId id="296" r:id="rId9"/>
    <p:sldId id="288" r:id="rId10"/>
    <p:sldId id="290" r:id="rId11"/>
    <p:sldId id="291" r:id="rId12"/>
    <p:sldId id="292" r:id="rId13"/>
    <p:sldId id="293" r:id="rId14"/>
    <p:sldId id="287" r:id="rId15"/>
    <p:sldId id="294" r:id="rId16"/>
    <p:sldId id="295" r:id="rId17"/>
    <p:sldId id="283" r:id="rId1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>
      <p:cViewPr varScale="1">
        <p:scale>
          <a:sx n="114" d="100"/>
          <a:sy n="114" d="100"/>
        </p:scale>
        <p:origin x="73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198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018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702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303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515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4238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709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975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571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577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304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94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507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436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289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52028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Správní vývoj ve 14.-16. století</a:t>
            </a: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444208" y="3723878"/>
            <a:ext cx="252806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Lubomír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Nenička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ekonomie a veřejné správy</a:t>
            </a:r>
          </a:p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Byly ustaveny bulou Karla IV. v roce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1348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Jejich jádrem bylo České království, Moravské markrabství, Opavské vévodství a slezská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knížectví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Představovaly nové státoprávní uspořádání, jež nebylo vázáno na osobu panovníka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Země Koruny české</a:t>
            </a:r>
            <a:r>
              <a:rPr lang="cs-CZ" sz="2800" b="1" dirty="0"/>
              <a:t/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4979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3"/>
            <a:ext cx="8424936" cy="371128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Pravděpodobně ve 13. století se v Čechách objevili tzv. krajští </a:t>
            </a:r>
            <a:r>
              <a:rPr lang="cs-CZ" altLang="cs-CZ" sz="2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poprávci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měli trestně-policejní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pravomoc. </a:t>
            </a: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Postupně byly vymezeny kraje jako územně-správní jednotky v čele s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hejtmany.</a:t>
            </a: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Počátky krajské správy</a:t>
            </a:r>
            <a:r>
              <a:rPr lang="cs-CZ" sz="2800" b="1" dirty="0"/>
              <a:t/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5566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důsledku oslabení panovnické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moci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došlo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mocenskému vzestupu měst.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Klíčová rozhodnutí vydávaly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husitské sněmy. </a:t>
            </a: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porážce radikálních husitů v bitvě u Lipan (1434) byla obnovena královská moc, ale její charakter se změnil.</a:t>
            </a: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Postupně se také změnila pozice hejtmanů, kteří se ze zástupců panovníka stali stavovskými úředníky.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Husitství a jeho důsledky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24039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smrti nezletilého panovníka byl českým králem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zvolen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bývalý zemský správce </a:t>
            </a:r>
            <a:b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Jiří z Poděbrad (1458)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60. let musel čelit tlakům katolíků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mocenským nárokům uherského krále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Matyáše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Korvína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 svou smrtí nabídl českou korunu Jagelloncům</a:t>
            </a:r>
          </a:p>
          <a:p>
            <a:pPr marL="0" indent="0">
              <a:buNone/>
            </a:pP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Situace v druhé polovině 15. století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13715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629593" y="987425"/>
            <a:ext cx="5524452" cy="3529013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Český stát za Jiřího z Poděbrad a Jagellonců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423577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vládní moci a jejím výkonu se vedle panovníka podílely další privilegované vrstvy – stavy </a:t>
            </a:r>
          </a:p>
          <a:p>
            <a:r>
              <a:rPr lang="cs-CZ" alt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Čechách husitství urychlilo vymezení tří stavů – panského, rytířského a měšťanského 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3200" b="1" dirty="0" smtClean="0"/>
              <a:t>Stavovská monarchie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84619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Rakouský arcikníže Ferdinand I. byl v roce 1526 zvolen českým sněmem novým králem</a:t>
            </a:r>
          </a:p>
          <a:p>
            <a:r>
              <a:rPr lang="pl-PL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Moravě a v dalších vedlejších zemích byl přijat na základě dědických nároků (byl manželem Anny Jagellonské)</a:t>
            </a: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Nástup Habsburků</a:t>
            </a:r>
            <a:r>
              <a:rPr lang="cs-CZ" sz="2800" b="1" dirty="0" smtClean="0"/>
              <a:t>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18383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64096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648072"/>
          </a:xfrm>
        </p:spPr>
        <p:txBody>
          <a:bodyPr/>
          <a:lstStyle/>
          <a:p>
            <a:r>
              <a:rPr lang="cs-CZ" sz="2800" b="1" dirty="0"/>
              <a:t>Shrnutí</a:t>
            </a:r>
            <a:br>
              <a:rPr lang="cs-CZ" sz="2800" b="1" dirty="0"/>
            </a:br>
            <a:endParaRPr lang="cs-CZ" sz="2800" b="1" dirty="0"/>
          </a:p>
        </p:txBody>
      </p:sp>
      <p:sp>
        <p:nvSpPr>
          <p:cNvPr id="2" name="Obdélník 1"/>
          <p:cNvSpPr/>
          <p:nvPr/>
        </p:nvSpPr>
        <p:spPr>
          <a:xfrm>
            <a:off x="611560" y="1059581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Po </a:t>
            </a:r>
            <a:r>
              <a:rPr lang="cs-CZ" sz="2000" dirty="0"/>
              <a:t>vymření Přemyslovců na začátku 14. století se pozměnila forma nástupnictví.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Za </a:t>
            </a:r>
            <a:r>
              <a:rPr lang="cs-CZ" sz="2000" dirty="0"/>
              <a:t>vlády prvního panovníka z nové </a:t>
            </a:r>
            <a:r>
              <a:rPr lang="cs-CZ" sz="2000" dirty="0" smtClean="0"/>
              <a:t>dynastie Lucemburků </a:t>
            </a:r>
            <a:r>
              <a:rPr lang="cs-CZ" sz="2000" dirty="0"/>
              <a:t>v první polovině 14. století </a:t>
            </a:r>
            <a:r>
              <a:rPr lang="cs-CZ" sz="2000" b="1" dirty="0"/>
              <a:t>svrchovanost českého státu přijala slezská </a:t>
            </a:r>
            <a:r>
              <a:rPr lang="cs-CZ" sz="2000" b="1" dirty="0" smtClean="0"/>
              <a:t>knížectví</a:t>
            </a:r>
            <a:r>
              <a:rPr lang="cs-CZ" sz="2000" dirty="0"/>
              <a:t>, která se vydělila z Polska.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Za </a:t>
            </a:r>
            <a:r>
              <a:rPr lang="cs-CZ" sz="2000" dirty="0"/>
              <a:t>Karla IV. byly ustaveny Země Koruny české </a:t>
            </a:r>
            <a:r>
              <a:rPr lang="cs-CZ" sz="2000" dirty="0" smtClean="0"/>
              <a:t>jako </a:t>
            </a:r>
            <a:r>
              <a:rPr lang="cs-CZ" sz="2000" dirty="0"/>
              <a:t>forma </a:t>
            </a:r>
            <a:r>
              <a:rPr lang="cs-CZ" sz="2000" dirty="0" smtClean="0"/>
              <a:t>státu</a:t>
            </a:r>
            <a:r>
              <a:rPr lang="cs-CZ" sz="2000" dirty="0"/>
              <a:t>, která nebyla přímo vázána na panovníkovu osobu.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Na </a:t>
            </a:r>
            <a:r>
              <a:rPr lang="cs-CZ" sz="2000" dirty="0"/>
              <a:t>vládní moci a jejím výkonu se </a:t>
            </a:r>
            <a:r>
              <a:rPr lang="cs-CZ" sz="2000" dirty="0" smtClean="0"/>
              <a:t>od 15. století </a:t>
            </a:r>
            <a:r>
              <a:rPr lang="cs-CZ" sz="2000" dirty="0"/>
              <a:t>vedle panovníka podílely další privilegované </a:t>
            </a:r>
            <a:r>
              <a:rPr lang="cs-CZ" sz="2000" dirty="0" smtClean="0"/>
              <a:t>vrstvy </a:t>
            </a:r>
            <a:r>
              <a:rPr lang="cs-CZ" sz="2000" dirty="0"/>
              <a:t>– </a:t>
            </a:r>
            <a:r>
              <a:rPr lang="cs-CZ" sz="2000" b="1" dirty="0" smtClean="0"/>
              <a:t>stavy.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81466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3200" b="1" dirty="0"/>
              <a:t>Cíle přednášky</a:t>
            </a:r>
            <a:endParaRPr 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23528" y="1059582"/>
            <a:ext cx="7416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Nastínit hlavní tendence správního vývoje po nástupu Lucemburků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Přiblížit okolnosti připojení slezských knížectví </a:t>
            </a:r>
            <a:br>
              <a:rPr lang="cs-CZ" sz="2400" dirty="0" smtClean="0"/>
            </a:br>
            <a:r>
              <a:rPr lang="cs-CZ" sz="2400" dirty="0" smtClean="0"/>
              <a:t>k českému státu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Charakterizovat proměny státní moci a správního systému v 15. století a v prvních desetiletích 16. století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009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Stavovské instituce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1059582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/>
              <a:t>Zemský soud </a:t>
            </a:r>
            <a:r>
              <a:rPr lang="cs-CZ" sz="2800" dirty="0"/>
              <a:t>– rozhodoval o trestních záležitostech šlechty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/>
              <a:t>Zemský sněm </a:t>
            </a:r>
            <a:r>
              <a:rPr lang="cs-CZ" sz="2800" dirty="0"/>
              <a:t>– shromáždění šlechty svolávané králem, jednalo nejčastěji </a:t>
            </a:r>
            <a:br>
              <a:rPr lang="cs-CZ" sz="2800" dirty="0"/>
            </a:br>
            <a:r>
              <a:rPr lang="cs-CZ" sz="2800" dirty="0"/>
              <a:t>o daních a vojenských taženích za hranice země </a:t>
            </a:r>
          </a:p>
        </p:txBody>
      </p:sp>
    </p:spTree>
    <p:extLst>
      <p:ext uri="{BB962C8B-B14F-4D97-AF65-F5344CB8AC3E}">
        <p14:creationId xmlns:p14="http://schemas.microsoft.com/office/powerpoint/2010/main" val="65028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b="1" dirty="0" smtClean="0"/>
              <a:t>Vymření Přemyslovců (1306) a nástup nové dynastie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1059582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Nového panovníka přijímaly, nebo přímo volily </a:t>
            </a:r>
            <a:r>
              <a:rPr lang="cs-CZ" sz="2400" dirty="0" smtClean="0"/>
              <a:t>stavy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Panovník skládal přísahu a potvrzoval zemská práva a privilegia (splnění tzv. volebních kapitulací)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2719470"/>
            <a:ext cx="3075985" cy="177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12968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konci 30. let 12. století bylo Polsko rozděleno mezi královy syny na 4 úděly (jedním z nich bylo Slezsko)</a:t>
            </a: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Později bylo Slezsko dále rozděleno mezi Piastovská knížata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Slezská knížectví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13037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12968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Slezská knížectví přijala českou svrchovanost za Jana Lucemburského 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Zachovala si vnitřní samostatnost a nevytvořila společný státní celek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Neexistovaly zde obdoby zemských sněmů ani soudů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Získání Slezska ve 14. století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40527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Slezsko v Českém království </a:t>
            </a: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37" y="830665"/>
            <a:ext cx="6010543" cy="41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9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720080"/>
          </a:xfrm>
        </p:spPr>
        <p:txBody>
          <a:bodyPr/>
          <a:lstStyle/>
          <a:p>
            <a:r>
              <a:rPr lang="cs-CZ" sz="3200" b="1" dirty="0" smtClean="0"/>
              <a:t>Morava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347614"/>
            <a:ext cx="4752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Nadále existovalo částečně autonomní markrabství moravské s vlastním zemským sněmem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059582"/>
            <a:ext cx="2736304" cy="334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6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Opavsko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13. století udělil Přemysl Otakar II. svému nemanželskému synovi Mikulášovi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Jeho syn je považován za prvního opavského vévodu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Opavsko nepatřilo k původním slezským knížectvím</a:t>
            </a:r>
          </a:p>
          <a:p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Opavsko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2114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2870</TotalTime>
  <Words>601</Words>
  <Application>Microsoft Office PowerPoint</Application>
  <PresentationFormat>Předvádění na obrazovce (16:9)</PresentationFormat>
  <Paragraphs>94</Paragraphs>
  <Slides>17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SLU</vt:lpstr>
      <vt:lpstr> Správní vývoj ve 14.-16. století     </vt:lpstr>
      <vt:lpstr>Cíle přednášky</vt:lpstr>
      <vt:lpstr>Stavovské instituce</vt:lpstr>
      <vt:lpstr>Vymření Přemyslovců (1306) a nástup nové dynastie</vt:lpstr>
      <vt:lpstr>Slezská knížectví</vt:lpstr>
      <vt:lpstr>Získání Slezska ve 14. století</vt:lpstr>
      <vt:lpstr>Slezsko v Českém království </vt:lpstr>
      <vt:lpstr>Morava</vt:lpstr>
      <vt:lpstr>Opavsko</vt:lpstr>
      <vt:lpstr>Země Koruny české </vt:lpstr>
      <vt:lpstr>Počátky krajské správy </vt:lpstr>
      <vt:lpstr>Husitství a jeho důsledky</vt:lpstr>
      <vt:lpstr>Situace v druhé polovině 15. století</vt:lpstr>
      <vt:lpstr>Český stát za Jiřího z Poděbrad a Jagellonců</vt:lpstr>
      <vt:lpstr>Stavovská monarchie </vt:lpstr>
      <vt:lpstr>Nástup Habsburků </vt:lpstr>
      <vt:lpstr>Shrnutí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uzivatel</cp:lastModifiedBy>
  <cp:revision>92</cp:revision>
  <dcterms:created xsi:type="dcterms:W3CDTF">2016-07-06T15:42:34Z</dcterms:created>
  <dcterms:modified xsi:type="dcterms:W3CDTF">2021-03-17T08:35:20Z</dcterms:modified>
</cp:coreProperties>
</file>