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65" r:id="rId4"/>
    <p:sldId id="266" r:id="rId5"/>
    <p:sldId id="298" r:id="rId6"/>
    <p:sldId id="301" r:id="rId7"/>
    <p:sldId id="297" r:id="rId8"/>
    <p:sldId id="296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9" r:id="rId17"/>
    <p:sldId id="283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14" d="100"/>
          <a:sy n="114" d="100"/>
        </p:scale>
        <p:origin x="73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30.05.2021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238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5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7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0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507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3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289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01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Počátky centralizace správy po nástupu Habsburků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Odpor stavů proti politice císaře Matyáše vyústil v roce 1618 v otevřené povstání (defenestrace císařských místodržících)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Moci v Čechách se ujala vláda 30 direktorů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 král Ferdinand II. byl stavy sesazen a na jeho místo byl zvolen Fridrich Falcký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Druhé stavovské povstání (1618-1620)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713848"/>
            <a:ext cx="2675916" cy="20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7573"/>
            <a:ext cx="8496944" cy="371128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Stavovská armáda zde byla poražena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vojsky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habsburského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císaře Ferdinanda II.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Katolické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ligy</a:t>
            </a:r>
          </a:p>
          <a:p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červnu 1621 bylo popraveno 27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předáků</a:t>
            </a:r>
            <a:b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povstání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povstalci byli omilostněni, jejich statky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však byly zkonfiskovány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odprodány stoupencům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Habsburků</a:t>
            </a:r>
          </a:p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Držba českého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trůnu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habsburské dynastii se stala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dědičnou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dosavadní přijímání stavy bylo zrušeno. 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Bitva na Bílé hoře (1620) a její důsledky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347614"/>
            <a:ext cx="3131840" cy="20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Moravě vedl správu kardinál František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Ditrichštejn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po jeho smrti vznikl moravský královský tribunál se sídlem v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Brně.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Slezsku byl úřad zemského hejtmana přeměněn na konci 20. let na vrchní úřad se sídlem ve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Vratislavi. 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1622 vystupovaly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Opavsko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Krnovsko společně jako součást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Slezska.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1653 přešlo Těšínské knížectví do vlastnictví Habsburků.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Morava a Slezsko po Bílé hoře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403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Čechy bylo vydáno v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 1627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Posílilo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pozice centrálních úřadů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zemské správě zrovnoprávnilo němčinu s češtinou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Jediným legálním náboženstvím bylo uznáno katolictví</a:t>
            </a:r>
          </a:p>
          <a:p>
            <a:pPr marL="0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Obnovené zřízení zemské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Zemské sněmy přišly o zákonodárnou iniciativu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Bílé hoře zemští úředníci přísahali věrnost panovníkovi, ne stavům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Nejvyšší zemští úředníci nebyli už jmenováni na doživotí, ale na 5 let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Proměny zemské správy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Krajští hejtmani byli nadále považováni za představitele stavů</a:t>
            </a:r>
          </a:p>
          <a:p>
            <a:r>
              <a:rPr lang="pl-PL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pl-PL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 </a:t>
            </a:r>
            <a:r>
              <a:rPr lang="pl-PL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1627 zanikly krajské sjezdy jako důležité orgány krajské samosprávy</a:t>
            </a:r>
          </a:p>
          <a:p>
            <a:r>
              <a:rPr lang="pl-PL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konce 17. století byli krajští hejtmani jmenováni na pět let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Krajská správa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838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dočasném zrušení městské autonomie byl obnoven stav z doby po </a:t>
            </a:r>
            <a:r>
              <a:rPr lang="pl-PL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 1547</a:t>
            </a:r>
          </a:p>
          <a:p>
            <a:endParaRPr lang="pl-PL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se zvýšil vliv panovníka na městskou správu – téměř do všech měst už byli jmenováni rychtáři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Města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184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2" name="Obdélník 1"/>
          <p:cNvSpPr/>
          <p:nvPr/>
        </p:nvSpPr>
        <p:spPr>
          <a:xfrm>
            <a:off x="611560" y="1059581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 </a:t>
            </a:r>
            <a:r>
              <a:rPr lang="cs-CZ" sz="2000" dirty="0"/>
              <a:t>nástupu Habsburků na český trůn se začaly postupně prosazovat </a:t>
            </a:r>
            <a:r>
              <a:rPr lang="cs-CZ" sz="2000" b="1" dirty="0"/>
              <a:t>snahy o centralizaci a </a:t>
            </a:r>
            <a:r>
              <a:rPr lang="cs-CZ" sz="2000" b="1" dirty="0" smtClean="0"/>
              <a:t>byrokratizaci </a:t>
            </a:r>
            <a:r>
              <a:rPr lang="cs-CZ" sz="2000" b="1" dirty="0"/>
              <a:t>veřejné správy</a:t>
            </a:r>
            <a:r>
              <a:rPr lang="cs-CZ" sz="2000" dirty="0"/>
              <a:t>.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souvislosti s konfliktem mezi císařem z rodu Habsburků a </a:t>
            </a:r>
            <a:r>
              <a:rPr lang="cs-CZ" sz="2000" dirty="0" smtClean="0"/>
              <a:t>německými </a:t>
            </a:r>
            <a:r>
              <a:rPr lang="cs-CZ" sz="2000" dirty="0"/>
              <a:t>protestanskými knížaty vypuklo v roce 1547 v Čechách </a:t>
            </a:r>
            <a:r>
              <a:rPr lang="cs-CZ" sz="2000" b="1" dirty="0"/>
              <a:t>první stavovské </a:t>
            </a:r>
            <a:r>
              <a:rPr lang="cs-CZ" sz="2000" b="1" dirty="0" smtClean="0"/>
              <a:t>povstání</a:t>
            </a:r>
            <a:r>
              <a:rPr lang="cs-CZ" sz="2000" dirty="0"/>
              <a:t>, které skončilo porážkou protestantských stavů</a:t>
            </a:r>
            <a:r>
              <a:rPr lang="cs-CZ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Porážkou stavů skončilo i </a:t>
            </a:r>
            <a:r>
              <a:rPr lang="cs-CZ" sz="2000" b="1" dirty="0" smtClean="0"/>
              <a:t>druhé stavovské povstání </a:t>
            </a:r>
            <a:r>
              <a:rPr lang="cs-CZ" sz="2000" dirty="0" smtClean="0"/>
              <a:t>(1618-1620).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Následný </a:t>
            </a:r>
            <a:r>
              <a:rPr lang="cs-CZ" sz="2000" dirty="0"/>
              <a:t>vývoj charakterizoval nástup absolutistického pojetí panovnické moci a </a:t>
            </a:r>
            <a:r>
              <a:rPr lang="cs-CZ" sz="2000" dirty="0" smtClean="0"/>
              <a:t>postátňování </a:t>
            </a:r>
            <a:r>
              <a:rPr lang="cs-CZ" sz="2000" dirty="0"/>
              <a:t>veřejné </a:t>
            </a:r>
            <a:r>
              <a:rPr lang="cs-CZ" sz="2000" dirty="0" smtClean="0"/>
              <a:t>správy.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/>
              <a:t>Cíle přednášky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98757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Nastínit počátky centralizace a byrokratizace správy po nástupu Habsburků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Přiblížit příčiny a důsledky stavovských povstání </a:t>
            </a:r>
            <a:br>
              <a:rPr lang="cs-CZ" sz="2400" dirty="0" smtClean="0"/>
            </a:br>
            <a:r>
              <a:rPr lang="cs-CZ" sz="2400" dirty="0" smtClean="0"/>
              <a:t>v 16. století a 17. století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Počátky centralizace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059582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Po nástupu Habsburků začalo docházet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 </a:t>
            </a:r>
            <a:r>
              <a:rPr lang="cs-CZ" sz="2800" dirty="0"/>
              <a:t>omezování pravomocí </a:t>
            </a:r>
            <a:r>
              <a:rPr lang="cs-CZ" sz="2800" dirty="0" smtClean="0"/>
              <a:t>zemských sněmů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Sídelním městem monarchie se stala </a:t>
            </a:r>
            <a:r>
              <a:rPr lang="cs-CZ" sz="2800" dirty="0" smtClean="0"/>
              <a:t>Vídeň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Dalším novým rysem se stala </a:t>
            </a:r>
            <a:r>
              <a:rPr lang="cs-CZ" sz="2800" dirty="0" smtClean="0"/>
              <a:t>postupná </a:t>
            </a:r>
            <a:r>
              <a:rPr lang="cs-CZ" sz="2800" dirty="0"/>
              <a:t>byrokratizace správy</a:t>
            </a:r>
          </a:p>
        </p:txBody>
      </p:sp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Dvorská komora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nadřízený úřad finančních správ</a:t>
            </a:r>
          </a:p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Tajná rada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řídila zahraniční politiku a rozhodovala o zásadních otázkách vnitřní politiky</a:t>
            </a:r>
          </a:p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Dvorská rada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nejvyšší odvolací soudní instance</a:t>
            </a:r>
          </a:p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Dvorská válečná rada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Nové centrální úřady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Česká komora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059582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Byla vytvořena nově v roce 1527 jako úřad pro správu královského </a:t>
            </a:r>
            <a:r>
              <a:rPr lang="cs-CZ" sz="2400" dirty="0" smtClean="0"/>
              <a:t>hospodářství.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 </a:t>
            </a:r>
            <a:r>
              <a:rPr lang="cs-CZ" sz="2400" dirty="0"/>
              <a:t>českém prostředí šlo o </a:t>
            </a:r>
            <a:r>
              <a:rPr lang="cs-CZ" sz="2400" b="1" dirty="0"/>
              <a:t>první skutečně byrokratický </a:t>
            </a:r>
            <a:r>
              <a:rPr lang="cs-CZ" sz="2400" b="1" dirty="0" smtClean="0"/>
              <a:t>úřad.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Od počátku byla </a:t>
            </a:r>
            <a:r>
              <a:rPr lang="cs-CZ" sz="2400" dirty="0" smtClean="0"/>
              <a:t>podřízena </a:t>
            </a:r>
            <a:r>
              <a:rPr lang="cs-CZ" sz="2400" dirty="0"/>
              <a:t>dvorské komoře jako </a:t>
            </a:r>
            <a:r>
              <a:rPr lang="cs-CZ" sz="2400" dirty="0" smtClean="0"/>
              <a:t>centrální </a:t>
            </a:r>
            <a:r>
              <a:rPr lang="cs-CZ" sz="2400" dirty="0"/>
              <a:t>habsburské instituci</a:t>
            </a:r>
            <a:r>
              <a:rPr lang="cs-CZ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Nový </a:t>
            </a:r>
            <a:r>
              <a:rPr lang="cs-CZ" sz="2400" dirty="0"/>
              <a:t>úřad byl obsazen vesměs cizinci – odborníky, kteří byli </a:t>
            </a:r>
            <a:r>
              <a:rPr lang="cs-CZ" sz="2400" dirty="0" smtClean="0"/>
              <a:t>loajální panovníkovi.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85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dirty="0" smtClean="0"/>
              <a:t>Finanční správa na Moravě a ve Slezsku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75606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 druhé polovině 16. století byly vzhledem k rozsáhlosti agendy pravomoci komory rozděleny.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Ve Slezsku </a:t>
            </a:r>
            <a:r>
              <a:rPr lang="cs-CZ" sz="2400" dirty="0"/>
              <a:t>byla na konci 50. let 16. století založena </a:t>
            </a:r>
            <a:r>
              <a:rPr lang="cs-CZ" sz="2400" b="1" dirty="0"/>
              <a:t>slezská </a:t>
            </a:r>
            <a:r>
              <a:rPr lang="cs-CZ" sz="2400" b="1" dirty="0" smtClean="0"/>
              <a:t>komora</a:t>
            </a:r>
            <a:r>
              <a:rPr lang="cs-CZ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Na </a:t>
            </a:r>
            <a:r>
              <a:rPr lang="cs-CZ" sz="2400" dirty="0"/>
              <a:t>Moravě byla v </a:t>
            </a:r>
            <a:r>
              <a:rPr lang="cs-CZ" sz="2400" dirty="0" smtClean="0"/>
              <a:t>následujícím </a:t>
            </a:r>
            <a:r>
              <a:rPr lang="cs-CZ" sz="2400" dirty="0"/>
              <a:t>desetiletí ustavena </a:t>
            </a:r>
            <a:r>
              <a:rPr lang="cs-CZ" sz="2400" b="1" dirty="0"/>
              <a:t>funkce rentmistra </a:t>
            </a:r>
            <a:r>
              <a:rPr lang="cs-CZ" sz="2400" dirty="0"/>
              <a:t>jako později samostatného finančního úřadu</a:t>
            </a:r>
          </a:p>
        </p:txBody>
      </p:sp>
    </p:spTree>
    <p:extLst>
      <p:ext uri="{BB962C8B-B14F-4D97-AF65-F5344CB8AC3E}">
        <p14:creationId xmlns:p14="http://schemas.microsoft.com/office/powerpoint/2010/main" val="27529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12968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Měl důvody:</a:t>
            </a: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Náboženské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(část stavů se přihlásila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protestanství, zatímco Habsburkové byli oporou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katolictví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Mocenské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(protestantské stavy odmítaly posilování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centralizaci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správy a panovnické moci Ferdinanda I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Střet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protestantskou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šlechtou a panovníkem začal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říšskoněmecké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říši, kde vládl císař Karel V. Habsburský.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Stavovský odpor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052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00800" cy="720080"/>
          </a:xfrm>
        </p:spPr>
        <p:txBody>
          <a:bodyPr/>
          <a:lstStyle/>
          <a:p>
            <a:r>
              <a:rPr lang="cs-CZ" sz="3200" b="1" dirty="0" smtClean="0"/>
              <a:t>První stavovské povstání (1547)  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699542"/>
            <a:ext cx="7920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Města </a:t>
            </a:r>
            <a:r>
              <a:rPr lang="cs-CZ" sz="2400" dirty="0"/>
              <a:t>a část </a:t>
            </a:r>
            <a:r>
              <a:rPr lang="cs-CZ" sz="2400" dirty="0" smtClean="0"/>
              <a:t>šlechty v Čechách </a:t>
            </a:r>
            <a:r>
              <a:rPr lang="cs-CZ" sz="2400" dirty="0"/>
              <a:t>odmítla královo svolání zemského vojska proti německým protestantům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Opoziční stavy požadovaly omezení panovníkových pravomocí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Po </a:t>
            </a:r>
            <a:r>
              <a:rPr lang="cs-CZ" sz="2400" dirty="0"/>
              <a:t>porážce německých protestantů i čeští stavové kapitulovali </a:t>
            </a:r>
            <a:endParaRPr lang="cs-CZ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Byla omezena městská samospráva</a:t>
            </a:r>
            <a:r>
              <a:rPr lang="cs-CZ" sz="2400" dirty="0"/>
              <a:t>, do čela královských měst byli dosazeni královští rychtáři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946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nátlakem povolil stavům i poddaným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hlásit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k nekatolickým vyznáním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 bratr a později nový panovník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Matyáš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začal znovu podporovat katolickou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stranu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Rudolf II. a jeho Majestát pro náboženskou svobodu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350485"/>
            <a:ext cx="2343655" cy="31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758</Words>
  <Application>Microsoft Office PowerPoint</Application>
  <PresentationFormat>Předvádění na obrazovce (16:9)</PresentationFormat>
  <Paragraphs>114</Paragraphs>
  <Slides>17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SLU</vt:lpstr>
      <vt:lpstr> Počátky centralizace správy po nástupu Habsburků     </vt:lpstr>
      <vt:lpstr>Cíle přednášky</vt:lpstr>
      <vt:lpstr>Počátky centralizace </vt:lpstr>
      <vt:lpstr>Nové centrální úřady</vt:lpstr>
      <vt:lpstr>Česká komora</vt:lpstr>
      <vt:lpstr>Finanční správa na Moravě a ve Slezsku</vt:lpstr>
      <vt:lpstr>Stavovský odpor</vt:lpstr>
      <vt:lpstr>První stavovské povstání (1547)   </vt:lpstr>
      <vt:lpstr>Rudolf II. a jeho Majestát pro náboženskou svobodu </vt:lpstr>
      <vt:lpstr>Druhé stavovské povstání (1618-1620) </vt:lpstr>
      <vt:lpstr>Bitva na Bílé hoře (1620) a její důsledky </vt:lpstr>
      <vt:lpstr>Morava a Slezsko po Bílé hoře</vt:lpstr>
      <vt:lpstr>Obnovené zřízení zemské </vt:lpstr>
      <vt:lpstr>Proměny zemské správy </vt:lpstr>
      <vt:lpstr>Krajská správa</vt:lpstr>
      <vt:lpstr>Města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106</cp:revision>
  <dcterms:created xsi:type="dcterms:W3CDTF">2016-07-06T15:42:34Z</dcterms:created>
  <dcterms:modified xsi:type="dcterms:W3CDTF">2021-05-30T21:38:17Z</dcterms:modified>
</cp:coreProperties>
</file>