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65" r:id="rId4"/>
    <p:sldId id="266" r:id="rId5"/>
    <p:sldId id="298" r:id="rId6"/>
    <p:sldId id="301" r:id="rId7"/>
    <p:sldId id="297" r:id="rId8"/>
    <p:sldId id="296" r:id="rId9"/>
    <p:sldId id="288" r:id="rId10"/>
    <p:sldId id="291" r:id="rId11"/>
    <p:sldId id="292" r:id="rId12"/>
    <p:sldId id="293" r:id="rId13"/>
    <p:sldId id="294" r:id="rId14"/>
    <p:sldId id="299" r:id="rId15"/>
    <p:sldId id="302" r:id="rId16"/>
    <p:sldId id="303" r:id="rId17"/>
    <p:sldId id="305" r:id="rId18"/>
    <p:sldId id="283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114" d="100"/>
          <a:sy n="114" d="100"/>
        </p:scale>
        <p:origin x="7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20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Reformy Marie Terezie a Josefa II.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496944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Čechách byla zrušena místodržitelství a česká komora. Jejich agendu převzala královská reprezentace a komora (později zemská gubernia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Šlo o byrokratický orgán obsazený placenými úředníky v čele s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předsedou.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Zrušení starých zemských úřadů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století byl dokončen první tereziánský katastr – evidoval půdu i měšťanské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tereziánský katastr (1775) evidoval i vrchnostenskou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půdu.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let se utvářel josefinský katastr – evidoval všechnu zemědělskou půdu (měla podléhat jednotné dani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Berní (daňové) reformy </a:t>
            </a:r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Pokračoval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reformní vládě své matky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Snažil se zmodernizovat a zefektivnit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jeho vlády pokračovala centralizace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byrokratizace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b="1" dirty="0"/>
              <a:t>Josef II. (</a:t>
            </a:r>
            <a:r>
              <a:rPr lang="cs-CZ" b="1" dirty="0" smtClean="0"/>
              <a:t>1780-1790)</a:t>
            </a:r>
            <a:r>
              <a:rPr lang="cs-CZ" sz="2000" b="1" dirty="0" smtClean="0"/>
              <a:t>     Od </a:t>
            </a:r>
            <a:r>
              <a:rPr lang="cs-CZ" sz="2000" b="1" dirty="0"/>
              <a:t>r. 1765 císař a spoluvladař své matky </a:t>
            </a:r>
            <a:endParaRPr lang="cs-CZ" sz="1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59582"/>
            <a:ext cx="289707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Legalizoval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některá protestantská vyznání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pravoslaví.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Rozhodl také zrušit kláštery, jejich majetek měl být použit k financování církevní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Poddaní mohli svobodně uzavírat sňatky, dávat děti na řemesla či na studia (vrchnostenská správa zachována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Toleranční patent a zrušení nevolnictví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Koordinaci práce mezi centrálními úřady byl pověřen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tajný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kabinet. </a:t>
            </a:r>
            <a:endParaRPr lang="pl-PL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Politická a finanční správa byla znovu sloučena ve spojeném dvorském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úřadě. 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Morava a Slezsko byly sloučeny v jeden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celek,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řízený moravskoslezským guberniem v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Brně v čele s moravským zemským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hejtmanem. 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Stavovské zemské výbory byly zrušeny a jejich agendu převzala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gubernia.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reorganizováno soudnictví a transformována policejní správa –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ustavena policejní ředitelství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Praze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Brně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Opavě.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Nové správní reformy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století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postátněna krajská správa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hejtmani se stali placenými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úředníky.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Byrokratizace pokračovala i za Josefa II., pravomoci krajských úřadů byly za jeho vlády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zvýšeny.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Čechy byly nově rozděleny do 16 krajů, na Moravě zůstalo 6 krajů a ve Slezsku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Změny krajské správy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Došlo k reorganizaci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městských rad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radních měla mít částečně univerzitní vzdělání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začala být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placena.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1784 byla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sloučena 4 pražská města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(Staré Město Pražské, Malá Strana, Hradčany a Nové Město Pražské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sjednocené Prahy stál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zřízený magistrát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třemi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senáty (politický, civilní a trestní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Úplné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magistráty jako nové byrokratické orgány městské správy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podle pražského vzoru zaváděny i v dalších velkých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městech. 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Městská správa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města řízená profesionalizovaným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magistrátem.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Menší města ve společné správě městských rad 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magistrátů.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 města řízená obecními staršími 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purkmistrem.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Nové kategorie měst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49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38091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Nástup Marie Terezie na základě pragmatické sankce vyvolal válku o rakouské dědictví, současně začala i </a:t>
            </a:r>
            <a:r>
              <a:rPr lang="cs-CZ" sz="2000" b="1" dirty="0" smtClean="0"/>
              <a:t>válka o Slezsko</a:t>
            </a:r>
            <a:r>
              <a:rPr lang="cs-CZ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Většinu slezského území (kromě Opavska a Těšínska) obsadilo Prusko.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Dopady válek se staly impulsem </a:t>
            </a:r>
            <a:r>
              <a:rPr lang="cs-CZ" sz="2000" dirty="0" smtClean="0"/>
              <a:t>k </a:t>
            </a:r>
            <a:r>
              <a:rPr lang="cs-CZ" sz="2000" dirty="0"/>
              <a:t>přijetí reforem veřejné správy podle pruského </a:t>
            </a:r>
            <a:r>
              <a:rPr lang="cs-CZ" sz="2000" dirty="0" smtClean="0"/>
              <a:t>vzoru.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rámci </a:t>
            </a:r>
            <a:r>
              <a:rPr lang="cs-CZ" sz="2000" dirty="0"/>
              <a:t>reforem byly mj. zrušeny stávající zemské úřady. </a:t>
            </a:r>
            <a:r>
              <a:rPr lang="cs-CZ" sz="2000" dirty="0" smtClean="0"/>
              <a:t>Pro</a:t>
            </a:r>
            <a:r>
              <a:rPr lang="cs-CZ" sz="2000" dirty="0"/>
              <a:t>s</a:t>
            </a:r>
            <a:r>
              <a:rPr lang="cs-CZ" sz="2000" dirty="0" smtClean="0"/>
              <a:t>azovaly </a:t>
            </a:r>
            <a:r>
              <a:rPr lang="cs-CZ" sz="2000" dirty="0"/>
              <a:t>se také </a:t>
            </a:r>
            <a:r>
              <a:rPr lang="cs-CZ" sz="2000" b="1" dirty="0"/>
              <a:t>snahy o postátnění městské </a:t>
            </a:r>
            <a:r>
              <a:rPr lang="cs-CZ" sz="2000" b="1" dirty="0" smtClean="0"/>
              <a:t>správy</a:t>
            </a:r>
            <a:r>
              <a:rPr lang="cs-CZ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Došlo k dočasnému sloučení politické a finanční správy, a ke spojení Moravy a Slezska do jednoho celku.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V první polovině 80. let byl také ustaven </a:t>
            </a:r>
            <a:r>
              <a:rPr lang="cs-CZ" sz="2000" b="1" dirty="0"/>
              <a:t>nový </a:t>
            </a:r>
            <a:r>
              <a:rPr lang="cs-CZ" sz="2000" b="1" dirty="0" smtClean="0"/>
              <a:t>orgán </a:t>
            </a:r>
            <a:r>
              <a:rPr lang="cs-CZ" sz="2000" b="1" dirty="0"/>
              <a:t>městské správy </a:t>
            </a:r>
            <a:r>
              <a:rPr lang="cs-CZ" sz="2000" dirty="0"/>
              <a:t>– regulovaný </a:t>
            </a:r>
            <a:r>
              <a:rPr lang="cs-CZ" sz="2000" b="1" dirty="0" smtClean="0"/>
              <a:t>magistrát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8757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důsledky nástupu Marie Terezie na trůn.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Představit reformy Marie Terezie a Josefa II. </a:t>
            </a:r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Pragmatická sankce – 1713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131589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Císař Karel VI. v tomto dokumentu stanovil nedílnost habsburské monarchie </a:t>
            </a:r>
            <a:r>
              <a:rPr lang="cs-CZ" sz="2800" dirty="0" smtClean="0"/>
              <a:t> a </a:t>
            </a:r>
            <a:r>
              <a:rPr lang="cs-CZ" sz="2800" dirty="0"/>
              <a:t>zavedl nový nástupnický řád, který umožňoval převzetí </a:t>
            </a:r>
            <a:r>
              <a:rPr lang="cs-CZ" sz="2800" dirty="0" smtClean="0"/>
              <a:t>vlády</a:t>
            </a:r>
            <a:br>
              <a:rPr lang="cs-CZ" sz="2800" dirty="0" smtClean="0"/>
            </a:br>
            <a:r>
              <a:rPr lang="cs-CZ" sz="2800" dirty="0" smtClean="0"/>
              <a:t>v </a:t>
            </a:r>
            <a:r>
              <a:rPr lang="cs-CZ" sz="2800" dirty="0"/>
              <a:t>ženské </a:t>
            </a:r>
            <a:r>
              <a:rPr lang="cs-CZ" sz="2800" dirty="0" smtClean="0"/>
              <a:t>linii.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49" y="2655018"/>
            <a:ext cx="3016723" cy="21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Vládla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letech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1740-1780.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Nastoupila na trůn díky pragmatické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sankci. 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panovnické nároky byly kvůli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tomu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počátku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zpochybňovány.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Marie Terezie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325548"/>
            <a:ext cx="2502625" cy="34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Válka o rakouské dědictví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Bavorský </a:t>
            </a:r>
            <a:r>
              <a:rPr lang="cs-CZ" sz="2400" dirty="0" smtClean="0"/>
              <a:t>vévoda</a:t>
            </a:r>
            <a:r>
              <a:rPr lang="cs-CZ" sz="2400" dirty="0" smtClean="0"/>
              <a:t> </a:t>
            </a:r>
            <a:r>
              <a:rPr lang="cs-CZ" sz="2400" dirty="0"/>
              <a:t>Karel Albrecht si nárokoval nástupnictví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habsburské </a:t>
            </a:r>
            <a:r>
              <a:rPr lang="cs-CZ" sz="2400" dirty="0" smtClean="0"/>
              <a:t>monarchii.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 porážce bavorského kurfiřta a jeho spojenců na trůn dosedla s většinovou podporou české šlechty Marie </a:t>
            </a:r>
            <a:r>
              <a:rPr lang="cs-CZ" sz="2400" dirty="0" smtClean="0"/>
              <a:t>Terezie.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sz="3200" dirty="0" smtClean="0"/>
              <a:t>Slezské války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7560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ruský </a:t>
            </a:r>
            <a:r>
              <a:rPr lang="cs-CZ" sz="2400" dirty="0"/>
              <a:t>král  </a:t>
            </a:r>
            <a:r>
              <a:rPr lang="cs-CZ" sz="2400" dirty="0" smtClean="0"/>
              <a:t>Fridrich </a:t>
            </a:r>
            <a:r>
              <a:rPr lang="cs-CZ" sz="2400" dirty="0"/>
              <a:t>II. </a:t>
            </a:r>
            <a:r>
              <a:rPr lang="cs-CZ" sz="2400" dirty="0" smtClean="0"/>
              <a:t>využil nástup Marie Terezie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 </a:t>
            </a:r>
            <a:r>
              <a:rPr lang="cs-CZ" sz="2400" dirty="0"/>
              <a:t>obsazení většiny </a:t>
            </a:r>
            <a:r>
              <a:rPr lang="cs-CZ" sz="2400" dirty="0" smtClean="0"/>
              <a:t>Slezska.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Vratislavský mír (1742) potvrdil rakouskou porážku, </a:t>
            </a:r>
            <a:r>
              <a:rPr lang="cs-CZ" sz="2400" b="1" dirty="0"/>
              <a:t>Prusko získalo kontrolu nad celým Slezskem kromě Opavska a </a:t>
            </a:r>
            <a:r>
              <a:rPr lang="cs-CZ" sz="2400" b="1" dirty="0" smtClean="0"/>
              <a:t>Těšínska.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Ztrátu Slezska potvrdily i výsledky dalších konfliktů (např. tzv. sedmiletá válka</a:t>
            </a:r>
            <a:r>
              <a:rPr lang="cs-CZ" sz="2400" dirty="0" smtClean="0"/>
              <a:t>).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2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Zbylá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Slezska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habsburské monarchii (Těšínsko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Opavsko)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nazývána jako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Rakouské Slezsko.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Pruské obsazení většiny slezského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území se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Rakousku stalo impulsem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reformám.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smtClean="0"/>
              <a:t>Ztráta Slezska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22" y="1266115"/>
            <a:ext cx="3821077" cy="27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 smtClean="0"/>
              <a:t>Reformní vláda Marie Terezie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699542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Všeobecný </a:t>
            </a:r>
            <a:r>
              <a:rPr lang="cs-CZ" sz="2800" dirty="0"/>
              <a:t>školní řád (1774) zavedl povinnou školní docházku pro děti od 6 do 12 </a:t>
            </a:r>
            <a:r>
              <a:rPr lang="cs-CZ" sz="2800" dirty="0" smtClean="0"/>
              <a:t>let.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Byla zavedena čísla popisná </a:t>
            </a:r>
            <a:r>
              <a:rPr lang="cs-CZ" sz="2800" dirty="0" smtClean="0"/>
              <a:t>domů.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Byl </a:t>
            </a:r>
            <a:r>
              <a:rPr lang="cs-CZ" sz="2800" dirty="0"/>
              <a:t>provedeno první sčítání </a:t>
            </a:r>
            <a:r>
              <a:rPr lang="cs-CZ" sz="2800" dirty="0" smtClean="0"/>
              <a:t>lidu.   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Byly </a:t>
            </a:r>
            <a:r>
              <a:rPr lang="cs-CZ" sz="2800" dirty="0"/>
              <a:t>přijaty daňové reformy a také reformy veřejné správy podle pruského </a:t>
            </a:r>
            <a:r>
              <a:rPr lang="cs-CZ" sz="2800" dirty="0" smtClean="0"/>
              <a:t>vzoru.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fázi byla dočasně sloučena politická a finanční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správa.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začátku 60. let byla jako nejvyšší kolektivní poradní orgán zřízena Tajná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51470"/>
            <a:ext cx="7848872" cy="651719"/>
          </a:xfrm>
        </p:spPr>
        <p:txBody>
          <a:bodyPr/>
          <a:lstStyle/>
          <a:p>
            <a:r>
              <a:rPr lang="cs-CZ" sz="1800" b="1" dirty="0"/>
              <a:t>Správní reformy  </a:t>
            </a:r>
            <a:br>
              <a:rPr lang="cs-CZ" sz="1800" b="1" dirty="0"/>
            </a:br>
            <a:r>
              <a:rPr lang="cs-CZ" sz="1800" b="1" dirty="0"/>
              <a:t>Fridrich Vilém </a:t>
            </a:r>
            <a:r>
              <a:rPr lang="cs-CZ" sz="1800" b="1" dirty="0" err="1"/>
              <a:t>Haugwitz</a:t>
            </a:r>
            <a:r>
              <a:rPr lang="cs-CZ" sz="1800" b="1" dirty="0"/>
              <a:t>     </a:t>
            </a:r>
            <a:r>
              <a:rPr lang="cs-CZ" sz="1800" b="1" dirty="0" smtClean="0"/>
              <a:t>                                            Václav </a:t>
            </a:r>
            <a:r>
              <a:rPr lang="cs-CZ" sz="1800" b="1" dirty="0"/>
              <a:t>Antonín Kounic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2499742"/>
            <a:ext cx="1878756" cy="2211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499742"/>
            <a:ext cx="1872208" cy="2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851</Words>
  <Application>Microsoft Office PowerPoint</Application>
  <PresentationFormat>Předvádění na obrazovce (16:9)</PresentationFormat>
  <Paragraphs>117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SLU</vt:lpstr>
      <vt:lpstr> Reformy Marie Terezie a Josefa II.     </vt:lpstr>
      <vt:lpstr>Cíle přednášky</vt:lpstr>
      <vt:lpstr>Pragmatická sankce – 1713  </vt:lpstr>
      <vt:lpstr>Marie Terezie</vt:lpstr>
      <vt:lpstr>Válka o rakouské dědictví </vt:lpstr>
      <vt:lpstr>Slezské války</vt:lpstr>
      <vt:lpstr>Ztráta Slezska</vt:lpstr>
      <vt:lpstr>Reformní vláda Marie Terezie</vt:lpstr>
      <vt:lpstr>Správní reformy   Fridrich Vilém Haugwitz                                                 Václav Antonín Kounic</vt:lpstr>
      <vt:lpstr>Zrušení starých zemských úřadů </vt:lpstr>
      <vt:lpstr>Berní (daňové) reformy </vt:lpstr>
      <vt:lpstr>Josef II. (1780-1790)     Od r. 1765 císař a spoluvladař své matky </vt:lpstr>
      <vt:lpstr>Toleranční patent a zrušení nevolnictví  </vt:lpstr>
      <vt:lpstr>Nové správní reformy</vt:lpstr>
      <vt:lpstr>Změny krajské správy</vt:lpstr>
      <vt:lpstr>Městská správa</vt:lpstr>
      <vt:lpstr>Nové kategorie měst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113</cp:revision>
  <dcterms:created xsi:type="dcterms:W3CDTF">2016-07-06T15:42:34Z</dcterms:created>
  <dcterms:modified xsi:type="dcterms:W3CDTF">2021-03-31T07:38:16Z</dcterms:modified>
</cp:coreProperties>
</file>