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9" r:id="rId3"/>
    <p:sldId id="265" r:id="rId4"/>
    <p:sldId id="298" r:id="rId5"/>
    <p:sldId id="297" r:id="rId6"/>
    <p:sldId id="296" r:id="rId7"/>
    <p:sldId id="288" r:id="rId8"/>
    <p:sldId id="293" r:id="rId9"/>
    <p:sldId id="294" r:id="rId10"/>
    <p:sldId id="299" r:id="rId11"/>
    <p:sldId id="302" r:id="rId12"/>
    <p:sldId id="303" r:id="rId13"/>
    <p:sldId id="306" r:id="rId14"/>
    <p:sldId id="305" r:id="rId15"/>
    <p:sldId id="308" r:id="rId16"/>
    <p:sldId id="309" r:id="rId17"/>
    <p:sldId id="310" r:id="rId18"/>
    <p:sldId id="283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0"/>
  </p:normalViewPr>
  <p:slideViewPr>
    <p:cSldViewPr>
      <p:cViewPr varScale="1">
        <p:scale>
          <a:sx n="114" d="100"/>
          <a:sy n="114" d="100"/>
        </p:scale>
        <p:origin x="738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1981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6719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567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2039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6883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58083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9710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709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975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571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304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507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702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515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635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676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339502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52028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Nová organizace veřejné správy po nástupu konstituční monarchie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444208" y="3723878"/>
            <a:ext cx="252806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Lubomír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Nenička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ekonomie a veřejné správy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3529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Obecní příslušníci </a:t>
            </a:r>
            <a:r>
              <a:rPr lang="pl-PL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měli v obci domovské právo</a:t>
            </a:r>
          </a:p>
          <a:p>
            <a:r>
              <a:rPr lang="pl-PL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Obecní společníci </a:t>
            </a:r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vlastnili v obci nemovitost nebo zde platili přímou daň z živnosti</a:t>
            </a:r>
          </a:p>
          <a:p>
            <a:r>
              <a:rPr lang="pl-PL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Přespolní</a:t>
            </a:r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nemohli volit do obecních orgánů, nemohli se účastnit obecního hospodářství a mohli být vyhoštěni</a:t>
            </a:r>
          </a:p>
          <a:p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Podmínkou k získání volebního práva bylo domovské právo a platba přímé daně </a:t>
            </a:r>
            <a:r>
              <a:rPr lang="pl-PL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předepsané </a:t>
            </a:r>
            <a:r>
              <a:rPr lang="pl-PL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výši.</a:t>
            </a:r>
            <a:endParaRPr lang="pl-P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dirty="0" smtClean="0"/>
              <a:t>Obyvatelé obcí a volby do obecních samospráva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1843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3529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Samostatná působnost </a:t>
            </a:r>
            <a:r>
              <a:rPr lang="pl-PL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patřila zde především správa obecního jmění, správa silnic, chudinská péče, správa škol, záležitosti místní </a:t>
            </a:r>
            <a:r>
              <a:rPr lang="pl-PL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policie</a:t>
            </a:r>
          </a:p>
          <a:p>
            <a:endParaRPr lang="pl-PL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Přenesená působnost </a:t>
            </a:r>
            <a:r>
              <a:rPr lang="pl-PL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v jejím rámci vykonávaly povinnosti, které na ně byly přeneseny zákonem </a:t>
            </a:r>
          </a:p>
          <a:p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dirty="0" smtClean="0"/>
              <a:t>Působnost obcí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0304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3529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Města, která se řídila vlastním statutem, měla pozici úřadu první instance – tedy okresního hejtmanství </a:t>
            </a:r>
          </a:p>
          <a:p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Čechách byla původně 2 (Praha a Liberec), na Moravě 6 a ve Slezsku 3 (Opava, Frýdek a Bílsko) – později se jejich počet zvýšil</a:t>
            </a:r>
          </a:p>
          <a:p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Politickou správu vykonávaly magistráty</a:t>
            </a:r>
          </a:p>
          <a:p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Purkmistr zde byl potvrzován panovníkem</a:t>
            </a:r>
          </a:p>
          <a:p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dirty="0" smtClean="0"/>
              <a:t>Statutární města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7383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3529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Změny správní soustavy po nástupu Bachova absolutismu vstoupily v platnost v roce 1855. Charakterizovaly je:</a:t>
            </a:r>
          </a:p>
          <a:p>
            <a:r>
              <a:rPr lang="pl-PL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Posílení místodržitelství</a:t>
            </a:r>
          </a:p>
          <a:p>
            <a:r>
              <a:rPr lang="pl-PL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Zřízení nových krajských úřadů </a:t>
            </a:r>
            <a:r>
              <a:rPr lang="pl-PL" altLang="cs-CZ" sz="2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alt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Vytvoření smíšených okresů </a:t>
            </a:r>
            <a:r>
              <a:rPr lang="pl-PL" altLang="cs-CZ" sz="2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l-PL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dočasně byla </a:t>
            </a:r>
            <a:r>
              <a:rPr lang="pl-PL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sloučena politická správa a soudnictví </a:t>
            </a:r>
          </a:p>
          <a:p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2800" b="1" dirty="0"/>
              <a:t>2. fáze </a:t>
            </a:r>
            <a:r>
              <a:rPr lang="cs-CZ" sz="2800" b="1" dirty="0" smtClean="0"/>
              <a:t>–  Obnovení </a:t>
            </a:r>
            <a:r>
              <a:rPr lang="cs-CZ" sz="2800" b="1" dirty="0"/>
              <a:t>absolutismu</a:t>
            </a:r>
          </a:p>
        </p:txBody>
      </p:sp>
    </p:spTree>
    <p:extLst>
      <p:ext uri="{BB962C8B-B14F-4D97-AF65-F5344CB8AC3E}">
        <p14:creationId xmlns:p14="http://schemas.microsoft.com/office/powerpoint/2010/main" val="3316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3529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Soudnictví a správa byly opět </a:t>
            </a:r>
            <a:r>
              <a:rPr lang="pl-PL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rozděleny.</a:t>
            </a:r>
            <a:endParaRPr lang="pl-PL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 vytvořen aparát politické správy první a druhé instance, který po roce 1918 převzalo také </a:t>
            </a:r>
            <a:r>
              <a:rPr lang="pl-PL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Československo.</a:t>
            </a:r>
            <a:endParaRPr lang="pl-PL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2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Krajské úřady a kraje </a:t>
            </a:r>
            <a:r>
              <a:rPr lang="pl-PL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byly na začátku 60. let </a:t>
            </a:r>
            <a:r>
              <a:rPr lang="pl-PL" altLang="cs-CZ" sz="2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zrušeny</a:t>
            </a:r>
            <a:r>
              <a:rPr lang="pl-PL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už </a:t>
            </a:r>
            <a:r>
              <a:rPr lang="pl-PL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nebyly </a:t>
            </a:r>
            <a:r>
              <a:rPr lang="pl-PL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obnoveny. </a:t>
            </a:r>
            <a:endParaRPr lang="pl-PL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2800" b="1" dirty="0" smtClean="0"/>
              <a:t>3. </a:t>
            </a:r>
            <a:r>
              <a:rPr lang="cs-CZ" sz="2800" b="1" dirty="0"/>
              <a:t>fáze –  </a:t>
            </a:r>
            <a:r>
              <a:rPr lang="cs-CZ" sz="2800" b="1" dirty="0" smtClean="0"/>
              <a:t>Návrat </a:t>
            </a:r>
            <a:r>
              <a:rPr lang="cs-CZ" sz="2800" b="1" dirty="0"/>
              <a:t>k ústavnosti (1867) </a:t>
            </a:r>
          </a:p>
        </p:txBody>
      </p:sp>
    </p:spTree>
    <p:extLst>
      <p:ext uri="{BB962C8B-B14F-4D97-AF65-F5344CB8AC3E}">
        <p14:creationId xmlns:p14="http://schemas.microsoft.com/office/powerpoint/2010/main" val="160499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3529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Politická </a:t>
            </a:r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správa na zemské úrovni zahrnovala agendu ministerstev vnitra, kultu a vyučování, zemské obrany a veřejné bezpečnosti a </a:t>
            </a:r>
            <a:r>
              <a:rPr lang="pl-PL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orby.</a:t>
            </a:r>
            <a:endParaRPr lang="pl-P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Čechách a na Moravě zůstala místodržitelství v čele s místodržiteli, ve Slezsku byla zachována zemská vláda </a:t>
            </a:r>
            <a:b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čele se zemským </a:t>
            </a:r>
            <a:r>
              <a:rPr lang="pl-PL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prezidentem. </a:t>
            </a:r>
            <a:endParaRPr lang="pl-P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Šlo o </a:t>
            </a:r>
            <a:r>
              <a:rPr lang="pl-PL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úřady druhé </a:t>
            </a:r>
            <a:r>
              <a:rPr lang="pl-PL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instance. </a:t>
            </a:r>
            <a:endParaRPr lang="pl-PL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2800" b="1" dirty="0" smtClean="0"/>
              <a:t>Zemská správa po roce 1867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29431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3529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Opět byla zavedena okresní hejtmanství </a:t>
            </a:r>
            <a:br>
              <a:rPr lang="pl-PL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čele s okresními </a:t>
            </a:r>
            <a:r>
              <a:rPr lang="pl-PL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hejtmany.</a:t>
            </a:r>
            <a:endParaRPr lang="pl-PL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Čechách bylo zřízeno 89 hejtmanství, na Moravě 30 a ve Slezsku 7 – jejich počet se později </a:t>
            </a:r>
            <a:r>
              <a:rPr lang="pl-PL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změnil.</a:t>
            </a:r>
            <a:endParaRPr lang="pl-P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Politické okresy tvořili zpravidla dva a více než soudní </a:t>
            </a:r>
            <a:r>
              <a:rPr lang="pl-PL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okresy.</a:t>
            </a:r>
            <a:endParaRPr lang="pl-P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Šlo o </a:t>
            </a:r>
            <a:r>
              <a:rPr lang="pl-PL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úřady první </a:t>
            </a:r>
            <a:r>
              <a:rPr lang="pl-PL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instance</a:t>
            </a:r>
            <a:r>
              <a:rPr lang="pl-PL" altLang="cs-CZ" sz="2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l-PL" alt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2800" b="1" dirty="0" smtClean="0"/>
              <a:t>Okresní správa po roce 1867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82188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3529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roce 1859 bylo přijato </a:t>
            </a:r>
            <a:r>
              <a:rPr lang="pl-PL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obecní </a:t>
            </a:r>
            <a:r>
              <a:rPr lang="pl-PL" altLang="cs-CZ" sz="2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zřízení. </a:t>
            </a:r>
            <a:endParaRPr lang="pl-PL" alt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Předchozí absolutistické zásahy byly postupně </a:t>
            </a:r>
            <a:r>
              <a:rPr lang="pl-PL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odstraňovány.</a:t>
            </a:r>
            <a:endParaRPr lang="pl-PL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začátku 60. let byla zřízena okresní zastupitelstva </a:t>
            </a:r>
            <a:r>
              <a:rPr lang="pl-PL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l-PL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zemské výbory jako výkonné orgány </a:t>
            </a:r>
            <a:r>
              <a:rPr lang="pl-PL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zemských </a:t>
            </a:r>
            <a:r>
              <a:rPr lang="pl-PL" altLang="cs-CZ" sz="2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sněmů.</a:t>
            </a:r>
            <a:endParaRPr lang="pl-PL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b="1" dirty="0"/>
              <a:t>Změny územní samosprávy po ústupu absolutismu</a:t>
            </a:r>
          </a:p>
        </p:txBody>
      </p:sp>
    </p:spTree>
    <p:extLst>
      <p:ext uri="{BB962C8B-B14F-4D97-AF65-F5344CB8AC3E}">
        <p14:creationId xmlns:p14="http://schemas.microsoft.com/office/powerpoint/2010/main" val="297113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64096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zrušení poddanství došlo k zániku 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vrchnostenské 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k zavedení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dvojkolejnosti veřejné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správy.</a:t>
            </a:r>
          </a:p>
          <a:p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Byly ustaveny nové správní jednotky – 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okresy. </a:t>
            </a:r>
          </a:p>
          <a:p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roce 1849 bylo přijato obecní zřízení, na jeho základě byly ustaveny 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samosprávné 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obecní představenstva a obecní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výbory.</a:t>
            </a:r>
          </a:p>
          <a:p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Konečnou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podobu správní systém získal po návratu k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ústavnosti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60. letech 19. století, kdy byl vytvořen aparát politické správy první (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okresní 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hejtmanství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druhé instance (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místodržitelství na zemské úrovni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648072"/>
          </a:xfrm>
        </p:spPr>
        <p:txBody>
          <a:bodyPr/>
          <a:lstStyle/>
          <a:p>
            <a:r>
              <a:rPr lang="cs-CZ" sz="2800" b="1" dirty="0"/>
              <a:t>Shrnutí</a:t>
            </a:r>
            <a:br>
              <a:rPr lang="cs-CZ" sz="2800" b="1" dirty="0"/>
            </a:b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81466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3200" b="1" dirty="0"/>
              <a:t>Cíle přednášky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987574"/>
            <a:ext cx="72728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Přiblížit změny správního uspořádání od poloviny </a:t>
            </a:r>
            <a:br>
              <a:rPr lang="cs-CZ" sz="2400" dirty="0" smtClean="0"/>
            </a:br>
            <a:r>
              <a:rPr lang="cs-CZ" sz="2400" dirty="0" smtClean="0"/>
              <a:t>19. století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Nastínit počátky moderní územní samosprávy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30096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Dopady ústavních změn na správní uspořádání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83568" y="1131589"/>
            <a:ext cx="7848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Postupný přechod ke konstituční monarchii, jenž nastal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 </a:t>
            </a:r>
            <a:r>
              <a:rPr lang="cs-CZ" sz="2400" dirty="0"/>
              <a:t>důsledku revoluce let 1848-1849, určil také novou podobu správního systému, charakterizovanou těmito hlavními změnami: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Zánik vrchnostenské správy </a:t>
            </a:r>
            <a:r>
              <a:rPr lang="cs-CZ" sz="2400" dirty="0"/>
              <a:t>v důsledku zrušení poddanství v roce </a:t>
            </a:r>
            <a:r>
              <a:rPr lang="cs-CZ" sz="2400" dirty="0" smtClean="0"/>
              <a:t>1848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Zavedení </a:t>
            </a:r>
            <a:r>
              <a:rPr lang="cs-CZ" sz="2400" b="1" dirty="0"/>
              <a:t>dvojkolejnosti veřejné správy </a:t>
            </a:r>
            <a:r>
              <a:rPr lang="cs-CZ" sz="2400" dirty="0"/>
              <a:t>– tvořila ji </a:t>
            </a:r>
            <a:r>
              <a:rPr lang="cs-CZ" sz="2400" b="1" dirty="0"/>
              <a:t>nově strukturovaná státní správa a územní samospráva</a:t>
            </a:r>
          </a:p>
        </p:txBody>
      </p:sp>
    </p:spTree>
    <p:extLst>
      <p:ext uri="{BB962C8B-B14F-4D97-AF65-F5344CB8AC3E}">
        <p14:creationId xmlns:p14="http://schemas.microsoft.com/office/powerpoint/2010/main" val="65028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Fáze správního vývoje v 2. polovině 19. století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83568" y="1059582"/>
            <a:ext cx="7848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1. fáze </a:t>
            </a:r>
            <a:r>
              <a:rPr lang="cs-CZ" sz="2400" dirty="0"/>
              <a:t>– prosazení nové organizace veřejné správy (1850-1855)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2. fáze </a:t>
            </a:r>
            <a:r>
              <a:rPr lang="cs-CZ" sz="2400" dirty="0"/>
              <a:t>– obnovení absolutismu (1855-1861)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3. fáze </a:t>
            </a:r>
            <a:r>
              <a:rPr lang="cs-CZ" sz="2400" dirty="0"/>
              <a:t>– návrat k ústavnosti – 60. léta 19. století</a:t>
            </a:r>
          </a:p>
        </p:txBody>
      </p:sp>
    </p:spTree>
    <p:extLst>
      <p:ext uri="{BB962C8B-B14F-4D97-AF65-F5344CB8AC3E}">
        <p14:creationId xmlns:p14="http://schemas.microsoft.com/office/powerpoint/2010/main" val="307852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987574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Dosavadní patrimoniální (vrchnostenská) správa byla 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postátněna. 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Nová organizace veřejné správy vstoupila </a:t>
            </a:r>
            <a:b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platnost 1.1.1850, jako nové správní jednotky byly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vytvořeny politické okresy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nahradily panství</a:t>
            </a:r>
          </a:p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Zemské i krajské zřízení zůstalo zachováno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Byla ustavena obecní samospráva </a:t>
            </a: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1. fáze – nová organizace veřejné správy</a:t>
            </a:r>
          </a:p>
        </p:txBody>
      </p:sp>
    </p:spTree>
    <p:extLst>
      <p:ext uri="{BB962C8B-B14F-4D97-AF65-F5344CB8AC3E}">
        <p14:creationId xmlns:p14="http://schemas.microsoft.com/office/powerpoint/2010/main" val="340527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720080"/>
          </a:xfrm>
        </p:spPr>
        <p:txBody>
          <a:bodyPr/>
          <a:lstStyle/>
          <a:p>
            <a:r>
              <a:rPr lang="cs-CZ" sz="3200" dirty="0" smtClean="0"/>
              <a:t>Zemská správa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1131590"/>
            <a:ext cx="85689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Nejvyššími správními úřady v jednotlivých </a:t>
            </a:r>
            <a:r>
              <a:rPr lang="cs-CZ" sz="2400" dirty="0" smtClean="0"/>
              <a:t>zemích </a:t>
            </a:r>
            <a:r>
              <a:rPr lang="cs-CZ" sz="2400" dirty="0"/>
              <a:t>se stala </a:t>
            </a:r>
            <a:r>
              <a:rPr lang="cs-CZ" sz="2400" b="1" dirty="0"/>
              <a:t>místodržitelství</a:t>
            </a:r>
            <a:r>
              <a:rPr lang="cs-CZ" sz="2400" dirty="0"/>
              <a:t> v čele </a:t>
            </a:r>
            <a:r>
              <a:rPr lang="cs-CZ" sz="2400" dirty="0" smtClean="0"/>
              <a:t>s </a:t>
            </a:r>
            <a:r>
              <a:rPr lang="cs-CZ" sz="2400" dirty="0"/>
              <a:t>místodržiteli, jež nahradila </a:t>
            </a:r>
            <a:r>
              <a:rPr lang="cs-CZ" sz="2400" dirty="0" smtClean="0"/>
              <a:t>gubernia.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 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Slezsko bylo v polovině 19. století znovu odděleno od Moravy </a:t>
            </a:r>
            <a:r>
              <a:rPr lang="cs-CZ" sz="2400" dirty="0"/>
              <a:t>a funkci místodržitelství zde zastávala </a:t>
            </a:r>
            <a:r>
              <a:rPr lang="cs-CZ" sz="2400" b="1" dirty="0"/>
              <a:t>zemská vláda Opavě 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dirty="0" smtClean="0"/>
              <a:t>v </a:t>
            </a:r>
            <a:r>
              <a:rPr lang="cs-CZ" sz="2400" dirty="0"/>
              <a:t>čele se zemským </a:t>
            </a:r>
            <a:r>
              <a:rPr lang="cs-CZ" sz="2400" dirty="0" smtClean="0"/>
              <a:t>prezidentem.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9466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sídlech krajů byly ustaveny krajské vlády </a:t>
            </a:r>
            <a:b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čele s krajským </a:t>
            </a: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prezidentem.</a:t>
            </a: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Byly druhou instancí politické správy – třetí bylo ministerstvo vnitra, kterému byly krajské vlády přímo </a:t>
            </a: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podřízeny.</a:t>
            </a: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Krajské vlády převzaly většinu funkcí zrušených </a:t>
            </a: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gubernií.</a:t>
            </a: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648072"/>
          </a:xfrm>
        </p:spPr>
        <p:txBody>
          <a:bodyPr/>
          <a:lstStyle/>
          <a:p>
            <a:r>
              <a:rPr lang="cs-CZ" sz="3200" dirty="0" smtClean="0"/>
              <a:t>Krajská správa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148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71296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sídle každého politického okresu byla zřízena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okresní hejtmanství 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prvoinstanční úřad politické </a:t>
            </a: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správy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čele stál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okresní hejtman 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podmínkou k získání tohoto úřadu bylo právnické </a:t>
            </a: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vzdělání.</a:t>
            </a: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7632848" cy="579711"/>
          </a:xfrm>
        </p:spPr>
        <p:txBody>
          <a:bodyPr/>
          <a:lstStyle/>
          <a:p>
            <a:r>
              <a:rPr lang="cs-CZ" sz="2800" dirty="0" smtClean="0"/>
              <a:t>Okresní správa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3715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roce 1849 bylo přijato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Stadionovo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obecní zřízení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(nazvané podle tehdejšího ministra vnitra) 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Bylo jednotným zákonem pro všechny obce, které ustavilo jako nejnižší články územní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samosprávy. </a:t>
            </a:r>
          </a:p>
          <a:p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Vznikly nové obecní orgány: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Obecní výbor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(byl nazýván už i jako zastupitelstvo) – byl volen oprávněnými voliči na tři roky, neměl výkonnou moc. 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Obecní 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představenstvo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bylo voleno obecním výborem. Tvořili je minimálně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radní a purkmistr, který měl pravomoc provádět usnesení výboru</a:t>
            </a: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dirty="0" smtClean="0"/>
              <a:t>Správa obcí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endParaRPr lang="cs-CZ" sz="28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328" y="2067694"/>
            <a:ext cx="1431891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19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3837</TotalTime>
  <Words>918</Words>
  <Application>Microsoft Office PowerPoint</Application>
  <PresentationFormat>Předvádění na obrazovce (16:9)</PresentationFormat>
  <Paragraphs>120</Paragraphs>
  <Slides>18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SLU</vt:lpstr>
      <vt:lpstr> Nová organizace veřejné správy po nástupu konstituční monarchie     </vt:lpstr>
      <vt:lpstr>Cíle přednášky</vt:lpstr>
      <vt:lpstr>Dopady ústavních změn na správní uspořádání</vt:lpstr>
      <vt:lpstr>Fáze správního vývoje v 2. polovině 19. století</vt:lpstr>
      <vt:lpstr>1. fáze – nová organizace veřejné správy</vt:lpstr>
      <vt:lpstr>Zemská správa</vt:lpstr>
      <vt:lpstr>Krajská správa</vt:lpstr>
      <vt:lpstr>Okresní správa</vt:lpstr>
      <vt:lpstr>Správa obcí </vt:lpstr>
      <vt:lpstr>Obyvatelé obcí a volby do obecních samospráva</vt:lpstr>
      <vt:lpstr>Působnost obcí</vt:lpstr>
      <vt:lpstr>Statutární města</vt:lpstr>
      <vt:lpstr>2. fáze –  Obnovení absolutismu</vt:lpstr>
      <vt:lpstr>3. fáze –  Návrat k ústavnosti (1867) </vt:lpstr>
      <vt:lpstr>Zemská správa po roce 1867 </vt:lpstr>
      <vt:lpstr>Okresní správa po roce 1867 </vt:lpstr>
      <vt:lpstr>Změny územní samosprávy po ústupu absolutismu</vt:lpstr>
      <vt:lpstr>Shrnutí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138</cp:revision>
  <dcterms:created xsi:type="dcterms:W3CDTF">2016-07-06T15:42:34Z</dcterms:created>
  <dcterms:modified xsi:type="dcterms:W3CDTF">2021-04-14T11:53:24Z</dcterms:modified>
</cp:coreProperties>
</file>