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64" r:id="rId4"/>
    <p:sldId id="275" r:id="rId5"/>
    <p:sldId id="267" r:id="rId6"/>
    <p:sldId id="262" r:id="rId7"/>
    <p:sldId id="271" r:id="rId8"/>
    <p:sldId id="263" r:id="rId9"/>
    <p:sldId id="259" r:id="rId10"/>
    <p:sldId id="269" r:id="rId11"/>
    <p:sldId id="272" r:id="rId12"/>
    <p:sldId id="273" r:id="rId13"/>
    <p:sldId id="274" r:id="rId14"/>
    <p:sldId id="268" r:id="rId15"/>
  </p:sldIdLst>
  <p:sldSz cx="9144000" cy="6858000" type="screen4x3"/>
  <p:notesSz cx="6797675" cy="987425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68" autoAdjust="0"/>
  </p:normalViewPr>
  <p:slideViewPr>
    <p:cSldViewPr>
      <p:cViewPr varScale="1">
        <p:scale>
          <a:sx n="91" d="100"/>
          <a:sy n="91" d="100"/>
        </p:scale>
        <p:origin x="150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85572A98-CB2F-44F4-AF25-2156C3275E64}" type="datetimeFigureOut">
              <a:rPr lang="cs-CZ" smtClean="0"/>
              <a:pPr/>
              <a:t>16.03.2021</a:t>
            </a:fld>
            <a:endParaRPr lang="cs-CZ"/>
          </a:p>
        </p:txBody>
      </p:sp>
      <p:sp>
        <p:nvSpPr>
          <p:cNvPr id="4" name="Zástupný symbol pro obrázek snímku 3"/>
          <p:cNvSpPr>
            <a:spLocks noGrp="1" noRot="1" noChangeAspect="1"/>
          </p:cNvSpPr>
          <p:nvPr>
            <p:ph type="sldImg" idx="2"/>
          </p:nvPr>
        </p:nvSpPr>
        <p:spPr>
          <a:xfrm>
            <a:off x="930275" y="741363"/>
            <a:ext cx="4937125" cy="37020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53515D28-ACCA-46CC-8747-1CED28011589}" type="slidenum">
              <a:rPr lang="cs-CZ" smtClean="0"/>
              <a:pPr/>
              <a:t>‹#›</a:t>
            </a:fld>
            <a:endParaRPr lang="cs-CZ"/>
          </a:p>
        </p:txBody>
      </p:sp>
    </p:spTree>
    <p:extLst>
      <p:ext uri="{BB962C8B-B14F-4D97-AF65-F5344CB8AC3E}">
        <p14:creationId xmlns:p14="http://schemas.microsoft.com/office/powerpoint/2010/main" val="103539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1</a:t>
            </a:fld>
            <a:endParaRPr lang="cs-CZ"/>
          </a:p>
        </p:txBody>
      </p:sp>
    </p:spTree>
    <p:extLst>
      <p:ext uri="{BB962C8B-B14F-4D97-AF65-F5344CB8AC3E}">
        <p14:creationId xmlns:p14="http://schemas.microsoft.com/office/powerpoint/2010/main" val="769334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lgn="just">
              <a:buAutoNum type="arabicPeriod"/>
            </a:pPr>
            <a:r>
              <a:rPr lang="cs-CZ" dirty="0" smtClean="0"/>
              <a:t>V době habsburské</a:t>
            </a:r>
            <a:r>
              <a:rPr lang="cs-CZ" baseline="0" dirty="0" smtClean="0"/>
              <a:t> monarchie měl velký počet podniků z českých zemí i ze Slovenska sídlo v jiných částech Předlitavska a Zalitavska, hlavně ve Vídni a Budapešti.</a:t>
            </a:r>
          </a:p>
          <a:p>
            <a:pPr marL="228600" indent="-228600" algn="just">
              <a:buAutoNum type="arabicPeriod"/>
            </a:pPr>
            <a:endParaRPr lang="cs-CZ" baseline="0" dirty="0" smtClean="0"/>
          </a:p>
          <a:p>
            <a:pPr marL="228600" indent="-228600" algn="just">
              <a:buAutoNum type="arabicPeriod"/>
            </a:pPr>
            <a:r>
              <a:rPr lang="cs-CZ" baseline="0" dirty="0" smtClean="0"/>
              <a:t>Tuto situaci měl změnit proces nostrifikací akciových společností a repatriace akcií.</a:t>
            </a:r>
          </a:p>
          <a:p>
            <a:pPr marL="0" indent="0" algn="just">
              <a:buNone/>
            </a:pPr>
            <a:r>
              <a:rPr lang="cs-CZ" baseline="0" dirty="0" smtClean="0"/>
              <a:t>      Ty společnosti, které měly závody ve více zemích bývalé monarchie byly povinny založit v Československu novou společnost, jinak mohla být jejich činnost na území ČSR zakázána. </a:t>
            </a:r>
          </a:p>
          <a:p>
            <a:pPr marL="0" indent="0" algn="just">
              <a:buNone/>
            </a:pPr>
            <a:endParaRPr lang="cs-CZ" baseline="0" dirty="0" smtClean="0"/>
          </a:p>
          <a:p>
            <a:pPr marL="0" indent="0" algn="just">
              <a:buNone/>
            </a:pPr>
            <a:endParaRPr lang="cs-CZ" baseline="0" dirty="0" smtClean="0"/>
          </a:p>
          <a:p>
            <a:pPr marL="0" indent="0" algn="just">
              <a:buNone/>
            </a:pPr>
            <a:endParaRPr lang="cs-CZ"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11</a:t>
            </a:fld>
            <a:endParaRPr lang="cs-CZ"/>
          </a:p>
        </p:txBody>
      </p:sp>
    </p:spTree>
    <p:extLst>
      <p:ext uri="{BB962C8B-B14F-4D97-AF65-F5344CB8AC3E}">
        <p14:creationId xmlns:p14="http://schemas.microsoft.com/office/powerpoint/2010/main" val="3217991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lgn="just">
              <a:buAutoNum type="arabicPeriod"/>
            </a:pPr>
            <a:r>
              <a:rPr lang="cs-CZ" baseline="0" dirty="0" smtClean="0"/>
              <a:t>x</a:t>
            </a:r>
          </a:p>
          <a:p>
            <a:pPr marL="228600" indent="-228600" algn="just">
              <a:buAutoNum type="arabicPeriod"/>
            </a:pPr>
            <a:r>
              <a:rPr lang="cs-CZ" baseline="0" dirty="0" smtClean="0"/>
              <a:t>To bylo způsobeno vlivem nevyrovnaného obchodu s USA, odkud byla na základě poskytnutého úvěru dovezeno velké množství potravin, které měly sloužit k překonání potravinové krize. Obecně byly v tomto roce hlavními dovozními položkami obiloviny, mouka, tuky a textilní suroviny. Ve vývozu dominoval cukr, pak dlouho nic a paliva, sklo a vlněné zboží. </a:t>
            </a:r>
          </a:p>
          <a:p>
            <a:pPr marL="228600" indent="-228600" algn="just">
              <a:buAutoNum type="arabicPeriod"/>
            </a:pPr>
            <a:r>
              <a:rPr lang="cs-CZ" baseline="0" dirty="0" smtClean="0"/>
              <a:t>Dovozy  a vývozy podléhaly povolovacímu řízení z důvodů kontroly monetárních a fiskálních cílů a také tomu, aby nebylo vyváženo nedostatkové zboží.</a:t>
            </a:r>
          </a:p>
          <a:p>
            <a:pPr marL="228600" indent="-228600" algn="just">
              <a:buAutoNum type="arabicPeriod"/>
            </a:pPr>
            <a:r>
              <a:rPr lang="cs-CZ" baseline="0" dirty="0" smtClean="0"/>
              <a:t>V roce 1918 dosahovaly některé celní přirážky 150% a v roce 1920 200 – 900% (nejvyšší dovozní clo bylo uvaleno na luxusní předměty). Naopak zemědělské produkty a suroviny pro průmysl byly od cla zcela osvobozeny</a:t>
            </a:r>
          </a:p>
          <a:p>
            <a:pPr marL="228600" indent="-228600" algn="just">
              <a:buAutoNum type="arabicPeriod"/>
            </a:pPr>
            <a:r>
              <a:rPr lang="cs-CZ" baseline="0" dirty="0" smtClean="0"/>
              <a:t>X</a:t>
            </a:r>
          </a:p>
          <a:p>
            <a:pPr marL="228600" indent="-228600" algn="just">
              <a:buAutoNum type="arabicPeriod"/>
            </a:pPr>
            <a:r>
              <a:rPr lang="cs-CZ" baseline="0" dirty="0" smtClean="0"/>
              <a:t>X</a:t>
            </a:r>
          </a:p>
          <a:p>
            <a:pPr marL="228600" indent="-228600" algn="just">
              <a:buAutoNum type="arabicPeriod"/>
            </a:pPr>
            <a:r>
              <a:rPr lang="cs-CZ" baseline="0" dirty="0" smtClean="0"/>
              <a:t>Pokud jde o komoditní strukturu ZO, připadalo v letech 1920-21 cca 23% z dovozu na potravinářské produkty , 44% na suroviny a 32% na hotové výrobky nepotravinářského průmyslu. Ve vývozu to bylo jinak, tam měly největší podíl hotové výrobky nepotravinářského charakteru a to 66,5%.</a:t>
            </a:r>
          </a:p>
          <a:p>
            <a:pPr marL="228600" indent="-228600" algn="just">
              <a:buAutoNum type="arabicPeriod"/>
            </a:pPr>
            <a:endParaRPr lang="cs-CZ" baseline="0" dirty="0" smtClean="0"/>
          </a:p>
          <a:p>
            <a:pPr marL="0" indent="0" algn="just">
              <a:buNone/>
            </a:pPr>
            <a:endParaRPr lang="cs-CZ" baseline="0" dirty="0" smtClean="0"/>
          </a:p>
          <a:p>
            <a:pPr marL="0" indent="0" algn="just">
              <a:buNone/>
            </a:pPr>
            <a:endParaRPr lang="cs-CZ" baseline="0" dirty="0" smtClean="0"/>
          </a:p>
          <a:p>
            <a:pPr marL="0" indent="0" algn="just">
              <a:buNone/>
            </a:pPr>
            <a:endParaRPr lang="cs-CZ"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12</a:t>
            </a:fld>
            <a:endParaRPr lang="cs-CZ"/>
          </a:p>
        </p:txBody>
      </p:sp>
    </p:spTree>
    <p:extLst>
      <p:ext uri="{BB962C8B-B14F-4D97-AF65-F5344CB8AC3E}">
        <p14:creationId xmlns:p14="http://schemas.microsoft.com/office/powerpoint/2010/main" val="3510573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lgn="just">
              <a:buAutoNum type="arabicPeriod"/>
            </a:pPr>
            <a:r>
              <a:rPr lang="cs-CZ" dirty="0" smtClean="0"/>
              <a:t>X </a:t>
            </a:r>
          </a:p>
          <a:p>
            <a:pPr marL="228600" indent="-228600" algn="just">
              <a:buAutoNum type="arabicPeriod"/>
            </a:pPr>
            <a:r>
              <a:rPr lang="cs-CZ" dirty="0" smtClean="0"/>
              <a:t>To však</a:t>
            </a:r>
            <a:r>
              <a:rPr lang="cs-CZ" baseline="0" dirty="0" smtClean="0"/>
              <a:t> neznamená, že některé oblasti jako např. dovozní politiku neřídil dál </a:t>
            </a:r>
          </a:p>
          <a:p>
            <a:pPr marL="228600" indent="-228600" algn="just">
              <a:buAutoNum type="arabicPeriod"/>
            </a:pPr>
            <a:r>
              <a:rPr lang="cs-CZ" baseline="0" dirty="0" smtClean="0"/>
              <a:t>Průmyslová výroba rostla, inflační období spojené s osamostatněním měny bylo překonáno, vznikaly nové výrobní kapacity, byly navázány hospodářské styk s mnoha zeměmi a v roce 1921 byla zaznamenána nejnižší poválečná nezaměstnanost, bilance zahraničního obchodu </a:t>
            </a:r>
            <a:r>
              <a:rPr lang="cs-CZ" baseline="0" smtClean="0"/>
              <a:t>skončila přebytkem </a:t>
            </a:r>
            <a:endParaRPr lang="cs-CZ"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13</a:t>
            </a:fld>
            <a:endParaRPr lang="cs-CZ"/>
          </a:p>
        </p:txBody>
      </p:sp>
    </p:spTree>
    <p:extLst>
      <p:ext uri="{BB962C8B-B14F-4D97-AF65-F5344CB8AC3E}">
        <p14:creationId xmlns:p14="http://schemas.microsoft.com/office/powerpoint/2010/main" val="3276080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14</a:t>
            </a:fld>
            <a:endParaRPr lang="cs-CZ"/>
          </a:p>
        </p:txBody>
      </p:sp>
    </p:spTree>
    <p:extLst>
      <p:ext uri="{BB962C8B-B14F-4D97-AF65-F5344CB8AC3E}">
        <p14:creationId xmlns:p14="http://schemas.microsoft.com/office/powerpoint/2010/main" val="2078542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10000"/>
          </a:bodyPr>
          <a:lstStyle/>
          <a:p>
            <a:pPr marL="228600" indent="-228600">
              <a:spcAft>
                <a:spcPts val="600"/>
              </a:spcAft>
              <a:buAutoNum type="arabicPeriod"/>
            </a:pPr>
            <a:r>
              <a:rPr lang="cs-CZ" b="0" baseline="0" dirty="0" smtClean="0"/>
              <a:t>   Podle řeky </a:t>
            </a:r>
            <a:r>
              <a:rPr lang="cs-CZ" b="0" baseline="0" dirty="0" err="1" smtClean="0"/>
              <a:t>Litavy</a:t>
            </a:r>
            <a:r>
              <a:rPr lang="cs-CZ" b="0" baseline="0" dirty="0" smtClean="0"/>
              <a:t> (</a:t>
            </a:r>
            <a:r>
              <a:rPr lang="cs-CZ" b="0" baseline="0" dirty="0" err="1" smtClean="0"/>
              <a:t>protéka</a:t>
            </a:r>
            <a:r>
              <a:rPr lang="cs-CZ" b="0" baseline="0" dirty="0" smtClean="0"/>
              <a:t> Maďarskem a Rakouskem), která oddělovala území Rakouska a Uherska.</a:t>
            </a:r>
          </a:p>
          <a:p>
            <a:pPr marL="0" indent="0">
              <a:buNone/>
            </a:pPr>
            <a:r>
              <a:rPr lang="cs-CZ" b="0" baseline="0" dirty="0" smtClean="0"/>
              <a:t>      </a:t>
            </a:r>
            <a:r>
              <a:rPr lang="cs-CZ" b="1" baseline="0" dirty="0" smtClean="0"/>
              <a:t>Předlitavsko</a:t>
            </a:r>
            <a:r>
              <a:rPr lang="cs-CZ" b="0" baseline="0" dirty="0" smtClean="0"/>
              <a:t> – alpské a české země,  Halič a Bukovina,  země později připojené k Itálii a  Jugoslávii - Kraňsko, Přímoří, Chorvatsko-Slavonsko a Dalmácie</a:t>
            </a:r>
          </a:p>
          <a:p>
            <a:pPr marL="0" indent="0">
              <a:buNone/>
            </a:pPr>
            <a:r>
              <a:rPr lang="cs-CZ" b="1" baseline="0" dirty="0" smtClean="0"/>
              <a:t>      Zalitavsko </a:t>
            </a:r>
            <a:r>
              <a:rPr lang="cs-CZ" b="0" baseline="0" dirty="0" smtClean="0"/>
              <a:t>– Maďarsko, Slovensko, Podkarpatská Rus, Transylvánie, </a:t>
            </a:r>
            <a:r>
              <a:rPr lang="cs-CZ" b="0" baseline="0" dirty="0" err="1" smtClean="0"/>
              <a:t>Banát</a:t>
            </a:r>
            <a:r>
              <a:rPr lang="cs-CZ" b="0" baseline="0" dirty="0" smtClean="0"/>
              <a:t> a Vojvodina. </a:t>
            </a:r>
          </a:p>
          <a:p>
            <a:pPr marL="0" indent="0">
              <a:buNone/>
            </a:pPr>
            <a:r>
              <a:rPr lang="cs-CZ" b="0" baseline="0" dirty="0" smtClean="0"/>
              <a:t>      Anektovaná Bosna-Hercegovina byla pod společnou správou  Předlitavska a Zalitavska.</a:t>
            </a:r>
          </a:p>
          <a:p>
            <a:pPr marL="0" indent="0">
              <a:buNone/>
            </a:pPr>
            <a:endParaRPr lang="cs-CZ" b="0" baseline="0" dirty="0" smtClean="0"/>
          </a:p>
          <a:p>
            <a:pPr marL="0" indent="0">
              <a:buNone/>
            </a:pPr>
            <a:r>
              <a:rPr lang="cs-CZ" b="0" baseline="0" dirty="0" smtClean="0"/>
              <a:t>Předlitavsko bylo tahounem ekonomiky, Zalitavsko výrazně zaostávalo</a:t>
            </a:r>
          </a:p>
          <a:p>
            <a:pPr marL="0" indent="0">
              <a:buNone/>
            </a:pPr>
            <a:endParaRPr lang="cs-CZ" b="0" baseline="0" dirty="0" smtClean="0"/>
          </a:p>
          <a:p>
            <a:pPr marL="0" indent="0">
              <a:buNone/>
            </a:pPr>
            <a:r>
              <a:rPr lang="cs-CZ" b="0" baseline="0" dirty="0" smtClean="0"/>
              <a:t>2. České země převzaly 41,2% jmění </a:t>
            </a:r>
            <a:r>
              <a:rPr lang="cs-CZ" b="0" baseline="0" dirty="0" err="1" smtClean="0"/>
              <a:t>Předlitavsa</a:t>
            </a:r>
            <a:r>
              <a:rPr lang="cs-CZ" b="0" baseline="0" dirty="0" smtClean="0"/>
              <a:t>, Slovensko a Podkarpatská Rus 16,3% jmění Zalitavska.  Při přepočtu na obyvatele to činilo v českých </a:t>
            </a:r>
            <a:r>
              <a:rPr lang="cs-CZ" b="0" baseline="0" dirty="0" err="1" smtClean="0"/>
              <a:t>zemícn</a:t>
            </a:r>
            <a:r>
              <a:rPr lang="cs-CZ" b="0" baseline="0" dirty="0" smtClean="0"/>
              <a:t> 3510 Korun, na Slovensku a Podkarpatské Rusi 2301 K. Západní část budoucího ČSR byla jednou tak bohatá jako východní část. </a:t>
            </a:r>
          </a:p>
          <a:p>
            <a:pPr marL="0" indent="0">
              <a:buNone/>
            </a:pPr>
            <a:endParaRPr lang="cs-CZ" b="0" baseline="0" dirty="0" smtClean="0"/>
          </a:p>
          <a:p>
            <a:pPr marL="0" indent="0">
              <a:buNone/>
            </a:pPr>
            <a:r>
              <a:rPr lang="cs-CZ" b="0" baseline="0" dirty="0" smtClean="0"/>
              <a:t>3. Český kapitál se akumuloval hlavně v zemědělství, potravinářství a řemeslech, tedy střední a menší podnikání. </a:t>
            </a:r>
          </a:p>
          <a:p>
            <a:pPr marL="0" indent="0">
              <a:buNone/>
            </a:pPr>
            <a:endParaRPr lang="cs-CZ" b="0" baseline="0" dirty="0" smtClean="0"/>
          </a:p>
          <a:p>
            <a:pPr marL="0" indent="0">
              <a:buNone/>
            </a:pPr>
            <a:r>
              <a:rPr lang="cs-CZ" b="0" baseline="0" dirty="0" smtClean="0"/>
              <a:t>4. Z objemu národního důchodu vytvořeného v Předlitavsku připadalo v letech 1911-1913 na </a:t>
            </a:r>
            <a:r>
              <a:rPr lang="cs-CZ" b="1" baseline="0" dirty="0" smtClean="0"/>
              <a:t>české země </a:t>
            </a:r>
            <a:r>
              <a:rPr lang="cs-CZ" b="0" baseline="0" dirty="0" smtClean="0"/>
              <a:t>45%. Převažoval lehký průmysl, potravinářství, rozvíjela se těžba uhlí, strojírenství a další odvětví těžkého průmyslu.  Škodovy závody zaujaly ve zbrojním průmyslu první místo v monarchii a jedno z předních ve světě.</a:t>
            </a:r>
          </a:p>
          <a:p>
            <a:pPr marL="0" indent="0">
              <a:buNone/>
            </a:pPr>
            <a:r>
              <a:rPr lang="cs-CZ" b="1" baseline="0" dirty="0" smtClean="0"/>
              <a:t>Na Slovensku  </a:t>
            </a:r>
            <a:r>
              <a:rPr lang="cs-CZ" b="0" baseline="0" dirty="0" smtClean="0"/>
              <a:t>bylo minimálně zastoupeno textilní odvětví a byl zde naopak vyšší podíl v odvětví zpracování kovů a průmysl dřevozpracující a potravinářský. </a:t>
            </a:r>
          </a:p>
          <a:p>
            <a:pPr marL="0" indent="0">
              <a:buNone/>
            </a:pPr>
            <a:endParaRPr lang="cs-CZ" b="0" baseline="0" dirty="0" smtClean="0"/>
          </a:p>
          <a:p>
            <a:pPr marL="0" indent="0">
              <a:buNone/>
            </a:pPr>
            <a:r>
              <a:rPr lang="cs-CZ" b="0" baseline="0" dirty="0" smtClean="0"/>
              <a:t>5. Jistou nevýhodou dopravní sítě byl severojižní směr a minimální propojení Moravy se Slovenskem.</a:t>
            </a:r>
          </a:p>
          <a:p>
            <a:pPr marL="0" indent="0">
              <a:buNone/>
            </a:pPr>
            <a:endParaRPr lang="cs-CZ" b="0" baseline="0" dirty="0" smtClean="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2</a:t>
            </a:fld>
            <a:endParaRPr lang="cs-CZ"/>
          </a:p>
        </p:txBody>
      </p:sp>
    </p:spTree>
    <p:extLst>
      <p:ext uri="{BB962C8B-B14F-4D97-AF65-F5344CB8AC3E}">
        <p14:creationId xmlns:p14="http://schemas.microsoft.com/office/powerpoint/2010/main" val="4072943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2. Hranice byly stanoveny</a:t>
            </a:r>
            <a:r>
              <a:rPr lang="cs-CZ" baseline="0" dirty="0" smtClean="0"/>
              <a:t> na základě mírových smluv (např. Versailles, Trianon), kterým předcházely válečné konflikty s Polskem a Maďarskem</a:t>
            </a:r>
          </a:p>
          <a:p>
            <a:endParaRPr lang="cs-CZ" baseline="0" dirty="0" smtClean="0"/>
          </a:p>
          <a:p>
            <a:r>
              <a:rPr lang="cs-CZ" baseline="0" dirty="0" smtClean="0"/>
              <a:t>4. Ministrem zahraničí E. Beneš, ministrem vojenství M. R. Štefánik</a:t>
            </a:r>
          </a:p>
          <a:p>
            <a:endParaRPr lang="cs-CZ" baseline="0" dirty="0" smtClean="0"/>
          </a:p>
          <a:p>
            <a:r>
              <a:rPr lang="cs-CZ" baseline="0" dirty="0" smtClean="0"/>
              <a:t>5. Prvním ministrem financí byl Alois Rašín</a:t>
            </a:r>
          </a:p>
          <a:p>
            <a:endParaRPr lang="cs-CZ" baseline="0" dirty="0" smtClean="0"/>
          </a:p>
          <a:p>
            <a:r>
              <a:rPr lang="cs-CZ" baseline="0" dirty="0" smtClean="0"/>
              <a:t>Pokud jde o zákony, zpočátku platily zemské a říšské zákony R-U, postupně byly nahrazovány novou legislativou</a:t>
            </a:r>
            <a:endParaRPr lang="en-US"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3</a:t>
            </a:fld>
            <a:endParaRPr lang="cs-CZ"/>
          </a:p>
        </p:txBody>
      </p:sp>
    </p:spTree>
    <p:extLst>
      <p:ext uri="{BB962C8B-B14F-4D97-AF65-F5344CB8AC3E}">
        <p14:creationId xmlns:p14="http://schemas.microsoft.com/office/powerpoint/2010/main" val="2515903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2. V</a:t>
            </a:r>
            <a:r>
              <a:rPr lang="cs-CZ" baseline="0" dirty="0" smtClean="0"/>
              <a:t> roce 1921 činil počet obyvatel Československa 13,6 milionů. Do populačního vývoje zasáhla citelně 1WW, kdy se přímé válečné ztráty na životech odhadovaly na 400 000, ztráty způsobené vyšší úmrtností civilního obyvatelstva na 80 000 a snížením porodnosti na 700 000.</a:t>
            </a:r>
            <a:endParaRPr lang="cs-CZ" dirty="0" smtClean="0"/>
          </a:p>
          <a:p>
            <a:endParaRPr lang="cs-CZ" baseline="0" dirty="0" smtClean="0"/>
          </a:p>
          <a:p>
            <a:endParaRPr lang="cs-CZ" baseline="0" dirty="0" smtClean="0"/>
          </a:p>
          <a:p>
            <a:r>
              <a:rPr lang="cs-CZ" baseline="0" dirty="0" smtClean="0"/>
              <a:t>3. K české a slovenské národnosti se hlásilo 65,5% obyvatelstva, k německé národnosti 23,4%, maďarské 5,7%. </a:t>
            </a:r>
          </a:p>
          <a:p>
            <a:endParaRPr lang="cs-CZ" baseline="0" dirty="0" smtClean="0"/>
          </a:p>
          <a:p>
            <a:r>
              <a:rPr lang="cs-CZ" baseline="0" dirty="0" smtClean="0"/>
              <a:t>4. Kromě hospodářských ukazatelů byl také velký rozdíl v gramotnosti, zatímco v českých zemích umožnil pokročilý školský systém Předlitavska stlačit podíl negramotných na jeden z nejnižších v Evropě, dosahoval podíl negramotných od 6 let věku v populaci Slovenska 16%, mezi Rusíny 61%, Maďary 11%.</a:t>
            </a:r>
          </a:p>
          <a:p>
            <a:endParaRPr lang="cs-CZ" baseline="0" dirty="0" smtClean="0"/>
          </a:p>
          <a:p>
            <a:r>
              <a:rPr lang="cs-CZ" baseline="0" dirty="0" smtClean="0"/>
              <a:t>5. Došlo k oslabení až odstranění maďarského vlivu. Příznivý obrat nastal v populačním vývoji, v sociálním zákonodárství, školství. Výhodu získalo slovenské zemědělství, protože byla odstraněna maďarská konkurence. Problém představovala infrastruktura, kdy Slovensko bylo dopravně vzdáleno od vnitřních i zahraničních trhů.</a:t>
            </a:r>
            <a:endParaRPr lang="cs-CZ"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5</a:t>
            </a:fld>
            <a:endParaRPr lang="cs-CZ"/>
          </a:p>
        </p:txBody>
      </p:sp>
    </p:spTree>
    <p:extLst>
      <p:ext uri="{BB962C8B-B14F-4D97-AF65-F5344CB8AC3E}">
        <p14:creationId xmlns:p14="http://schemas.microsoft.com/office/powerpoint/2010/main" val="2446466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2.</a:t>
            </a:r>
            <a:r>
              <a:rPr lang="cs-CZ" baseline="0" dirty="0" smtClean="0"/>
              <a:t> Měnová reforma sledovala 2 základní cíle: Odlukou od rakousko-uherské měny vytvořit vlastní měnovou soustavu a překonat inflaci.</a:t>
            </a:r>
          </a:p>
          <a:p>
            <a:endParaRPr lang="cs-CZ" baseline="0" dirty="0" smtClean="0"/>
          </a:p>
          <a:p>
            <a:r>
              <a:rPr lang="cs-CZ" baseline="0" dirty="0" smtClean="0"/>
              <a:t>3. Hrozila inflační spirála, kterou roztáčela R-U centrální banka</a:t>
            </a:r>
          </a:p>
          <a:p>
            <a:endParaRPr lang="cs-CZ" baseline="0" dirty="0" smtClean="0"/>
          </a:p>
          <a:p>
            <a:pPr marL="228600" indent="-228600">
              <a:buAutoNum type="arabicPeriod" startAt="4"/>
            </a:pPr>
            <a:r>
              <a:rPr lang="cs-CZ" baseline="0" dirty="0" smtClean="0"/>
              <a:t>Cílem </a:t>
            </a:r>
            <a:r>
              <a:rPr lang="cs-CZ" b="1" u="sng" baseline="0" dirty="0" smtClean="0"/>
              <a:t>deflační koncepce </a:t>
            </a:r>
            <a:r>
              <a:rPr lang="cs-CZ" baseline="0" dirty="0" smtClean="0"/>
              <a:t>bylo zhodnocení koruny formou stažení části oběživa, což mělo mít za následek pokles cen na vnitřním trhu a posílení měny. Silnější koruna byla výhodná pro velké banky, držitele vkladů a dovozce, ale poškozovala průmysl a podnikatele v zemědělství, kdy se vývoz stával dražším, což oslabovalo jejich konkurenceschopnost. </a:t>
            </a:r>
          </a:p>
          <a:p>
            <a:pPr marL="228600" indent="-228600">
              <a:buAutoNum type="arabicPeriod" startAt="4"/>
            </a:pPr>
            <a:endParaRPr lang="cs-CZ" baseline="0" dirty="0" smtClean="0"/>
          </a:p>
          <a:p>
            <a:pPr marL="0" indent="0">
              <a:buNone/>
            </a:pPr>
            <a:r>
              <a:rPr lang="cs-CZ" baseline="0" dirty="0" smtClean="0"/>
              <a:t>      Cílem </a:t>
            </a:r>
            <a:r>
              <a:rPr lang="cs-CZ" b="1" baseline="0" dirty="0" smtClean="0"/>
              <a:t>stabilizační koncepce </a:t>
            </a:r>
            <a:r>
              <a:rPr lang="cs-CZ" baseline="0" dirty="0" smtClean="0"/>
              <a:t>bylo stabilizovat korunu na její předválečné úrovni.</a:t>
            </a:r>
            <a:endParaRPr lang="en-US"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6</a:t>
            </a:fld>
            <a:endParaRPr lang="cs-CZ"/>
          </a:p>
        </p:txBody>
      </p:sp>
    </p:spTree>
    <p:extLst>
      <p:ext uri="{BB962C8B-B14F-4D97-AF65-F5344CB8AC3E}">
        <p14:creationId xmlns:p14="http://schemas.microsoft.com/office/powerpoint/2010/main" val="3429480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rabicPeriod"/>
            </a:pPr>
            <a:r>
              <a:rPr lang="cs-CZ" baseline="0" dirty="0" smtClean="0"/>
              <a:t>Deflační vize A. Rašína se v roce 1919 nevyplnila, nebylo to možné, protože nebyly podmínky pro pokles cen a trvalejší vzestup kurzu koruny. </a:t>
            </a:r>
          </a:p>
          <a:p>
            <a:pPr marL="228600" indent="-228600">
              <a:buAutoNum type="arabicPeriod"/>
            </a:pPr>
            <a:endParaRPr lang="cs-CZ" baseline="0" dirty="0" smtClean="0"/>
          </a:p>
          <a:p>
            <a:pPr marL="228600" indent="-228600">
              <a:buAutoNum type="arabicPeriod"/>
            </a:pPr>
            <a:r>
              <a:rPr lang="cs-CZ" baseline="0" dirty="0" smtClean="0"/>
              <a:t>Znesnadňovala totiž financování čs. Podniků jejich zahraničními centrálami na území bývalé monarchie a zároveň usnadňovala československým zájemcům nákup akcií podniků v cizím vlastnictví na území ČSR.</a:t>
            </a:r>
            <a:endParaRPr lang="en-US"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7</a:t>
            </a:fld>
            <a:endParaRPr lang="cs-CZ"/>
          </a:p>
        </p:txBody>
      </p:sp>
    </p:spTree>
    <p:extLst>
      <p:ext uri="{BB962C8B-B14F-4D97-AF65-F5344CB8AC3E}">
        <p14:creationId xmlns:p14="http://schemas.microsoft.com/office/powerpoint/2010/main" val="1740585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0" u="none" dirty="0" smtClean="0"/>
              <a:t>1. Do</a:t>
            </a:r>
            <a:r>
              <a:rPr lang="cs-CZ" b="0" u="none" baseline="0" dirty="0" smtClean="0"/>
              <a:t> roku 1914 bylo na území ČSR z různých druhů dělnického sociálního pojištění zavedeno jen úrazové pojištění  a pojištění nemocenské a to pouze ve vybraných dělnických profesích (doly, továrny, železnice). Zcela chybělo dělnické pojištění starobní a invalidní, pojištění proti nezaměstnanosti a pro dělníky mimo průmysl i úrazové a nemocenské pojištění.</a:t>
            </a:r>
          </a:p>
          <a:p>
            <a:endParaRPr lang="cs-CZ" b="0" u="none" baseline="0" dirty="0" smtClean="0"/>
          </a:p>
          <a:p>
            <a:r>
              <a:rPr lang="cs-CZ" b="0" u="none" baseline="0" dirty="0" smtClean="0"/>
              <a:t>Zákony nezajišťovaly nárok na dovolenou.</a:t>
            </a:r>
          </a:p>
          <a:p>
            <a:endParaRPr lang="cs-CZ" b="0" u="none" baseline="0" dirty="0" smtClean="0"/>
          </a:p>
          <a:p>
            <a:r>
              <a:rPr lang="cs-CZ" b="1" u="none" baseline="0" dirty="0" smtClean="0"/>
              <a:t>4</a:t>
            </a:r>
            <a:r>
              <a:rPr lang="cs-CZ" b="0" u="none" baseline="0" dirty="0" smtClean="0"/>
              <a:t>. Toto opatření mělo zabránit rozprodeji nebo zadlužování velkostatkářské půdy a majetku před očekávanou pozemkovou reformou.</a:t>
            </a:r>
          </a:p>
          <a:p>
            <a:endParaRPr lang="cs-CZ" b="0" u="none" baseline="0" dirty="0" smtClean="0"/>
          </a:p>
          <a:p>
            <a:r>
              <a:rPr lang="cs-CZ" b="1" u="none" baseline="0" dirty="0" smtClean="0"/>
              <a:t>5. </a:t>
            </a:r>
            <a:r>
              <a:rPr lang="cs-CZ" b="0" u="none" baseline="0" dirty="0" smtClean="0"/>
              <a:t>Před válkou byla nejčastěji pracovní doba v továrních 11 – 12 hodin.  Do mzdových poměrů však stát příliš nezasahoval s výjimkou zákonné úpravy nejnižších mzdových sazeb   domáckých dělníků v roce 1919. Stejně tak otázka placené dovolené zůstala do neřešena do roku 1925, kdy na placenou dovolenou měli nárok pouze úředníci, zřízenci a pracovníci při dolování některých nerostů. </a:t>
            </a:r>
          </a:p>
          <a:p>
            <a:endParaRPr lang="cs-CZ" b="0" u="none" baseline="0" dirty="0" smtClean="0"/>
          </a:p>
          <a:p>
            <a:r>
              <a:rPr lang="cs-CZ" b="0" u="none" baseline="0" dirty="0" smtClean="0"/>
              <a:t>6. Velmi specifické podmínky pro vyplácení, takže na podporu dosáhla zhruba polovina nezaměstnaných. </a:t>
            </a:r>
          </a:p>
          <a:p>
            <a:endParaRPr lang="cs-CZ" b="0" u="none"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8</a:t>
            </a:fld>
            <a:endParaRPr lang="cs-CZ"/>
          </a:p>
        </p:txBody>
      </p:sp>
    </p:spTree>
    <p:extLst>
      <p:ext uri="{BB962C8B-B14F-4D97-AF65-F5344CB8AC3E}">
        <p14:creationId xmlns:p14="http://schemas.microsoft.com/office/powerpoint/2010/main" val="3787426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3.  V podstatě</a:t>
            </a:r>
            <a:r>
              <a:rPr lang="cs-CZ" baseline="0" dirty="0" smtClean="0"/>
              <a:t> se jednalo o částečnou konfiskaci majetku šlechty a církve. Podle náhradového zákona se měly za odňatou půdu vyplácet náhrady ve výši průměrné ceny, která platila při prodeji pozemků na 100 ha v letech 1913-1915, kdy se při výměře nad 1000 ha cena snižovala. Poválečné ceny pozemků byly však ve skutečnosti vyšší, šlechta a církev na tomto záboru značně prodělaly, nicméně i přes to, přinášely bývalým vlastníkům sumy, které mohli použít k dalším investicím či podnikatelským aktivitám.  Statky Habsburků byly vyvlastněny bez náhrady. </a:t>
            </a:r>
            <a:endParaRPr lang="cs-CZ"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9</a:t>
            </a:fld>
            <a:endParaRPr lang="cs-CZ"/>
          </a:p>
        </p:txBody>
      </p:sp>
    </p:spTree>
    <p:extLst>
      <p:ext uri="{BB962C8B-B14F-4D97-AF65-F5344CB8AC3E}">
        <p14:creationId xmlns:p14="http://schemas.microsoft.com/office/powerpoint/2010/main" val="3564770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a:pPr>
            <a:r>
              <a:rPr lang="cs-CZ" dirty="0" smtClean="0"/>
              <a:t>V závěrečné etapě války přestal fungovat</a:t>
            </a:r>
            <a:r>
              <a:rPr lang="cs-CZ" baseline="0" dirty="0" smtClean="0"/>
              <a:t> přídělový systém zásobování obyvatelstva a na černém trhu výrazně stouply ceny. Do toho přišla koncem roku 1918 španělská chřipka. USA sice poskytlo potravinovou pomoc, ale byla příliš drahá a pro větší část obyvatel nedostupná. To vše vedlo k tzv. hladovým bouřím a demonstracím. Stát tuto situaci alespoň částečně řešil přísnými opatřeními formou kontroly pohybu zboží, kontrolou obchodních knih, stanovením maximálních cen a vysokými tresty za porušení předpisů. </a:t>
            </a:r>
          </a:p>
          <a:p>
            <a:pPr marL="228600" indent="-228600">
              <a:buAutoNum type="arabicPeriod"/>
            </a:pPr>
            <a:endParaRPr lang="cs-CZ" baseline="0" dirty="0" smtClean="0"/>
          </a:p>
          <a:p>
            <a:pPr marL="228600" indent="-228600">
              <a:buAutoNum type="arabicPeriod"/>
            </a:pPr>
            <a:r>
              <a:rPr lang="cs-CZ" baseline="0" dirty="0" smtClean="0"/>
              <a:t>Např. Německo překročilo předválečnou úroveň HDP v roce 1927, Rakousko až v roce 1928, Velká Británie v letech 1928-1929 předválečný ukazatel pouze vyrovnala. </a:t>
            </a:r>
          </a:p>
          <a:p>
            <a:pPr marL="228600" indent="-228600">
              <a:buAutoNum type="arabicPeriod"/>
            </a:pPr>
            <a:endParaRPr lang="cs-CZ" baseline="0" dirty="0" smtClean="0"/>
          </a:p>
          <a:p>
            <a:pPr marL="228600" indent="-228600">
              <a:buAutoNum type="arabicPeriod"/>
            </a:pPr>
            <a:r>
              <a:rPr lang="cs-CZ" baseline="0" dirty="0" smtClean="0"/>
              <a:t>Zatímco Škodovy závody jely válečnou výrobu a zaměstnávaly desetitisíce lidí, v textilním průmyslu se výroby snížila o 98%.</a:t>
            </a:r>
          </a:p>
          <a:p>
            <a:pPr marL="228600" indent="-228600">
              <a:buAutoNum type="arabicPeriod"/>
            </a:pPr>
            <a:endParaRPr lang="cs-CZ" baseline="0" dirty="0" smtClean="0"/>
          </a:p>
          <a:p>
            <a:pPr marL="228600" indent="-228600">
              <a:buAutoNum type="arabicPeriod"/>
            </a:pPr>
            <a:r>
              <a:rPr lang="cs-CZ" baseline="0" dirty="0" smtClean="0"/>
              <a:t>Ve výrobě elektřiny, elektrotechnickém, cementárenském a dřevozpracujícím průmyslu byl objem předválečné výroby výrazně překročen, ale např. v železářství, textilním průmyslu nebo potravinářství byl hluboko pod úrovní roku 1913.</a:t>
            </a:r>
          </a:p>
          <a:p>
            <a:pPr marL="228600" indent="-228600">
              <a:buAutoNum type="arabicPeriod"/>
            </a:pPr>
            <a:endParaRPr lang="cs-CZ" baseline="0" dirty="0" smtClean="0"/>
          </a:p>
          <a:p>
            <a:pPr marL="228600" indent="-228600">
              <a:buAutoNum type="arabicPeriod"/>
            </a:pPr>
            <a:r>
              <a:rPr lang="cs-CZ" baseline="0" dirty="0" smtClean="0"/>
              <a:t>Rozpočty na léta 1919 a 1920 byly sestavovány jako silně deficitní, ale hospodaření státu končilo příznivěji – deficity byly mírnější a v roce 1921 byl vykázán mírný přebytek </a:t>
            </a:r>
          </a:p>
          <a:p>
            <a:pPr marL="228600" indent="-228600">
              <a:buAutoNum type="arabicPeriod"/>
            </a:pPr>
            <a:endParaRPr lang="cs-CZ" dirty="0"/>
          </a:p>
        </p:txBody>
      </p:sp>
      <p:sp>
        <p:nvSpPr>
          <p:cNvPr id="4" name="Zástupný symbol pro číslo snímku 3"/>
          <p:cNvSpPr>
            <a:spLocks noGrp="1"/>
          </p:cNvSpPr>
          <p:nvPr>
            <p:ph type="sldNum" sz="quarter" idx="10"/>
          </p:nvPr>
        </p:nvSpPr>
        <p:spPr/>
        <p:txBody>
          <a:bodyPr/>
          <a:lstStyle/>
          <a:p>
            <a:fld id="{53515D28-ACCA-46CC-8747-1CED28011589}" type="slidenum">
              <a:rPr lang="cs-CZ" smtClean="0"/>
              <a:pPr/>
              <a:t>10</a:t>
            </a:fld>
            <a:endParaRPr lang="cs-CZ"/>
          </a:p>
        </p:txBody>
      </p:sp>
    </p:spTree>
    <p:extLst>
      <p:ext uri="{BB962C8B-B14F-4D97-AF65-F5344CB8AC3E}">
        <p14:creationId xmlns:p14="http://schemas.microsoft.com/office/powerpoint/2010/main" val="2916983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331402A5-CF29-4560-8312-1343C2C28A1C}" type="datetimeFigureOut">
              <a:rPr lang="cs-CZ" smtClean="0"/>
              <a:pPr/>
              <a:t>16.03.2021</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16BCAA6-4C74-470E-9EBD-A7A7AEE06FD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31402A5-CF29-4560-8312-1343C2C28A1C}" type="datetimeFigureOut">
              <a:rPr lang="cs-CZ" smtClean="0"/>
              <a:pPr/>
              <a:t>16.03.2021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6BCAA6-4C74-470E-9EBD-A7A7AEE06FD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31402A5-CF29-4560-8312-1343C2C28A1C}" type="datetimeFigureOut">
              <a:rPr lang="cs-CZ" smtClean="0"/>
              <a:pPr/>
              <a:t>16.03.2021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6BCAA6-4C74-470E-9EBD-A7A7AEE06FD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331402A5-CF29-4560-8312-1343C2C28A1C}" type="datetimeFigureOut">
              <a:rPr lang="cs-CZ" smtClean="0"/>
              <a:pPr/>
              <a:t>16.03.2021</a:t>
            </a:fld>
            <a:endParaRPr lang="cs-CZ"/>
          </a:p>
        </p:txBody>
      </p:sp>
      <p:sp>
        <p:nvSpPr>
          <p:cNvPr id="9" name="Zástupný symbol pro číslo snímku 8"/>
          <p:cNvSpPr>
            <a:spLocks noGrp="1"/>
          </p:cNvSpPr>
          <p:nvPr>
            <p:ph type="sldNum" sz="quarter" idx="15"/>
          </p:nvPr>
        </p:nvSpPr>
        <p:spPr/>
        <p:txBody>
          <a:bodyPr rtlCol="0"/>
          <a:lstStyle/>
          <a:p>
            <a:fld id="{C16BCAA6-4C74-470E-9EBD-A7A7AEE06FD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331402A5-CF29-4560-8312-1343C2C28A1C}" type="datetimeFigureOut">
              <a:rPr lang="cs-CZ" smtClean="0"/>
              <a:pPr/>
              <a:t>16.03.2021</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16BCAA6-4C74-470E-9EBD-A7A7AEE06FD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331402A5-CF29-4560-8312-1343C2C28A1C}" type="datetimeFigureOut">
              <a:rPr lang="cs-CZ" smtClean="0"/>
              <a:pPr/>
              <a:t>16.03.2021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6BCAA6-4C74-470E-9EBD-A7A7AEE06FD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331402A5-CF29-4560-8312-1343C2C28A1C}" type="datetimeFigureOut">
              <a:rPr lang="cs-CZ" smtClean="0"/>
              <a:pPr/>
              <a:t>16.03.2021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6BCAA6-4C74-470E-9EBD-A7A7AEE06FD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331402A5-CF29-4560-8312-1343C2C28A1C}" type="datetimeFigureOut">
              <a:rPr lang="cs-CZ" smtClean="0"/>
              <a:pPr/>
              <a:t>16.03.2021</a:t>
            </a:fld>
            <a:endParaRPr lang="cs-CZ"/>
          </a:p>
        </p:txBody>
      </p:sp>
      <p:sp>
        <p:nvSpPr>
          <p:cNvPr id="7" name="Zástupný symbol pro číslo snímku 6"/>
          <p:cNvSpPr>
            <a:spLocks noGrp="1"/>
          </p:cNvSpPr>
          <p:nvPr>
            <p:ph type="sldNum" sz="quarter" idx="11"/>
          </p:nvPr>
        </p:nvSpPr>
        <p:spPr/>
        <p:txBody>
          <a:bodyPr rtlCol="0"/>
          <a:lstStyle/>
          <a:p>
            <a:fld id="{C16BCAA6-4C74-470E-9EBD-A7A7AEE06FD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31402A5-CF29-4560-8312-1343C2C28A1C}" type="datetimeFigureOut">
              <a:rPr lang="cs-CZ" smtClean="0"/>
              <a:pPr/>
              <a:t>16.03.2021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6BCAA6-4C74-470E-9EBD-A7A7AEE06FD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331402A5-CF29-4560-8312-1343C2C28A1C}" type="datetimeFigureOut">
              <a:rPr lang="cs-CZ" smtClean="0"/>
              <a:pPr/>
              <a:t>16.03.2021</a:t>
            </a:fld>
            <a:endParaRPr lang="cs-CZ"/>
          </a:p>
        </p:txBody>
      </p:sp>
      <p:sp>
        <p:nvSpPr>
          <p:cNvPr id="22" name="Zástupný symbol pro číslo snímku 21"/>
          <p:cNvSpPr>
            <a:spLocks noGrp="1"/>
          </p:cNvSpPr>
          <p:nvPr>
            <p:ph type="sldNum" sz="quarter" idx="15"/>
          </p:nvPr>
        </p:nvSpPr>
        <p:spPr/>
        <p:txBody>
          <a:bodyPr rtlCol="0"/>
          <a:lstStyle/>
          <a:p>
            <a:fld id="{C16BCAA6-4C74-470E-9EBD-A7A7AEE06FD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331402A5-CF29-4560-8312-1343C2C28A1C}" type="datetimeFigureOut">
              <a:rPr lang="cs-CZ" smtClean="0"/>
              <a:pPr/>
              <a:t>16.03.2021</a:t>
            </a:fld>
            <a:endParaRPr lang="cs-CZ"/>
          </a:p>
        </p:txBody>
      </p:sp>
      <p:sp>
        <p:nvSpPr>
          <p:cNvPr id="18" name="Zástupný symbol pro číslo snímku 17"/>
          <p:cNvSpPr>
            <a:spLocks noGrp="1"/>
          </p:cNvSpPr>
          <p:nvPr>
            <p:ph type="sldNum" sz="quarter" idx="11"/>
          </p:nvPr>
        </p:nvSpPr>
        <p:spPr/>
        <p:txBody>
          <a:bodyPr rtlCol="0"/>
          <a:lstStyle/>
          <a:p>
            <a:fld id="{C16BCAA6-4C74-470E-9EBD-A7A7AEE06FD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31402A5-CF29-4560-8312-1343C2C28A1C}" type="datetimeFigureOut">
              <a:rPr lang="cs-CZ" smtClean="0"/>
              <a:pPr/>
              <a:t>16.03.2021</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16BCAA6-4C74-470E-9EBD-A7A7AEE06FD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91680" y="1124744"/>
            <a:ext cx="7128792" cy="4392488"/>
          </a:xfrm>
        </p:spPr>
        <p:txBody>
          <a:bodyPr>
            <a:noAutofit/>
          </a:bodyPr>
          <a:lstStyle/>
          <a:p>
            <a:pPr algn="ctr"/>
            <a:r>
              <a:rPr lang="cs-CZ" sz="6000" dirty="0" smtClean="0">
                <a:solidFill>
                  <a:schemeClr val="tx1"/>
                </a:solidFill>
              </a:rPr>
              <a:t>Hospodářsko-politický vývoj československé ekonomiky v letech 1918 - 1922</a:t>
            </a:r>
            <a:endParaRPr lang="cs-CZ" sz="6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06090"/>
          </a:xfrm>
        </p:spPr>
        <p:txBody>
          <a:bodyPr>
            <a:normAutofit/>
          </a:bodyPr>
          <a:lstStyle/>
          <a:p>
            <a:r>
              <a:rPr lang="cs-CZ" sz="3200" b="1" u="sng" dirty="0" smtClean="0">
                <a:solidFill>
                  <a:schemeClr val="tx1"/>
                </a:solidFill>
              </a:rPr>
              <a:t>Konsolidace ekonomiky</a:t>
            </a:r>
          </a:p>
        </p:txBody>
      </p:sp>
      <p:sp>
        <p:nvSpPr>
          <p:cNvPr id="3" name="Zástupný symbol pro obsah 2"/>
          <p:cNvSpPr>
            <a:spLocks noGrp="1"/>
          </p:cNvSpPr>
          <p:nvPr>
            <p:ph sz="quarter" idx="1"/>
          </p:nvPr>
        </p:nvSpPr>
        <p:spPr>
          <a:xfrm>
            <a:off x="457200" y="1052736"/>
            <a:ext cx="8003232" cy="5421216"/>
          </a:xfrm>
        </p:spPr>
        <p:txBody>
          <a:bodyPr>
            <a:normAutofit fontScale="77500" lnSpcReduction="20000"/>
          </a:bodyPr>
          <a:lstStyle/>
          <a:p>
            <a:pPr>
              <a:spcAft>
                <a:spcPts val="600"/>
              </a:spcAft>
            </a:pPr>
            <a:r>
              <a:rPr lang="cs-CZ" sz="2800" dirty="0" smtClean="0"/>
              <a:t>V prvních letech po válce byla největším problémem zásobovací krize u potravin a paliv a situace se stabilizovala až během roku 1921</a:t>
            </a:r>
          </a:p>
          <a:p>
            <a:pPr>
              <a:spcAft>
                <a:spcPts val="600"/>
              </a:spcAft>
            </a:pPr>
            <a:r>
              <a:rPr lang="cs-CZ" sz="2800" dirty="0" smtClean="0"/>
              <a:t>Podle dobových propočtů dosáhlo Československo v roce 1920 přibližně 90% objemu HDP z roku 1913, a i přes krizi v roce 1922 se podařilo tuto úroveň překročit v roce 1923</a:t>
            </a:r>
          </a:p>
          <a:p>
            <a:pPr>
              <a:spcAft>
                <a:spcPts val="600"/>
              </a:spcAft>
            </a:pPr>
            <a:r>
              <a:rPr lang="cs-CZ" sz="2800" dirty="0" smtClean="0"/>
              <a:t>Průmysl byl na konci války postižen hlubokým poklesem výroby, ale i strukturální deformací, kterou způsobila militarizace ekonomiky</a:t>
            </a:r>
          </a:p>
          <a:p>
            <a:pPr>
              <a:spcAft>
                <a:spcPts val="600"/>
              </a:spcAft>
            </a:pPr>
            <a:r>
              <a:rPr lang="cs-CZ" sz="2800" dirty="0" smtClean="0"/>
              <a:t>I když bylo ze strukturálního hlediska oživení ekonomiky nerovnoměrné, dostala se většina odvětví v roce 1921 na pokraj konjunktury a oživení výroby se projevilo i v zemědělství</a:t>
            </a:r>
          </a:p>
          <a:p>
            <a:pPr>
              <a:spcAft>
                <a:spcPts val="600"/>
              </a:spcAft>
            </a:pPr>
            <a:r>
              <a:rPr lang="cs-CZ" sz="2800" dirty="0" smtClean="0"/>
              <a:t>Změna politických poměrů v roce 1918 vytvořilo příznivé podmínky pro národnostně české a slovenské banky </a:t>
            </a:r>
          </a:p>
          <a:p>
            <a:pPr>
              <a:spcAft>
                <a:spcPts val="600"/>
              </a:spcAft>
            </a:pPr>
            <a:r>
              <a:rPr lang="cs-CZ" sz="2800" dirty="0" smtClean="0"/>
              <a:t>Měnový vývoj díky deflační politice probíhal ve znamení mírné inflace a souvisel i s pasivním saldem státního rozpočtu</a:t>
            </a:r>
          </a:p>
          <a:p>
            <a:pPr>
              <a:spcAft>
                <a:spcPts val="600"/>
              </a:spcAft>
            </a:pPr>
            <a:endParaRPr lang="cs-CZ"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06090"/>
          </a:xfrm>
        </p:spPr>
        <p:txBody>
          <a:bodyPr>
            <a:normAutofit/>
          </a:bodyPr>
          <a:lstStyle/>
          <a:p>
            <a:r>
              <a:rPr lang="cs-CZ" sz="3200" b="1" u="sng" dirty="0" smtClean="0">
                <a:solidFill>
                  <a:schemeClr val="tx1"/>
                </a:solidFill>
              </a:rPr>
              <a:t>Nostrifikace akciových společností</a:t>
            </a:r>
          </a:p>
        </p:txBody>
      </p:sp>
      <p:sp>
        <p:nvSpPr>
          <p:cNvPr id="3" name="Zástupný symbol pro obsah 2"/>
          <p:cNvSpPr>
            <a:spLocks noGrp="1"/>
          </p:cNvSpPr>
          <p:nvPr>
            <p:ph sz="quarter" idx="1"/>
          </p:nvPr>
        </p:nvSpPr>
        <p:spPr>
          <a:xfrm>
            <a:off x="323528" y="1052736"/>
            <a:ext cx="8208912" cy="5616624"/>
          </a:xfrm>
        </p:spPr>
        <p:txBody>
          <a:bodyPr>
            <a:normAutofit fontScale="77500" lnSpcReduction="20000"/>
          </a:bodyPr>
          <a:lstStyle/>
          <a:p>
            <a:pPr algn="just">
              <a:spcAft>
                <a:spcPts val="600"/>
              </a:spcAft>
            </a:pPr>
            <a:r>
              <a:rPr lang="cs-CZ" sz="2800" dirty="0" smtClean="0"/>
              <a:t>Největší české podniky byly v době habsburské monarchie kapitálově a úvěrově propojeny s bankami, které po válce zůstaly za hranicemi Československa a stát nemohl tyto podniky kontrolovat, navíc hrozilo riziko nežádoucích  majetkových transakcí</a:t>
            </a:r>
          </a:p>
          <a:p>
            <a:pPr algn="just">
              <a:spcAft>
                <a:spcPts val="600"/>
              </a:spcAft>
            </a:pPr>
            <a:r>
              <a:rPr lang="cs-CZ" sz="2800" dirty="0" smtClean="0"/>
              <a:t>Nostrifikační zákony z roku 1919 požadovaly přenést sídla a hospodářské vedení společností na československé území</a:t>
            </a:r>
          </a:p>
          <a:p>
            <a:pPr algn="just">
              <a:spcAft>
                <a:spcPts val="600"/>
              </a:spcAft>
            </a:pPr>
            <a:r>
              <a:rPr lang="cs-CZ" sz="2800" dirty="0" smtClean="0"/>
              <a:t> nucený výkup akcií nařízen nebyl, ale jejich majitelé je ve velkém prodávaly, čímž byl odstartován proces repatriace akcií (přesun cenných papírů od rakouských a maďarských vlastníků do ČSR, kde je skupovali čs. občané i právnické osoby, kteří disponovali potřebným kapitálem)</a:t>
            </a:r>
          </a:p>
          <a:p>
            <a:pPr algn="just">
              <a:spcAft>
                <a:spcPts val="600"/>
              </a:spcAft>
            </a:pPr>
            <a:r>
              <a:rPr lang="cs-CZ" sz="2800" dirty="0" smtClean="0"/>
              <a:t>Nostrifikace začala v roce 1919 a probíhala cca 10 let, kdy bylo nostrifikována235 podniků, jejichž základní kapitál se blížil 2 miliardám Kč</a:t>
            </a:r>
          </a:p>
          <a:p>
            <a:pPr algn="just">
              <a:spcAft>
                <a:spcPts val="600"/>
              </a:spcAft>
            </a:pPr>
            <a:r>
              <a:rPr lang="cs-CZ" sz="2800" dirty="0" smtClean="0"/>
              <a:t>Nostrifikace se netýkala jen průmyslových a obchodních podniků, ale také bank, kdy vídeňské velkobanky zakládaly pro své filiálky v ČSR nová ústředí za kapitálové účasti čs. bank a finančních skupin</a:t>
            </a:r>
          </a:p>
          <a:p>
            <a:pPr algn="just">
              <a:spcAft>
                <a:spcPts val="600"/>
              </a:spcAft>
            </a:pPr>
            <a:endParaRPr lang="cs-CZ" sz="2800" dirty="0" smtClean="0"/>
          </a:p>
          <a:p>
            <a:pPr>
              <a:spcAft>
                <a:spcPts val="600"/>
              </a:spcAft>
            </a:pPr>
            <a:endParaRPr lang="cs-CZ" sz="2800" dirty="0"/>
          </a:p>
        </p:txBody>
      </p:sp>
    </p:spTree>
    <p:extLst>
      <p:ext uri="{BB962C8B-B14F-4D97-AF65-F5344CB8AC3E}">
        <p14:creationId xmlns:p14="http://schemas.microsoft.com/office/powerpoint/2010/main" val="2032131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706090"/>
          </a:xfrm>
        </p:spPr>
        <p:txBody>
          <a:bodyPr>
            <a:normAutofit/>
          </a:bodyPr>
          <a:lstStyle/>
          <a:p>
            <a:r>
              <a:rPr lang="cs-CZ" sz="3200" b="1" u="sng" dirty="0">
                <a:solidFill>
                  <a:schemeClr val="tx1"/>
                </a:solidFill>
              </a:rPr>
              <a:t>v</a:t>
            </a:r>
            <a:r>
              <a:rPr lang="cs-CZ" sz="3200" b="1" u="sng" dirty="0" smtClean="0">
                <a:solidFill>
                  <a:schemeClr val="tx1"/>
                </a:solidFill>
              </a:rPr>
              <a:t>nější ekonomické vztahy</a:t>
            </a:r>
          </a:p>
        </p:txBody>
      </p:sp>
      <p:sp>
        <p:nvSpPr>
          <p:cNvPr id="3" name="Zástupný symbol pro obsah 2"/>
          <p:cNvSpPr>
            <a:spLocks noGrp="1"/>
          </p:cNvSpPr>
          <p:nvPr>
            <p:ph sz="quarter" idx="1"/>
          </p:nvPr>
        </p:nvSpPr>
        <p:spPr>
          <a:xfrm>
            <a:off x="323528" y="1052736"/>
            <a:ext cx="8208912" cy="5688632"/>
          </a:xfrm>
        </p:spPr>
        <p:txBody>
          <a:bodyPr>
            <a:normAutofit fontScale="85000" lnSpcReduction="20000"/>
          </a:bodyPr>
          <a:lstStyle/>
          <a:p>
            <a:pPr algn="just">
              <a:spcAft>
                <a:spcPts val="600"/>
              </a:spcAft>
            </a:pPr>
            <a:r>
              <a:rPr lang="cs-CZ" sz="2800" dirty="0" smtClean="0"/>
              <a:t>Rozpadem R-U přišla česká ekonomika v rámci zahraničního obchodu o svá odbytiště ale již v průběhu roku 1919 se podařilo navázat obchodní styky se zahraničím</a:t>
            </a:r>
          </a:p>
          <a:p>
            <a:pPr algn="just">
              <a:spcAft>
                <a:spcPts val="600"/>
              </a:spcAft>
            </a:pPr>
            <a:r>
              <a:rPr lang="cs-CZ" sz="2800" dirty="0" smtClean="0"/>
              <a:t>Podle dobových údajů můžeme říci, že v roce 1919 byla obchodní bilance silně pasivní, nejvýznamnějším obchodním partnerem bylo Rakousko, USA, Německo a Francie s Itálií</a:t>
            </a:r>
          </a:p>
          <a:p>
            <a:pPr algn="just">
              <a:spcAft>
                <a:spcPts val="600"/>
              </a:spcAft>
            </a:pPr>
            <a:r>
              <a:rPr lang="cs-CZ" sz="2800" dirty="0" smtClean="0"/>
              <a:t>Do zahraničního obchodu silně zasahovalo řízené hospodářství a v roce 1920 přešlo rozhodování o zahraničním obchodu pod Úřad pro zahraniční obchod </a:t>
            </a:r>
          </a:p>
          <a:p>
            <a:pPr algn="just">
              <a:spcAft>
                <a:spcPts val="600"/>
              </a:spcAft>
            </a:pPr>
            <a:r>
              <a:rPr lang="cs-CZ" sz="2800" dirty="0" smtClean="0"/>
              <a:t>Významnou úlohu měla celní ochrana domácího trhu</a:t>
            </a:r>
          </a:p>
          <a:p>
            <a:pPr algn="just">
              <a:spcAft>
                <a:spcPts val="600"/>
              </a:spcAft>
            </a:pPr>
            <a:r>
              <a:rPr lang="cs-CZ" sz="2800" dirty="0" smtClean="0"/>
              <a:t>V roce 1921 byl vývoz většiny druhů zboží uvolněn a brzy poté zcela liberalizován</a:t>
            </a:r>
          </a:p>
          <a:p>
            <a:pPr algn="just">
              <a:spcAft>
                <a:spcPts val="600"/>
              </a:spcAft>
            </a:pPr>
            <a:r>
              <a:rPr lang="cs-CZ" sz="2800" dirty="0" smtClean="0"/>
              <a:t>Dovoz ale až do poloviny 20. let podléhal povolovacímu řízení</a:t>
            </a:r>
          </a:p>
          <a:p>
            <a:pPr algn="just">
              <a:spcAft>
                <a:spcPts val="600"/>
              </a:spcAft>
            </a:pPr>
            <a:r>
              <a:rPr lang="cs-CZ" sz="2800" dirty="0" smtClean="0"/>
              <a:t>Od roku 1921 významně stoupla hospodářská výměna s Německem, které se stalo hlavním partnerem v rámci ZO</a:t>
            </a:r>
          </a:p>
          <a:p>
            <a:pPr algn="just">
              <a:spcAft>
                <a:spcPts val="600"/>
              </a:spcAft>
            </a:pPr>
            <a:endParaRPr lang="cs-CZ" sz="2800" dirty="0" smtClean="0"/>
          </a:p>
          <a:p>
            <a:pPr>
              <a:spcAft>
                <a:spcPts val="600"/>
              </a:spcAft>
            </a:pPr>
            <a:endParaRPr lang="cs-CZ" sz="2800" dirty="0"/>
          </a:p>
        </p:txBody>
      </p:sp>
    </p:spTree>
    <p:extLst>
      <p:ext uri="{BB962C8B-B14F-4D97-AF65-F5344CB8AC3E}">
        <p14:creationId xmlns:p14="http://schemas.microsoft.com/office/powerpoint/2010/main" val="2910281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075240" cy="706090"/>
          </a:xfrm>
        </p:spPr>
        <p:txBody>
          <a:bodyPr>
            <a:normAutofit fontScale="90000"/>
          </a:bodyPr>
          <a:lstStyle/>
          <a:p>
            <a:r>
              <a:rPr lang="cs-CZ" sz="3200" b="1" u="sng" dirty="0">
                <a:solidFill>
                  <a:schemeClr val="tx1"/>
                </a:solidFill>
              </a:rPr>
              <a:t>ú</a:t>
            </a:r>
            <a:r>
              <a:rPr lang="cs-CZ" sz="3200" b="1" u="sng" dirty="0" smtClean="0">
                <a:solidFill>
                  <a:schemeClr val="tx1"/>
                </a:solidFill>
              </a:rPr>
              <a:t>stup od řízeného hospodářství a cesta k prosperitě</a:t>
            </a:r>
          </a:p>
        </p:txBody>
      </p:sp>
      <p:sp>
        <p:nvSpPr>
          <p:cNvPr id="3" name="Zástupný symbol pro obsah 2"/>
          <p:cNvSpPr>
            <a:spLocks noGrp="1"/>
          </p:cNvSpPr>
          <p:nvPr>
            <p:ph sz="quarter" idx="1"/>
          </p:nvPr>
        </p:nvSpPr>
        <p:spPr>
          <a:xfrm>
            <a:off x="323528" y="1052736"/>
            <a:ext cx="8208912" cy="5688632"/>
          </a:xfrm>
        </p:spPr>
        <p:txBody>
          <a:bodyPr>
            <a:normAutofit lnSpcReduction="10000"/>
          </a:bodyPr>
          <a:lstStyle/>
          <a:p>
            <a:pPr algn="just">
              <a:spcAft>
                <a:spcPts val="600"/>
              </a:spcAft>
            </a:pPr>
            <a:r>
              <a:rPr lang="cs-CZ" sz="2800" dirty="0" smtClean="0"/>
              <a:t>Vzhledem k situaci, ve které se ČSR nacházelo bezprostředně po  </a:t>
            </a:r>
            <a:r>
              <a:rPr lang="cs-CZ" sz="2800" smtClean="0"/>
              <a:t>skončení </a:t>
            </a:r>
            <a:r>
              <a:rPr lang="cs-CZ" sz="2800"/>
              <a:t>1</a:t>
            </a:r>
            <a:r>
              <a:rPr lang="cs-CZ" sz="2800" smtClean="0"/>
              <a:t>. </a:t>
            </a:r>
            <a:r>
              <a:rPr lang="cs-CZ" sz="2800" dirty="0" smtClean="0"/>
              <a:t>SV, bylo nutné zavést v prvních letech řízené hospodářství, kdy stát dohlížel a řídil chod ekonomiky jeho snahou bylo zkonsolidovat československou ekonomiku</a:t>
            </a:r>
          </a:p>
          <a:p>
            <a:pPr algn="just">
              <a:spcAft>
                <a:spcPts val="600"/>
              </a:spcAft>
            </a:pPr>
            <a:r>
              <a:rPr lang="cs-CZ" sz="2800" dirty="0" smtClean="0"/>
              <a:t>V letech 1920-1921 bylo řízené hospodářství postupně odstraňováno a stát začal ve své hospodářské politice používat především nepřímé nástroje řízení </a:t>
            </a:r>
          </a:p>
          <a:p>
            <a:pPr algn="just">
              <a:spcAft>
                <a:spcPts val="600"/>
              </a:spcAft>
            </a:pPr>
            <a:r>
              <a:rPr lang="cs-CZ" sz="2800" dirty="0" smtClean="0"/>
              <a:t>Československo se ekonomicky osamostatnilo,  začalo se formovat v integrovaný hospodářský celek a následky války překonalo ve srovnání se sousedními zeměmi rychleji </a:t>
            </a:r>
          </a:p>
          <a:p>
            <a:pPr>
              <a:spcAft>
                <a:spcPts val="600"/>
              </a:spcAft>
            </a:pPr>
            <a:endParaRPr lang="cs-CZ" sz="2800" dirty="0"/>
          </a:p>
        </p:txBody>
      </p:sp>
    </p:spTree>
    <p:extLst>
      <p:ext uri="{BB962C8B-B14F-4D97-AF65-F5344CB8AC3E}">
        <p14:creationId xmlns:p14="http://schemas.microsoft.com/office/powerpoint/2010/main" val="1522945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857232"/>
            <a:ext cx="7467600" cy="5616720"/>
          </a:xfrm>
        </p:spPr>
        <p:txBody>
          <a:bodyPr/>
          <a:lstStyle/>
          <a:p>
            <a:pPr algn="ctr">
              <a:buNone/>
            </a:pPr>
            <a:endParaRPr lang="cs-CZ" sz="5400" dirty="0" smtClean="0"/>
          </a:p>
          <a:p>
            <a:pPr algn="ctr">
              <a:buNone/>
            </a:pPr>
            <a:endParaRPr lang="cs-CZ" sz="5400" dirty="0" smtClean="0"/>
          </a:p>
          <a:p>
            <a:pPr algn="ctr">
              <a:buNone/>
            </a:pPr>
            <a:r>
              <a:rPr lang="cs-CZ" sz="5400" dirty="0" smtClean="0"/>
              <a:t>Děkuji za pozornost a přeji hezký den</a:t>
            </a:r>
            <a:br>
              <a:rPr lang="cs-CZ" sz="5400" dirty="0" smtClean="0"/>
            </a:br>
            <a:r>
              <a:rPr lang="cs-CZ" sz="5400" b="1" dirty="0" smtClean="0">
                <a:latin typeface="Times New Roman" pitchFamily="18" charset="0"/>
                <a:cs typeface="Times New Roman" pitchFamily="18" charset="0"/>
              </a:rPr>
              <a:t>☺</a:t>
            </a:r>
            <a:endParaRPr lang="cs-CZ" sz="540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568952" cy="1224136"/>
          </a:xfrm>
        </p:spPr>
        <p:txBody>
          <a:bodyPr>
            <a:noAutofit/>
          </a:bodyPr>
          <a:lstStyle/>
          <a:p>
            <a:pPr algn="ctr"/>
            <a:r>
              <a:rPr lang="cs-CZ" sz="3400" b="1" u="sng" dirty="0" smtClean="0">
                <a:solidFill>
                  <a:schemeClr val="tx1"/>
                </a:solidFill>
              </a:rPr>
              <a:t>Jak si vedly české země a </a:t>
            </a:r>
            <a:r>
              <a:rPr lang="cs-CZ" sz="3400" b="1" u="sng" dirty="0" err="1" smtClean="0">
                <a:solidFill>
                  <a:schemeClr val="tx1"/>
                </a:solidFill>
              </a:rPr>
              <a:t>slovensko</a:t>
            </a:r>
            <a:r>
              <a:rPr lang="cs-CZ" sz="3400" b="1" u="sng" dirty="0" smtClean="0">
                <a:solidFill>
                  <a:schemeClr val="tx1"/>
                </a:solidFill>
              </a:rPr>
              <a:t>  v rámci </a:t>
            </a:r>
            <a:r>
              <a:rPr lang="cs-CZ" sz="3400" b="1" u="sng" dirty="0" err="1" smtClean="0">
                <a:solidFill>
                  <a:schemeClr val="tx1"/>
                </a:solidFill>
              </a:rPr>
              <a:t>rakouska-uherska</a:t>
            </a:r>
            <a:r>
              <a:rPr lang="cs-CZ" sz="3400" b="1" u="sng" dirty="0" smtClean="0">
                <a:solidFill>
                  <a:schemeClr val="tx1"/>
                </a:solidFill>
              </a:rPr>
              <a:t> před 1.sv</a:t>
            </a:r>
            <a:endParaRPr lang="cs-CZ" sz="3400" b="1" u="sng" dirty="0">
              <a:solidFill>
                <a:schemeClr val="tx1"/>
              </a:solidFill>
            </a:endParaRPr>
          </a:p>
        </p:txBody>
      </p:sp>
      <p:sp>
        <p:nvSpPr>
          <p:cNvPr id="3" name="Zástupný symbol pro obsah 2"/>
          <p:cNvSpPr>
            <a:spLocks noGrp="1"/>
          </p:cNvSpPr>
          <p:nvPr>
            <p:ph sz="quarter" idx="1"/>
          </p:nvPr>
        </p:nvSpPr>
        <p:spPr>
          <a:xfrm>
            <a:off x="457200" y="1484784"/>
            <a:ext cx="7715200" cy="5112568"/>
          </a:xfrm>
        </p:spPr>
        <p:txBody>
          <a:bodyPr>
            <a:normAutofit fontScale="85000" lnSpcReduction="20000"/>
          </a:bodyPr>
          <a:lstStyle/>
          <a:p>
            <a:pPr marL="273050" indent="-273050" algn="just">
              <a:spcAft>
                <a:spcPts val="600"/>
              </a:spcAft>
            </a:pPr>
            <a:r>
              <a:rPr lang="cs-CZ" dirty="0" smtClean="0"/>
              <a:t>Protichůdné tendence  v hospodářském vývoji v rámci habsburské monarchie v letech 1900-1913 (Předlitavsko x Zalitavsko)</a:t>
            </a:r>
          </a:p>
          <a:p>
            <a:pPr marL="273050" indent="-273050" algn="just">
              <a:spcAft>
                <a:spcPts val="600"/>
              </a:spcAft>
            </a:pPr>
            <a:r>
              <a:rPr lang="cs-CZ" dirty="0" smtClean="0"/>
              <a:t>Podíl budoucího ČSR na veřejném a soukromém jmění R-U v roce 1913 byl vyčíslen na 32% </a:t>
            </a:r>
          </a:p>
          <a:p>
            <a:pPr marL="273050" indent="-273050" algn="just">
              <a:spcAft>
                <a:spcPts val="600"/>
              </a:spcAft>
            </a:pPr>
            <a:r>
              <a:rPr lang="cs-CZ" dirty="0" smtClean="0"/>
              <a:t>Z národnostního hlediska bylo rozložení majetku nerovnoměrné – česká podnikatelská vrstva vlastnila jen ¼ až 1/3 akciového kapitálu v českých zemích</a:t>
            </a:r>
          </a:p>
          <a:p>
            <a:pPr marL="273050" indent="-273050" algn="just">
              <a:spcAft>
                <a:spcPts val="600"/>
              </a:spcAft>
            </a:pPr>
            <a:r>
              <a:rPr lang="cs-CZ" dirty="0" smtClean="0"/>
              <a:t>České země byly v rámci  R-U průmyslově nejvyspělejší a mírně převyšovaly i evropský průměr (bylo zde soustředěno kolem 60% průmyslu habsburské monarchie). Slovensko bylo méně rozvinuté. Totéž platilo v oblasti zemědělství</a:t>
            </a:r>
          </a:p>
          <a:p>
            <a:pPr marL="273050" indent="-273050" algn="just">
              <a:spcAft>
                <a:spcPts val="600"/>
              </a:spcAft>
            </a:pPr>
            <a:r>
              <a:rPr lang="cs-CZ" dirty="0" smtClean="0"/>
              <a:t>V českých zemích byla do roku 1914 vybudována hustá železniční, silniční a poštovní síť. Na Slovensku a Podkarpatské Rusi byla situace neuspokojivá</a:t>
            </a:r>
          </a:p>
          <a:p>
            <a:pPr marL="273050" indent="-273050" algn="just">
              <a:spcAft>
                <a:spcPts val="600"/>
              </a:spcAft>
            </a:pPr>
            <a:r>
              <a:rPr lang="cs-CZ" dirty="0" smtClean="0"/>
              <a:t>V celém R-U procházelo exportem jen 7% HDP, kdy těžiště ZO tvořily průmyslově rozvinuté české země</a:t>
            </a:r>
          </a:p>
          <a:p>
            <a:pPr marL="273050" indent="-273050" algn="just">
              <a:spcAft>
                <a:spcPts val="600"/>
              </a:spcAft>
            </a:pPr>
            <a:endParaRPr lang="cs-CZ" dirty="0" smtClean="0"/>
          </a:p>
          <a:p>
            <a:pPr marL="273050" indent="-273050" algn="just">
              <a:spcAft>
                <a:spcPts val="600"/>
              </a:spcAft>
            </a:pPr>
            <a:endParaRPr lang="cs-CZ" dirty="0" smtClean="0"/>
          </a:p>
          <a:p>
            <a:pPr marL="273050" indent="-273050" algn="just">
              <a:spcAft>
                <a:spcPts val="600"/>
              </a:spcAft>
            </a:pPr>
            <a:endParaRPr lang="cs-CZ" dirty="0" smtClean="0"/>
          </a:p>
          <a:p>
            <a:pPr marL="273050" indent="-273050" algn="just">
              <a:spcAft>
                <a:spcPts val="600"/>
              </a:spcAft>
            </a:pPr>
            <a:endParaRPr lang="cs-CZ" dirty="0" smtClean="0"/>
          </a:p>
          <a:p>
            <a:pPr marL="801688" indent="-341313" algn="just">
              <a:spcAft>
                <a:spcPts val="600"/>
              </a:spcAft>
              <a:buNone/>
            </a:pPr>
            <a:endParaRPr lang="cs-CZ" sz="2800" dirty="0" smtClean="0"/>
          </a:p>
          <a:p>
            <a:pPr marL="514350" indent="-514350">
              <a:spcAft>
                <a:spcPts val="600"/>
              </a:spcAft>
              <a:buClr>
                <a:schemeClr val="tx2"/>
              </a:buClr>
              <a:buSzPct val="100000"/>
              <a:buNone/>
            </a:pPr>
            <a:endParaRPr lang="cs-CZ" sz="3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42852"/>
            <a:ext cx="7467600" cy="654032"/>
          </a:xfrm>
        </p:spPr>
        <p:txBody>
          <a:bodyPr>
            <a:noAutofit/>
          </a:bodyPr>
          <a:lstStyle/>
          <a:p>
            <a:r>
              <a:rPr lang="cs-CZ" sz="3200" b="1" u="sng" dirty="0" smtClean="0">
                <a:solidFill>
                  <a:schemeClr val="tx1"/>
                </a:solidFill>
              </a:rPr>
              <a:t>Vznik nového státu - Československa</a:t>
            </a:r>
            <a:endParaRPr lang="en-US" sz="3200" b="1" u="sng" dirty="0">
              <a:solidFill>
                <a:schemeClr val="tx1"/>
              </a:solidFill>
            </a:endParaRPr>
          </a:p>
        </p:txBody>
      </p:sp>
      <p:sp>
        <p:nvSpPr>
          <p:cNvPr id="3" name="Zástupný symbol pro obsah 2"/>
          <p:cNvSpPr>
            <a:spLocks noGrp="1"/>
          </p:cNvSpPr>
          <p:nvPr>
            <p:ph sz="quarter" idx="1"/>
          </p:nvPr>
        </p:nvSpPr>
        <p:spPr>
          <a:xfrm>
            <a:off x="457200" y="980728"/>
            <a:ext cx="7758138" cy="5662982"/>
          </a:xfrm>
        </p:spPr>
        <p:txBody>
          <a:bodyPr>
            <a:normAutofit/>
          </a:bodyPr>
          <a:lstStyle/>
          <a:p>
            <a:pPr algn="just"/>
            <a:r>
              <a:rPr lang="cs-CZ" dirty="0" smtClean="0"/>
              <a:t>28. 10. 1918 byl vyhlášen nový stát, ke kterému se o dva dny později přihlásilo i Slovensko (Martinská deklarace), Podkarpatská Rus byla připojena v průběhu roku 1919</a:t>
            </a:r>
          </a:p>
          <a:p>
            <a:pPr algn="just"/>
            <a:r>
              <a:rPr lang="cs-CZ" dirty="0" smtClean="0"/>
              <a:t>Mezinárodně uznané hranice se všemi sousedními státy mělo ČSR až v roce 1924</a:t>
            </a:r>
          </a:p>
          <a:p>
            <a:pPr algn="just"/>
            <a:r>
              <a:rPr lang="cs-CZ" dirty="0" smtClean="0"/>
              <a:t>Republikánské zřízení kodifikováno v ústavě z 29.2. 1920 (dvoukomorové Národní shromáždění = Poslanecká sněmovna 300 členů + Senát 150 členů)</a:t>
            </a:r>
          </a:p>
          <a:p>
            <a:pPr algn="just"/>
            <a:r>
              <a:rPr lang="cs-CZ" dirty="0" smtClean="0"/>
              <a:t>Předsedou první vlády byl Karel Kramář</a:t>
            </a:r>
          </a:p>
          <a:p>
            <a:pPr algn="just"/>
            <a:r>
              <a:rPr lang="cs-CZ" dirty="0" smtClean="0"/>
              <a:t>Nejvíce pravomocí mělo ministerstvo financí (měnové a finanční otázky, rozhodování o dovozu a vývozu, nostrifikace, zásobování potravinami, státní záruky průmyslovým podnikům, atd.)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u="sng" dirty="0">
                <a:solidFill>
                  <a:schemeClr val="tx1"/>
                </a:solidFill>
              </a:rPr>
              <a:t>Mapa </a:t>
            </a:r>
            <a:r>
              <a:rPr lang="cs-CZ" sz="3200" b="1" u="sng" dirty="0" err="1">
                <a:solidFill>
                  <a:schemeClr val="tx1"/>
                </a:solidFill>
              </a:rPr>
              <a:t>československa</a:t>
            </a:r>
            <a:r>
              <a:rPr lang="cs-CZ" sz="3200" b="1" u="sng" dirty="0">
                <a:solidFill>
                  <a:schemeClr val="tx1"/>
                </a:solidFill>
              </a:rPr>
              <a:t> v roce 1928</a:t>
            </a:r>
            <a:endParaRPr lang="cs-CZ" sz="3200" b="1" u="sng" dirty="0">
              <a:solidFill>
                <a:schemeClr val="tx1"/>
              </a:solidFill>
            </a:endParaRPr>
          </a:p>
        </p:txBody>
      </p:sp>
      <p:pic>
        <p:nvPicPr>
          <p:cNvPr id="4" name="Zástupný symbol pro obsah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57200" y="1556792"/>
            <a:ext cx="8147248" cy="4104455"/>
          </a:xfrm>
        </p:spPr>
      </p:pic>
      <p:sp>
        <p:nvSpPr>
          <p:cNvPr id="5" name="TextovéPole 4"/>
          <p:cNvSpPr txBox="1"/>
          <p:nvPr/>
        </p:nvSpPr>
        <p:spPr>
          <a:xfrm>
            <a:off x="457200" y="5661247"/>
            <a:ext cx="7093296" cy="584775"/>
          </a:xfrm>
          <a:prstGeom prst="rect">
            <a:avLst/>
          </a:prstGeom>
          <a:noFill/>
        </p:spPr>
        <p:txBody>
          <a:bodyPr wrap="square" rtlCol="0">
            <a:spAutoFit/>
          </a:bodyPr>
          <a:lstStyle/>
          <a:p>
            <a:r>
              <a:rPr lang="cs-CZ" sz="1400" i="1" dirty="0" smtClean="0"/>
              <a:t>Zdroj: </a:t>
            </a:r>
            <a:r>
              <a:rPr lang="cs-CZ" sz="1400" i="1" dirty="0" err="1" smtClean="0"/>
              <a:t>Wikpedie</a:t>
            </a:r>
            <a:r>
              <a:rPr lang="cs-CZ" sz="1400" i="1" dirty="0"/>
              <a:t>, dostupné na https://cs.wikipedia.org/wiki/Soubor:Czechoslovakia01_cs.png </a:t>
            </a:r>
            <a:endParaRPr lang="cs-CZ" sz="1400" i="1" dirty="0" smtClean="0"/>
          </a:p>
          <a:p>
            <a:endParaRPr lang="cs-CZ" dirty="0"/>
          </a:p>
        </p:txBody>
      </p:sp>
    </p:spTree>
    <p:extLst>
      <p:ext uri="{BB962C8B-B14F-4D97-AF65-F5344CB8AC3E}">
        <p14:creationId xmlns:p14="http://schemas.microsoft.com/office/powerpoint/2010/main" val="1823367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654032"/>
          </a:xfrm>
        </p:spPr>
        <p:txBody>
          <a:bodyPr>
            <a:normAutofit fontScale="90000"/>
          </a:bodyPr>
          <a:lstStyle/>
          <a:p>
            <a:r>
              <a:rPr lang="cs-CZ" sz="4000" b="1" u="sng" dirty="0" smtClean="0">
                <a:solidFill>
                  <a:schemeClr val="tx1"/>
                </a:solidFill>
              </a:rPr>
              <a:t>demografie</a:t>
            </a:r>
            <a:endParaRPr lang="en-US" sz="4000" b="1" u="sng" dirty="0" smtClean="0">
              <a:solidFill>
                <a:schemeClr val="tx1"/>
              </a:solidFill>
            </a:endParaRPr>
          </a:p>
        </p:txBody>
      </p:sp>
      <p:sp>
        <p:nvSpPr>
          <p:cNvPr id="3" name="Zástupný symbol pro obsah 2"/>
          <p:cNvSpPr>
            <a:spLocks noGrp="1"/>
          </p:cNvSpPr>
          <p:nvPr>
            <p:ph sz="quarter" idx="1"/>
          </p:nvPr>
        </p:nvSpPr>
        <p:spPr>
          <a:xfrm>
            <a:off x="457200" y="1196752"/>
            <a:ext cx="7931224" cy="5472608"/>
          </a:xfrm>
        </p:spPr>
        <p:txBody>
          <a:bodyPr>
            <a:normAutofit/>
          </a:bodyPr>
          <a:lstStyle/>
          <a:p>
            <a:pPr>
              <a:spcAft>
                <a:spcPts val="600"/>
              </a:spcAft>
            </a:pPr>
            <a:r>
              <a:rPr lang="cs-CZ" sz="2600" dirty="0" smtClean="0"/>
              <a:t>Svojí rozlohou se ČSR řadilo na 13. místo mezi evropskými státy a počtem obyvatel na 9. místo</a:t>
            </a:r>
          </a:p>
          <a:p>
            <a:pPr>
              <a:spcAft>
                <a:spcPts val="600"/>
              </a:spcAft>
            </a:pPr>
            <a:r>
              <a:rPr lang="cs-CZ" sz="2600" dirty="0" smtClean="0"/>
              <a:t>Z R-U převzalo Československo cca 21% území a 25% obyvatelstva</a:t>
            </a:r>
          </a:p>
          <a:p>
            <a:pPr>
              <a:spcAft>
                <a:spcPts val="600"/>
              </a:spcAft>
            </a:pPr>
            <a:r>
              <a:rPr lang="cs-CZ" sz="2600" dirty="0" smtClean="0"/>
              <a:t>Z celkové populace tvořily více než 1/3 národnostní menšiny</a:t>
            </a:r>
          </a:p>
          <a:p>
            <a:pPr>
              <a:spcAft>
                <a:spcPts val="600"/>
              </a:spcAft>
            </a:pPr>
            <a:r>
              <a:rPr lang="cs-CZ" sz="2600" dirty="0"/>
              <a:t>R</a:t>
            </a:r>
            <a:r>
              <a:rPr lang="cs-CZ" sz="2600" dirty="0" smtClean="0"/>
              <a:t>ozdíl u různých ukazatelů hospodářské, technické a sociální úrovně mezi českou a slovenskou částí činil 30 až 70 let</a:t>
            </a:r>
          </a:p>
          <a:p>
            <a:pPr>
              <a:spcAft>
                <a:spcPts val="600"/>
              </a:spcAft>
            </a:pPr>
            <a:r>
              <a:rPr lang="cs-CZ" sz="2600" dirty="0" smtClean="0"/>
              <a:t>Spojení s českými zeměmi přineslo Slovensku prospěch v oblasti politické, národnostní i kulturní</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706090"/>
          </a:xfrm>
        </p:spPr>
        <p:txBody>
          <a:bodyPr>
            <a:noAutofit/>
          </a:bodyPr>
          <a:lstStyle/>
          <a:p>
            <a:r>
              <a:rPr lang="cs-CZ" sz="3600" b="1" u="sng" dirty="0" smtClean="0">
                <a:solidFill>
                  <a:schemeClr val="tx1"/>
                </a:solidFill>
              </a:rPr>
              <a:t>měnová reforma</a:t>
            </a:r>
          </a:p>
        </p:txBody>
      </p:sp>
      <p:sp>
        <p:nvSpPr>
          <p:cNvPr id="3" name="Zástupný symbol pro obsah 2"/>
          <p:cNvSpPr>
            <a:spLocks noGrp="1"/>
          </p:cNvSpPr>
          <p:nvPr>
            <p:ph sz="quarter" idx="1"/>
          </p:nvPr>
        </p:nvSpPr>
        <p:spPr>
          <a:xfrm>
            <a:off x="457200" y="1124744"/>
            <a:ext cx="8003232" cy="5616624"/>
          </a:xfrm>
        </p:spPr>
        <p:txBody>
          <a:bodyPr>
            <a:normAutofit fontScale="92500" lnSpcReduction="20000"/>
          </a:bodyPr>
          <a:lstStyle/>
          <a:p>
            <a:pPr>
              <a:lnSpc>
                <a:spcPct val="90000"/>
              </a:lnSpc>
              <a:spcAft>
                <a:spcPts val="600"/>
              </a:spcAft>
            </a:pPr>
            <a:r>
              <a:rPr lang="cs-CZ" sz="2600" dirty="0" smtClean="0"/>
              <a:t>Osamostatnění měny a měnová reforma byly jedny z prvních hospodářských opatření nového státu</a:t>
            </a:r>
          </a:p>
          <a:p>
            <a:pPr>
              <a:lnSpc>
                <a:spcPct val="90000"/>
              </a:lnSpc>
              <a:spcAft>
                <a:spcPts val="600"/>
              </a:spcAft>
            </a:pPr>
            <a:r>
              <a:rPr lang="cs-CZ" sz="2600" dirty="0" smtClean="0"/>
              <a:t>K měnové odluce došlo na začátku roku 1919, kdy nejdříve došlo k okolkování rakouských bankovek a následně vzniku nové měny, která byla vydávána do oběhu od července 1919 do února 1920</a:t>
            </a:r>
          </a:p>
          <a:p>
            <a:pPr>
              <a:lnSpc>
                <a:spcPct val="90000"/>
              </a:lnSpc>
              <a:spcAft>
                <a:spcPts val="600"/>
              </a:spcAft>
            </a:pPr>
            <a:r>
              <a:rPr lang="cs-CZ" sz="2600" dirty="0" smtClean="0"/>
              <a:t>V průběhu měnové reformy stát převzal do svých rukou pobočky Rakousko-Uherské banky na území  ČR</a:t>
            </a:r>
          </a:p>
          <a:p>
            <a:pPr>
              <a:lnSpc>
                <a:spcPct val="90000"/>
              </a:lnSpc>
              <a:spcAft>
                <a:spcPts val="600"/>
              </a:spcAft>
            </a:pPr>
            <a:r>
              <a:rPr lang="cs-CZ" sz="2600" dirty="0" smtClean="0"/>
              <a:t>Na měnovou politiku existovaly 2 velmi rozdílné názory:</a:t>
            </a:r>
          </a:p>
          <a:p>
            <a:pPr marL="1071563" indent="-357188">
              <a:lnSpc>
                <a:spcPct val="90000"/>
              </a:lnSpc>
              <a:spcAft>
                <a:spcPts val="600"/>
              </a:spcAft>
              <a:buSzPct val="100000"/>
              <a:buFont typeface="+mj-lt"/>
              <a:buAutoNum type="arabicPeriod"/>
            </a:pPr>
            <a:r>
              <a:rPr lang="cs-CZ" sz="2600" dirty="0" smtClean="0"/>
              <a:t>Deflační koncepce (Rašín)</a:t>
            </a:r>
          </a:p>
          <a:p>
            <a:pPr marL="1071563" indent="-357188">
              <a:lnSpc>
                <a:spcPct val="90000"/>
              </a:lnSpc>
              <a:spcAft>
                <a:spcPts val="600"/>
              </a:spcAft>
              <a:buSzPct val="100000"/>
              <a:buFont typeface="+mj-lt"/>
              <a:buAutoNum type="arabicPeriod"/>
            </a:pPr>
            <a:r>
              <a:rPr lang="cs-CZ" sz="2600" dirty="0" smtClean="0"/>
              <a:t>Stabilizační přístup (Engliš)</a:t>
            </a:r>
          </a:p>
          <a:p>
            <a:pPr>
              <a:spcAft>
                <a:spcPts val="600"/>
              </a:spcAft>
            </a:pPr>
            <a:r>
              <a:rPr lang="cs-CZ" sz="2600" dirty="0"/>
              <a:t>Původním </a:t>
            </a:r>
            <a:r>
              <a:rPr lang="cs-CZ" sz="2600" dirty="0" smtClean="0"/>
              <a:t>záměrem deflační koncepce bylo zadržet až 80% oběživa, ale ve skutečnosti bylo zablokována jen 29%</a:t>
            </a:r>
          </a:p>
          <a:p>
            <a:pPr>
              <a:spcAft>
                <a:spcPts val="600"/>
              </a:spcAft>
            </a:pPr>
            <a:r>
              <a:rPr lang="cs-CZ" sz="2600" dirty="0" smtClean="0"/>
              <a:t>Než byla v roce 1926 zřízena Národní banka československá byl správou měny pověřen Bankovní úřad ministerstva financí</a:t>
            </a:r>
            <a:endParaRPr lang="cs-CZ" sz="2600" dirty="0"/>
          </a:p>
          <a:p>
            <a:pPr marL="0" indent="0">
              <a:lnSpc>
                <a:spcPct val="90000"/>
              </a:lnSpc>
              <a:spcAft>
                <a:spcPts val="600"/>
              </a:spcAft>
              <a:buNone/>
            </a:pPr>
            <a:endParaRPr lang="cs-CZ" sz="2600" dirty="0" smtClean="0"/>
          </a:p>
          <a:p>
            <a:pPr>
              <a:buNone/>
            </a:pPr>
            <a:endParaRPr lang="cs-CZ" sz="2800" b="1" dirty="0" smtClean="0"/>
          </a:p>
          <a:p>
            <a:endParaRPr lang="cs-CZ" sz="2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147248" cy="706090"/>
          </a:xfrm>
        </p:spPr>
        <p:txBody>
          <a:bodyPr>
            <a:noAutofit/>
          </a:bodyPr>
          <a:lstStyle/>
          <a:p>
            <a:r>
              <a:rPr lang="cs-CZ" sz="3600" b="1" u="sng" dirty="0" smtClean="0">
                <a:solidFill>
                  <a:schemeClr val="tx1"/>
                </a:solidFill>
              </a:rPr>
              <a:t>měnová reforma</a:t>
            </a:r>
          </a:p>
        </p:txBody>
      </p:sp>
      <p:sp>
        <p:nvSpPr>
          <p:cNvPr id="3" name="Zástupný symbol pro obsah 2"/>
          <p:cNvSpPr>
            <a:spLocks noGrp="1"/>
          </p:cNvSpPr>
          <p:nvPr>
            <p:ph sz="quarter" idx="1"/>
          </p:nvPr>
        </p:nvSpPr>
        <p:spPr>
          <a:xfrm>
            <a:off x="457200" y="1124744"/>
            <a:ext cx="8003232" cy="5616624"/>
          </a:xfrm>
        </p:spPr>
        <p:txBody>
          <a:bodyPr>
            <a:normAutofit/>
          </a:bodyPr>
          <a:lstStyle/>
          <a:p>
            <a:pPr>
              <a:lnSpc>
                <a:spcPct val="90000"/>
              </a:lnSpc>
              <a:spcAft>
                <a:spcPts val="600"/>
              </a:spcAft>
            </a:pPr>
            <a:r>
              <a:rPr lang="cs-CZ" sz="2600" dirty="0" smtClean="0"/>
              <a:t>Zásluhou deflační politiky A. Rašína a také díky snaze zachovat únosnou míru deficitu státního rozpočtu se Československu podařilo zabránit hyperinflaci, se kterou se potýkaly měnové systémy okolních zemí</a:t>
            </a:r>
          </a:p>
          <a:p>
            <a:pPr>
              <a:lnSpc>
                <a:spcPct val="90000"/>
              </a:lnSpc>
              <a:spcAft>
                <a:spcPts val="600"/>
              </a:spcAft>
            </a:pPr>
            <a:r>
              <a:rPr lang="cs-CZ" sz="2600" dirty="0" smtClean="0"/>
              <a:t>Měnová odluka se také stala účinným nástrojem konkurenčního boje proti rakouskému a maďarskému kapitálu</a:t>
            </a:r>
          </a:p>
          <a:p>
            <a:pPr marL="0" indent="0">
              <a:lnSpc>
                <a:spcPct val="90000"/>
              </a:lnSpc>
              <a:spcAft>
                <a:spcPts val="600"/>
              </a:spcAft>
              <a:buNone/>
            </a:pPr>
            <a:endParaRPr lang="cs-CZ" sz="2600" dirty="0" smtClean="0"/>
          </a:p>
          <a:p>
            <a:pPr>
              <a:buNone/>
            </a:pPr>
            <a:endParaRPr lang="cs-CZ" sz="2800" b="1" dirty="0" smtClean="0"/>
          </a:p>
          <a:p>
            <a:endParaRPr lang="cs-CZ" sz="2600" dirty="0" smtClean="0"/>
          </a:p>
        </p:txBody>
      </p:sp>
    </p:spTree>
    <p:extLst>
      <p:ext uri="{BB962C8B-B14F-4D97-AF65-F5344CB8AC3E}">
        <p14:creationId xmlns:p14="http://schemas.microsoft.com/office/powerpoint/2010/main" val="3943009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7643192" cy="666882"/>
          </a:xfrm>
        </p:spPr>
        <p:txBody>
          <a:bodyPr>
            <a:normAutofit/>
          </a:bodyPr>
          <a:lstStyle/>
          <a:p>
            <a:r>
              <a:rPr lang="cs-CZ" sz="3200" b="1" u="sng" dirty="0" smtClean="0">
                <a:solidFill>
                  <a:schemeClr val="tx1"/>
                </a:solidFill>
              </a:rPr>
              <a:t>Sociální politika</a:t>
            </a:r>
            <a:endParaRPr lang="cs-CZ" sz="3200" b="1" u="sng" dirty="0">
              <a:solidFill>
                <a:schemeClr val="tx1"/>
              </a:solidFill>
            </a:endParaRPr>
          </a:p>
        </p:txBody>
      </p:sp>
      <p:sp>
        <p:nvSpPr>
          <p:cNvPr id="3" name="Zástupný symbol pro obsah 2"/>
          <p:cNvSpPr>
            <a:spLocks noGrp="1"/>
          </p:cNvSpPr>
          <p:nvPr>
            <p:ph sz="quarter" idx="1"/>
          </p:nvPr>
        </p:nvSpPr>
        <p:spPr>
          <a:xfrm>
            <a:off x="457200" y="908720"/>
            <a:ext cx="7859216" cy="5565232"/>
          </a:xfrm>
        </p:spPr>
        <p:txBody>
          <a:bodyPr>
            <a:normAutofit fontScale="92500" lnSpcReduction="20000"/>
          </a:bodyPr>
          <a:lstStyle/>
          <a:p>
            <a:pPr marL="352425" indent="-352425">
              <a:spcAft>
                <a:spcPts val="600"/>
              </a:spcAft>
              <a:defRPr/>
            </a:pPr>
            <a:r>
              <a:rPr lang="cs-CZ" dirty="0" smtClean="0"/>
              <a:t>reformy v této oblasti byly výsledkem tlaku zdola, kterému majetné vrstvy ustupovaly  z důvodu obavy ze sociálních revolucí</a:t>
            </a:r>
          </a:p>
          <a:p>
            <a:pPr marL="352425" indent="-352425">
              <a:spcAft>
                <a:spcPts val="600"/>
              </a:spcAft>
              <a:defRPr/>
            </a:pPr>
            <a:r>
              <a:rPr lang="cs-CZ" dirty="0" smtClean="0"/>
              <a:t>Sociální politika se měla zaměřovat na slabší a méně majetné vrstvy – již před rokem 1914 existovala v českých zemích výrazná majetková a sociální diferenciace, která se během války ještě více prohloubila</a:t>
            </a:r>
          </a:p>
          <a:p>
            <a:pPr marL="352425" indent="-352425">
              <a:spcAft>
                <a:spcPts val="600"/>
              </a:spcAft>
              <a:defRPr/>
            </a:pPr>
            <a:r>
              <a:rPr lang="cs-CZ" dirty="0" smtClean="0"/>
              <a:t>V souvislosti s měnovou reformou byl v roce 1919 proveden </a:t>
            </a:r>
            <a:r>
              <a:rPr lang="cs-CZ" b="1" i="1" dirty="0" smtClean="0"/>
              <a:t>soupis majetku fyzických osob</a:t>
            </a:r>
            <a:r>
              <a:rPr lang="cs-CZ" dirty="0" smtClean="0"/>
              <a:t>, který se stal podkladem pro vyměření jednorázových dávek z majetku a jeho přírůstku</a:t>
            </a:r>
          </a:p>
          <a:p>
            <a:pPr marL="352425" indent="-352425">
              <a:spcAft>
                <a:spcPts val="600"/>
              </a:spcAft>
              <a:defRPr/>
            </a:pPr>
            <a:r>
              <a:rPr lang="cs-CZ" dirty="0" smtClean="0"/>
              <a:t>Zákon o obstavení velkostatků (1918), podle kterého podléhaly úřednímu schválení transakce s majetkem velkostatkářů</a:t>
            </a:r>
          </a:p>
          <a:p>
            <a:pPr marL="352425" indent="-352425">
              <a:spcAft>
                <a:spcPts val="600"/>
              </a:spcAft>
              <a:defRPr/>
            </a:pPr>
            <a:r>
              <a:rPr lang="cs-CZ" dirty="0" smtClean="0"/>
              <a:t>Uzákonění osmihodinové pracovní doby a šestidenního pracovního týdne (1918)</a:t>
            </a:r>
          </a:p>
          <a:p>
            <a:pPr marL="352425" indent="-352425">
              <a:spcAft>
                <a:spcPts val="600"/>
              </a:spcAft>
              <a:defRPr/>
            </a:pPr>
            <a:r>
              <a:rPr lang="cs-CZ" dirty="0" smtClean="0"/>
              <a:t>Uzákonění státních podpor v nezaměstnanosti (1918)</a:t>
            </a:r>
          </a:p>
          <a:p>
            <a:pPr marL="352425" indent="-352425">
              <a:spcAft>
                <a:spcPts val="600"/>
              </a:spcAft>
              <a:defRPr/>
            </a:pPr>
            <a:r>
              <a:rPr lang="cs-CZ" dirty="0" smtClean="0"/>
              <a:t>Zajištění péče o válkou postižené osoby (výplata rent)</a:t>
            </a:r>
          </a:p>
          <a:p>
            <a:pPr marL="352425" indent="-352425">
              <a:spcAft>
                <a:spcPts val="600"/>
              </a:spcAft>
              <a:defRPr/>
            </a:pPr>
            <a:r>
              <a:rPr lang="cs-CZ" dirty="0" smtClean="0"/>
              <a:t>Ochrana práce žen a mladistvých </a:t>
            </a:r>
          </a:p>
          <a:p>
            <a:pPr marL="352425" indent="-352425">
              <a:spcAft>
                <a:spcPts val="600"/>
              </a:spcAft>
              <a:defRPr/>
            </a:pPr>
            <a:endParaRPr lang="cs-CZ" dirty="0" smtClean="0"/>
          </a:p>
          <a:p>
            <a:pPr marL="352425" indent="-352425">
              <a:spcAft>
                <a:spcPts val="600"/>
              </a:spcAft>
              <a:defRPr/>
            </a:pPr>
            <a:endParaRPr lang="cs-CZ" dirty="0" smtClean="0"/>
          </a:p>
          <a:p>
            <a:pPr marL="352425" indent="-352425">
              <a:spcAft>
                <a:spcPts val="600"/>
              </a:spcAft>
              <a:buNone/>
              <a:defRPr/>
            </a:pPr>
            <a:endParaRPr lang="cs-CZ"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787208" cy="634082"/>
          </a:xfrm>
        </p:spPr>
        <p:txBody>
          <a:bodyPr>
            <a:normAutofit/>
          </a:bodyPr>
          <a:lstStyle/>
          <a:p>
            <a:r>
              <a:rPr lang="cs-CZ" sz="3200" b="1" u="sng" dirty="0" smtClean="0">
                <a:solidFill>
                  <a:schemeClr val="tx1"/>
                </a:solidFill>
              </a:rPr>
              <a:t>pozemková reforma</a:t>
            </a:r>
            <a:endParaRPr lang="cs-CZ" sz="3200" b="1" u="sng" dirty="0">
              <a:solidFill>
                <a:schemeClr val="tx1"/>
              </a:solidFill>
            </a:endParaRPr>
          </a:p>
        </p:txBody>
      </p:sp>
      <p:sp>
        <p:nvSpPr>
          <p:cNvPr id="3" name="Zástupný symbol pro obsah 2"/>
          <p:cNvSpPr>
            <a:spLocks noGrp="1"/>
          </p:cNvSpPr>
          <p:nvPr>
            <p:ph sz="quarter" idx="1"/>
          </p:nvPr>
        </p:nvSpPr>
        <p:spPr>
          <a:xfrm>
            <a:off x="323528" y="980728"/>
            <a:ext cx="8136904" cy="5493224"/>
          </a:xfrm>
        </p:spPr>
        <p:txBody>
          <a:bodyPr>
            <a:normAutofit/>
          </a:bodyPr>
          <a:lstStyle/>
          <a:p>
            <a:r>
              <a:rPr lang="cs-CZ" dirty="0" smtClean="0"/>
              <a:t>Reformy v této oblasti měly směřovat k posílení malého a středního pozemkového vlastnictví a omezení velkostatků</a:t>
            </a:r>
          </a:p>
          <a:p>
            <a:r>
              <a:rPr lang="cs-CZ" dirty="0" smtClean="0"/>
              <a:t>V roce 1918 zemědělská půda z velké části připadala šlechtě a církvi a velkostatky fungovaly na základě pozůstatků feudalismu</a:t>
            </a:r>
          </a:p>
          <a:p>
            <a:r>
              <a:rPr lang="cs-CZ" dirty="0" smtClean="0"/>
              <a:t>Sestávala z několika zákonů, které vešly v platnost v letech 1919-1920 (Záborový zákon, Náhradový zákon, Přídělový zákon, který řešil příděl půdy novým nabyvatelům)</a:t>
            </a:r>
          </a:p>
          <a:p>
            <a:r>
              <a:rPr lang="cs-CZ" dirty="0" smtClean="0"/>
              <a:t>K provádění reformy byl ustanoven Státní pozemkový úřad</a:t>
            </a:r>
          </a:p>
          <a:p>
            <a:r>
              <a:rPr lang="cs-CZ" dirty="0" smtClean="0"/>
              <a:t>Cíle reformy byly </a:t>
            </a:r>
            <a:r>
              <a:rPr lang="cs-CZ" b="1" i="1" dirty="0" smtClean="0"/>
              <a:t>politické</a:t>
            </a:r>
            <a:r>
              <a:rPr lang="cs-CZ" dirty="0" smtClean="0"/>
              <a:t> (uklidnit venkov, upevnit vliv agrární strany) a </a:t>
            </a:r>
            <a:r>
              <a:rPr lang="cs-CZ" b="1" i="1" dirty="0" smtClean="0"/>
              <a:t>ekonomické </a:t>
            </a:r>
            <a:r>
              <a:rPr lang="cs-CZ" dirty="0" smtClean="0"/>
              <a:t>(posílit produktivní hospodaření, zvýšit přídělem půdy životní standard rolníků, podpořit modernizaci výroby)</a:t>
            </a:r>
          </a:p>
          <a:p>
            <a:endParaRPr lang="cs-CZ" sz="3200" dirty="0" smtClean="0"/>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1459</TotalTime>
  <Words>2663</Words>
  <Application>Microsoft Office PowerPoint</Application>
  <PresentationFormat>Předvádění na obrazovce (4:3)</PresentationFormat>
  <Paragraphs>173</Paragraphs>
  <Slides>14</Slides>
  <Notes>13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Calibri</vt:lpstr>
      <vt:lpstr>Times New Roman</vt:lpstr>
      <vt:lpstr>Wingdings</vt:lpstr>
      <vt:lpstr>Wingdings 2</vt:lpstr>
      <vt:lpstr>Arkýř</vt:lpstr>
      <vt:lpstr>Hospodářsko-politický vývoj československé ekonomiky v letech 1918 - 1922</vt:lpstr>
      <vt:lpstr>Jak si vedly české země a slovensko  v rámci rakouska-uherska před 1.sv</vt:lpstr>
      <vt:lpstr>Vznik nového státu - Československa</vt:lpstr>
      <vt:lpstr>Mapa československa v roce 1928</vt:lpstr>
      <vt:lpstr>demografie</vt:lpstr>
      <vt:lpstr>měnová reforma</vt:lpstr>
      <vt:lpstr>měnová reforma</vt:lpstr>
      <vt:lpstr>Sociální politika</vt:lpstr>
      <vt:lpstr>pozemková reforma</vt:lpstr>
      <vt:lpstr>Konsolidace ekonomiky</vt:lpstr>
      <vt:lpstr>Nostrifikace akciových společností</vt:lpstr>
      <vt:lpstr>vnější ekonomické vztahy</vt:lpstr>
      <vt:lpstr>ústup od řízeného hospodářství a cesta k prosperitě</vt:lpstr>
      <vt:lpstr>Prezentace aplikace PowerPoint</vt:lpstr>
    </vt:vector>
  </TitlesOfParts>
  <Company>OPF SU Karvina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Hospodářská politika</dc:title>
  <dc:creator>Admins</dc:creator>
  <cp:lastModifiedBy>IK</cp:lastModifiedBy>
  <cp:revision>145</cp:revision>
  <cp:lastPrinted>2021-03-03T01:33:39Z</cp:lastPrinted>
  <dcterms:created xsi:type="dcterms:W3CDTF">2015-02-19T14:22:13Z</dcterms:created>
  <dcterms:modified xsi:type="dcterms:W3CDTF">2021-03-16T16:43:28Z</dcterms:modified>
</cp:coreProperties>
</file>