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27.02.2021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27.02.2021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otlanova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wton.cz/" TargetMode="External"/><Relationship Id="rId13" Type="http://schemas.openxmlformats.org/officeDocument/2006/relationships/hyperlink" Target="http://www.mfcr.cz/" TargetMode="External"/><Relationship Id="rId3" Type="http://schemas.openxmlformats.org/officeDocument/2006/relationships/hyperlink" Target="http://www.cerge.cuni.cz/" TargetMode="External"/><Relationship Id="rId7" Type="http://schemas.openxmlformats.org/officeDocument/2006/relationships/hyperlink" Target="http://www.czso.cz/" TargetMode="External"/><Relationship Id="rId12" Type="http://schemas.openxmlformats.org/officeDocument/2006/relationships/hyperlink" Target="http://www.weforum.org/" TargetMode="External"/><Relationship Id="rId2" Type="http://schemas.openxmlformats.org/officeDocument/2006/relationships/hyperlink" Target="http://www.cepin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mpet.cz/" TargetMode="External"/><Relationship Id="rId11" Type="http://schemas.openxmlformats.org/officeDocument/2006/relationships/hyperlink" Target="http://www.econ.worldbank.org/" TargetMode="External"/><Relationship Id="rId5" Type="http://schemas.openxmlformats.org/officeDocument/2006/relationships/hyperlink" Target="http://www.cnb.cz/" TargetMode="External"/><Relationship Id="rId15" Type="http://schemas.openxmlformats.org/officeDocument/2006/relationships/hyperlink" Target="http://www.vse.cz/" TargetMode="External"/><Relationship Id="rId10" Type="http://schemas.openxmlformats.org/officeDocument/2006/relationships/hyperlink" Target="http://www.vyzkum.cz/" TargetMode="External"/><Relationship Id="rId4" Type="http://schemas.openxmlformats.org/officeDocument/2006/relationships/hyperlink" Target="http://www.finance.cz/" TargetMode="External"/><Relationship Id="rId9" Type="http://schemas.openxmlformats.org/officeDocument/2006/relationships/hyperlink" Target="http://www.worldbank.org/" TargetMode="External"/><Relationship Id="rId14" Type="http://schemas.openxmlformats.org/officeDocument/2006/relationships/hyperlink" Target="http://www.vl&#225;da.cz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tx1"/>
                </a:solidFill>
              </a:rPr>
              <a:t>Hospodářská politika </a:t>
            </a:r>
            <a:r>
              <a:rPr lang="cs-CZ" sz="5400" dirty="0" err="1" smtClean="0">
                <a:solidFill>
                  <a:schemeClr val="tx1"/>
                </a:solidFill>
              </a:rPr>
              <a:t>čr</a:t>
            </a:r>
            <a:endParaRPr lang="cs-CZ" sz="5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57422" y="3357562"/>
            <a:ext cx="6172200" cy="1371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</a:rPr>
              <a:t>Economic Policy of </a:t>
            </a:r>
            <a:r>
              <a:rPr lang="cs-CZ" sz="4000" dirty="0" err="1" smtClean="0">
                <a:solidFill>
                  <a:schemeClr val="tx1"/>
                </a:solidFill>
              </a:rPr>
              <a:t>Czech</a:t>
            </a:r>
            <a:r>
              <a:rPr lang="cs-CZ" sz="4000" dirty="0" smtClean="0">
                <a:solidFill>
                  <a:schemeClr val="tx1"/>
                </a:solidFill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</a:rPr>
              <a:t>Republic</a:t>
            </a:r>
            <a:endParaRPr lang="cs-CZ" sz="4000" dirty="0" smtClean="0">
              <a:solidFill>
                <a:schemeClr val="tx1"/>
              </a:solidFill>
            </a:endParaRPr>
          </a:p>
          <a:p>
            <a:pPr algn="ctr"/>
            <a:r>
              <a:rPr lang="cs-CZ" sz="4000" dirty="0" smtClean="0">
                <a:solidFill>
                  <a:schemeClr val="tx1"/>
                </a:solidFill>
              </a:rPr>
              <a:t>(NKECR)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Charakteristika předmětu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marL="354013" indent="-354013"/>
            <a:r>
              <a:rPr lang="cs-CZ" sz="3200" i="1" dirty="0" smtClean="0"/>
              <a:t>Letní semestr 2020/2021</a:t>
            </a:r>
          </a:p>
          <a:p>
            <a:pPr marL="354013" indent="-354013"/>
            <a:r>
              <a:rPr lang="cs-CZ" sz="3200" i="1" dirty="0" smtClean="0"/>
              <a:t>Je určen pro obory studijních programů </a:t>
            </a:r>
            <a:r>
              <a:rPr lang="cs-CZ" sz="3200" i="1" dirty="0"/>
              <a:t>Veřejná ekonomika a </a:t>
            </a:r>
            <a:r>
              <a:rPr lang="cs-CZ" sz="3200" i="1" dirty="0" smtClean="0"/>
              <a:t>správa</a:t>
            </a:r>
          </a:p>
          <a:p>
            <a:pPr marL="354013" indent="-354013"/>
            <a:r>
              <a:rPr lang="cs-CZ" sz="3200" i="1" dirty="0" smtClean="0"/>
              <a:t>Rozsah předmětu</a:t>
            </a:r>
            <a:r>
              <a:rPr lang="cs-CZ" sz="3200" dirty="0" smtClean="0"/>
              <a:t>: 2+0</a:t>
            </a:r>
          </a:p>
          <a:p>
            <a:pPr marL="354013" indent="-354013"/>
            <a:r>
              <a:rPr lang="cs-CZ" sz="3200" i="1" dirty="0" smtClean="0"/>
              <a:t>Počet kreditů</a:t>
            </a:r>
            <a:r>
              <a:rPr lang="cs-CZ" sz="3200" dirty="0" smtClean="0"/>
              <a:t>: 4</a:t>
            </a:r>
          </a:p>
          <a:p>
            <a:pPr marL="354013" indent="-354013"/>
            <a:r>
              <a:rPr lang="cs-CZ" sz="3200" b="1" i="1" dirty="0" smtClean="0"/>
              <a:t>Ukončení:</a:t>
            </a:r>
            <a:r>
              <a:rPr lang="cs-CZ" sz="3200" dirty="0" smtClean="0"/>
              <a:t> esej</a:t>
            </a:r>
          </a:p>
          <a:p>
            <a:pPr marL="354013" indent="-354013"/>
            <a:r>
              <a:rPr lang="cs-CZ" sz="3200" dirty="0" smtClean="0"/>
              <a:t>Veškerá komunikace k předmětu bude probíhat přes IS, </a:t>
            </a:r>
            <a:r>
              <a:rPr lang="cs-CZ" sz="3200" b="1" dirty="0" smtClean="0"/>
              <a:t>portál e-</a:t>
            </a:r>
            <a:r>
              <a:rPr lang="cs-CZ" sz="3200" b="1" dirty="0" err="1" smtClean="0"/>
              <a:t>learningu</a:t>
            </a:r>
            <a:r>
              <a:rPr lang="cs-CZ" sz="3200" b="1" dirty="0" smtClean="0"/>
              <a:t> používán NEBUDE!!!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147248" cy="51331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600" u="sng" dirty="0" smtClean="0"/>
              <a:t>Garant předmětu</a:t>
            </a:r>
            <a:r>
              <a:rPr lang="cs-CZ" sz="2600" dirty="0" smtClean="0"/>
              <a:t>: </a:t>
            </a:r>
            <a:r>
              <a:rPr lang="cs-CZ" sz="2600" b="1" dirty="0" smtClean="0"/>
              <a:t>Ing. Eva Kotlánová, Ph.D.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u="sng" dirty="0" smtClean="0"/>
              <a:t>Přednášející</a:t>
            </a:r>
            <a:r>
              <a:rPr lang="cs-CZ" sz="2600" dirty="0" smtClean="0"/>
              <a:t>: 	</a:t>
            </a:r>
            <a:r>
              <a:rPr lang="cs-CZ" sz="2600" b="1" dirty="0" smtClean="0"/>
              <a:t>Ing. Eva Kotlánová, Ph.D.</a:t>
            </a:r>
          </a:p>
          <a:p>
            <a:pPr>
              <a:buNone/>
            </a:pPr>
            <a:r>
              <a:rPr lang="cs-CZ" sz="2600" b="1" dirty="0" smtClean="0"/>
              <a:t>			katedra ekonomie a veřejné správy</a:t>
            </a:r>
          </a:p>
          <a:p>
            <a:pPr>
              <a:buNone/>
            </a:pPr>
            <a:r>
              <a:rPr lang="cs-CZ" sz="2600" b="1" dirty="0" smtClean="0"/>
              <a:t>			kancelář A234</a:t>
            </a:r>
          </a:p>
          <a:p>
            <a:pPr>
              <a:buNone/>
            </a:pPr>
            <a:r>
              <a:rPr lang="cs-CZ" sz="2600" b="1" dirty="0" smtClean="0"/>
              <a:t>			tel.: 596398347</a:t>
            </a:r>
          </a:p>
          <a:p>
            <a:pPr>
              <a:buNone/>
            </a:pPr>
            <a:r>
              <a:rPr lang="cs-CZ" sz="2600" b="1" dirty="0" smtClean="0"/>
              <a:t>			email: </a:t>
            </a:r>
            <a:r>
              <a:rPr lang="cs-CZ" sz="2600" b="1" dirty="0" smtClean="0">
                <a:hlinkClick r:id="rId2"/>
              </a:rPr>
              <a:t>kotlanova@opf.slu.cz</a:t>
            </a:r>
            <a:endParaRPr lang="cs-CZ" sz="2600" b="1" dirty="0" smtClean="0"/>
          </a:p>
          <a:p>
            <a:pPr>
              <a:buNone/>
            </a:pPr>
            <a:endParaRPr lang="cs-CZ" sz="2600" b="1" dirty="0" smtClean="0"/>
          </a:p>
          <a:p>
            <a:pPr>
              <a:buNone/>
            </a:pPr>
            <a:r>
              <a:rPr lang="cs-CZ" sz="2600" b="1" dirty="0" smtClean="0"/>
              <a:t>			konzultační hodiny: po</a:t>
            </a:r>
            <a:r>
              <a:rPr lang="en-US" sz="2600" b="1" dirty="0" smtClean="0"/>
              <a:t> </a:t>
            </a:r>
            <a:r>
              <a:rPr lang="cs-CZ" sz="2600" b="1" dirty="0" smtClean="0"/>
              <a:t>13</a:t>
            </a:r>
            <a:r>
              <a:rPr lang="en-US" sz="2600" b="1" dirty="0" smtClean="0"/>
              <a:t>.00 </a:t>
            </a:r>
            <a:r>
              <a:rPr lang="en-US" sz="2600" b="1" dirty="0"/>
              <a:t>– </a:t>
            </a:r>
            <a:r>
              <a:rPr lang="cs-CZ" sz="2600" b="1" dirty="0" smtClean="0"/>
              <a:t>14.00</a:t>
            </a:r>
            <a:r>
              <a:rPr lang="en-US" sz="2600" b="1" dirty="0"/>
              <a:t>	</a:t>
            </a:r>
          </a:p>
          <a:p>
            <a:pPr>
              <a:buNone/>
            </a:pPr>
            <a:r>
              <a:rPr lang="en-US" sz="2600" b="1" dirty="0"/>
              <a:t>					  </a:t>
            </a:r>
            <a:r>
              <a:rPr lang="cs-CZ" sz="2600" b="1" dirty="0" smtClean="0"/>
              <a:t>        st</a:t>
            </a:r>
            <a:r>
              <a:rPr lang="en-US" sz="2600" b="1" dirty="0" smtClean="0"/>
              <a:t>  </a:t>
            </a:r>
            <a:r>
              <a:rPr lang="cs-CZ" sz="2600" b="1" dirty="0" smtClean="0"/>
              <a:t>11.30</a:t>
            </a:r>
            <a:r>
              <a:rPr lang="en-US" sz="2600" b="1" dirty="0" smtClean="0"/>
              <a:t> </a:t>
            </a:r>
            <a:r>
              <a:rPr lang="en-US" sz="2600" b="1" dirty="0"/>
              <a:t>- </a:t>
            </a:r>
            <a:r>
              <a:rPr lang="en-US" sz="2600" b="1" dirty="0" smtClean="0"/>
              <a:t>1</a:t>
            </a:r>
            <a:r>
              <a:rPr lang="cs-CZ" sz="2600" b="1" dirty="0" smtClean="0"/>
              <a:t>2</a:t>
            </a:r>
            <a:r>
              <a:rPr lang="en-US" sz="2600" b="1" dirty="0" smtClean="0"/>
              <a:t>.30</a:t>
            </a:r>
            <a:endParaRPr lang="cs-CZ" sz="2600" b="1" dirty="0" smtClean="0"/>
          </a:p>
          <a:p>
            <a:pPr>
              <a:buNone/>
            </a:pPr>
            <a:r>
              <a:rPr lang="cs-CZ" sz="2600" b="1" dirty="0" smtClean="0"/>
              <a:t>                                                               Kombi forma po domluvě</a:t>
            </a:r>
            <a:endParaRPr lang="en-US" sz="2600" b="1" dirty="0"/>
          </a:p>
          <a:p>
            <a:pPr>
              <a:buNone/>
            </a:pPr>
            <a:r>
              <a:rPr lang="en-US" sz="2600" b="1" dirty="0"/>
              <a:t>				</a:t>
            </a:r>
            <a:endParaRPr lang="cs-CZ" sz="2600" b="1" dirty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Orientační osnova tutoriálů</a:t>
            </a:r>
            <a:endParaRPr lang="cs-CZ" sz="44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600" dirty="0" smtClean="0"/>
              <a:t> Situace českého hospodářství před rokem 1945</a:t>
            </a:r>
            <a:endParaRPr lang="cs-CZ" sz="3600" dirty="0"/>
          </a:p>
          <a:p>
            <a:pPr>
              <a:spcAft>
                <a:spcPts val="600"/>
              </a:spcAft>
            </a:pPr>
            <a:r>
              <a:rPr lang="cs-CZ" sz="3600" dirty="0" smtClean="0"/>
              <a:t> Situace po roce 1945 x transformace  české ekonomiky</a:t>
            </a:r>
          </a:p>
          <a:p>
            <a:pPr>
              <a:spcAft>
                <a:spcPts val="600"/>
              </a:spcAft>
            </a:pPr>
            <a:r>
              <a:rPr lang="cs-CZ" sz="3600" dirty="0" smtClean="0"/>
              <a:t> Krize 1997, 2008,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Internetové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2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2"/>
              </a:rPr>
              <a:t>cepin.cz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3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3"/>
              </a:rPr>
              <a:t>cerge.cuni.cz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4"/>
              </a:rPr>
              <a:t>www.finance.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4"/>
              </a:rPr>
              <a:t>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5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5"/>
              </a:rPr>
              <a:t>cnb.cz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6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6"/>
              </a:rPr>
              <a:t>compet.cz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7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7"/>
              </a:rPr>
              <a:t>czso.cz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8"/>
              </a:rPr>
              <a:t>www.newton.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8"/>
              </a:rPr>
              <a:t>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9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9"/>
              </a:rPr>
              <a:t>worldbank.org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10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10"/>
              </a:rPr>
              <a:t>vyzkum.cz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11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11"/>
              </a:rPr>
              <a:t>econ.worldbank.org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12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12"/>
              </a:rPr>
              <a:t>weforum.org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13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13"/>
              </a:rPr>
              <a:t>mfcr.cz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  <a:hlinkClick r:id="rId14"/>
            </a:endParaRPr>
          </a:p>
          <a:p>
            <a:pPr lvl="1"/>
            <a:r>
              <a:rPr lang="cs-CZ" sz="2000" dirty="0" smtClean="0">
                <a:solidFill>
                  <a:srgbClr val="FFFF00"/>
                </a:solidFill>
                <a:latin typeface="Tahoma" pitchFamily="34" charset="0"/>
                <a:hlinkClick r:id="rId14"/>
              </a:rPr>
              <a:t>www.</a:t>
            </a:r>
            <a:r>
              <a:rPr lang="cs-CZ" sz="2000" dirty="0" err="1" smtClean="0">
                <a:solidFill>
                  <a:srgbClr val="FFFF00"/>
                </a:solidFill>
                <a:latin typeface="Tahoma" pitchFamily="34" charset="0"/>
                <a:hlinkClick r:id="rId14"/>
              </a:rPr>
              <a:t>vlada.cz</a:t>
            </a:r>
            <a:endParaRPr lang="cs-CZ" sz="2000" dirty="0" smtClean="0">
              <a:solidFill>
                <a:srgbClr val="FFFF00"/>
              </a:solidFill>
              <a:latin typeface="Tahoma" pitchFamily="34" charset="0"/>
              <a:hlinkClick r:id="rId15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Podmínky úspěšného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688632"/>
          </a:xfrm>
        </p:spPr>
        <p:txBody>
          <a:bodyPr>
            <a:normAutofit fontScale="77500" lnSpcReduction="20000"/>
          </a:bodyPr>
          <a:lstStyle/>
          <a:p>
            <a:r>
              <a:rPr lang="cs-CZ" sz="2600" b="1" dirty="0" smtClean="0"/>
              <a:t>Účast na přednáškách </a:t>
            </a:r>
            <a:r>
              <a:rPr lang="cs-CZ" sz="2600" dirty="0" smtClean="0"/>
              <a:t>(max. 10 bodů)</a:t>
            </a:r>
          </a:p>
          <a:p>
            <a:r>
              <a:rPr lang="cs-CZ" sz="2600" b="1" u="sng" dirty="0" smtClean="0"/>
              <a:t>Esej</a:t>
            </a:r>
            <a:r>
              <a:rPr lang="cs-CZ" sz="2600" b="1" dirty="0" smtClean="0"/>
              <a:t> </a:t>
            </a:r>
            <a:r>
              <a:rPr lang="cs-CZ" sz="2600" dirty="0" smtClean="0"/>
              <a:t>(max. 80 bodů)</a:t>
            </a:r>
          </a:p>
          <a:p>
            <a:pPr marL="625475" indent="-263525">
              <a:buFont typeface="Wingdings" panose="05000000000000000000" pitchFamily="2" charset="2"/>
              <a:buChar char="Ø"/>
            </a:pPr>
            <a:r>
              <a:rPr lang="cs-CZ" sz="2600" b="1" dirty="0"/>
              <a:t>Téma</a:t>
            </a:r>
            <a:r>
              <a:rPr lang="cs-CZ" sz="2600" dirty="0"/>
              <a:t> </a:t>
            </a:r>
            <a:r>
              <a:rPr lang="cs-CZ" sz="2600" b="1" dirty="0" smtClean="0"/>
              <a:t>„</a:t>
            </a:r>
            <a:r>
              <a:rPr lang="cs-CZ" sz="2600" b="1" i="1" dirty="0" smtClean="0"/>
              <a:t>Jak </a:t>
            </a:r>
            <a:r>
              <a:rPr lang="cs-CZ" sz="2600" b="1" i="1" dirty="0"/>
              <a:t>český stát zvládá (zvládl) z pohledu </a:t>
            </a:r>
            <a:r>
              <a:rPr lang="cs-CZ" sz="2600" b="1" i="1" dirty="0" smtClean="0"/>
              <a:t>hospodářské politiky pandemii </a:t>
            </a:r>
            <a:r>
              <a:rPr lang="cs-CZ" sz="2600" b="1" i="1" dirty="0"/>
              <a:t>viru </a:t>
            </a:r>
            <a:r>
              <a:rPr lang="cs-CZ" sz="2600" b="1" i="1" dirty="0" smtClean="0"/>
              <a:t>COVID-19“</a:t>
            </a:r>
          </a:p>
          <a:p>
            <a:pPr marL="625475" indent="-263525">
              <a:buFont typeface="Wingdings" panose="05000000000000000000" pitchFamily="2" charset="2"/>
              <a:buChar char="Ø"/>
            </a:pPr>
            <a:r>
              <a:rPr lang="cs-CZ" sz="2600" dirty="0" smtClean="0"/>
              <a:t>Rozsah textu </a:t>
            </a:r>
            <a:r>
              <a:rPr lang="cs-CZ" sz="2600" b="1" dirty="0" smtClean="0"/>
              <a:t>3 strany</a:t>
            </a:r>
          </a:p>
          <a:p>
            <a:pPr marL="625475" indent="-263525">
              <a:buFont typeface="Wingdings" panose="05000000000000000000" pitchFamily="2" charset="2"/>
              <a:buChar char="Ø"/>
            </a:pPr>
            <a:r>
              <a:rPr lang="cs-CZ" sz="2600" dirty="0" smtClean="0"/>
              <a:t>Šablona a pokyny k psaní eseje viz Studijní materiály v IS</a:t>
            </a:r>
          </a:p>
          <a:p>
            <a:pPr marL="625475" indent="-26352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Sledujte </a:t>
            </a:r>
            <a:r>
              <a:rPr lang="cs-CZ" sz="2600" dirty="0" smtClean="0"/>
              <a:t>chování </a:t>
            </a:r>
            <a:r>
              <a:rPr lang="cs-CZ" sz="2600" dirty="0"/>
              <a:t>hospodářsko-politických autorit </a:t>
            </a:r>
            <a:r>
              <a:rPr lang="cs-CZ" sz="2600" dirty="0" smtClean="0"/>
              <a:t>(vláda, ministerstva</a:t>
            </a:r>
            <a:r>
              <a:rPr lang="cs-CZ" sz="2600" dirty="0"/>
              <a:t>, kraje, ČNB) a využívejte prosím relevantní informační </a:t>
            </a:r>
            <a:r>
              <a:rPr lang="cs-CZ" sz="2600" dirty="0" smtClean="0"/>
              <a:t>zdroje</a:t>
            </a:r>
          </a:p>
          <a:p>
            <a:pPr marL="625475" indent="-26352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i="1" dirty="0" smtClean="0"/>
              <a:t>Termín odevzdání 30. 4. formou </a:t>
            </a:r>
            <a:r>
              <a:rPr lang="cs-CZ" sz="2600" b="1" i="1" dirty="0" err="1" smtClean="0"/>
              <a:t>Odevzdávárny</a:t>
            </a:r>
            <a:r>
              <a:rPr lang="cs-CZ" sz="2600" b="1" i="1" dirty="0" smtClean="0"/>
              <a:t> v IS</a:t>
            </a:r>
          </a:p>
          <a:p>
            <a:pPr marL="0" indent="0">
              <a:buNone/>
            </a:pPr>
            <a:endParaRPr lang="cs-CZ" sz="2600" b="1" dirty="0" smtClean="0"/>
          </a:p>
          <a:p>
            <a:r>
              <a:rPr lang="cs-CZ" sz="2600" b="1" dirty="0" smtClean="0"/>
              <a:t>Celkové hodnocení</a:t>
            </a:r>
            <a:r>
              <a:rPr lang="cs-CZ" sz="2600" b="1" smtClean="0"/>
              <a:t>:  </a:t>
            </a:r>
            <a:r>
              <a:rPr lang="cs-CZ" sz="2600" b="1" smtClean="0"/>
              <a:t>(přednášky</a:t>
            </a:r>
            <a:r>
              <a:rPr lang="cs-CZ" sz="2600" b="1" dirty="0" smtClean="0"/>
              <a:t>, esej) </a:t>
            </a:r>
          </a:p>
          <a:p>
            <a:pPr marL="0" indent="0">
              <a:buNone/>
            </a:pPr>
            <a:r>
              <a:rPr lang="cs-CZ" sz="2600" b="1" dirty="0"/>
              <a:t>	</a:t>
            </a:r>
            <a:r>
              <a:rPr lang="cs-CZ" sz="2600" b="1" dirty="0" smtClean="0"/>
              <a:t>		     </a:t>
            </a:r>
            <a:r>
              <a:rPr lang="cs-CZ" sz="2600" dirty="0" smtClean="0"/>
              <a:t>F</a:t>
            </a:r>
            <a:r>
              <a:rPr lang="cs-CZ" sz="2600" dirty="0"/>
              <a:t>:   0 – 49 bodů</a:t>
            </a:r>
          </a:p>
          <a:p>
            <a:pPr>
              <a:buNone/>
            </a:pPr>
            <a:r>
              <a:rPr lang="cs-CZ" sz="2600" dirty="0"/>
              <a:t>				     E: 50 – 55 bodů</a:t>
            </a:r>
          </a:p>
          <a:p>
            <a:pPr>
              <a:buNone/>
            </a:pPr>
            <a:r>
              <a:rPr lang="cs-CZ" sz="2600" dirty="0"/>
              <a:t>				     D: 56 – 64 bodů</a:t>
            </a:r>
          </a:p>
          <a:p>
            <a:pPr>
              <a:buNone/>
            </a:pPr>
            <a:r>
              <a:rPr lang="cs-CZ" sz="2600" dirty="0"/>
              <a:t>				     C: 65 – 74 bodů</a:t>
            </a:r>
          </a:p>
          <a:p>
            <a:pPr>
              <a:buNone/>
            </a:pPr>
            <a:r>
              <a:rPr lang="cs-CZ" sz="2600" dirty="0"/>
              <a:t>				     B: 75 – 84 bodů</a:t>
            </a:r>
          </a:p>
          <a:p>
            <a:pPr>
              <a:buNone/>
            </a:pPr>
            <a:r>
              <a:rPr lang="cs-CZ" sz="2600" dirty="0"/>
              <a:t>				     A: 85 – 90 bodů </a:t>
            </a:r>
            <a:r>
              <a:rPr lang="cs-CZ" dirty="0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7467600" cy="34849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 smtClean="0"/>
              <a:t>Děkuji za pozornost a přeji hezký den</a:t>
            </a:r>
            <a:br>
              <a:rPr lang="cs-CZ" sz="4400" dirty="0" smtClean="0"/>
            </a:br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187</TotalTime>
  <Words>202</Words>
  <Application>Microsoft Office PowerPoint</Application>
  <PresentationFormat>Předvádění na obrazovce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Calibri</vt:lpstr>
      <vt:lpstr>Tahoma</vt:lpstr>
      <vt:lpstr>Times New Roman</vt:lpstr>
      <vt:lpstr>Wingdings</vt:lpstr>
      <vt:lpstr>Wingdings 2</vt:lpstr>
      <vt:lpstr>Arkýř</vt:lpstr>
      <vt:lpstr>Hospodářská politika čr</vt:lpstr>
      <vt:lpstr>Charakteristika předmětu</vt:lpstr>
      <vt:lpstr>Zajištění výuky</vt:lpstr>
      <vt:lpstr>Orientační osnova tutoriálů</vt:lpstr>
      <vt:lpstr>Internetové zdroje</vt:lpstr>
      <vt:lpstr>Podmínky úspěšného ukončení předmětu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50</cp:revision>
  <dcterms:created xsi:type="dcterms:W3CDTF">2015-02-19T14:22:13Z</dcterms:created>
  <dcterms:modified xsi:type="dcterms:W3CDTF">2021-02-27T08:44:57Z</dcterms:modified>
</cp:coreProperties>
</file>