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65" r:id="rId3"/>
    <p:sldId id="267" r:id="rId4"/>
    <p:sldId id="268" r:id="rId5"/>
    <p:sldId id="277" r:id="rId6"/>
    <p:sldId id="278" r:id="rId7"/>
    <p:sldId id="279" r:id="rId8"/>
    <p:sldId id="280" r:id="rId9"/>
    <p:sldId id="269" r:id="rId10"/>
    <p:sldId id="270" r:id="rId11"/>
    <p:sldId id="272" r:id="rId12"/>
    <p:sldId id="273" r:id="rId13"/>
    <p:sldId id="274" r:id="rId14"/>
    <p:sldId id="276" r:id="rId15"/>
    <p:sldId id="281" r:id="rId16"/>
    <p:sldId id="310" r:id="rId17"/>
    <p:sldId id="282" r:id="rId18"/>
    <p:sldId id="283" r:id="rId19"/>
    <p:sldId id="284" r:id="rId20"/>
    <p:sldId id="285" r:id="rId21"/>
    <p:sldId id="286" r:id="rId22"/>
    <p:sldId id="287" r:id="rId23"/>
    <p:sldId id="289" r:id="rId24"/>
    <p:sldId id="288" r:id="rId25"/>
    <p:sldId id="290" r:id="rId26"/>
    <p:sldId id="311" r:id="rId27"/>
    <p:sldId id="313" r:id="rId28"/>
    <p:sldId id="291" r:id="rId29"/>
    <p:sldId id="292" r:id="rId30"/>
    <p:sldId id="295" r:id="rId31"/>
    <p:sldId id="299" r:id="rId32"/>
    <p:sldId id="263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9750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459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3920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5161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6977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2869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6967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6374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34755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5528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414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2106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3843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7340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0736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8849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2191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76689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43525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72949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59884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307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54887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390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319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431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5123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6480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8066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927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52028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 Evropské unie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Třetí tutoriál</a:t>
            </a:r>
            <a:b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700" b="1" dirty="0">
                <a:solidFill>
                  <a:schemeClr val="bg1"/>
                </a:solidFill>
              </a:rPr>
              <a:t>Prameny práva EU. Řádný legislativní postup. Vynucování unijního práva. Interpretace práva EU</a:t>
            </a:r>
            <a:br>
              <a:rPr lang="cs-CZ" altLang="cs-CZ" sz="3200" dirty="0">
                <a:solidFill>
                  <a:schemeClr val="bg1"/>
                </a:solidFill>
              </a:rPr>
            </a:br>
            <a:br>
              <a:rPr lang="cs-CZ" altLang="cs-CZ" sz="2800" b="1" dirty="0">
                <a:solidFill>
                  <a:schemeClr val="bg1"/>
                </a:solidFill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444208" y="3723878"/>
            <a:ext cx="252806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Mgr. </a:t>
            </a:r>
            <a:r>
              <a:rPr lang="cs-CZ" altLang="cs-CZ" sz="9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Danuta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Duda,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ekonomie a veřejné správy</a:t>
            </a: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400" dirty="0"/>
              <a:t>Nejsou právními akty a jsou tedy právně nezávazná. Mají jen pomocnou roli, jejich nerespektování nelze právně sankcionovat. </a:t>
            </a:r>
            <a:endParaRPr lang="en-US" sz="2400" dirty="0"/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Doporučení lze chápat jako svého druhu návody k určitému žádoucímu či preferovanému chování. 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Stanoviska vymezují názory a postoje orgánů EU, které je vydaly, k určité věci.</a:t>
            </a:r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Doporučení a stanoviska</a:t>
            </a:r>
          </a:p>
        </p:txBody>
      </p:sp>
    </p:spTree>
    <p:extLst>
      <p:ext uri="{BB962C8B-B14F-4D97-AF65-F5344CB8AC3E}">
        <p14:creationId xmlns:p14="http://schemas.microsoft.com/office/powerpoint/2010/main" val="2074736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Právním nástrojem vnějších vztahů EU je mezinárodní smlouva. </a:t>
            </a:r>
          </a:p>
          <a:p>
            <a:pPr>
              <a:defRPr/>
            </a:pPr>
            <a:r>
              <a:rPr lang="cs-CZ" sz="2400" dirty="0"/>
              <a:t>Je tomu tak proto, že tyto vnější vztahy, tedy k subjektům mimo EU, nemohou být regulovány unijním právem, ale pouze právem mezinárodním. </a:t>
            </a:r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Mezinárodní smlouvy</a:t>
            </a:r>
          </a:p>
        </p:txBody>
      </p:sp>
    </p:spTree>
    <p:extLst>
      <p:ext uri="{BB962C8B-B14F-4D97-AF65-F5344CB8AC3E}">
        <p14:creationId xmlns:p14="http://schemas.microsoft.com/office/powerpoint/2010/main" val="4589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jsou obsahově obecná, a tudíž relativně abstraktní pravidla </a:t>
            </a:r>
          </a:p>
          <a:p>
            <a:pPr>
              <a:defRPr/>
            </a:pPr>
            <a:r>
              <a:rPr lang="cs-CZ" sz="2400" dirty="0"/>
              <a:t>základní zásady, které ovládají právo EU</a:t>
            </a:r>
          </a:p>
          <a:p>
            <a:pPr>
              <a:defRPr/>
            </a:pPr>
            <a:r>
              <a:rPr lang="cs-CZ" sz="2400" dirty="0"/>
              <a:t>zdrojem obecných zásad práva EU jsou: zakládající smlouvy a vnitrostátní právní řady členských států</a:t>
            </a:r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Obecné zásady práva EU</a:t>
            </a:r>
          </a:p>
        </p:txBody>
      </p:sp>
    </p:spTree>
    <p:extLst>
      <p:ext uri="{BB962C8B-B14F-4D97-AF65-F5344CB8AC3E}">
        <p14:creationId xmlns:p14="http://schemas.microsoft.com/office/powerpoint/2010/main" val="324041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Judikatura Soudního dvora je obecně považována za směrodatnou, obsah práva EU není určen jen zněním vlastního textu příslušného předpisu, ale také jeho výkladem na základě předchozí judikatury Soudního dvora </a:t>
            </a:r>
          </a:p>
          <a:p>
            <a:pPr>
              <a:defRPr/>
            </a:pPr>
            <a:endParaRPr lang="cs-CZ" sz="2400" dirty="0"/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Soudní dvůr – tvůrce práva</a:t>
            </a:r>
          </a:p>
        </p:txBody>
      </p:sp>
    </p:spTree>
    <p:extLst>
      <p:ext uri="{BB962C8B-B14F-4D97-AF65-F5344CB8AC3E}">
        <p14:creationId xmlns:p14="http://schemas.microsoft.com/office/powerpoint/2010/main" val="3577418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806066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Odkazují-li Smlouvy, pokud jde o přijetí aktu, na řádný legislativní postup, použije se následující postup: Komise předloží Evropskému parlamentu a Radě návrh. </a:t>
            </a:r>
          </a:p>
          <a:p>
            <a:pPr>
              <a:defRPr/>
            </a:pPr>
            <a:r>
              <a:rPr lang="cs-CZ" sz="2400" b="1" dirty="0"/>
              <a:t>První čtení</a:t>
            </a:r>
            <a:endParaRPr lang="cs-CZ" sz="2400" dirty="0"/>
          </a:p>
          <a:p>
            <a:pPr>
              <a:defRPr/>
            </a:pPr>
            <a:r>
              <a:rPr lang="cs-CZ" sz="2400" dirty="0"/>
              <a:t>Neschválí-li Rada postoj Evropského parlamentu, přijme svůj postoj v prvním čtení a postoupí jej Evropskému parlamentu.</a:t>
            </a:r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Řádný legislativní postup</a:t>
            </a:r>
          </a:p>
        </p:txBody>
      </p:sp>
    </p:spTree>
    <p:extLst>
      <p:ext uri="{BB962C8B-B14F-4D97-AF65-F5344CB8AC3E}">
        <p14:creationId xmlns:p14="http://schemas.microsoft.com/office/powerpoint/2010/main" val="2171954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703189"/>
            <a:ext cx="7668852" cy="4028801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b="1" dirty="0"/>
              <a:t>Druhé čtení </a:t>
            </a:r>
            <a:endParaRPr lang="cs-CZ" sz="2000" dirty="0"/>
          </a:p>
          <a:p>
            <a:pPr>
              <a:defRPr/>
            </a:pPr>
            <a:r>
              <a:rPr lang="cs-CZ" sz="2000" dirty="0"/>
              <a:t>Evropský parlament má 3 měsíce od postoupení postoje na schválení, odmítnutí nebo navrhnutí změn.</a:t>
            </a:r>
          </a:p>
          <a:p>
            <a:pPr>
              <a:defRPr/>
            </a:pPr>
            <a:r>
              <a:rPr lang="cs-CZ" sz="2000" dirty="0"/>
              <a:t>Rada ve lhůtě 3 měsíců od obdržení změn Evropského parlamentu kvalifikovanou většinou schválí nebo neschválí navrhované změny.</a:t>
            </a:r>
          </a:p>
          <a:p>
            <a:pPr>
              <a:defRPr/>
            </a:pPr>
            <a:r>
              <a:rPr lang="cs-CZ" sz="2000" dirty="0"/>
              <a:t>Neschválí všechny změny, svolá předseda Rady po dohodě s předsedou Evropského parlamentu ve lhůtě šesti týdnů dohodovací výbor. </a:t>
            </a:r>
          </a:p>
          <a:p>
            <a:pPr>
              <a:defRPr/>
            </a:pPr>
            <a:r>
              <a:rPr lang="cs-CZ" sz="2000" dirty="0"/>
              <a:t>Dohodovací výbor se skládá z členů Rady nebo z jejich zástupců a ze stejného počtu členů zastupujících Evropský parlament, má za úkol dosáhnout přijetí dohody.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7632848" cy="504057"/>
          </a:xfrm>
        </p:spPr>
        <p:txBody>
          <a:bodyPr/>
          <a:lstStyle/>
          <a:p>
            <a:r>
              <a:rPr lang="cs-CZ" sz="2800" b="1" dirty="0"/>
              <a:t>Řádný legislativní postup</a:t>
            </a:r>
          </a:p>
        </p:txBody>
      </p:sp>
    </p:spTree>
    <p:extLst>
      <p:ext uri="{BB962C8B-B14F-4D97-AF65-F5344CB8AC3E}">
        <p14:creationId xmlns:p14="http://schemas.microsoft.com/office/powerpoint/2010/main" val="3049865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843558"/>
            <a:ext cx="7668852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b="1" dirty="0"/>
              <a:t>Třetí čtení </a:t>
            </a:r>
            <a:endParaRPr lang="cs-CZ" sz="2400" dirty="0"/>
          </a:p>
          <a:p>
            <a:pPr>
              <a:defRPr/>
            </a:pPr>
            <a:r>
              <a:rPr lang="cs-CZ" sz="2400" dirty="0"/>
              <a:t>Schválí-li dohodovací výbor v lhůtě šesti týdnů společný návrh, mají Evropský parlament, který se usnáší nadpoloviční většinou odevzdaných hlasů, a Rada, která rozhoduje kvalifikovanou většinou, ode dne tohoto schválení šest týdnů na to, aby přijaly navrhovaný akt v souladu se společným návrhem. 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7632848" cy="504057"/>
          </a:xfrm>
        </p:spPr>
        <p:txBody>
          <a:bodyPr/>
          <a:lstStyle/>
          <a:p>
            <a:r>
              <a:rPr lang="cs-CZ" sz="2800" b="1" dirty="0"/>
              <a:t>Řádný legislativní postup</a:t>
            </a:r>
          </a:p>
        </p:txBody>
      </p:sp>
      <p:sp>
        <p:nvSpPr>
          <p:cNvPr id="2" name="Obdélník 1"/>
          <p:cNvSpPr/>
          <p:nvPr/>
        </p:nvSpPr>
        <p:spPr>
          <a:xfrm>
            <a:off x="2286000" y="127908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253764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843558"/>
            <a:ext cx="7668852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dirty="0"/>
              <a:t>jsou v ním vyhlašovány veškeré právní akty EU</a:t>
            </a:r>
            <a:r>
              <a:rPr lang="en-US" sz="2000" dirty="0"/>
              <a:t>;</a:t>
            </a:r>
            <a:r>
              <a:rPr lang="cs-CZ" sz="2000" dirty="0"/>
              <a:t> smlouvy, platné právní předpisy, řada dokumentů Evropské komise, judikatury Soudního dvora a Tribunálu a sbírky konsolidovaných právních předpisů</a:t>
            </a:r>
          </a:p>
          <a:p>
            <a:pPr>
              <a:defRPr/>
            </a:pPr>
            <a:r>
              <a:rPr lang="cs-CZ" sz="2000" dirty="0"/>
              <a:t>v platnost vstupují dnem, který je v nich stanoven, jinak dvacátým dnem po vyhlášení</a:t>
            </a:r>
          </a:p>
          <a:p>
            <a:pPr>
              <a:defRPr/>
            </a:pPr>
            <a:r>
              <a:rPr lang="cs-CZ" sz="2000" dirty="0"/>
              <a:t>vychází každý den (od pondělí do pátku pravidelně, v naléhavých případech i v sobotu, neděli a o svátcích) ve všech úředních jazycích EU, tedy i češtině</a:t>
            </a:r>
          </a:p>
          <a:p>
            <a:pPr>
              <a:defRPr/>
            </a:pPr>
            <a:r>
              <a:rPr lang="cs-CZ" sz="2000" dirty="0"/>
              <a:t>nahlížet do něj je možné i dálkově přes Internet prostřednictvím databáze EUR-Lex.</a:t>
            </a:r>
          </a:p>
          <a:p>
            <a:pPr>
              <a:defRPr/>
            </a:pPr>
            <a:endParaRPr lang="cs-CZ" sz="2400" dirty="0"/>
          </a:p>
          <a:p>
            <a:pPr indent="0">
              <a:spcBef>
                <a:spcPts val="1800"/>
              </a:spcBef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Úřední věstník EU</a:t>
            </a:r>
          </a:p>
        </p:txBody>
      </p:sp>
    </p:spTree>
    <p:extLst>
      <p:ext uri="{BB962C8B-B14F-4D97-AF65-F5344CB8AC3E}">
        <p14:creationId xmlns:p14="http://schemas.microsoft.com/office/powerpoint/2010/main" val="3926185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740860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všichni občané Evropské unie by měli  mít možnost seznámit se s právními předpisy, které jim jsou určeny. </a:t>
            </a:r>
          </a:p>
          <a:p>
            <a:pPr>
              <a:defRPr/>
            </a:pPr>
            <a:r>
              <a:rPr lang="cs-CZ" sz="2400" dirty="0"/>
              <a:t>právní akty EU pak jsou překládány do všech 24 úředních jazyků EU a každý občan EU má právo v těchto jazycích s orgány EU komunikovat.</a:t>
            </a:r>
          </a:p>
          <a:p>
            <a:pPr>
              <a:defRPr/>
            </a:pPr>
            <a:r>
              <a:rPr lang="cs-CZ" sz="2400" dirty="0"/>
              <a:t>Kdo rozhoduje o tom, které jazyky budou úředními jazyky Evropské unie?</a:t>
            </a:r>
          </a:p>
          <a:p>
            <a:pPr>
              <a:defRPr/>
            </a:pPr>
            <a:r>
              <a:rPr lang="cs-CZ" sz="2400" dirty="0"/>
              <a:t>Každá země před přistoupením uvede, který jazyk chce pro účely EU používat jako úřední jazyk. </a:t>
            </a:r>
          </a:p>
          <a:p>
            <a:pPr>
              <a:defRPr/>
            </a:pPr>
            <a:r>
              <a:rPr lang="cs-CZ" sz="2400" dirty="0"/>
              <a:t>Dohoda o tom se zaznamená v aktu o přistoupení. </a:t>
            </a:r>
          </a:p>
          <a:p>
            <a:pPr>
              <a:defRPr/>
            </a:pPr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JAZYKOVÝ REŽIM</a:t>
            </a:r>
          </a:p>
        </p:txBody>
      </p:sp>
    </p:spTree>
    <p:extLst>
      <p:ext uri="{BB962C8B-B14F-4D97-AF65-F5344CB8AC3E}">
        <p14:creationId xmlns:p14="http://schemas.microsoft.com/office/powerpoint/2010/main" val="2056807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774086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en-US" sz="2400" dirty="0" err="1"/>
              <a:t>Odpov</a:t>
            </a:r>
            <a:r>
              <a:rPr lang="cs-CZ" sz="2400" dirty="0" err="1"/>
              <a:t>ědnost</a:t>
            </a:r>
            <a:r>
              <a:rPr lang="cs-CZ" sz="2400" dirty="0"/>
              <a:t> čl. státu za porušení práva EU:</a:t>
            </a:r>
          </a:p>
          <a:p>
            <a:pPr>
              <a:defRPr/>
            </a:pPr>
            <a:r>
              <a:rPr lang="cs-CZ" sz="2400" dirty="0"/>
              <a:t>Čl. stát porušil právo EU ve větším rozsahu a vzbudil tím pozornost Komise, která bdí nad dodržováním práva EU</a:t>
            </a:r>
          </a:p>
          <a:p>
            <a:pPr>
              <a:defRPr/>
            </a:pPr>
            <a:r>
              <a:rPr lang="cs-CZ" sz="2400" dirty="0"/>
              <a:t>porušení práva EU nastalo jen v „drobném“ případě – vůči určitému jednotlivci</a:t>
            </a:r>
            <a:endParaRPr lang="en-US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Vynucování práva EU</a:t>
            </a:r>
          </a:p>
        </p:txBody>
      </p:sp>
    </p:spTree>
    <p:extLst>
      <p:ext uri="{BB962C8B-B14F-4D97-AF65-F5344CB8AC3E}">
        <p14:creationId xmlns:p14="http://schemas.microsoft.com/office/powerpoint/2010/main" val="3621113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1. normy vytvářené státy (akty členských států), tedy právo primární</a:t>
            </a:r>
          </a:p>
          <a:p>
            <a:pPr>
              <a:defRPr/>
            </a:pPr>
            <a:r>
              <a:rPr lang="cs-CZ" sz="2400" dirty="0"/>
              <a:t>2. normy vytvářené orgány EU (akty EU) na základě zmocnění práva primárního (právo sekundární) </a:t>
            </a:r>
          </a:p>
          <a:p>
            <a:pPr>
              <a:defRPr/>
            </a:pPr>
            <a:r>
              <a:rPr lang="cs-CZ" sz="2400" dirty="0"/>
              <a:t>3. mezinárodní smlouvy uzavírané EU (a případně zároveň členskými státy) se státy nečlenskými</a:t>
            </a:r>
          </a:p>
          <a:p>
            <a:pPr>
              <a:defRPr/>
            </a:pPr>
            <a:r>
              <a:rPr lang="cs-CZ" sz="2400" dirty="0"/>
              <a:t>4. právo, které není vytvářeno činností čl. států či EU, ale vzniká spontánně jako projev respektu určitým společenským zájmům a hodnotám, tzv. obecné právní zásady</a:t>
            </a:r>
          </a:p>
          <a:p>
            <a:pPr>
              <a:defRPr/>
            </a:pPr>
            <a:endParaRPr lang="cs-CZ" sz="2400" dirty="0"/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Kategorizace norem podle způsobu resp. subjektu jejich tvorby</a:t>
            </a:r>
            <a:endParaRPr lang="cs-CZ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502894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13159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a) ve zdržení se jednání (např. </a:t>
            </a:r>
            <a:r>
              <a:rPr lang="cs-CZ" sz="2400" dirty="0" err="1"/>
              <a:t>nep</a:t>
            </a:r>
            <a:r>
              <a:rPr lang="en-US" sz="2400" dirty="0"/>
              <a:t>r</a:t>
            </a:r>
            <a:r>
              <a:rPr lang="cs-CZ" sz="2400" dirty="0" err="1"/>
              <a:t>ovedení</a:t>
            </a:r>
            <a:r>
              <a:rPr lang="cs-CZ" sz="2400" dirty="0"/>
              <a:t> směrnice) nebo</a:t>
            </a:r>
          </a:p>
          <a:p>
            <a:pPr>
              <a:defRPr/>
            </a:pPr>
            <a:r>
              <a:rPr lang="cs-CZ" sz="2400" dirty="0"/>
              <a:t>b) v aktivní činnosti (přijetí nebo aplikace národního legislativního aktu, který je v rozporu s právem EU) </a:t>
            </a:r>
          </a:p>
          <a:p>
            <a:pPr indent="373063">
              <a:spcBef>
                <a:spcPts val="1800"/>
              </a:spcBef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136904" cy="579711"/>
          </a:xfrm>
        </p:spPr>
        <p:txBody>
          <a:bodyPr/>
          <a:lstStyle/>
          <a:p>
            <a:pPr>
              <a:defRPr/>
            </a:pPr>
            <a:r>
              <a:rPr lang="cs-CZ" b="1" dirty="0"/>
              <a:t>Porušení práva EU čl. státy s obecnějším dopadem spočívá</a:t>
            </a:r>
            <a:endParaRPr lang="cs-C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2305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dirty="0"/>
              <a:t>iniciativa náleží Komisi - sama rozhoduje o tom, zda a kdy zahájí řízení</a:t>
            </a:r>
          </a:p>
          <a:p>
            <a:pPr>
              <a:defRPr/>
            </a:pPr>
            <a:r>
              <a:rPr lang="cs-CZ" sz="2000" dirty="0"/>
              <a:t>první fáze je předběžné (neoficiální) řízení</a:t>
            </a:r>
          </a:p>
          <a:p>
            <a:pPr>
              <a:defRPr/>
            </a:pPr>
            <a:r>
              <a:rPr lang="cs-CZ" sz="2000" dirty="0"/>
              <a:t>v rámci zjišťování skutkového stavu odborné útvary Komise korespondují s orgány členského státu za účelem vyjasnění problému</a:t>
            </a:r>
          </a:p>
          <a:p>
            <a:pPr>
              <a:defRPr/>
            </a:pPr>
            <a:r>
              <a:rPr lang="cs-CZ" sz="2000" dirty="0"/>
              <a:t>vlastní správní řízení je zahájeno zasláním oficiálního výstražného dopisu členskému státu. </a:t>
            </a:r>
          </a:p>
          <a:p>
            <a:pPr>
              <a:defRPr/>
            </a:pPr>
            <a:r>
              <a:rPr lang="cs-CZ" sz="2000" dirty="0"/>
              <a:t>Komise v něm identifikuje domnělé porušení a stanoví členskému státu lhůtu pro odpověď (zpravidla 2 měsíce)</a:t>
            </a:r>
          </a:p>
          <a:p>
            <a:pPr>
              <a:defRPr/>
            </a:pPr>
            <a:r>
              <a:rPr lang="cs-CZ" sz="2000" dirty="0"/>
              <a:t>Nespokojí-li se Komise s argumenty členského státu, vydává odůvodněné stanovisko. </a:t>
            </a:r>
          </a:p>
          <a:p>
            <a:pPr>
              <a:defRPr/>
            </a:pPr>
            <a:endParaRPr lang="cs-CZ" sz="2000" dirty="0"/>
          </a:p>
          <a:p>
            <a:pPr indent="373063">
              <a:spcBef>
                <a:spcPts val="600"/>
              </a:spcBef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Řízení před Komisí (fáze správního řízení)</a:t>
            </a:r>
          </a:p>
        </p:txBody>
      </p:sp>
    </p:spTree>
    <p:extLst>
      <p:ext uri="{BB962C8B-B14F-4D97-AF65-F5344CB8AC3E}">
        <p14:creationId xmlns:p14="http://schemas.microsoft.com/office/powerpoint/2010/main" val="37748091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Fáze sporného řízení (před SD)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Nepodrobí-li se členský stát odůvodněnému stanovisku, Komise může podat žalobu k SD. </a:t>
            </a:r>
          </a:p>
          <a:p>
            <a:pPr>
              <a:defRPr/>
            </a:pPr>
            <a:r>
              <a:rPr lang="cs-CZ" sz="2400" dirty="0"/>
              <a:t>Žalobu může podat i jiný čl. stát, avšak musí nejprve věc předat Komisi, aby proběhlo správní řízení. </a:t>
            </a:r>
          </a:p>
          <a:p>
            <a:pPr>
              <a:defRPr/>
            </a:pPr>
            <a:r>
              <a:rPr lang="cs-CZ" sz="2400" dirty="0"/>
              <a:t>řízení před SD - Komise a žalovaný členský stát mají postavení sporných stran. </a:t>
            </a:r>
          </a:p>
          <a:p>
            <a:pPr>
              <a:defRPr/>
            </a:pPr>
            <a:r>
              <a:rPr lang="cs-CZ" sz="2400" dirty="0"/>
              <a:t>rozsudek Soudního dvora má deklaratorní povahu, pouze se v něm konstatuje, zda členský stát porušil právo EU a v případě, že ano, čím.</a:t>
            </a:r>
            <a:endParaRPr lang="cs-CZ" sz="2000" dirty="0"/>
          </a:p>
          <a:p>
            <a:pPr indent="373063">
              <a:spcBef>
                <a:spcPts val="1800"/>
              </a:spcBef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6165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pPr marL="628650" indent="-285750">
              <a:spcBef>
                <a:spcPts val="600"/>
              </a:spcBef>
            </a:pPr>
            <a:r>
              <a:rPr lang="cs-CZ" sz="2800" b="1" dirty="0"/>
              <a:t>Vynucení respektování rozsudku SD</a:t>
            </a: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1131590"/>
            <a:ext cx="8280920" cy="3600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000" dirty="0"/>
              <a:t>má-li Komise za to, že dotyčný členský stát potřebná opatření nepřijal, dá státu opět prostor pro vyjádření se k dané věci</a:t>
            </a:r>
          </a:p>
          <a:p>
            <a:pPr>
              <a:defRPr/>
            </a:pPr>
            <a:r>
              <a:rPr lang="cs-CZ" sz="2000" dirty="0"/>
              <a:t>není-li spokojena, vydá opět odůvodněné stanovisko, v němž upřesní body, v nichž dotyčný členský stát nevyhověl rozsudku Soudního dvora</a:t>
            </a:r>
          </a:p>
          <a:p>
            <a:pPr>
              <a:defRPr/>
            </a:pPr>
            <a:r>
              <a:rPr lang="cs-CZ" sz="2000" dirty="0"/>
              <a:t>stanoví rovněž lhůtu ke sjednání nápravy</a:t>
            </a:r>
          </a:p>
          <a:p>
            <a:pPr>
              <a:defRPr/>
            </a:pPr>
            <a:r>
              <a:rPr lang="cs-CZ" sz="2000" dirty="0"/>
              <a:t>pokud stát ani poté ve stanovené lhůtě nevyhoví, může se Komise obrátit k SD, tentokrát již s návrhem na uložení pokuty členskému státu. </a:t>
            </a:r>
          </a:p>
          <a:p>
            <a:pPr>
              <a:defRPr/>
            </a:pPr>
            <a:r>
              <a:rPr lang="cs-CZ" sz="2000" dirty="0"/>
              <a:t>pokuta má vždy finanční podobu, a to buď penále, nebo jednorázové sankce, případně kombinace penále a jednorázové sankce.</a:t>
            </a:r>
          </a:p>
          <a:p>
            <a:pPr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982385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Řízení o předběžné otázce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87574"/>
            <a:ext cx="8280920" cy="37444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je velmi specifickým institutem práva EU, </a:t>
            </a:r>
            <a:endParaRPr lang="en-US" sz="2400" dirty="0"/>
          </a:p>
          <a:p>
            <a:pPr>
              <a:defRPr/>
            </a:pPr>
            <a:r>
              <a:rPr lang="cs-CZ" sz="2400" dirty="0"/>
              <a:t>je důležitým prostředkem zajišťování jednotné interpretace a aplikace práva EU.</a:t>
            </a:r>
            <a:endParaRPr lang="en-US" sz="2400" dirty="0"/>
          </a:p>
          <a:p>
            <a:pPr>
              <a:defRPr/>
            </a:pPr>
            <a:r>
              <a:rPr lang="cs-CZ" sz="2400" dirty="0"/>
              <a:t>Soudní dvůr má pravomoc rozhodovat o předběžných otázkách týkajících se:</a:t>
            </a:r>
          </a:p>
          <a:p>
            <a:pPr>
              <a:defRPr/>
            </a:pPr>
            <a:r>
              <a:rPr lang="cs-CZ" sz="2400" dirty="0"/>
              <a:t> a) výkladu Smluv;</a:t>
            </a:r>
          </a:p>
          <a:p>
            <a:pPr>
              <a:defRPr/>
            </a:pPr>
            <a:r>
              <a:rPr lang="cs-CZ" sz="2400" dirty="0"/>
              <a:t> b) platnosti a výkladu aktů přijatých orgány, institucemi nebo jinými subjekty Unie. </a:t>
            </a:r>
          </a:p>
          <a:p>
            <a:pPr indent="373063">
              <a:spcBef>
                <a:spcPts val="1800"/>
              </a:spcBef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1903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Schéma posloupnosti řízení před vnitrostátním soudem a řízením o předběžné otázce u Soudního dvora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1419622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000" dirty="0"/>
              <a:t>Vnitrostátní soud:</a:t>
            </a:r>
          </a:p>
          <a:p>
            <a:pPr>
              <a:buFontTx/>
              <a:buChar char="-"/>
              <a:defRPr/>
            </a:pPr>
            <a:r>
              <a:rPr lang="cs-CZ" sz="2000" dirty="0"/>
              <a:t>Zahájení řízení</a:t>
            </a:r>
          </a:p>
          <a:p>
            <a:pPr>
              <a:buFontTx/>
              <a:buChar char="-"/>
              <a:defRPr/>
            </a:pPr>
            <a:r>
              <a:rPr lang="cs-CZ" sz="2000" dirty="0"/>
              <a:t>Posouzení skutkového stavu</a:t>
            </a:r>
          </a:p>
          <a:p>
            <a:pPr>
              <a:buFontTx/>
              <a:buChar char="-"/>
              <a:defRPr/>
            </a:pPr>
            <a:r>
              <a:rPr lang="cs-CZ" sz="2000" dirty="0"/>
              <a:t>Identifikace právního předpisu, který bude třeba aplikovat</a:t>
            </a:r>
          </a:p>
          <a:p>
            <a:pPr>
              <a:buFontTx/>
              <a:buChar char="-"/>
              <a:defRPr/>
            </a:pPr>
            <a:r>
              <a:rPr lang="cs-CZ" sz="2000" dirty="0"/>
              <a:t>Vznesení otázky výkladu nebo platnosti předpisu EU (předběžná otázka)</a:t>
            </a:r>
          </a:p>
          <a:p>
            <a:pPr>
              <a:buFontTx/>
              <a:buChar char="-"/>
              <a:defRPr/>
            </a:pPr>
            <a:r>
              <a:rPr lang="cs-CZ" sz="2000" dirty="0"/>
              <a:t>Podání návrhu SD k řešení předběžné otázky, přerušení řízení</a:t>
            </a: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1066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792088"/>
          </a:xfrm>
        </p:spPr>
        <p:txBody>
          <a:bodyPr/>
          <a:lstStyle/>
          <a:p>
            <a:r>
              <a:rPr lang="cs-CZ" b="1" dirty="0"/>
              <a:t>Schéma posloupnosti řízení před vnitrostátním soudem a řízením o předběžné otázce u Soudního dvora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1275606"/>
            <a:ext cx="8280920" cy="34563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Soudní dvůr</a:t>
            </a:r>
          </a:p>
          <a:p>
            <a:pPr>
              <a:buFontTx/>
              <a:buChar char="-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Posouzení otázky </a:t>
            </a:r>
          </a:p>
          <a:p>
            <a:pPr>
              <a:buFontTx/>
              <a:buChar char="-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Vydání rozsudku, jeho doručení národnímu soudu</a:t>
            </a:r>
          </a:p>
          <a:p>
            <a:pPr>
              <a:buNone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Předmět řízení před Soudním dvorem je zcela odlišný od předmětu řízení před</a:t>
            </a:r>
          </a:p>
          <a:p>
            <a:pPr>
              <a:buNone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vnitrostátním  soudem. Soudní dvůr rozhoduje pouze právní otázku, zda a jak</a:t>
            </a:r>
          </a:p>
          <a:p>
            <a:pPr>
              <a:buNone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může být norma práva EU aplikována. Nezasahuje do řízení ve věci samé,</a:t>
            </a:r>
          </a:p>
          <a:p>
            <a:pPr>
              <a:buNone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která zůstává výhradní  doménou národního soudu. </a:t>
            </a: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8001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792088"/>
          </a:xfrm>
        </p:spPr>
        <p:txBody>
          <a:bodyPr/>
          <a:lstStyle/>
          <a:p>
            <a:r>
              <a:rPr lang="cs-CZ" b="1" dirty="0"/>
              <a:t>Schéma posloupnosti řízení před vnitrostátním soudem a řízením o předběžné otázce u Soudního dvora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1275606"/>
            <a:ext cx="8280920" cy="34563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Dále opět vnitrostátní soud</a:t>
            </a:r>
          </a:p>
          <a:p>
            <a:pPr>
              <a:buFontTx/>
              <a:buChar char="-"/>
              <a:defRPr/>
            </a:pPr>
            <a:r>
              <a:rPr lang="cs-CZ" sz="2400" dirty="0"/>
              <a:t>Aplikace předpisu EU podle rozhodnutí SD (konec prejudiciální fáze řízení)</a:t>
            </a:r>
          </a:p>
          <a:p>
            <a:pPr>
              <a:buFontTx/>
              <a:buChar char="-"/>
              <a:defRPr/>
            </a:pPr>
            <a:r>
              <a:rPr lang="cs-CZ" sz="2400" dirty="0"/>
              <a:t>Vydání rozhodnutí ve věci samé (fáze přijetí rozhodnutí)</a:t>
            </a: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0465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pPr>
              <a:defRPr/>
            </a:pPr>
            <a:r>
              <a:rPr lang="cs-CZ" sz="2800" b="1" dirty="0"/>
              <a:t>Řízení o předběžné otázce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000" dirty="0"/>
              <a:t>povinnost položit předběžnou otázku mají vnitrostátní soudy členských států tehdy, pokud vyvstane problém s interpretací či platností práva EU v řízení před soudem, proti jehož rozhodnutí již není přípustný žádný opravný prostředek. </a:t>
            </a:r>
          </a:p>
          <a:p>
            <a:pPr>
              <a:defRPr/>
            </a:pPr>
            <a:r>
              <a:rPr lang="cs-CZ" sz="2000" dirty="0"/>
              <a:t>Ani tato povinnost ale není absolutní, a to za podmínky, že:</a:t>
            </a:r>
          </a:p>
          <a:p>
            <a:pPr>
              <a:defRPr/>
            </a:pPr>
            <a:r>
              <a:rPr lang="cs-CZ" sz="2000" dirty="0"/>
              <a:t>1. odpověď na otázku není podstatná pro rozhodnutí ve věci samé nebo</a:t>
            </a:r>
          </a:p>
          <a:p>
            <a:pPr>
              <a:defRPr/>
            </a:pPr>
            <a:r>
              <a:rPr lang="cs-CZ" sz="2000" dirty="0"/>
              <a:t>2. odpověď na otázku je zcela zjevně a objektivně zřejmá nebo</a:t>
            </a:r>
          </a:p>
          <a:p>
            <a:pPr>
              <a:defRPr/>
            </a:pPr>
            <a:r>
              <a:rPr lang="cs-CZ" sz="2000" dirty="0"/>
              <a:t>3. odpověď na otázku již byla poskytnuta Soudním dvorem v jeho dřívější judikatuře.</a:t>
            </a: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1218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Další typy žalob před soudy EU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Žaloba na neplatnost aktu orgánu EU </a:t>
            </a:r>
          </a:p>
          <a:p>
            <a:pPr>
              <a:defRPr/>
            </a:pPr>
            <a:r>
              <a:rPr lang="cs-CZ" sz="2400" dirty="0"/>
              <a:t>Žaloba na nečinnost orgánu EU</a:t>
            </a:r>
          </a:p>
          <a:p>
            <a:pPr>
              <a:defRPr/>
            </a:pPr>
            <a:r>
              <a:rPr lang="cs-CZ" sz="2400" dirty="0"/>
              <a:t>Žaloba na náhradu škody způsobenou EU</a:t>
            </a:r>
          </a:p>
          <a:p>
            <a:pPr>
              <a:defRPr/>
            </a:pPr>
            <a:r>
              <a:rPr lang="cs-CZ" sz="2400" dirty="0"/>
              <a:t>Nepřímá žaloba na neaplikovatelnost aktu</a:t>
            </a:r>
          </a:p>
          <a:p>
            <a:pPr>
              <a:defRPr/>
            </a:pPr>
            <a:r>
              <a:rPr lang="cs-CZ" sz="2400" dirty="0"/>
              <a:t>Pravomoc Soudního dvora ve sporech týkajících se EIB a ECB</a:t>
            </a:r>
          </a:p>
          <a:p>
            <a:pPr>
              <a:defRPr/>
            </a:pPr>
            <a:r>
              <a:rPr lang="cs-CZ" sz="2400" dirty="0"/>
              <a:t>Zaměstnanecké spory</a:t>
            </a:r>
          </a:p>
          <a:p>
            <a:pPr>
              <a:defRPr/>
            </a:pPr>
            <a:r>
              <a:rPr lang="cs-CZ" sz="2400" dirty="0"/>
              <a:t>Spory týkající se práv z duševního vlastnictví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209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491630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a) zakládající smlouvy</a:t>
            </a:r>
          </a:p>
          <a:p>
            <a:pPr>
              <a:defRPr/>
            </a:pPr>
            <a:r>
              <a:rPr lang="cs-CZ" sz="2400" dirty="0"/>
              <a:t>b) pozměňující smlouvy</a:t>
            </a:r>
          </a:p>
          <a:p>
            <a:pPr>
              <a:defRPr/>
            </a:pPr>
            <a:r>
              <a:rPr lang="cs-CZ" sz="2400" dirty="0"/>
              <a:t>c) smlouvy o přistoupení</a:t>
            </a: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Akty členských států (právo primární EU)</a:t>
            </a:r>
          </a:p>
        </p:txBody>
      </p:sp>
    </p:spTree>
    <p:extLst>
      <p:ext uri="{BB962C8B-B14F-4D97-AF65-F5344CB8AC3E}">
        <p14:creationId xmlns:p14="http://schemas.microsoft.com/office/powerpoint/2010/main" val="3781587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Žaloba na neplatnost aktu orgánu EU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843558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000" dirty="0"/>
              <a:t>smyslem je zajistit přezkum legality aktů sekundárního práva. </a:t>
            </a:r>
          </a:p>
          <a:p>
            <a:pPr>
              <a:defRPr/>
            </a:pPr>
            <a:r>
              <a:rPr lang="cs-CZ" sz="2000" dirty="0"/>
              <a:t>tuto žalobu mohou podat čl. stát, EP, Rada nebo Komise. </a:t>
            </a:r>
          </a:p>
          <a:p>
            <a:pPr>
              <a:defRPr/>
            </a:pPr>
            <a:r>
              <a:rPr lang="cs-CZ" sz="2000" dirty="0"/>
              <a:t>Rovněž fyzické a právnické osoby mohou iniciovat toto řízení, a to proti opatřením, která jsou jim určena nebo která se jich bezprostředně dotýkají. </a:t>
            </a:r>
          </a:p>
          <a:p>
            <a:pPr>
              <a:defRPr/>
            </a:pPr>
            <a:r>
              <a:rPr lang="cs-CZ" sz="2000" dirty="0"/>
              <a:t>také Účetní dvůr a Evropská centrální banka, mají-li na věci právní zájem.</a:t>
            </a:r>
          </a:p>
          <a:p>
            <a:pPr>
              <a:defRPr/>
            </a:pPr>
            <a:r>
              <a:rPr lang="cs-CZ" sz="2000" dirty="0"/>
              <a:t>Důvody neplatnosti aktu mohou být:</a:t>
            </a:r>
          </a:p>
          <a:p>
            <a:pPr>
              <a:defRPr/>
            </a:pPr>
            <a:r>
              <a:rPr lang="cs-CZ" sz="2000" dirty="0"/>
              <a:t>Nedostatek pravomoci k vydání aktu</a:t>
            </a:r>
          </a:p>
          <a:p>
            <a:pPr>
              <a:defRPr/>
            </a:pPr>
            <a:r>
              <a:rPr lang="cs-CZ" sz="2000" dirty="0"/>
              <a:t>Podstatné formální vady aktu, tedy vady, které mohou ovlivnit obsah přijímaného aktu</a:t>
            </a:r>
          </a:p>
          <a:p>
            <a:pPr>
              <a:defRPr/>
            </a:pPr>
            <a:r>
              <a:rPr lang="cs-CZ" sz="2000" dirty="0"/>
              <a:t>Porušení zřizovacích smluv nebo pravidel k jejich provedení</a:t>
            </a:r>
          </a:p>
          <a:p>
            <a:pPr>
              <a:defRPr/>
            </a:pPr>
            <a:r>
              <a:rPr lang="cs-CZ" sz="2000" dirty="0"/>
              <a:t>Zneužití pravomoci orgánu EU</a:t>
            </a:r>
          </a:p>
          <a:p>
            <a:pPr>
              <a:defRPr/>
            </a:pPr>
            <a:endParaRPr lang="cs-CZ" sz="2400" dirty="0"/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2597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Žaloba na nečinnost orgánu EU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může být podána členskými státy, některými orgány EU a v určitých případech i jednotlivci </a:t>
            </a:r>
          </a:p>
          <a:p>
            <a:pPr>
              <a:defRPr/>
            </a:pPr>
            <a:r>
              <a:rPr lang="cs-CZ" sz="2400" dirty="0"/>
              <a:t>jejím smyslem je přinutit orgán EU jednat tehdy, když jednat mohl a měl, a přesto tak neučinil a nezbytné opatření nevydal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je přípustná, jen byl-li příslušný orgán předtím vyzván k činnosti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Soudní dvůr sice nemůže přímo donutit dotčenou instituci k akci, ale jeho rozsudek v tomto řízení může být podkladem pro případnou náhradu škody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0944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87624" y="2139702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i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71550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Pařížská smlouva o zřízení ESUO</a:t>
            </a:r>
          </a:p>
          <a:p>
            <a:pPr>
              <a:defRPr/>
            </a:pPr>
            <a:r>
              <a:rPr lang="cs-CZ" sz="2400" dirty="0"/>
              <a:t>Římské smlouvy o zřízení EHS a </a:t>
            </a:r>
            <a:r>
              <a:rPr lang="cs-CZ" sz="2400" dirty="0" err="1"/>
              <a:t>EURATOMu</a:t>
            </a:r>
            <a:endParaRPr lang="cs-CZ" sz="2400" dirty="0"/>
          </a:p>
          <a:p>
            <a:pPr>
              <a:defRPr/>
            </a:pPr>
            <a:r>
              <a:rPr lang="cs-CZ" sz="2400" dirty="0"/>
              <a:t>Slučovací smlouva</a:t>
            </a:r>
          </a:p>
          <a:p>
            <a:pPr>
              <a:defRPr/>
            </a:pPr>
            <a:r>
              <a:rPr lang="cs-CZ" sz="2400" dirty="0"/>
              <a:t>Jednotný evropský akt</a:t>
            </a:r>
          </a:p>
          <a:p>
            <a:pPr>
              <a:defRPr/>
            </a:pPr>
            <a:r>
              <a:rPr lang="cs-CZ" sz="2400" dirty="0"/>
              <a:t>Maastrichtská smlouva o Evropské unii</a:t>
            </a:r>
          </a:p>
          <a:p>
            <a:pPr>
              <a:defRPr/>
            </a:pPr>
            <a:r>
              <a:rPr lang="cs-CZ" sz="2400" dirty="0"/>
              <a:t>Amsterdamská smlouva</a:t>
            </a:r>
          </a:p>
          <a:p>
            <a:pPr>
              <a:defRPr/>
            </a:pPr>
            <a:r>
              <a:rPr lang="cs-CZ" sz="2400" dirty="0"/>
              <a:t>Smlouva z Nice</a:t>
            </a:r>
          </a:p>
          <a:p>
            <a:pPr>
              <a:defRPr/>
            </a:pPr>
            <a:r>
              <a:rPr lang="cs-CZ" sz="2400" dirty="0"/>
              <a:t>Smlouvy o přístupu nových členů</a:t>
            </a:r>
          </a:p>
          <a:p>
            <a:pPr>
              <a:defRPr/>
            </a:pPr>
            <a:r>
              <a:rPr lang="cs-CZ" sz="2400" dirty="0"/>
              <a:t>Lisabonská smlouva </a:t>
            </a:r>
          </a:p>
          <a:p>
            <a:pPr indent="0">
              <a:spcBef>
                <a:spcPts val="600"/>
              </a:spcBef>
              <a:buNone/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Právo primární EU</a:t>
            </a:r>
          </a:p>
        </p:txBody>
      </p:sp>
    </p:spTree>
    <p:extLst>
      <p:ext uri="{BB962C8B-B14F-4D97-AF65-F5344CB8AC3E}">
        <p14:creationId xmlns:p14="http://schemas.microsoft.com/office/powerpoint/2010/main" val="2697593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059582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1. nařízení (</a:t>
            </a:r>
            <a:r>
              <a:rPr lang="cs-CZ" sz="2400" dirty="0" err="1"/>
              <a:t>regulations</a:t>
            </a:r>
            <a:r>
              <a:rPr lang="cs-CZ" sz="2400" dirty="0"/>
              <a:t>)</a:t>
            </a:r>
          </a:p>
          <a:p>
            <a:pPr>
              <a:defRPr/>
            </a:pPr>
            <a:r>
              <a:rPr lang="cs-CZ" sz="2400" dirty="0"/>
              <a:t>2. směrnice (</a:t>
            </a:r>
            <a:r>
              <a:rPr lang="cs-CZ" sz="2400" dirty="0" err="1"/>
              <a:t>directives</a:t>
            </a:r>
            <a:r>
              <a:rPr lang="cs-CZ" sz="2400" dirty="0"/>
              <a:t>)</a:t>
            </a:r>
          </a:p>
          <a:p>
            <a:pPr>
              <a:defRPr/>
            </a:pPr>
            <a:r>
              <a:rPr lang="cs-CZ" sz="2400" dirty="0"/>
              <a:t>3. rozhodnutí (</a:t>
            </a:r>
            <a:r>
              <a:rPr lang="cs-CZ" sz="2400" dirty="0" err="1"/>
              <a:t>decisions</a:t>
            </a:r>
            <a:r>
              <a:rPr lang="cs-CZ" sz="2400" dirty="0"/>
              <a:t>)</a:t>
            </a:r>
          </a:p>
          <a:p>
            <a:pPr>
              <a:defRPr/>
            </a:pPr>
            <a:r>
              <a:rPr lang="cs-CZ" sz="2400" dirty="0"/>
              <a:t>4. doporučení (</a:t>
            </a:r>
            <a:r>
              <a:rPr lang="cs-CZ" sz="2400" dirty="0" err="1"/>
              <a:t>recommendations</a:t>
            </a:r>
            <a:r>
              <a:rPr lang="cs-CZ" sz="2400" dirty="0"/>
              <a:t>)</a:t>
            </a:r>
          </a:p>
          <a:p>
            <a:pPr>
              <a:defRPr/>
            </a:pPr>
            <a:r>
              <a:rPr lang="cs-CZ" sz="2400" dirty="0"/>
              <a:t>5. stanoviska (</a:t>
            </a:r>
            <a:r>
              <a:rPr lang="cs-CZ" sz="2400" dirty="0" err="1"/>
              <a:t>opinions</a:t>
            </a:r>
            <a:r>
              <a:rPr lang="cs-CZ" sz="2400" dirty="0"/>
              <a:t>)</a:t>
            </a:r>
          </a:p>
          <a:p>
            <a:pPr indent="373063">
              <a:spcBef>
                <a:spcPts val="1200"/>
              </a:spcBef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Akty orgánů EU (právo sekundární EU) </a:t>
            </a:r>
          </a:p>
        </p:txBody>
      </p:sp>
    </p:spTree>
    <p:extLst>
      <p:ext uri="{BB962C8B-B14F-4D97-AF65-F5344CB8AC3E}">
        <p14:creationId xmlns:p14="http://schemas.microsoft.com/office/powerpoint/2010/main" val="4044856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059582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závazný akt normativní povahy </a:t>
            </a:r>
          </a:p>
          <a:p>
            <a:pPr>
              <a:defRPr/>
            </a:pPr>
            <a:r>
              <a:rPr lang="cs-CZ" sz="2400" dirty="0"/>
              <a:t>přímo zavazuje jak členské státy, tak i osoby, jednotlivce</a:t>
            </a:r>
          </a:p>
          <a:p>
            <a:pPr>
              <a:defRPr/>
            </a:pPr>
            <a:r>
              <a:rPr lang="cs-CZ" sz="2400" dirty="0"/>
              <a:t>používá se tam, kde je vhodné určitou otázku regulovat jednotně pro celé EU</a:t>
            </a:r>
          </a:p>
          <a:p>
            <a:pPr>
              <a:defRPr/>
            </a:pPr>
            <a:r>
              <a:rPr lang="cs-CZ" sz="2400" dirty="0"/>
              <a:t>nařízení je pro právo EU tím, čím je pro vnitrostátní právo zákon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Nařízení</a:t>
            </a:r>
          </a:p>
        </p:txBody>
      </p:sp>
    </p:spTree>
    <p:extLst>
      <p:ext uri="{BB962C8B-B14F-4D97-AF65-F5344CB8AC3E}">
        <p14:creationId xmlns:p14="http://schemas.microsoft.com/office/powerpoint/2010/main" val="2158573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059582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nemá obecnou závaznost ve vztahu k jednotlivcům, je adresována výhradně členským státům</a:t>
            </a:r>
          </a:p>
          <a:p>
            <a:pPr>
              <a:defRPr/>
            </a:pPr>
            <a:r>
              <a:rPr lang="cs-CZ" sz="2400" dirty="0"/>
              <a:t>předepisuje jen výsledek, jehož má být dosaženo, zatímco formy a metody dosažení tohoto cíle zůstávají na vůli státu</a:t>
            </a:r>
          </a:p>
          <a:p>
            <a:pPr>
              <a:defRPr/>
            </a:pPr>
            <a:r>
              <a:rPr lang="cs-CZ" sz="2400" dirty="0"/>
              <a:t>obsahuje lhůtu, do jejíhož ukončení musí být transponována do vnitrostátního práva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Směrnice</a:t>
            </a:r>
          </a:p>
        </p:txBody>
      </p:sp>
    </p:spTree>
    <p:extLst>
      <p:ext uri="{BB962C8B-B14F-4D97-AF65-F5344CB8AC3E}">
        <p14:creationId xmlns:p14="http://schemas.microsoft.com/office/powerpoint/2010/main" val="2149418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1. unifikací práva, tj. „tvrdým způsobem“ prostřednictvím nařízení</a:t>
            </a:r>
          </a:p>
          <a:p>
            <a:pPr>
              <a:defRPr/>
            </a:pPr>
            <a:r>
              <a:rPr lang="cs-CZ" sz="2400" dirty="0"/>
              <a:t>určitá otázka je upravena výlučně právem EU, které nahradí případnou vnitrostátní legislativu. </a:t>
            </a:r>
          </a:p>
          <a:p>
            <a:pPr>
              <a:defRPr/>
            </a:pPr>
            <a:r>
              <a:rPr lang="cs-CZ" sz="2400" dirty="0"/>
              <a:t>V každodenní praxi je pak používáno právo EU</a:t>
            </a:r>
          </a:p>
          <a:p>
            <a:pPr>
              <a:defRPr/>
            </a:pPr>
            <a:r>
              <a:rPr lang="cs-CZ" sz="2400" dirty="0"/>
              <a:t>2. sbližováním práva, tj. „měkkým“ způsobem prostřednictvím směrnic</a:t>
            </a:r>
          </a:p>
          <a:p>
            <a:pPr>
              <a:defRPr/>
            </a:pPr>
            <a:r>
              <a:rPr lang="cs-CZ" sz="2400" dirty="0"/>
              <a:t>směrnice stanoví právní rámec a cíl, který má být dosažen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b="1" dirty="0"/>
              <a:t>Integrace je z tohoto pohledu zajišťována dvojím způsobem:</a:t>
            </a:r>
          </a:p>
        </p:txBody>
      </p:sp>
    </p:spTree>
    <p:extLst>
      <p:ext uri="{BB962C8B-B14F-4D97-AF65-F5344CB8AC3E}">
        <p14:creationId xmlns:p14="http://schemas.microsoft.com/office/powerpoint/2010/main" val="2163529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je individuálním aktem zavazujícím pouze subjekty, jimž je adresováno, např. osobám nebo státům.</a:t>
            </a:r>
          </a:p>
          <a:p>
            <a:pPr>
              <a:defRPr/>
            </a:pPr>
            <a:r>
              <a:rPr lang="cs-CZ" sz="2400" dirty="0"/>
              <a:t>postrádají na rozdíl od nařízení všeobecnou právní závaznost a nelze je tak považovat za skutečný pramen práva. </a:t>
            </a:r>
          </a:p>
          <a:p>
            <a:pPr indent="373063">
              <a:spcBef>
                <a:spcPts val="18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Rozhodnutí</a:t>
            </a:r>
            <a:endParaRPr lang="cs-CZ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131237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2526</TotalTime>
  <Words>1899</Words>
  <Application>Microsoft Office PowerPoint</Application>
  <PresentationFormat>Předvádění na obrazovce (16:9)</PresentationFormat>
  <Paragraphs>209</Paragraphs>
  <Slides>32</Slides>
  <Notes>30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Calibri</vt:lpstr>
      <vt:lpstr>Times New Roman</vt:lpstr>
      <vt:lpstr>SLU</vt:lpstr>
      <vt:lpstr>Právo Evropské unie  Třetí tutoriál   Prameny práva EU. Řádný legislativní postup. Vynucování unijního práva. Interpretace práva EU  </vt:lpstr>
      <vt:lpstr>Kategorizace norem podle způsobu resp. subjektu jejich tvorby</vt:lpstr>
      <vt:lpstr>Akty členských států (právo primární EU)</vt:lpstr>
      <vt:lpstr>Právo primární EU</vt:lpstr>
      <vt:lpstr>Akty orgánů EU (právo sekundární EU) </vt:lpstr>
      <vt:lpstr>Nařízení</vt:lpstr>
      <vt:lpstr>Směrnice</vt:lpstr>
      <vt:lpstr>Integrace je z tohoto pohledu zajišťována dvojím způsobem:</vt:lpstr>
      <vt:lpstr>Rozhodnutí</vt:lpstr>
      <vt:lpstr>Doporučení a stanoviska</vt:lpstr>
      <vt:lpstr>Mezinárodní smlouvy</vt:lpstr>
      <vt:lpstr>Obecné zásady práva EU</vt:lpstr>
      <vt:lpstr>Soudní dvůr – tvůrce práva</vt:lpstr>
      <vt:lpstr>Řádný legislativní postup</vt:lpstr>
      <vt:lpstr>Řádný legislativní postup</vt:lpstr>
      <vt:lpstr>Řádný legislativní postup</vt:lpstr>
      <vt:lpstr>Úřední věstník EU</vt:lpstr>
      <vt:lpstr>JAZYKOVÝ REŽIM</vt:lpstr>
      <vt:lpstr>Vynucování práva EU</vt:lpstr>
      <vt:lpstr>Porušení práva EU čl. státy s obecnějším dopadem spočívá</vt:lpstr>
      <vt:lpstr>Řízení před Komisí (fáze správního řízení)</vt:lpstr>
      <vt:lpstr>Fáze sporného řízení (před SD)</vt:lpstr>
      <vt:lpstr>Vynucení respektování rozsudku SD</vt:lpstr>
      <vt:lpstr>Řízení o předběžné otázce</vt:lpstr>
      <vt:lpstr>Schéma posloupnosti řízení před vnitrostátním soudem a řízením o předběžné otázce u Soudního dvora</vt:lpstr>
      <vt:lpstr>Schéma posloupnosti řízení před vnitrostátním soudem a řízením o předběžné otázce u Soudního dvora</vt:lpstr>
      <vt:lpstr>Schéma posloupnosti řízení před vnitrostátním soudem a řízením o předběžné otázce u Soudního dvora</vt:lpstr>
      <vt:lpstr>Řízení o předběžné otázce</vt:lpstr>
      <vt:lpstr>Další typy žalob před soudy EU</vt:lpstr>
      <vt:lpstr>Žaloba na neplatnost aktu orgánu EU</vt:lpstr>
      <vt:lpstr>Žaloba na nečinnost orgánu EU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Danuta Duda</cp:lastModifiedBy>
  <cp:revision>74</cp:revision>
  <dcterms:created xsi:type="dcterms:W3CDTF">2016-07-06T15:42:34Z</dcterms:created>
  <dcterms:modified xsi:type="dcterms:W3CDTF">2021-03-23T16:46:41Z</dcterms:modified>
</cp:coreProperties>
</file>