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42"/>
  </p:notesMasterIdLst>
  <p:sldIdLst>
    <p:sldId id="318" r:id="rId3"/>
    <p:sldId id="256" r:id="rId4"/>
    <p:sldId id="257" r:id="rId5"/>
    <p:sldId id="258" r:id="rId6"/>
    <p:sldId id="492" r:id="rId7"/>
    <p:sldId id="494" r:id="rId8"/>
    <p:sldId id="493" r:id="rId9"/>
    <p:sldId id="495" r:id="rId10"/>
    <p:sldId id="496" r:id="rId11"/>
    <p:sldId id="497" r:id="rId12"/>
    <p:sldId id="498" r:id="rId13"/>
    <p:sldId id="499" r:id="rId14"/>
    <p:sldId id="500" r:id="rId15"/>
    <p:sldId id="503" r:id="rId16"/>
    <p:sldId id="501" r:id="rId17"/>
    <p:sldId id="504" r:id="rId18"/>
    <p:sldId id="502" r:id="rId19"/>
    <p:sldId id="369" r:id="rId20"/>
    <p:sldId id="505" r:id="rId21"/>
    <p:sldId id="402" r:id="rId22"/>
    <p:sldId id="507" r:id="rId23"/>
    <p:sldId id="506" r:id="rId24"/>
    <p:sldId id="508" r:id="rId25"/>
    <p:sldId id="509" r:id="rId26"/>
    <p:sldId id="510" r:id="rId27"/>
    <p:sldId id="511" r:id="rId28"/>
    <p:sldId id="512" r:id="rId29"/>
    <p:sldId id="513" r:id="rId30"/>
    <p:sldId id="515" r:id="rId31"/>
    <p:sldId id="517" r:id="rId32"/>
    <p:sldId id="518" r:id="rId33"/>
    <p:sldId id="519" r:id="rId34"/>
    <p:sldId id="520" r:id="rId35"/>
    <p:sldId id="521" r:id="rId36"/>
    <p:sldId id="522" r:id="rId37"/>
    <p:sldId id="514" r:id="rId38"/>
    <p:sldId id="516" r:id="rId39"/>
    <p:sldId id="468" r:id="rId40"/>
    <p:sldId id="316"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3CC"/>
    <a:srgbClr val="307871"/>
    <a:srgbClr val="9F2B2B"/>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94306" autoAdjust="0"/>
  </p:normalViewPr>
  <p:slideViewPr>
    <p:cSldViewPr>
      <p:cViewPr varScale="1">
        <p:scale>
          <a:sx n="94" d="100"/>
          <a:sy n="94" d="100"/>
        </p:scale>
        <p:origin x="96" y="7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29.04.2018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559375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15681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058786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136830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41509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0203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581352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724411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047909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315399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333093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930454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952649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884181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772915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997466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191631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820012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835308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64512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97712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29.04.2018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lvl1pPr>
              <a:defRPr/>
            </a:lvl1pPr>
          </a:lstStyle>
          <a:p>
            <a:endParaRPr lang="cs-CZ" altLang="sk-SK"/>
          </a:p>
        </p:txBody>
      </p:sp>
      <p:sp>
        <p:nvSpPr>
          <p:cNvPr id="5" name="Zástupný symbol pro zápatí 4"/>
          <p:cNvSpPr>
            <a:spLocks noGrp="1"/>
          </p:cNvSpPr>
          <p:nvPr>
            <p:ph type="ftr" sz="quarter" idx="11"/>
          </p:nvPr>
        </p:nvSpPr>
        <p:spPr/>
        <p:txBody>
          <a:bodyPr/>
          <a:lstStyle>
            <a:lvl1pPr>
              <a:defRPr/>
            </a:lvl1pPr>
          </a:lstStyle>
          <a:p>
            <a:endParaRPr lang="cs-CZ" altLang="sk-SK"/>
          </a:p>
        </p:txBody>
      </p:sp>
      <p:sp>
        <p:nvSpPr>
          <p:cNvPr id="6" name="Zástupný symbol pro číslo snímku 5"/>
          <p:cNvSpPr>
            <a:spLocks noGrp="1"/>
          </p:cNvSpPr>
          <p:nvPr>
            <p:ph type="sldNum" sz="quarter" idx="12"/>
          </p:nvPr>
        </p:nvSpPr>
        <p:spPr/>
        <p:txBody>
          <a:bodyPr/>
          <a:lstStyle>
            <a:lvl1pPr>
              <a:defRPr/>
            </a:lvl1pPr>
          </a:lstStyle>
          <a:p>
            <a:fld id="{21763709-0F78-490E-8F3B-F2BC2F53912F}" type="slidenum">
              <a:rPr lang="cs-CZ" altLang="sk-SK"/>
              <a:pPr/>
              <a:t>‹#›</a:t>
            </a:fld>
            <a:endParaRPr lang="cs-CZ" altLang="sk-SK"/>
          </a:p>
        </p:txBody>
      </p:sp>
    </p:spTree>
    <p:extLst>
      <p:ext uri="{BB962C8B-B14F-4D97-AF65-F5344CB8AC3E}">
        <p14:creationId xmlns:p14="http://schemas.microsoft.com/office/powerpoint/2010/main" val="323953022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0" r:id="rId5"/>
    <p:sldLayoutId id="2147483671"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 Ing. 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0320" y="908472"/>
            <a:ext cx="8312100" cy="418355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dirty="0" smtClean="0">
                <a:solidFill>
                  <a:srgbClr val="000000"/>
                </a:solidFill>
              </a:rPr>
              <a:t>Stav v národním hospodářství, kde část pracovního potenciálu společnosti nenalézá uplatnění nebo </a:t>
            </a:r>
            <a:r>
              <a:rPr lang="cs-CZ" sz="2100" dirty="0" smtClean="0">
                <a:solidFill>
                  <a:srgbClr val="000000"/>
                </a:solidFill>
              </a:rPr>
              <a:t>o toto uplatnění dobrovolně neusiluje</a:t>
            </a:r>
          </a:p>
          <a:p>
            <a:pPr algn="just">
              <a:spcBef>
                <a:spcPts val="0"/>
              </a:spcBef>
              <a:spcAft>
                <a:spcPts val="600"/>
              </a:spcAft>
              <a:buClr>
                <a:schemeClr val="tx1"/>
              </a:buClr>
              <a:buSzPct val="120000"/>
              <a:tabLst>
                <a:tab pos="228600" algn="l"/>
              </a:tabLst>
            </a:pPr>
            <a:r>
              <a:rPr lang="cs-CZ" sz="2100" dirty="0" smtClean="0">
                <a:solidFill>
                  <a:srgbClr val="000000"/>
                </a:solidFill>
              </a:rPr>
              <a:t>Nerealizovaná nabídka na trhu práce</a:t>
            </a:r>
          </a:p>
          <a:p>
            <a:pPr algn="just">
              <a:spcBef>
                <a:spcPts val="0"/>
              </a:spcBef>
              <a:spcAft>
                <a:spcPts val="600"/>
              </a:spcAft>
              <a:buClr>
                <a:schemeClr val="tx1"/>
              </a:buClr>
              <a:buSzPct val="120000"/>
              <a:tabLst>
                <a:tab pos="228600" algn="l"/>
              </a:tabLst>
            </a:pPr>
            <a:r>
              <a:rPr lang="cs-CZ" sz="2100" dirty="0" smtClean="0">
                <a:solidFill>
                  <a:srgbClr val="000000"/>
                </a:solidFill>
              </a:rPr>
              <a:t>Nejčastěji je vyjadřována mírou nezaměstnanosti (u), tzn. jako procentuální podíl nezaměstnaných (U) k celkovému počtu ekonomicky aktivních (EA)</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b="1" i="1" u="sng" dirty="0" smtClean="0"/>
              <a:t>Ekonomicky aktivní obyvatelstvo </a:t>
            </a:r>
            <a:r>
              <a:rPr lang="cs-CZ" sz="2100" dirty="0" smtClean="0">
                <a:solidFill>
                  <a:srgbClr val="000000"/>
                </a:solidFill>
              </a:rPr>
              <a:t>(pracovní sílu) tvoří především lidé od ukončení povinné školní docházky do dosažení důchodového věku (zaměstnaní i nezaměstnaní), nepatří sem studenti, fyzicky a mentálně neschopní pracovat a lidé, kteří práci nehledají.</a:t>
            </a:r>
          </a:p>
          <a:p>
            <a:pPr algn="just">
              <a:spcBef>
                <a:spcPts val="0"/>
              </a:spcBef>
              <a:spcAft>
                <a:spcPts val="600"/>
              </a:spcAft>
              <a:buClr>
                <a:schemeClr val="tx1"/>
              </a:buClr>
              <a:buSzPct val="120000"/>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Nezaměstnanost</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2000695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0320" y="908472"/>
            <a:ext cx="8312100" cy="418355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b="1" i="1" u="sng" dirty="0"/>
              <a:t>Frikční nezaměstnanost</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Vzniká </a:t>
            </a:r>
            <a:r>
              <a:rPr lang="cs-CZ" sz="2100" dirty="0">
                <a:solidFill>
                  <a:srgbClr val="000000"/>
                </a:solidFill>
              </a:rPr>
              <a:t>tehdy, když </a:t>
            </a:r>
            <a:r>
              <a:rPr lang="cs-CZ" sz="2100" dirty="0" smtClean="0">
                <a:solidFill>
                  <a:srgbClr val="000000"/>
                </a:solidFill>
              </a:rPr>
              <a:t>se zaměstnaná </a:t>
            </a:r>
            <a:r>
              <a:rPr lang="cs-CZ" sz="2100" dirty="0">
                <a:solidFill>
                  <a:srgbClr val="000000"/>
                </a:solidFill>
              </a:rPr>
              <a:t>osoba </a:t>
            </a:r>
            <a:r>
              <a:rPr lang="cs-CZ" sz="2100" dirty="0" smtClean="0">
                <a:solidFill>
                  <a:srgbClr val="000000"/>
                </a:solidFill>
              </a:rPr>
              <a:t>dobrovolně </a:t>
            </a:r>
            <a:r>
              <a:rPr lang="cs-CZ" sz="2100" dirty="0">
                <a:solidFill>
                  <a:srgbClr val="000000"/>
                </a:solidFill>
              </a:rPr>
              <a:t>vzdá svého pracovního místa, protože si hledá jiné pracovní místo. </a:t>
            </a:r>
          </a:p>
          <a:p>
            <a:pPr algn="just">
              <a:spcBef>
                <a:spcPts val="0"/>
              </a:spcBef>
              <a:spcAft>
                <a:spcPts val="600"/>
              </a:spcAft>
              <a:buClr>
                <a:schemeClr val="tx1"/>
              </a:buClr>
              <a:buSzPct val="120000"/>
              <a:tabLst>
                <a:tab pos="228600" algn="l"/>
              </a:tabLst>
            </a:pPr>
            <a:r>
              <a:rPr lang="cs-CZ" sz="2100" b="1" i="1" u="sng" dirty="0"/>
              <a:t>Strukturální nezaměstnanost</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vzniká, když nabídka práce určitého druhu (např. </a:t>
            </a:r>
            <a:r>
              <a:rPr lang="cs-CZ" sz="2100" dirty="0">
                <a:solidFill>
                  <a:srgbClr val="000000"/>
                </a:solidFill>
              </a:rPr>
              <a:t>podle pohlaví, povolání, kvalifikace, regionu), je vyšší než je poptávka v uvedené struktuře, a když nejsou osoby (z hlediska celkové poptávky po práci) hledající práci dostatečně mobilní na to, aby si na jiných trzích práce (v jiných odvětvích, v jiných profesích, na pracovních místech s jinými kvalifikačními požadavky, v jiných regionech) našly </a:t>
            </a:r>
            <a:r>
              <a:rPr lang="cs-CZ" sz="2100" dirty="0" smtClean="0">
                <a:solidFill>
                  <a:srgbClr val="000000"/>
                </a:solidFill>
              </a:rPr>
              <a:t>práci</a:t>
            </a: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nezaměstnanosti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528231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25377"/>
            <a:ext cx="8312100" cy="418355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b="1" i="1" u="sng" dirty="0" smtClean="0"/>
              <a:t>Skrytá nezaměstnanost</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má podobu prodlužování vzdělání, předčasných odchodů do důchodu</a:t>
            </a:r>
          </a:p>
          <a:p>
            <a:pPr algn="just">
              <a:spcBef>
                <a:spcPts val="0"/>
              </a:spcBef>
              <a:spcAft>
                <a:spcPts val="600"/>
              </a:spcAft>
              <a:buClr>
                <a:schemeClr val="tx1"/>
              </a:buClr>
              <a:buSzPct val="120000"/>
              <a:tabLst>
                <a:tab pos="228600" algn="l"/>
              </a:tabLst>
            </a:pPr>
            <a:r>
              <a:rPr lang="cs-CZ" sz="2100" b="1" i="1" u="sng" dirty="0" smtClean="0"/>
              <a:t>Cyklická </a:t>
            </a:r>
            <a:r>
              <a:rPr lang="cs-CZ" sz="2100" b="1" i="1" u="sng" dirty="0"/>
              <a:t>nezaměstnanost</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je vyvolaná (a také odstraněna) cyklickými změnami hospodářských aktivit v makroekonomickém </a:t>
            </a:r>
            <a:r>
              <a:rPr lang="cs-CZ" sz="2100" dirty="0" smtClean="0">
                <a:solidFill>
                  <a:srgbClr val="000000"/>
                </a:solidFill>
              </a:rPr>
              <a:t>rozměru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Tento </a:t>
            </a:r>
            <a:r>
              <a:rPr lang="cs-CZ" sz="2100" dirty="0">
                <a:solidFill>
                  <a:srgbClr val="000000"/>
                </a:solidFill>
              </a:rPr>
              <a:t>typ nezaměstnanosti vzniká tehdy, když poptávka po zboží a službách při daných mzdových sazbách a při dané produktivitě práce není postačující na zaměstnanost těch, kteří jsou schopni a ochotni pracovat.</a:t>
            </a:r>
          </a:p>
          <a:p>
            <a:pPr marL="536575" indent="0" algn="just">
              <a:spcBef>
                <a:spcPts val="0"/>
              </a:spcBef>
              <a:spcAft>
                <a:spcPts val="600"/>
              </a:spcAft>
              <a:buClr>
                <a:schemeClr val="tx1"/>
              </a:buClr>
              <a:buSzPct val="120000"/>
              <a:buNone/>
              <a:tabLst>
                <a:tab pos="228600" algn="l"/>
              </a:tabLst>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nezaměstnanosti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4288363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0320" y="908472"/>
            <a:ext cx="7916056" cy="4183558"/>
          </a:xfrm>
          <a:prstGeom prst="rect">
            <a:avLst/>
          </a:prstGeom>
        </p:spPr>
        <p:txBody>
          <a:bodyPr>
            <a:noAutofit/>
          </a:bodyPr>
          <a:lstStyle/>
          <a:p>
            <a:pPr lvl="0" algn="just">
              <a:spcBef>
                <a:spcPts val="0"/>
              </a:spcBef>
              <a:spcAft>
                <a:spcPts val="600"/>
              </a:spcAft>
              <a:buClr>
                <a:srgbClr val="307871"/>
              </a:buClr>
              <a:buSzPct val="120000"/>
              <a:tabLst>
                <a:tab pos="228600" algn="l"/>
              </a:tabLst>
            </a:pPr>
            <a:r>
              <a:rPr lang="cs-CZ" sz="2100" b="1" i="1" u="sng" dirty="0">
                <a:solidFill>
                  <a:srgbClr val="307871"/>
                </a:solidFill>
              </a:rPr>
              <a:t>Sezónní nezaměstnanost</a:t>
            </a:r>
          </a:p>
          <a:p>
            <a:pPr marL="900113" lvl="0" indent="-363538" algn="just">
              <a:spcBef>
                <a:spcPts val="0"/>
              </a:spcBef>
              <a:spcAft>
                <a:spcPts val="600"/>
              </a:spcAft>
              <a:buClr>
                <a:srgbClr val="307871"/>
              </a:buClr>
              <a:buSzPct val="120000"/>
              <a:buFont typeface="Wingdings" panose="05000000000000000000" pitchFamily="2" charset="2"/>
              <a:buChar char="Ø"/>
              <a:tabLst>
                <a:tab pos="228600" algn="l"/>
              </a:tabLst>
            </a:pPr>
            <a:r>
              <a:rPr lang="cs-CZ" sz="2100" dirty="0">
                <a:solidFill>
                  <a:srgbClr val="000000"/>
                </a:solidFill>
              </a:rPr>
              <a:t>Sezónní nezaměstnanost je krátkodobá a je způsobuje ji:</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Nepravidelností </a:t>
            </a:r>
            <a:r>
              <a:rPr lang="cs-CZ" sz="2100" dirty="0">
                <a:solidFill>
                  <a:srgbClr val="000000"/>
                </a:solidFill>
              </a:rPr>
              <a:t>produkce v odvětvích, kde je produkce závislá na počasí (stavebnictví, povrchová těžba, zemědělství, lesnictví, rybolov), a její důsledky v navazujících zpracovatelských odvětvích (cukrovarnický a konzervárenský průmysl</a:t>
            </a:r>
            <a:r>
              <a:rPr lang="cs-CZ" sz="2100" dirty="0" smtClean="0">
                <a:solidFill>
                  <a:srgbClr val="000000"/>
                </a:solidFill>
              </a:rPr>
              <a:t>)</a:t>
            </a:r>
            <a:endParaRPr lang="cs-CZ" sz="2100" dirty="0">
              <a:solidFill>
                <a:srgbClr val="000000"/>
              </a:solidFill>
            </a:endParaRP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Výkyvy ve spotřebě, které jsou vyvolány buď institucionálními příčinami (např. vánoční nebo velikonoční svátky) nebo střídáním ročních období (důsledky pro obuvnický a konfekční průmysl, služby spojené s turistikou).</a:t>
            </a:r>
          </a:p>
          <a:p>
            <a:pPr marL="536575" indent="0" algn="just">
              <a:spcBef>
                <a:spcPts val="0"/>
              </a:spcBef>
              <a:spcAft>
                <a:spcPts val="600"/>
              </a:spcAft>
              <a:buClr>
                <a:schemeClr val="tx1"/>
              </a:buClr>
              <a:buSzPct val="120000"/>
              <a:buNone/>
              <a:tabLst>
                <a:tab pos="228600" algn="l"/>
              </a:tabLst>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nezaměstnanosti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4200280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1458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a:solidFill>
                  <a:srgbClr val="000000"/>
                </a:solidFill>
              </a:rPr>
              <a:t>dynamika ekonomiky a průběh hospodářského cyklu, vývoj inflace</a:t>
            </a:r>
          </a:p>
          <a:p>
            <a:pPr algn="just">
              <a:spcBef>
                <a:spcPts val="0"/>
              </a:spcBef>
              <a:spcAft>
                <a:spcPts val="600"/>
              </a:spcAft>
              <a:buClr>
                <a:schemeClr val="tx1"/>
              </a:buClr>
              <a:buSzPct val="120000"/>
              <a:tabLst>
                <a:tab pos="228600" algn="l"/>
              </a:tabLst>
            </a:pPr>
            <a:r>
              <a:rPr lang="cs-CZ" sz="2200" dirty="0">
                <a:solidFill>
                  <a:srgbClr val="000000"/>
                </a:solidFill>
              </a:rPr>
              <a:t>probíhající strukturální změny</a:t>
            </a:r>
          </a:p>
          <a:p>
            <a:pPr algn="just">
              <a:spcBef>
                <a:spcPts val="0"/>
              </a:spcBef>
              <a:spcAft>
                <a:spcPts val="600"/>
              </a:spcAft>
              <a:buClr>
                <a:schemeClr val="tx1"/>
              </a:buClr>
              <a:buSzPct val="120000"/>
              <a:tabLst>
                <a:tab pos="228600" algn="l"/>
              </a:tabLst>
            </a:pPr>
            <a:r>
              <a:rPr lang="cs-CZ" sz="2200" dirty="0">
                <a:solidFill>
                  <a:srgbClr val="000000"/>
                </a:solidFill>
              </a:rPr>
              <a:t>realizovaný vědeckotechnický rozvoj</a:t>
            </a:r>
          </a:p>
          <a:p>
            <a:pPr algn="just">
              <a:spcBef>
                <a:spcPts val="0"/>
              </a:spcBef>
              <a:spcAft>
                <a:spcPts val="600"/>
              </a:spcAft>
              <a:buClr>
                <a:schemeClr val="tx1"/>
              </a:buClr>
              <a:buSzPct val="120000"/>
              <a:tabLst>
                <a:tab pos="228600" algn="l"/>
              </a:tabLst>
            </a:pPr>
            <a:r>
              <a:rPr lang="cs-CZ" sz="2200" dirty="0">
                <a:solidFill>
                  <a:srgbClr val="000000"/>
                </a:solidFill>
              </a:rPr>
              <a:t>rozsah a formy státních zásahů do ekonomiky, integrační tendence</a:t>
            </a:r>
          </a:p>
          <a:p>
            <a:pPr algn="just">
              <a:spcBef>
                <a:spcPts val="0"/>
              </a:spcBef>
              <a:spcAft>
                <a:spcPts val="600"/>
              </a:spcAft>
              <a:buClr>
                <a:schemeClr val="tx1"/>
              </a:buClr>
              <a:buSzPct val="120000"/>
              <a:tabLst>
                <a:tab pos="228600" algn="l"/>
              </a:tabLst>
            </a:pPr>
            <a:r>
              <a:rPr lang="cs-CZ" sz="2200" dirty="0">
                <a:solidFill>
                  <a:srgbClr val="000000"/>
                </a:solidFill>
              </a:rPr>
              <a:t>síla a politika odborů na trhu práce</a:t>
            </a:r>
          </a:p>
          <a:p>
            <a:pPr algn="just">
              <a:spcBef>
                <a:spcPts val="0"/>
              </a:spcBef>
              <a:spcAft>
                <a:spcPts val="600"/>
              </a:spcAft>
              <a:buClr>
                <a:schemeClr val="tx1"/>
              </a:buClr>
              <a:buSzPct val="120000"/>
              <a:tabLst>
                <a:tab pos="228600" algn="l"/>
              </a:tabLst>
            </a:pPr>
            <a:r>
              <a:rPr lang="cs-CZ" sz="2200" dirty="0">
                <a:solidFill>
                  <a:srgbClr val="000000"/>
                </a:solidFill>
              </a:rPr>
              <a:t>sociálních faktorech (délka pracovního týdne, věk odchodu  do důchodu, výše sociálních dávek apod.)</a:t>
            </a:r>
          </a:p>
          <a:p>
            <a:pPr algn="just">
              <a:spcBef>
                <a:spcPts val="0"/>
              </a:spcBef>
              <a:spcAft>
                <a:spcPts val="600"/>
              </a:spcAft>
              <a:buClr>
                <a:schemeClr val="tx1"/>
              </a:buClr>
              <a:buSzPct val="120000"/>
              <a:tabLst>
                <a:tab pos="228600" algn="l"/>
              </a:tabLst>
            </a:pPr>
            <a:r>
              <a:rPr lang="cs-CZ" sz="2200" dirty="0">
                <a:solidFill>
                  <a:srgbClr val="000000"/>
                </a:solidFill>
              </a:rPr>
              <a:t>realizované mzdové politiky a pružnosti mezd </a:t>
            </a:r>
          </a:p>
          <a:p>
            <a:pPr algn="just">
              <a:spcBef>
                <a:spcPts val="0"/>
              </a:spcBef>
              <a:spcAft>
                <a:spcPts val="600"/>
              </a:spcAft>
              <a:buClr>
                <a:schemeClr val="tx1"/>
              </a:buClr>
              <a:buSzPct val="120000"/>
              <a:tabLst>
                <a:tab pos="228600" algn="l"/>
              </a:tabLst>
            </a:pPr>
            <a:r>
              <a:rPr lang="cs-CZ" sz="2200" dirty="0">
                <a:solidFill>
                  <a:srgbClr val="000000"/>
                </a:solidFill>
              </a:rPr>
              <a:t>demografické faktory</a:t>
            </a: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992888" cy="507703"/>
          </a:xfrm>
        </p:spPr>
        <p:txBody>
          <a:bodyPr/>
          <a:lstStyle/>
          <a:p>
            <a:r>
              <a:rPr lang="cs-CZ" sz="2800" b="1" dirty="0" smtClean="0"/>
              <a:t>Faktory ovlivňující nezaměstnanost</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468843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85354"/>
            <a:ext cx="8312100" cy="418355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b="1" i="1" u="sng" dirty="0"/>
              <a:t>Mikroekonomická definice</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Úroveň nezaměstnanosti, kterou bychom získali pomocí řešení </a:t>
            </a:r>
            <a:r>
              <a:rPr lang="cs-CZ" sz="2000" dirty="0" err="1" smtClean="0">
                <a:solidFill>
                  <a:srgbClr val="000000"/>
                </a:solidFill>
              </a:rPr>
              <a:t>walrasovské</a:t>
            </a:r>
            <a:r>
              <a:rPr lang="cs-CZ" sz="2000" dirty="0" smtClean="0">
                <a:solidFill>
                  <a:srgbClr val="000000"/>
                </a:solidFill>
              </a:rPr>
              <a:t> soustavy rovnic všeobecné rovnováhy za předpokladu, že by obsahovala skutečné strukturální charakteristiky trhu práce a trhu statků včetně tržních nedokonalostí, stochastické proměnlivosti poptávky a nabídky, nákladů na získání informací o volných pracovních místech a disponibilních pracovních silách, nákladech mobility atd.</a:t>
            </a:r>
          </a:p>
          <a:p>
            <a:pPr algn="just">
              <a:spcBef>
                <a:spcPts val="0"/>
              </a:spcBef>
              <a:spcAft>
                <a:spcPts val="600"/>
              </a:spcAft>
              <a:buClr>
                <a:schemeClr val="tx1"/>
              </a:buClr>
              <a:buSzPct val="120000"/>
              <a:tabLst>
                <a:tab pos="228600" algn="l"/>
              </a:tabLst>
            </a:pPr>
            <a:r>
              <a:rPr lang="cs-CZ" sz="2100" b="1" i="1" u="sng" dirty="0" smtClean="0"/>
              <a:t>Makroekonomická definice (NAIRU)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taková míra nezaměstnanosti, při níž jsou síly, které působí na snižování nebo zvyšování cenové a mzdové inflace vyrovnané. </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Při této míře nezaměstnanosti je inflace stálá a nevykazuje tendenci ke zvyšování ani snižování.</a:t>
            </a: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Přirozená míra nezaměstnanosti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4218911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85354"/>
            <a:ext cx="8312100" cy="418355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b="1" i="1" u="sng" dirty="0" smtClean="0"/>
              <a:t>Hystereze </a:t>
            </a:r>
            <a:r>
              <a:rPr lang="cs-CZ" sz="2200" b="1" i="1" u="sng" dirty="0" smtClean="0"/>
              <a:t>na trhu práce</a:t>
            </a:r>
            <a:endParaRPr lang="cs-CZ" sz="2200" b="1" i="1" u="sng" dirty="0"/>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smtClean="0">
                <a:solidFill>
                  <a:srgbClr val="000000"/>
                </a:solidFill>
              </a:rPr>
              <a:t>Přirozená míra nezaměstnanosti, jako institucionální charakteristika, není v čase konstantní</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smtClean="0">
                <a:solidFill>
                  <a:srgbClr val="000000"/>
                </a:solidFill>
              </a:rPr>
              <a:t>V důsledku hystereze se hodnota přirozené míry nezaměstnanosti v určitých intervalech zvyšuje</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smtClean="0">
                <a:solidFill>
                  <a:srgbClr val="000000"/>
                </a:solidFill>
              </a:rPr>
              <a:t>Je způsobena např. těmito faktory:</a:t>
            </a:r>
          </a:p>
          <a:p>
            <a:pPr marL="1343025"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a:solidFill>
                  <a:srgbClr val="000000"/>
                </a:solidFill>
              </a:rPr>
              <a:t>Ztrátou pracovních návyků u dlouhodobě </a:t>
            </a:r>
            <a:r>
              <a:rPr lang="cs-CZ" sz="2200" dirty="0" smtClean="0">
                <a:solidFill>
                  <a:srgbClr val="000000"/>
                </a:solidFill>
              </a:rPr>
              <a:t>nezaměstnaných</a:t>
            </a:r>
          </a:p>
          <a:p>
            <a:pPr marL="1343025"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Příliš vysokou podporou v nezaměstnanosti</a:t>
            </a:r>
          </a:p>
          <a:p>
            <a:pPr marL="1343025"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Příliš vysokými sociálními dávkami</a:t>
            </a:r>
          </a:p>
          <a:p>
            <a:pPr marL="1343025"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Příliš dlouhou dobou poskytování podpor v nezaměstnanosti</a:t>
            </a:r>
            <a:endParaRPr lang="cs-CZ" sz="22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Přirozená míra nezaměstnanosti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4170480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45394"/>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úroveň </a:t>
            </a:r>
            <a:r>
              <a:rPr lang="cs-CZ" sz="2200" dirty="0">
                <a:solidFill>
                  <a:srgbClr val="000000"/>
                </a:solidFill>
              </a:rPr>
              <a:t>a efektivnost fungování zprostředkovatelských agentur</a:t>
            </a:r>
          </a:p>
          <a:p>
            <a:pPr algn="just">
              <a:spcBef>
                <a:spcPts val="0"/>
              </a:spcBef>
              <a:spcAft>
                <a:spcPts val="600"/>
              </a:spcAft>
              <a:buClr>
                <a:schemeClr val="tx1"/>
              </a:buClr>
              <a:buSzPct val="120000"/>
              <a:tabLst>
                <a:tab pos="228600" algn="l"/>
              </a:tabLst>
            </a:pPr>
            <a:r>
              <a:rPr lang="cs-CZ" sz="2200" dirty="0">
                <a:solidFill>
                  <a:srgbClr val="000000"/>
                </a:solidFill>
              </a:rPr>
              <a:t>motivace lidí hledat si nové zaměstnání</a:t>
            </a:r>
          </a:p>
          <a:p>
            <a:pPr algn="just">
              <a:spcBef>
                <a:spcPts val="0"/>
              </a:spcBef>
              <a:spcAft>
                <a:spcPts val="600"/>
              </a:spcAft>
              <a:buClr>
                <a:schemeClr val="tx1"/>
              </a:buClr>
              <a:buSzPct val="120000"/>
              <a:tabLst>
                <a:tab pos="228600" algn="l"/>
              </a:tabLst>
            </a:pPr>
            <a:r>
              <a:rPr lang="cs-CZ" sz="2200" dirty="0">
                <a:solidFill>
                  <a:srgbClr val="000000"/>
                </a:solidFill>
              </a:rPr>
              <a:t>demografická skladba pracovní síly a intenzita s jakou vstupují noví pracovníci do pracovní síly</a:t>
            </a:r>
          </a:p>
          <a:p>
            <a:pPr algn="just">
              <a:spcBef>
                <a:spcPts val="0"/>
              </a:spcBef>
              <a:spcAft>
                <a:spcPts val="600"/>
              </a:spcAft>
              <a:buClr>
                <a:schemeClr val="tx1"/>
              </a:buClr>
              <a:buSzPct val="120000"/>
              <a:tabLst>
                <a:tab pos="228600" algn="l"/>
              </a:tabLst>
            </a:pPr>
            <a:r>
              <a:rPr lang="cs-CZ" sz="2200" dirty="0">
                <a:solidFill>
                  <a:srgbClr val="000000"/>
                </a:solidFill>
              </a:rPr>
              <a:t>dostupnost a pestrost pracovních míst</a:t>
            </a:r>
          </a:p>
          <a:p>
            <a:pPr algn="just">
              <a:spcBef>
                <a:spcPts val="0"/>
              </a:spcBef>
              <a:spcAft>
                <a:spcPts val="600"/>
              </a:spcAft>
              <a:buClr>
                <a:schemeClr val="tx1"/>
              </a:buClr>
              <a:buSzPct val="120000"/>
              <a:tabLst>
                <a:tab pos="228600" algn="l"/>
              </a:tabLst>
            </a:pPr>
            <a:r>
              <a:rPr lang="cs-CZ" sz="2200" dirty="0">
                <a:solidFill>
                  <a:srgbClr val="000000"/>
                </a:solidFill>
              </a:rPr>
              <a:t>výška a délka poskytování podpor v nezaměstnanosti</a:t>
            </a:r>
          </a:p>
          <a:p>
            <a:pPr algn="just">
              <a:spcBef>
                <a:spcPts val="0"/>
              </a:spcBef>
              <a:spcAft>
                <a:spcPts val="600"/>
              </a:spcAft>
              <a:buClr>
                <a:schemeClr val="tx1"/>
              </a:buClr>
              <a:buSzPct val="120000"/>
              <a:tabLst>
                <a:tab pos="228600" algn="l"/>
              </a:tabLst>
            </a:pPr>
            <a:r>
              <a:rPr lang="cs-CZ" sz="2200" dirty="0">
                <a:solidFill>
                  <a:srgbClr val="000000"/>
                </a:solidFill>
              </a:rPr>
              <a:t>variabilita poptávky po práci mezi jednotlivými firmami v ekonomice</a:t>
            </a: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992888" cy="507703"/>
          </a:xfrm>
        </p:spPr>
        <p:txBody>
          <a:bodyPr/>
          <a:lstStyle/>
          <a:p>
            <a:r>
              <a:rPr lang="cs-CZ" sz="2800" b="1" dirty="0" smtClean="0"/>
              <a:t>Faktory ovlivňující přirozenou míru </a:t>
            </a:r>
            <a:r>
              <a:rPr lang="cs-CZ" sz="2800" b="1" dirty="0" err="1" smtClean="0"/>
              <a:t>neza</a:t>
            </a:r>
            <a:r>
              <a:rPr lang="cs-CZ" sz="2800" b="1" dirty="0" err="1" smtClean="0"/>
              <a:t>městnan</a:t>
            </a:r>
            <a:r>
              <a:rPr lang="cs-CZ" sz="2800" b="1" dirty="0" smtClean="0"/>
              <a:t>.</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757682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8669" y="1053704"/>
            <a:ext cx="8166790" cy="3960440"/>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400" dirty="0" smtClean="0">
                <a:solidFill>
                  <a:srgbClr val="000000"/>
                </a:solidFill>
              </a:rPr>
              <a:t>Vztah mezi </a:t>
            </a:r>
            <a:r>
              <a:rPr lang="cs-CZ" sz="2400" dirty="0" smtClean="0">
                <a:solidFill>
                  <a:srgbClr val="000000"/>
                </a:solidFill>
              </a:rPr>
              <a:t>inflací a nezaměstnaností je standardně popisován pomocí aparátu tzv. </a:t>
            </a:r>
            <a:r>
              <a:rPr lang="cs-CZ" sz="2400" dirty="0" err="1" smtClean="0">
                <a:solidFill>
                  <a:srgbClr val="000000"/>
                </a:solidFill>
              </a:rPr>
              <a:t>Phillipsovy</a:t>
            </a:r>
            <a:r>
              <a:rPr lang="cs-CZ" sz="2400" dirty="0" smtClean="0">
                <a:solidFill>
                  <a:srgbClr val="000000"/>
                </a:solidFill>
              </a:rPr>
              <a:t> křivky</a:t>
            </a:r>
          </a:p>
          <a:p>
            <a:pPr algn="just">
              <a:spcBef>
                <a:spcPts val="0"/>
              </a:spcBef>
              <a:spcAft>
                <a:spcPts val="1200"/>
              </a:spcAft>
              <a:buClr>
                <a:schemeClr val="tx1"/>
              </a:buClr>
              <a:buSzPct val="120000"/>
              <a:tabLst>
                <a:tab pos="228600" algn="l"/>
              </a:tabLst>
            </a:pPr>
            <a:r>
              <a:rPr lang="cs-CZ" sz="2400" dirty="0">
                <a:solidFill>
                  <a:srgbClr val="000000"/>
                </a:solidFill>
              </a:rPr>
              <a:t>V obecné rovině stojí Phillipsova křivka na myšlence, že při vysoké produkci doprovázené nízkou nezaměstnaností dochází v ekonomice k tlakům na rychlejší růst cen a </a:t>
            </a:r>
            <a:r>
              <a:rPr lang="cs-CZ" sz="2400" dirty="0" smtClean="0">
                <a:solidFill>
                  <a:srgbClr val="000000"/>
                </a:solidFill>
              </a:rPr>
              <a:t>mezd</a:t>
            </a:r>
          </a:p>
          <a:p>
            <a:pPr algn="just">
              <a:spcBef>
                <a:spcPts val="0"/>
              </a:spcBef>
              <a:spcAft>
                <a:spcPts val="1200"/>
              </a:spcAft>
              <a:buClr>
                <a:schemeClr val="tx1"/>
              </a:buClr>
              <a:buSzPct val="120000"/>
              <a:tabLst>
                <a:tab pos="228600" algn="l"/>
              </a:tabLst>
            </a:pPr>
            <a:r>
              <a:rPr lang="cs-CZ" sz="2400" dirty="0">
                <a:solidFill>
                  <a:srgbClr val="000000"/>
                </a:solidFill>
              </a:rPr>
              <a:t>Opačně zase platí, že  při vysoké nezaměstnanosti dochází k dezinflaci, tj. míra inflace se snižuje.</a:t>
            </a:r>
            <a:endParaRPr lang="cs-CZ" sz="2400" dirty="0" smtClean="0">
              <a:solidFill>
                <a:srgbClr val="000000"/>
              </a:solidFill>
            </a:endParaRPr>
          </a:p>
          <a:p>
            <a:pPr marL="0" lvl="0" indent="0" algn="just">
              <a:spcAft>
                <a:spcPts val="1200"/>
              </a:spcAf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Phillipsova křivka</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13564064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473" y="771550"/>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V roce 1958 přišel novozélandský </a:t>
            </a:r>
            <a:r>
              <a:rPr lang="cs-CZ" sz="2000" dirty="0" err="1" smtClean="0">
                <a:solidFill>
                  <a:srgbClr val="000000"/>
                </a:solidFill>
              </a:rPr>
              <a:t>ekonomi</a:t>
            </a:r>
            <a:r>
              <a:rPr lang="cs-CZ" sz="2000" dirty="0" smtClean="0">
                <a:solidFill>
                  <a:srgbClr val="000000"/>
                </a:solidFill>
              </a:rPr>
              <a:t> A. W. </a:t>
            </a:r>
            <a:r>
              <a:rPr lang="cs-CZ" sz="2000" dirty="0" err="1" smtClean="0">
                <a:solidFill>
                  <a:srgbClr val="000000"/>
                </a:solidFill>
              </a:rPr>
              <a:t>Phillips</a:t>
            </a:r>
            <a:r>
              <a:rPr lang="cs-CZ" sz="2000" dirty="0" smtClean="0">
                <a:solidFill>
                  <a:srgbClr val="000000"/>
                </a:solidFill>
              </a:rPr>
              <a:t> s analýzou vztahu mezi mírou </a:t>
            </a:r>
            <a:r>
              <a:rPr lang="cs-CZ" sz="2000" dirty="0" err="1" smtClean="0">
                <a:solidFill>
                  <a:srgbClr val="000000"/>
                </a:solidFill>
              </a:rPr>
              <a:t>změnyy</a:t>
            </a:r>
            <a:r>
              <a:rPr lang="cs-CZ" sz="2000" dirty="0" smtClean="0">
                <a:solidFill>
                  <a:srgbClr val="000000"/>
                </a:solidFill>
              </a:rPr>
              <a:t> nominálních mezd a mírou nezaměstnanosti</a:t>
            </a:r>
            <a:endParaRPr lang="cs-CZ" sz="2000" dirty="0" smtClean="0">
              <a:solidFill>
                <a:srgbClr val="000000"/>
              </a:solidFill>
            </a:endParaRPr>
          </a:p>
          <a:p>
            <a:pPr algn="just">
              <a:spcBef>
                <a:spcPts val="0"/>
              </a:spcBef>
              <a:spcAft>
                <a:spcPts val="600"/>
              </a:spcAft>
              <a:buClr>
                <a:schemeClr val="tx1"/>
              </a:buClr>
              <a:buSzPct val="120000"/>
              <a:tabLst>
                <a:tab pos="228600" algn="l"/>
              </a:tabLst>
            </a:pPr>
            <a:r>
              <a:rPr lang="cs-CZ" sz="2000" b="1" i="1" u="sng" dirty="0"/>
              <a:t>Původní Phillipsova křivka </a:t>
            </a:r>
            <a:endParaRPr lang="cs-CZ" sz="2000" b="1" i="1" u="sng" dirty="0" smtClean="0"/>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vyjadřuje </a:t>
            </a:r>
            <a:r>
              <a:rPr lang="cs-CZ" sz="2000" dirty="0">
                <a:solidFill>
                  <a:srgbClr val="000000"/>
                </a:solidFill>
              </a:rPr>
              <a:t>inverzní vztah mezi mírou nezaměstnanosti a mírou změny nominálních mezd, tj. mzdovou </a:t>
            </a:r>
            <a:r>
              <a:rPr lang="cs-CZ" sz="2000" dirty="0">
                <a:solidFill>
                  <a:srgbClr val="000000"/>
                </a:solidFill>
              </a:rPr>
              <a:t>inflací</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Je založena na kauzalitě od nezaměstnanosti k inflaci, což znamená, že nezaměstnanosti je příčinnou inflace a nikoliv </a:t>
            </a:r>
            <a:r>
              <a:rPr lang="cs-CZ" sz="2000" dirty="0" smtClean="0">
                <a:solidFill>
                  <a:srgbClr val="000000"/>
                </a:solidFill>
              </a:rPr>
              <a:t>naopak</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V období let 1861 – 1948 měla Phillipsova křivka jak svou kladnou, tak svou zápornou část, přičemž protínala horizontální osu přibližně na úrovni 6 %, z čehož plynula nulová mzdová inflace při této míře nezaměstnanosti.</a:t>
            </a:r>
          </a:p>
          <a:p>
            <a:pPr marL="0" indent="0" algn="just">
              <a:spcBef>
                <a:spcPts val="0"/>
              </a:spcBef>
              <a:spcAft>
                <a:spcPts val="1200"/>
              </a:spcAft>
              <a:buClr>
                <a:schemeClr val="tx1"/>
              </a:buClr>
              <a:buSzPct val="120000"/>
              <a:buNone/>
              <a:tabLst>
                <a:tab pos="228600" algn="l"/>
              </a:tabLst>
            </a:pPr>
            <a:endParaRPr lang="cs-CZ" sz="2200" dirty="0" smtClean="0">
              <a:solidFill>
                <a:srgbClr val="000000"/>
              </a:solidFill>
            </a:endParaRPr>
          </a:p>
          <a:p>
            <a:pPr marL="0" lvl="0" indent="0" algn="just">
              <a:spcAft>
                <a:spcPts val="1200"/>
              </a:spcAf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Keynesiánská verze </a:t>
            </a:r>
            <a:r>
              <a:rPr lang="cs-CZ" sz="2800" b="1" dirty="0" err="1" smtClean="0"/>
              <a:t>Phillipsovy</a:t>
            </a:r>
            <a:r>
              <a:rPr lang="cs-CZ" sz="2800" b="1" dirty="0" smtClean="0"/>
              <a:t> křivky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3121279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83568" y="1851670"/>
            <a:ext cx="4572508" cy="2736304"/>
          </a:xfrm>
          <a:prstGeom prst="rect">
            <a:avLst/>
          </a:prstGeom>
        </p:spPr>
        <p:txBody>
          <a:bodyPr anchor="t">
            <a:noAutofit/>
          </a:bodyPr>
          <a:lstStyle/>
          <a:p>
            <a:r>
              <a:rPr lang="cs-CZ" sz="3200" b="1" dirty="0" smtClean="0">
                <a:solidFill>
                  <a:schemeClr val="bg1"/>
                </a:solidFill>
              </a:rPr>
              <a:t>INFLACE </a:t>
            </a:r>
            <a:br>
              <a:rPr lang="cs-CZ" sz="3200" b="1" dirty="0" smtClean="0">
                <a:solidFill>
                  <a:schemeClr val="bg1"/>
                </a:solidFill>
              </a:rPr>
            </a:br>
            <a:r>
              <a:rPr lang="cs-CZ" sz="3200" b="1" dirty="0" smtClean="0">
                <a:solidFill>
                  <a:schemeClr val="bg1"/>
                </a:solidFill>
              </a:rPr>
              <a:t>A</a:t>
            </a:r>
            <a:br>
              <a:rPr lang="cs-CZ" sz="3200" b="1" dirty="0" smtClean="0">
                <a:solidFill>
                  <a:schemeClr val="bg1"/>
                </a:solidFill>
              </a:rPr>
            </a:br>
            <a:r>
              <a:rPr lang="cs-CZ" sz="3200" b="1" dirty="0" smtClean="0">
                <a:solidFill>
                  <a:schemeClr val="bg1"/>
                </a:solidFill>
              </a:rPr>
              <a:t> NEZAMĚSTNANOST PHILLIPSOVA KŘIVKA</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10</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51520" y="195486"/>
            <a:ext cx="7416824" cy="507703"/>
          </a:xfrm>
        </p:spPr>
        <p:txBody>
          <a:bodyPr/>
          <a:lstStyle/>
          <a:p>
            <a:r>
              <a:rPr lang="cs-CZ" altLang="sk-SK" sz="2800" b="1" dirty="0" smtClean="0"/>
              <a:t>Původní Phillipsova křivka</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1617406" y="1782222"/>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PC</a:t>
            </a:r>
            <a:r>
              <a:rPr lang="cs-CZ" altLang="sk-SK" sz="1600" b="1" dirty="0" smtClean="0">
                <a:solidFill>
                  <a:srgbClr val="FF0000"/>
                </a:solidFill>
              </a:rPr>
              <a:t> </a:t>
            </a:r>
            <a:endParaRPr lang="cs-CZ" altLang="sk-SK" sz="1600" b="1" dirty="0">
              <a:solidFill>
                <a:srgbClr val="FF0000"/>
              </a:solidFill>
            </a:endParaRPr>
          </a:p>
        </p:txBody>
      </p:sp>
      <p:sp>
        <p:nvSpPr>
          <p:cNvPr id="43" name="Text Box 17"/>
          <p:cNvSpPr txBox="1">
            <a:spLocks noChangeArrowheads="1"/>
          </p:cNvSpPr>
          <p:nvPr/>
        </p:nvSpPr>
        <p:spPr bwMode="auto">
          <a:xfrm>
            <a:off x="4860032" y="903166"/>
            <a:ext cx="4074596"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600"/>
              </a:spcAft>
            </a:pPr>
            <a:r>
              <a:rPr lang="cs-CZ" altLang="sk-SK" sz="1600" dirty="0" smtClean="0">
                <a:solidFill>
                  <a:srgbClr val="000000"/>
                </a:solidFill>
              </a:rPr>
              <a:t>Teoreticky původní Phillipsova křivka postuluje, že sníží-li se míra nezaměstnanosti pod svou přirozenou míru (u&lt;u*), potom tlak na růst mezd vyplývající z nedostatku volných pracovních míst převyšuje tlak na jejich pokles vyplývající z nezaměstnanosti, což má za následek růst nominálních mezd (mzdovou inflaci.</a:t>
            </a:r>
          </a:p>
          <a:p>
            <a:pPr algn="just">
              <a:spcAft>
                <a:spcPts val="600"/>
              </a:spcAft>
            </a:pPr>
            <a:r>
              <a:rPr lang="cs-CZ" altLang="sk-SK" sz="1600" dirty="0" smtClean="0">
                <a:solidFill>
                  <a:srgbClr val="000000"/>
                </a:solidFill>
              </a:rPr>
              <a:t>Naopak, pokud je míra nezaměstnanosti větší než její přirozená míra (u&gt;u*), dochází k poklesu mezd.</a:t>
            </a:r>
          </a:p>
          <a:p>
            <a:pPr algn="just">
              <a:spcAft>
                <a:spcPts val="600"/>
              </a:spcAft>
            </a:pPr>
            <a:r>
              <a:rPr lang="cs-CZ" altLang="sk-SK" sz="1600" dirty="0" smtClean="0">
                <a:solidFill>
                  <a:srgbClr val="000000"/>
                </a:solidFill>
              </a:rPr>
              <a:t>Toto je důvod, proč je křivka klesající.</a:t>
            </a:r>
            <a:endParaRPr lang="cs-CZ" altLang="sk-SK" sz="1600" dirty="0">
              <a:solidFill>
                <a:srgbClr val="00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w </a:t>
            </a:r>
            <a:r>
              <a:rPr lang="cs-CZ" altLang="sk-SK" sz="1600" b="1" dirty="0" smtClean="0"/>
              <a:t>(%)</a:t>
            </a:r>
            <a:endParaRPr lang="cs-CZ" altLang="sk-SK" sz="1600" b="1" dirty="0"/>
          </a:p>
        </p:txBody>
      </p:sp>
      <p:sp>
        <p:nvSpPr>
          <p:cNvPr id="39" name="Arc 7"/>
          <p:cNvSpPr>
            <a:spLocks/>
          </p:cNvSpPr>
          <p:nvPr/>
        </p:nvSpPr>
        <p:spPr bwMode="auto">
          <a:xfrm rot="10800000">
            <a:off x="1433509" y="1951499"/>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41" name="Text Box 6"/>
          <p:cNvSpPr txBox="1">
            <a:spLocks noChangeArrowheads="1"/>
          </p:cNvSpPr>
          <p:nvPr/>
        </p:nvSpPr>
        <p:spPr bwMode="auto">
          <a:xfrm>
            <a:off x="2273855" y="4028597"/>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endParaRPr lang="cs-CZ" altLang="sk-SK" sz="1600" b="1" dirty="0"/>
          </a:p>
        </p:txBody>
      </p:sp>
      <p:sp>
        <p:nvSpPr>
          <p:cNvPr id="42" name="Text Box 9"/>
          <p:cNvSpPr txBox="1">
            <a:spLocks noChangeArrowheads="1"/>
          </p:cNvSpPr>
          <p:nvPr/>
        </p:nvSpPr>
        <p:spPr bwMode="auto">
          <a:xfrm>
            <a:off x="1789817" y="2403903"/>
            <a:ext cx="17662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w</a:t>
            </a:r>
            <a:r>
              <a:rPr lang="cs-CZ" altLang="sk-SK" sz="1600" b="1" dirty="0" smtClean="0">
                <a:solidFill>
                  <a:srgbClr val="FF0000"/>
                </a:solidFill>
              </a:rPr>
              <a:t> = -f(u – u*)</a:t>
            </a:r>
            <a:endParaRPr lang="cs-CZ" altLang="sk-SK" sz="1600" b="1" dirty="0">
              <a:solidFill>
                <a:srgbClr val="FF0000"/>
              </a:solidFill>
            </a:endParaRPr>
          </a:p>
        </p:txBody>
      </p:sp>
    </p:spTree>
    <p:extLst>
      <p:ext uri="{BB962C8B-B14F-4D97-AF65-F5344CB8AC3E}">
        <p14:creationId xmlns:p14="http://schemas.microsoft.com/office/powerpoint/2010/main" val="34382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473" y="771550"/>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Známější je pak používání termínu Phillipsova křivka pro analýzu vztahu mezi cenovou inflací a nezaměstnaností (modifikovaná Phillipsova křivka)</a:t>
            </a:r>
          </a:p>
          <a:p>
            <a:pPr algn="just">
              <a:spcBef>
                <a:spcPts val="0"/>
              </a:spcBef>
              <a:spcAft>
                <a:spcPts val="600"/>
              </a:spcAft>
              <a:buClr>
                <a:schemeClr val="tx1"/>
              </a:buClr>
              <a:buSzPct val="120000"/>
              <a:tabLst>
                <a:tab pos="228600" algn="l"/>
              </a:tabLst>
            </a:pPr>
            <a:r>
              <a:rPr lang="cs-CZ" sz="2000" dirty="0" smtClean="0">
                <a:solidFill>
                  <a:srgbClr val="000000"/>
                </a:solidFill>
              </a:rPr>
              <a:t>Jejími autory jsou P. </a:t>
            </a:r>
            <a:r>
              <a:rPr lang="cs-CZ" sz="2000" dirty="0" err="1" smtClean="0">
                <a:solidFill>
                  <a:srgbClr val="000000"/>
                </a:solidFill>
              </a:rPr>
              <a:t>Samuelson</a:t>
            </a:r>
            <a:r>
              <a:rPr lang="cs-CZ" sz="2000" dirty="0" smtClean="0">
                <a:solidFill>
                  <a:srgbClr val="000000"/>
                </a:solidFill>
              </a:rPr>
              <a:t> a R. </a:t>
            </a:r>
            <a:r>
              <a:rPr lang="cs-CZ" sz="2000" dirty="0" err="1" smtClean="0">
                <a:solidFill>
                  <a:srgbClr val="000000"/>
                </a:solidFill>
              </a:rPr>
              <a:t>Sollow</a:t>
            </a:r>
            <a:r>
              <a:rPr lang="cs-CZ" sz="2000" dirty="0" smtClean="0">
                <a:solidFill>
                  <a:srgbClr val="000000"/>
                </a:solidFill>
              </a:rPr>
              <a:t>, kteří vycházeli z toho, že mzdové náklady tvoří výraznou část celkových nákladů firem</a:t>
            </a:r>
          </a:p>
          <a:p>
            <a:pPr algn="just">
              <a:spcBef>
                <a:spcPts val="0"/>
              </a:spcBef>
              <a:spcAft>
                <a:spcPts val="600"/>
              </a:spcAft>
              <a:buClr>
                <a:schemeClr val="tx1"/>
              </a:buClr>
              <a:buSzPct val="120000"/>
              <a:tabLst>
                <a:tab pos="228600" algn="l"/>
              </a:tabLst>
            </a:pPr>
            <a:r>
              <a:rPr lang="cs-CZ" sz="2000" dirty="0">
                <a:solidFill>
                  <a:srgbClr val="000000"/>
                </a:solidFill>
              </a:rPr>
              <a:t>V případě, že firmy určují ceny přirážkou ke mzdovým nákladům, mzdová inflace se nutně musí projevit v inflaci </a:t>
            </a:r>
            <a:r>
              <a:rPr lang="cs-CZ" sz="2000" dirty="0" smtClean="0">
                <a:solidFill>
                  <a:srgbClr val="000000"/>
                </a:solidFill>
              </a:rPr>
              <a:t>cenové</a:t>
            </a:r>
            <a:endParaRPr lang="cs-CZ" sz="2000" dirty="0">
              <a:solidFill>
                <a:srgbClr val="000000"/>
              </a:solidFill>
            </a:endParaRPr>
          </a:p>
          <a:p>
            <a:pPr algn="just">
              <a:spcBef>
                <a:spcPts val="0"/>
              </a:spcBef>
              <a:spcAft>
                <a:spcPts val="600"/>
              </a:spcAft>
              <a:buClr>
                <a:schemeClr val="tx1"/>
              </a:buClr>
              <a:buSzPct val="120000"/>
              <a:tabLst>
                <a:tab pos="228600" algn="l"/>
              </a:tabLst>
            </a:pPr>
            <a:r>
              <a:rPr lang="cs-CZ" sz="2000" dirty="0">
                <a:solidFill>
                  <a:srgbClr val="000000"/>
                </a:solidFill>
              </a:rPr>
              <a:t>cenová hladina roste souběžně s růstem mezd, přičemž rozdíl v tempu růstu cenové hladiny (</a:t>
            </a:r>
            <a:r>
              <a:rPr lang="el-GR" sz="2000" dirty="0">
                <a:solidFill>
                  <a:srgbClr val="000000"/>
                </a:solidFill>
              </a:rPr>
              <a:t>π) </a:t>
            </a:r>
            <a:r>
              <a:rPr lang="cs-CZ" sz="2000" dirty="0">
                <a:solidFill>
                  <a:srgbClr val="000000"/>
                </a:solidFill>
              </a:rPr>
              <a:t>a mezd (w) závisí na tempu růstu produktivity práce (h</a:t>
            </a:r>
            <a:r>
              <a:rPr lang="cs-CZ" sz="2000" dirty="0" smtClean="0">
                <a:solidFill>
                  <a:srgbClr val="000000"/>
                </a:solidFill>
              </a:rPr>
              <a:t>)</a:t>
            </a:r>
          </a:p>
          <a:p>
            <a:pPr algn="just">
              <a:spcBef>
                <a:spcPts val="0"/>
              </a:spcBef>
              <a:spcAft>
                <a:spcPts val="600"/>
              </a:spcAft>
              <a:buClr>
                <a:schemeClr val="tx1"/>
              </a:buClr>
              <a:buSzPct val="120000"/>
              <a:tabLst>
                <a:tab pos="228600" algn="l"/>
              </a:tabLst>
            </a:pPr>
            <a:r>
              <a:rPr lang="cs-CZ" sz="2000" dirty="0" smtClean="0">
                <a:solidFill>
                  <a:srgbClr val="000000"/>
                </a:solidFill>
              </a:rPr>
              <a:t>Modifikovaná verze </a:t>
            </a:r>
            <a:r>
              <a:rPr lang="cs-CZ" sz="2000" dirty="0" err="1" smtClean="0">
                <a:solidFill>
                  <a:srgbClr val="000000"/>
                </a:solidFill>
              </a:rPr>
              <a:t>Philliposovy</a:t>
            </a:r>
            <a:r>
              <a:rPr lang="cs-CZ" sz="2000" dirty="0" smtClean="0">
                <a:solidFill>
                  <a:srgbClr val="000000"/>
                </a:solidFill>
              </a:rPr>
              <a:t> křivky tak znázorňuje vztah mezi mírou inflace a nezaměstnaností</a:t>
            </a:r>
            <a:endParaRPr lang="cs-CZ" sz="2000" dirty="0">
              <a:solidFill>
                <a:srgbClr val="000000"/>
              </a:solidFill>
            </a:endParaRPr>
          </a:p>
        </p:txBody>
      </p:sp>
      <p:sp>
        <p:nvSpPr>
          <p:cNvPr id="6" name="Nadpis 5"/>
          <p:cNvSpPr>
            <a:spLocks noGrp="1"/>
          </p:cNvSpPr>
          <p:nvPr>
            <p:ph type="title"/>
          </p:nvPr>
        </p:nvSpPr>
        <p:spPr>
          <a:xfrm>
            <a:off x="3473" y="195486"/>
            <a:ext cx="8528967" cy="507703"/>
          </a:xfrm>
        </p:spPr>
        <p:txBody>
          <a:bodyPr/>
          <a:lstStyle/>
          <a:p>
            <a:r>
              <a:rPr lang="cs-CZ" altLang="sk-SK" sz="2800" b="1" dirty="0">
                <a:solidFill>
                  <a:srgbClr val="307871"/>
                </a:solidFill>
              </a:rPr>
              <a:t>Keynesiánská verze – modifikovaná Phillipsova křivka</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2069407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0" y="182823"/>
            <a:ext cx="8604448" cy="507703"/>
          </a:xfrm>
        </p:spPr>
        <p:txBody>
          <a:bodyPr/>
          <a:lstStyle/>
          <a:p>
            <a:r>
              <a:rPr lang="cs-CZ" altLang="sk-SK" sz="2800" b="1" dirty="0" smtClean="0"/>
              <a:t>Keynesiánská verze – modifikovaná Phillipsova křivka</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1520312" y="121740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PC</a:t>
            </a:r>
            <a:r>
              <a:rPr lang="cs-CZ" altLang="sk-SK" sz="1600" b="1" dirty="0" smtClean="0">
                <a:solidFill>
                  <a:srgbClr val="FF0000"/>
                </a:solidFill>
              </a:rPr>
              <a:t> </a:t>
            </a:r>
            <a:endParaRPr lang="cs-CZ" altLang="sk-SK" sz="1600" b="1" dirty="0">
              <a:solidFill>
                <a:srgbClr val="FF0000"/>
              </a:solidFill>
            </a:endParaRPr>
          </a:p>
        </p:txBody>
      </p:sp>
      <p:sp>
        <p:nvSpPr>
          <p:cNvPr id="43" name="Text Box 17"/>
          <p:cNvSpPr txBox="1">
            <a:spLocks noChangeArrowheads="1"/>
          </p:cNvSpPr>
          <p:nvPr/>
        </p:nvSpPr>
        <p:spPr bwMode="auto">
          <a:xfrm>
            <a:off x="4860032" y="980245"/>
            <a:ext cx="4074596"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600"/>
              </a:spcAft>
            </a:pPr>
            <a:r>
              <a:rPr lang="cs-CZ" altLang="sk-SK" sz="1600" dirty="0">
                <a:solidFill>
                  <a:srgbClr val="000000"/>
                </a:solidFill>
              </a:rPr>
              <a:t>Tato modifikovaná Phillipsova křivka byla považována za jakési menu, resp. návod, pro volbu hospodářské politiky. </a:t>
            </a:r>
            <a:endParaRPr lang="cs-CZ" altLang="sk-SK" sz="1600" dirty="0" smtClean="0">
              <a:solidFill>
                <a:srgbClr val="000000"/>
              </a:solidFill>
            </a:endParaRPr>
          </a:p>
          <a:p>
            <a:pPr algn="just">
              <a:spcAft>
                <a:spcPts val="600"/>
              </a:spcAft>
            </a:pPr>
            <a:r>
              <a:rPr lang="cs-CZ" altLang="sk-SK" sz="1600" dirty="0" err="1" smtClean="0">
                <a:solidFill>
                  <a:srgbClr val="000000"/>
                </a:solidFill>
              </a:rPr>
              <a:t>Neokeynesiánci</a:t>
            </a:r>
            <a:r>
              <a:rPr lang="cs-CZ" altLang="sk-SK" sz="1600" dirty="0" smtClean="0">
                <a:solidFill>
                  <a:srgbClr val="000000"/>
                </a:solidFill>
              </a:rPr>
              <a:t> </a:t>
            </a:r>
            <a:r>
              <a:rPr lang="cs-CZ" altLang="sk-SK" sz="1600" dirty="0">
                <a:solidFill>
                  <a:srgbClr val="000000"/>
                </a:solidFill>
              </a:rPr>
              <a:t>interpretovali </a:t>
            </a:r>
            <a:r>
              <a:rPr lang="cs-CZ" altLang="sk-SK" sz="1600" dirty="0" err="1">
                <a:solidFill>
                  <a:srgbClr val="000000"/>
                </a:solidFill>
              </a:rPr>
              <a:t>Phillipsovu</a:t>
            </a:r>
            <a:r>
              <a:rPr lang="cs-CZ" altLang="sk-SK" sz="1600" dirty="0">
                <a:solidFill>
                  <a:srgbClr val="000000"/>
                </a:solidFill>
              </a:rPr>
              <a:t> křivku jako cílovou škálu pro hospodářskou politiku řízení agregátní poptávky. </a:t>
            </a:r>
            <a:endParaRPr lang="cs-CZ" altLang="sk-SK" sz="1600" dirty="0" smtClean="0">
              <a:solidFill>
                <a:srgbClr val="000000"/>
              </a:solidFill>
            </a:endParaRPr>
          </a:p>
          <a:p>
            <a:pPr algn="just">
              <a:spcAft>
                <a:spcPts val="600"/>
              </a:spcAft>
            </a:pPr>
            <a:r>
              <a:rPr lang="cs-CZ" altLang="sk-SK" sz="1600" dirty="0" smtClean="0">
                <a:solidFill>
                  <a:srgbClr val="000000"/>
                </a:solidFill>
              </a:rPr>
              <a:t>Nákladem </a:t>
            </a:r>
            <a:r>
              <a:rPr lang="cs-CZ" altLang="sk-SK" sz="1600" dirty="0">
                <a:solidFill>
                  <a:srgbClr val="000000"/>
                </a:solidFill>
              </a:rPr>
              <a:t>poklesu míry nezaměstnanosti byl vzestup míry inflace. </a:t>
            </a:r>
            <a:r>
              <a:rPr lang="cs-CZ" altLang="sk-SK" sz="1600" dirty="0" smtClean="0">
                <a:solidFill>
                  <a:srgbClr val="000000"/>
                </a:solidFill>
              </a:rPr>
              <a:t>Na </a:t>
            </a:r>
            <a:r>
              <a:rPr lang="cs-CZ" altLang="sk-SK" sz="1600" dirty="0">
                <a:solidFill>
                  <a:srgbClr val="000000"/>
                </a:solidFill>
              </a:rPr>
              <a:t>základě tohoto pojetí </a:t>
            </a:r>
            <a:r>
              <a:rPr lang="cs-CZ" altLang="sk-SK" sz="1600" dirty="0" err="1">
                <a:solidFill>
                  <a:srgbClr val="000000"/>
                </a:solidFill>
              </a:rPr>
              <a:t>Phillipsovy</a:t>
            </a:r>
            <a:r>
              <a:rPr lang="cs-CZ" altLang="sk-SK" sz="1600" dirty="0">
                <a:solidFill>
                  <a:srgbClr val="000000"/>
                </a:solidFill>
              </a:rPr>
              <a:t> křivky bylo možné dosáhnout prostřednictvím fiskální a monetární politiky takové kombinace míry nezaměstnanosti a míry inflace, která by s ohledem na priority dané vlády byla v daném časovém okamžiku považována za „optimální</a:t>
            </a:r>
            <a:r>
              <a:rPr lang="cs-CZ" altLang="sk-SK" sz="1600" dirty="0" smtClean="0">
                <a:solidFill>
                  <a:srgbClr val="000000"/>
                </a:solidFill>
              </a:rPr>
              <a:t>“ </a:t>
            </a:r>
            <a:endParaRPr lang="cs-CZ" altLang="sk-SK" sz="1600" dirty="0">
              <a:solidFill>
                <a:srgbClr val="00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Tree>
    <p:extLst>
      <p:ext uri="{BB962C8B-B14F-4D97-AF65-F5344CB8AC3E}">
        <p14:creationId xmlns:p14="http://schemas.microsoft.com/office/powerpoint/2010/main" val="313690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473" y="771550"/>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V průběhu 70. let 20. století se začal používat pojem Phillipsova křivka pro analýzu kauzality od inflace k nezaměstnanosti (inflace ovlivňuje nezaměstnanost), kdy tento přístup je spojován mimo jiné se školou monetaristů</a:t>
            </a:r>
          </a:p>
          <a:p>
            <a:pPr algn="just">
              <a:spcBef>
                <a:spcPts val="0"/>
              </a:spcBef>
              <a:spcAft>
                <a:spcPts val="600"/>
              </a:spcAft>
              <a:buClr>
                <a:schemeClr val="tx1"/>
              </a:buClr>
              <a:buSzPct val="120000"/>
              <a:tabLst>
                <a:tab pos="228600" algn="l"/>
              </a:tabLst>
            </a:pPr>
            <a:r>
              <a:rPr lang="cs-CZ" sz="2000" dirty="0">
                <a:solidFill>
                  <a:srgbClr val="000000"/>
                </a:solidFill>
              </a:rPr>
              <a:t>v roce 1968 vystoupil </a:t>
            </a:r>
            <a:r>
              <a:rPr lang="cs-CZ" sz="2000" dirty="0" err="1">
                <a:solidFill>
                  <a:srgbClr val="000000"/>
                </a:solidFill>
              </a:rPr>
              <a:t>Milton</a:t>
            </a:r>
            <a:r>
              <a:rPr lang="cs-CZ" sz="2000" dirty="0">
                <a:solidFill>
                  <a:srgbClr val="000000"/>
                </a:solidFill>
              </a:rPr>
              <a:t> </a:t>
            </a:r>
            <a:r>
              <a:rPr lang="cs-CZ" sz="2000" dirty="0" err="1">
                <a:solidFill>
                  <a:srgbClr val="000000"/>
                </a:solidFill>
              </a:rPr>
              <a:t>Friedman</a:t>
            </a:r>
            <a:r>
              <a:rPr lang="cs-CZ" sz="2000" dirty="0">
                <a:solidFill>
                  <a:srgbClr val="000000"/>
                </a:solidFill>
              </a:rPr>
              <a:t> s vlastním kritickým pojetím </a:t>
            </a:r>
            <a:r>
              <a:rPr lang="cs-CZ" sz="2000" dirty="0" err="1">
                <a:solidFill>
                  <a:srgbClr val="000000"/>
                </a:solidFill>
              </a:rPr>
              <a:t>Phillipsovy</a:t>
            </a:r>
            <a:r>
              <a:rPr lang="cs-CZ" sz="2000" dirty="0">
                <a:solidFill>
                  <a:srgbClr val="000000"/>
                </a:solidFill>
              </a:rPr>
              <a:t> </a:t>
            </a:r>
            <a:r>
              <a:rPr lang="cs-CZ" sz="2000" dirty="0" smtClean="0">
                <a:solidFill>
                  <a:srgbClr val="000000"/>
                </a:solidFill>
              </a:rPr>
              <a:t>křivky</a:t>
            </a:r>
          </a:p>
          <a:p>
            <a:pPr algn="just">
              <a:spcBef>
                <a:spcPts val="0"/>
              </a:spcBef>
              <a:spcAft>
                <a:spcPts val="600"/>
              </a:spcAft>
              <a:buClr>
                <a:schemeClr val="tx1"/>
              </a:buClr>
              <a:buSzPct val="120000"/>
              <a:tabLst>
                <a:tab pos="228600" algn="l"/>
              </a:tabLst>
            </a:pPr>
            <a:r>
              <a:rPr lang="cs-CZ" sz="2000" dirty="0" smtClean="0">
                <a:solidFill>
                  <a:srgbClr val="000000"/>
                </a:solidFill>
              </a:rPr>
              <a:t>Napadl </a:t>
            </a:r>
            <a:r>
              <a:rPr lang="cs-CZ" sz="2000" dirty="0">
                <a:solidFill>
                  <a:srgbClr val="000000"/>
                </a:solidFill>
              </a:rPr>
              <a:t>pojetí permanentně klesající </a:t>
            </a:r>
            <a:r>
              <a:rPr lang="cs-CZ" sz="2000" dirty="0" err="1">
                <a:solidFill>
                  <a:srgbClr val="000000"/>
                </a:solidFill>
              </a:rPr>
              <a:t>Phillipsovy</a:t>
            </a:r>
            <a:r>
              <a:rPr lang="cs-CZ" sz="2000" dirty="0">
                <a:solidFill>
                  <a:srgbClr val="000000"/>
                </a:solidFill>
              </a:rPr>
              <a:t> křivky a předložil vlastní výklad </a:t>
            </a:r>
            <a:r>
              <a:rPr lang="cs-CZ" sz="2000" dirty="0" err="1">
                <a:solidFill>
                  <a:srgbClr val="000000"/>
                </a:solidFill>
              </a:rPr>
              <a:t>Phillipsovy</a:t>
            </a:r>
            <a:r>
              <a:rPr lang="cs-CZ" sz="2000" dirty="0">
                <a:solidFill>
                  <a:srgbClr val="000000"/>
                </a:solidFill>
              </a:rPr>
              <a:t> křivky založený jednak na přirozené míře nezaměstnanosti a současně na platnosti hypotézy adaptivních </a:t>
            </a:r>
            <a:r>
              <a:rPr lang="cs-CZ" sz="2000" dirty="0" smtClean="0">
                <a:solidFill>
                  <a:srgbClr val="000000"/>
                </a:solidFill>
              </a:rPr>
              <a:t>očekávání</a:t>
            </a:r>
          </a:p>
          <a:p>
            <a:pPr algn="just">
              <a:spcBef>
                <a:spcPts val="0"/>
              </a:spcBef>
              <a:spcAft>
                <a:spcPts val="600"/>
              </a:spcAft>
              <a:buClr>
                <a:schemeClr val="tx1"/>
              </a:buClr>
              <a:buSzPct val="120000"/>
              <a:tabLst>
                <a:tab pos="228600" algn="l"/>
              </a:tabLst>
            </a:pPr>
            <a:r>
              <a:rPr lang="cs-CZ" sz="2000" dirty="0" smtClean="0">
                <a:solidFill>
                  <a:srgbClr val="000000"/>
                </a:solidFill>
              </a:rPr>
              <a:t>Právě existence přirozené míry nezaměstnanosti a hypotézy adaptivních očekávání vedla </a:t>
            </a:r>
            <a:r>
              <a:rPr lang="cs-CZ" sz="2000" dirty="0" err="1" smtClean="0">
                <a:solidFill>
                  <a:srgbClr val="000000"/>
                </a:solidFill>
              </a:rPr>
              <a:t>Friedmana</a:t>
            </a:r>
            <a:r>
              <a:rPr lang="cs-CZ" sz="2000" dirty="0" smtClean="0">
                <a:solidFill>
                  <a:srgbClr val="000000"/>
                </a:solidFill>
              </a:rPr>
              <a:t> k odlišení </a:t>
            </a:r>
            <a:r>
              <a:rPr lang="cs-CZ" sz="2000" b="1" i="1" u="sng" dirty="0" smtClean="0"/>
              <a:t>dvou Phillipsových křivek </a:t>
            </a:r>
            <a:r>
              <a:rPr lang="cs-CZ" sz="2000" dirty="0" smtClean="0">
                <a:solidFill>
                  <a:srgbClr val="000000"/>
                </a:solidFill>
              </a:rPr>
              <a:t>– </a:t>
            </a:r>
            <a:r>
              <a:rPr lang="cs-CZ" sz="2000" b="1" i="1" u="sng" dirty="0" smtClean="0"/>
              <a:t>krátkodobé a dlouhodobé</a:t>
            </a:r>
            <a:endParaRPr lang="cs-CZ" sz="2000" b="1" i="1" u="sng" dirty="0"/>
          </a:p>
        </p:txBody>
      </p:sp>
      <p:sp>
        <p:nvSpPr>
          <p:cNvPr id="6" name="Nadpis 5"/>
          <p:cNvSpPr>
            <a:spLocks noGrp="1"/>
          </p:cNvSpPr>
          <p:nvPr>
            <p:ph type="title"/>
          </p:nvPr>
        </p:nvSpPr>
        <p:spPr>
          <a:xfrm>
            <a:off x="251520" y="195486"/>
            <a:ext cx="7632848" cy="507703"/>
          </a:xfrm>
        </p:spPr>
        <p:txBody>
          <a:bodyPr/>
          <a:lstStyle/>
          <a:p>
            <a:r>
              <a:rPr lang="cs-CZ" altLang="sk-SK" sz="2800" b="1" dirty="0" err="1" smtClean="0">
                <a:solidFill>
                  <a:srgbClr val="307871"/>
                </a:solidFill>
              </a:rPr>
              <a:t>Friedmanovo</a:t>
            </a:r>
            <a:r>
              <a:rPr lang="cs-CZ" altLang="sk-SK" sz="2800" b="1" dirty="0" smtClean="0">
                <a:solidFill>
                  <a:srgbClr val="307871"/>
                </a:solidFill>
              </a:rPr>
              <a:t> pojetí </a:t>
            </a:r>
            <a:r>
              <a:rPr lang="cs-CZ" altLang="sk-SK" sz="2800" b="1" dirty="0" err="1" smtClean="0">
                <a:solidFill>
                  <a:srgbClr val="307871"/>
                </a:solidFill>
              </a:rPr>
              <a:t>Phillipsovy</a:t>
            </a:r>
            <a:r>
              <a:rPr lang="cs-CZ" altLang="sk-SK" sz="2800" b="1" dirty="0" smtClean="0">
                <a:solidFill>
                  <a:srgbClr val="307871"/>
                </a:solidFill>
              </a:rPr>
              <a:t> křivky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4090315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7606404" cy="507703"/>
          </a:xfrm>
        </p:spPr>
        <p:txBody>
          <a:bodyPr/>
          <a:lstStyle/>
          <a:p>
            <a:r>
              <a:rPr lang="cs-CZ" altLang="sk-SK" sz="2800" b="1" dirty="0" smtClean="0"/>
              <a:t>Krátkodobá Phillipsova křivka</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1520312" y="121740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SRPC</a:t>
            </a:r>
            <a:r>
              <a:rPr lang="cs-CZ" altLang="sk-SK" sz="1600" b="1" dirty="0" smtClean="0">
                <a:solidFill>
                  <a:srgbClr val="FF0000"/>
                </a:solidFill>
              </a:rPr>
              <a:t> </a:t>
            </a:r>
            <a:endParaRPr lang="cs-CZ" altLang="sk-SK" sz="1600" b="1" dirty="0">
              <a:solidFill>
                <a:srgbClr val="FF0000"/>
              </a:solidFill>
            </a:endParaRPr>
          </a:p>
        </p:txBody>
      </p:sp>
      <p:sp>
        <p:nvSpPr>
          <p:cNvPr id="43" name="Text Box 17"/>
          <p:cNvSpPr txBox="1">
            <a:spLocks noChangeArrowheads="1"/>
          </p:cNvSpPr>
          <p:nvPr/>
        </p:nvSpPr>
        <p:spPr bwMode="auto">
          <a:xfrm>
            <a:off x="4835179" y="898451"/>
            <a:ext cx="4074596"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600"/>
              </a:spcAft>
            </a:pPr>
            <a:r>
              <a:rPr lang="cs-CZ" altLang="sk-SK" sz="1600" dirty="0" smtClean="0">
                <a:solidFill>
                  <a:srgbClr val="000000"/>
                </a:solidFill>
              </a:rPr>
              <a:t>Inverzní </a:t>
            </a:r>
            <a:r>
              <a:rPr lang="cs-CZ" altLang="sk-SK" sz="1600" dirty="0">
                <a:solidFill>
                  <a:srgbClr val="000000"/>
                </a:solidFill>
              </a:rPr>
              <a:t>substituční vztah mezi mírou nezaměstnanosti a mírou inflace existuje pouze v krátkém časovém </a:t>
            </a:r>
            <a:r>
              <a:rPr lang="cs-CZ" altLang="sk-SK" sz="1600" dirty="0" smtClean="0">
                <a:solidFill>
                  <a:srgbClr val="000000"/>
                </a:solidFill>
              </a:rPr>
              <a:t>období.</a:t>
            </a:r>
          </a:p>
          <a:p>
            <a:pPr algn="just">
              <a:spcAft>
                <a:spcPts val="600"/>
              </a:spcAft>
            </a:pPr>
            <a:r>
              <a:rPr lang="cs-CZ" altLang="sk-SK" sz="1600" dirty="0" smtClean="0">
                <a:solidFill>
                  <a:srgbClr val="000000"/>
                </a:solidFill>
              </a:rPr>
              <a:t>Krátkodobá </a:t>
            </a:r>
            <a:r>
              <a:rPr lang="cs-CZ" altLang="sk-SK" sz="1600" dirty="0">
                <a:solidFill>
                  <a:srgbClr val="000000"/>
                </a:solidFill>
              </a:rPr>
              <a:t>Phillipsova křivka (SRPC) je klesající, přičemž její sklon ovlivňuje koeficient citlivosti míry změny cenové hladiny na míru změny nezaměstnanosti</a:t>
            </a:r>
            <a:r>
              <a:rPr lang="cs-CZ" altLang="sk-SK" sz="1600" dirty="0" smtClean="0">
                <a:solidFill>
                  <a:srgbClr val="000000"/>
                </a:solidFill>
              </a:rPr>
              <a:t>.</a:t>
            </a:r>
          </a:p>
          <a:p>
            <a:pPr algn="just">
              <a:spcAft>
                <a:spcPts val="600"/>
              </a:spcAft>
            </a:pPr>
            <a:r>
              <a:rPr lang="cs-CZ" altLang="sk-SK" sz="1600" dirty="0">
                <a:solidFill>
                  <a:srgbClr val="000000"/>
                </a:solidFill>
              </a:rPr>
              <a:t>Krátkodobá </a:t>
            </a:r>
            <a:r>
              <a:rPr lang="cs-CZ" altLang="sk-SK" sz="1600" dirty="0" smtClean="0">
                <a:solidFill>
                  <a:srgbClr val="000000"/>
                </a:solidFill>
              </a:rPr>
              <a:t>PC je </a:t>
            </a:r>
            <a:r>
              <a:rPr lang="cs-CZ" altLang="sk-SK" sz="1600" dirty="0">
                <a:solidFill>
                  <a:srgbClr val="000000"/>
                </a:solidFill>
              </a:rPr>
              <a:t>konstruována vždy pro určitou očekávanou míru </a:t>
            </a:r>
            <a:r>
              <a:rPr lang="cs-CZ" altLang="sk-SK" sz="1600" dirty="0" smtClean="0">
                <a:solidFill>
                  <a:srgbClr val="000000"/>
                </a:solidFill>
              </a:rPr>
              <a:t>inflace, </a:t>
            </a:r>
            <a:r>
              <a:rPr lang="cs-CZ" altLang="sk-SK" sz="1600" dirty="0">
                <a:solidFill>
                  <a:srgbClr val="000000"/>
                </a:solidFill>
              </a:rPr>
              <a:t>dojde-li k jejímu posunu z výchozí polohy směrem nahoru doprava, stane se tak v důsledku vyšší míry očekávané inflace (lidé očekávají růst cenové hladiny) a naopak, při nižší očekávané míře inflace se krátkodobá Phillipsova křivka posunuje dolů doleva.</a:t>
            </a:r>
            <a:endParaRPr lang="cs-CZ" altLang="sk-SK" sz="1600" dirty="0">
              <a:solidFill>
                <a:srgbClr val="00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cxnSp>
        <p:nvCxnSpPr>
          <p:cNvPr id="3" name="Přímá spojnice 2"/>
          <p:cNvCxnSpPr/>
          <p:nvPr/>
        </p:nvCxnSpPr>
        <p:spPr>
          <a:xfrm>
            <a:off x="1208535" y="2571750"/>
            <a:ext cx="62716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Přímá spojnice 4"/>
          <p:cNvCxnSpPr/>
          <p:nvPr/>
        </p:nvCxnSpPr>
        <p:spPr>
          <a:xfrm>
            <a:off x="1835696" y="2571750"/>
            <a:ext cx="0" cy="147840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Text Box 16"/>
          <p:cNvSpPr txBox="1">
            <a:spLocks noChangeArrowheads="1"/>
          </p:cNvSpPr>
          <p:nvPr/>
        </p:nvSpPr>
        <p:spPr bwMode="auto">
          <a:xfrm>
            <a:off x="827171" y="2375862"/>
            <a:ext cx="5634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π</a:t>
            </a:r>
            <a:r>
              <a:rPr lang="cs-CZ" altLang="sk-SK" sz="1600" b="1" baseline="-25000" dirty="0" smtClean="0"/>
              <a:t>1</a:t>
            </a:r>
            <a:endParaRPr lang="cs-CZ" altLang="sk-SK" sz="1600" b="1" baseline="-25000" dirty="0"/>
          </a:p>
        </p:txBody>
      </p:sp>
      <p:sp>
        <p:nvSpPr>
          <p:cNvPr id="16" name="Text Box 6"/>
          <p:cNvSpPr txBox="1">
            <a:spLocks noChangeArrowheads="1"/>
          </p:cNvSpPr>
          <p:nvPr/>
        </p:nvSpPr>
        <p:spPr bwMode="auto">
          <a:xfrm>
            <a:off x="1691680" y="4005206"/>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r>
              <a:rPr lang="cs-CZ" altLang="sk-SK" sz="1600" b="1" baseline="-25000" dirty="0" smtClean="0"/>
              <a:t>1</a:t>
            </a:r>
            <a:endParaRPr lang="cs-CZ" altLang="sk-SK" sz="1600" b="1" baseline="-25000" dirty="0"/>
          </a:p>
        </p:txBody>
      </p:sp>
    </p:spTree>
    <p:extLst>
      <p:ext uri="{BB962C8B-B14F-4D97-AF65-F5344CB8AC3E}">
        <p14:creationId xmlns:p14="http://schemas.microsoft.com/office/powerpoint/2010/main" val="160271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7606404" cy="507703"/>
          </a:xfrm>
        </p:spPr>
        <p:txBody>
          <a:bodyPr/>
          <a:lstStyle/>
          <a:p>
            <a:r>
              <a:rPr lang="cs-CZ" altLang="sk-SK" sz="2800" b="1" dirty="0" smtClean="0"/>
              <a:t>Dlouhodobá Phillipsova křivka</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2720703" y="1257570"/>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L</a:t>
            </a:r>
            <a:r>
              <a:rPr lang="cs-CZ" altLang="sk-SK" sz="1600" b="1" dirty="0" smtClean="0">
                <a:solidFill>
                  <a:srgbClr val="FF0000"/>
                </a:solidFill>
              </a:rPr>
              <a:t>RPC </a:t>
            </a:r>
            <a:endParaRPr lang="cs-CZ" altLang="sk-SK" sz="1600" b="1" dirty="0">
              <a:solidFill>
                <a:srgbClr val="FF0000"/>
              </a:solidFill>
            </a:endParaRPr>
          </a:p>
        </p:txBody>
      </p:sp>
      <p:sp>
        <p:nvSpPr>
          <p:cNvPr id="43" name="Text Box 17"/>
          <p:cNvSpPr txBox="1">
            <a:spLocks noChangeArrowheads="1"/>
          </p:cNvSpPr>
          <p:nvPr/>
        </p:nvSpPr>
        <p:spPr bwMode="auto">
          <a:xfrm>
            <a:off x="4716017" y="995708"/>
            <a:ext cx="4218611"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600"/>
              </a:spcAft>
            </a:pPr>
            <a:r>
              <a:rPr lang="cs-CZ" altLang="sk-SK" sz="1600" dirty="0" smtClean="0">
                <a:solidFill>
                  <a:srgbClr val="000000"/>
                </a:solidFill>
              </a:rPr>
              <a:t>Dlouhodobá </a:t>
            </a:r>
            <a:r>
              <a:rPr lang="cs-CZ" altLang="sk-SK" sz="1600" dirty="0">
                <a:solidFill>
                  <a:srgbClr val="000000"/>
                </a:solidFill>
              </a:rPr>
              <a:t>Phillipsova křivka (LRPC) je na úrovni přirozené míry nezaměstnanosti (</a:t>
            </a:r>
            <a:r>
              <a:rPr lang="cs-CZ" altLang="sk-SK" sz="1600" dirty="0" smtClean="0">
                <a:solidFill>
                  <a:srgbClr val="000000"/>
                </a:solidFill>
              </a:rPr>
              <a:t>u*) </a:t>
            </a:r>
            <a:r>
              <a:rPr lang="cs-CZ" altLang="sk-SK" sz="1600" dirty="0">
                <a:solidFill>
                  <a:srgbClr val="000000"/>
                </a:solidFill>
              </a:rPr>
              <a:t>a má tvar vertikály. Substituční vztah mezi mírou nezaměstnanosti a mírou inflace zde neexistuje. </a:t>
            </a:r>
            <a:endParaRPr lang="cs-CZ" altLang="sk-SK" sz="1600" dirty="0" smtClean="0">
              <a:solidFill>
                <a:srgbClr val="000000"/>
              </a:solidFill>
            </a:endParaRPr>
          </a:p>
          <a:p>
            <a:pPr algn="just">
              <a:spcAft>
                <a:spcPts val="600"/>
              </a:spcAft>
            </a:pPr>
            <a:r>
              <a:rPr lang="cs-CZ" altLang="sk-SK" sz="1600" dirty="0">
                <a:solidFill>
                  <a:srgbClr val="000000"/>
                </a:solidFill>
              </a:rPr>
              <a:t>V bodech průsečíků dlouhodobé (svislé) </a:t>
            </a:r>
            <a:r>
              <a:rPr lang="cs-CZ" altLang="sk-SK" sz="1600" dirty="0" err="1">
                <a:solidFill>
                  <a:srgbClr val="000000"/>
                </a:solidFill>
              </a:rPr>
              <a:t>Phillipsovy</a:t>
            </a:r>
            <a:r>
              <a:rPr lang="cs-CZ" altLang="sk-SK" sz="1600" dirty="0">
                <a:solidFill>
                  <a:srgbClr val="000000"/>
                </a:solidFill>
              </a:rPr>
              <a:t> křivka a krátkodobé (klesající) </a:t>
            </a:r>
            <a:r>
              <a:rPr lang="cs-CZ" altLang="sk-SK" sz="1600" dirty="0" err="1">
                <a:solidFill>
                  <a:srgbClr val="000000"/>
                </a:solidFill>
              </a:rPr>
              <a:t>Phillipsovy</a:t>
            </a:r>
            <a:r>
              <a:rPr lang="cs-CZ" altLang="sk-SK" sz="1600" dirty="0">
                <a:solidFill>
                  <a:srgbClr val="000000"/>
                </a:solidFill>
              </a:rPr>
              <a:t> křivky platí, že skutečná a očekávaná míra inflace jsou stejně velké. </a:t>
            </a:r>
            <a:endParaRPr lang="cs-CZ" altLang="sk-SK" sz="1600" dirty="0" smtClean="0">
              <a:solidFill>
                <a:srgbClr val="000000"/>
              </a:solidFill>
            </a:endParaRPr>
          </a:p>
          <a:p>
            <a:pPr algn="just">
              <a:spcAft>
                <a:spcPts val="600"/>
              </a:spcAft>
            </a:pPr>
            <a:r>
              <a:rPr lang="cs-CZ" altLang="sk-SK" sz="1600" dirty="0">
                <a:solidFill>
                  <a:srgbClr val="000000"/>
                </a:solidFill>
              </a:rPr>
              <a:t>Z tvaru dlouhodobé </a:t>
            </a:r>
            <a:r>
              <a:rPr lang="cs-CZ" altLang="sk-SK" sz="1600" dirty="0" err="1">
                <a:solidFill>
                  <a:srgbClr val="000000"/>
                </a:solidFill>
              </a:rPr>
              <a:t>Phillipsovy</a:t>
            </a:r>
            <a:r>
              <a:rPr lang="cs-CZ" altLang="sk-SK" sz="1600" dirty="0">
                <a:solidFill>
                  <a:srgbClr val="000000"/>
                </a:solidFill>
              </a:rPr>
              <a:t> křivky také vyplývá, že expanzivní monetární či fiskální politika vede v dlouhém období pouze ke zvýšení inflace. V krátkém období lze snižovat míru nezaměstnanosti na úkor míry inflace a opačně.</a:t>
            </a:r>
            <a:endParaRPr lang="cs-CZ" altLang="sk-SK" sz="1600" dirty="0">
              <a:solidFill>
                <a:srgbClr val="00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16" name="Text Box 6"/>
          <p:cNvSpPr txBox="1">
            <a:spLocks noChangeArrowheads="1"/>
          </p:cNvSpPr>
          <p:nvPr/>
        </p:nvSpPr>
        <p:spPr bwMode="auto">
          <a:xfrm>
            <a:off x="2568287" y="4050158"/>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a:t>
            </a:r>
            <a:endParaRPr lang="cs-CZ" altLang="sk-SK" sz="1600" b="1" baseline="-25000" dirty="0"/>
          </a:p>
        </p:txBody>
      </p:sp>
      <p:cxnSp>
        <p:nvCxnSpPr>
          <p:cNvPr id="4" name="Přímá spojnice 3"/>
          <p:cNvCxnSpPr/>
          <p:nvPr/>
        </p:nvCxnSpPr>
        <p:spPr>
          <a:xfrm>
            <a:off x="2699793" y="1347614"/>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92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7606404" cy="507703"/>
          </a:xfrm>
        </p:spPr>
        <p:txBody>
          <a:bodyPr/>
          <a:lstStyle/>
          <a:p>
            <a:r>
              <a:rPr lang="cs-CZ" altLang="sk-SK" sz="2800" b="1" dirty="0" err="1" smtClean="0"/>
              <a:t>Friedmanova</a:t>
            </a:r>
            <a:r>
              <a:rPr lang="cs-CZ" altLang="sk-SK" sz="2800" b="1" dirty="0" smtClean="0"/>
              <a:t> peněžní iluze</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28" name="Text Box 9"/>
          <p:cNvSpPr txBox="1">
            <a:spLocks noChangeArrowheads="1"/>
          </p:cNvSpPr>
          <p:nvPr/>
        </p:nvSpPr>
        <p:spPr bwMode="auto">
          <a:xfrm>
            <a:off x="3414426" y="3700823"/>
            <a:ext cx="15044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SRPC</a:t>
            </a:r>
            <a:r>
              <a:rPr lang="cs-CZ" altLang="sk-SK" sz="1600" b="1" baseline="-25000" dirty="0" smtClean="0"/>
              <a:t>0</a:t>
            </a:r>
            <a:r>
              <a:rPr lang="cs-CZ" altLang="sk-SK" sz="1600" b="1" dirty="0" smtClean="0"/>
              <a:t>(</a:t>
            </a:r>
            <a:r>
              <a:rPr lang="el-GR" altLang="sk-SK" sz="1600" b="1" dirty="0" smtClean="0"/>
              <a:t>π</a:t>
            </a:r>
            <a:r>
              <a:rPr lang="cs-CZ" altLang="sk-SK" sz="1600" b="1" baseline="30000" dirty="0" smtClean="0"/>
              <a:t>e</a:t>
            </a:r>
            <a:r>
              <a:rPr lang="cs-CZ" altLang="sk-SK" sz="1600" b="1" baseline="-25000" dirty="0" smtClean="0"/>
              <a:t>0</a:t>
            </a:r>
            <a:r>
              <a:rPr lang="cs-CZ" altLang="sk-SK" sz="1600" b="1" dirty="0" smtClean="0"/>
              <a:t>)</a:t>
            </a:r>
            <a:r>
              <a:rPr lang="cs-CZ" altLang="sk-SK" sz="1600" b="1" dirty="0" smtClean="0">
                <a:solidFill>
                  <a:srgbClr val="FF0000"/>
                </a:solidFill>
              </a:rPr>
              <a:t> </a:t>
            </a:r>
            <a:endParaRPr lang="cs-CZ" altLang="sk-SK" sz="1600" b="1" dirty="0">
              <a:solidFill>
                <a:srgbClr val="FF0000"/>
              </a:solidFill>
            </a:endParaRPr>
          </a:p>
        </p:txBody>
      </p:sp>
      <p:sp>
        <p:nvSpPr>
          <p:cNvPr id="43" name="Text Box 17"/>
          <p:cNvSpPr txBox="1">
            <a:spLocks noChangeArrowheads="1"/>
          </p:cNvSpPr>
          <p:nvPr/>
        </p:nvSpPr>
        <p:spPr bwMode="auto">
          <a:xfrm>
            <a:off x="4835179" y="898451"/>
            <a:ext cx="4074596"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600"/>
              </a:spcAft>
            </a:pPr>
            <a:r>
              <a:rPr lang="cs-CZ" altLang="sk-SK" sz="1600" dirty="0">
                <a:solidFill>
                  <a:srgbClr val="000000"/>
                </a:solidFill>
              </a:rPr>
              <a:t>Krátkodobá Phillipsova křivka (SRPC</a:t>
            </a:r>
            <a:r>
              <a:rPr lang="cs-CZ" altLang="sk-SK" sz="1600" baseline="-25000" dirty="0">
                <a:solidFill>
                  <a:srgbClr val="000000"/>
                </a:solidFill>
              </a:rPr>
              <a:t>0</a:t>
            </a:r>
            <a:r>
              <a:rPr lang="cs-CZ" altLang="sk-SK" sz="1600" dirty="0">
                <a:solidFill>
                  <a:srgbClr val="000000"/>
                </a:solidFill>
              </a:rPr>
              <a:t>) je konstruována pro úroveň očekávané míry inflace </a:t>
            </a:r>
            <a:r>
              <a:rPr lang="el-GR" altLang="sk-SK" sz="1600" dirty="0">
                <a:solidFill>
                  <a:srgbClr val="000000"/>
                </a:solidFill>
              </a:rPr>
              <a:t>π</a:t>
            </a:r>
            <a:r>
              <a:rPr lang="cs-CZ" altLang="sk-SK" sz="1600" baseline="30000" dirty="0">
                <a:solidFill>
                  <a:srgbClr val="000000"/>
                </a:solidFill>
              </a:rPr>
              <a:t>e</a:t>
            </a:r>
            <a:r>
              <a:rPr lang="cs-CZ" altLang="sk-SK" sz="1600" baseline="-25000" dirty="0">
                <a:solidFill>
                  <a:srgbClr val="000000"/>
                </a:solidFill>
              </a:rPr>
              <a:t>0</a:t>
            </a:r>
            <a:r>
              <a:rPr lang="cs-CZ" altLang="sk-SK" sz="1600" dirty="0">
                <a:solidFill>
                  <a:srgbClr val="000000"/>
                </a:solidFill>
              </a:rPr>
              <a:t>. V bodě A dále platí, že se očekávaná míra inflace </a:t>
            </a:r>
            <a:r>
              <a:rPr lang="cs-CZ" altLang="sk-SK" sz="1600" dirty="0" smtClean="0">
                <a:solidFill>
                  <a:srgbClr val="000000"/>
                </a:solidFill>
              </a:rPr>
              <a:t>(</a:t>
            </a:r>
            <a:r>
              <a:rPr lang="el-GR" altLang="sk-SK" sz="1600" dirty="0">
                <a:solidFill>
                  <a:srgbClr val="000000"/>
                </a:solidFill>
              </a:rPr>
              <a:t>π</a:t>
            </a:r>
            <a:r>
              <a:rPr lang="cs-CZ" altLang="sk-SK" sz="1600" baseline="30000" dirty="0" smtClean="0">
                <a:solidFill>
                  <a:srgbClr val="000000"/>
                </a:solidFill>
              </a:rPr>
              <a:t>e</a:t>
            </a:r>
            <a:r>
              <a:rPr lang="cs-CZ" altLang="sk-SK" sz="1600" baseline="-25000" dirty="0" smtClean="0">
                <a:solidFill>
                  <a:srgbClr val="000000"/>
                </a:solidFill>
              </a:rPr>
              <a:t>0</a:t>
            </a:r>
            <a:r>
              <a:rPr lang="cs-CZ" altLang="sk-SK" sz="1600" dirty="0" smtClean="0">
                <a:solidFill>
                  <a:srgbClr val="000000"/>
                </a:solidFill>
              </a:rPr>
              <a:t>) </a:t>
            </a:r>
            <a:r>
              <a:rPr lang="cs-CZ" altLang="sk-SK" sz="1600" dirty="0">
                <a:solidFill>
                  <a:srgbClr val="000000"/>
                </a:solidFill>
              </a:rPr>
              <a:t>rovná skutečné míře inflace (</a:t>
            </a:r>
            <a:r>
              <a:rPr lang="el-GR" altLang="sk-SK" sz="1600" dirty="0">
                <a:solidFill>
                  <a:srgbClr val="000000"/>
                </a:solidFill>
              </a:rPr>
              <a:t>π</a:t>
            </a:r>
            <a:r>
              <a:rPr lang="el-GR" altLang="sk-SK" sz="1600" baseline="-25000" dirty="0">
                <a:solidFill>
                  <a:srgbClr val="000000"/>
                </a:solidFill>
              </a:rPr>
              <a:t>0</a:t>
            </a:r>
            <a:r>
              <a:rPr lang="el-GR" altLang="sk-SK" sz="1600" dirty="0">
                <a:solidFill>
                  <a:srgbClr val="000000"/>
                </a:solidFill>
              </a:rPr>
              <a:t>) </a:t>
            </a:r>
            <a:r>
              <a:rPr lang="cs-CZ" altLang="sk-SK" sz="1600" dirty="0">
                <a:solidFill>
                  <a:srgbClr val="000000"/>
                </a:solidFill>
              </a:rPr>
              <a:t>a míra nezaměstnanosti odpovídá přirozené míře nezaměstnanosti (</a:t>
            </a:r>
            <a:r>
              <a:rPr lang="cs-CZ" altLang="sk-SK" sz="1600" dirty="0" smtClean="0">
                <a:solidFill>
                  <a:srgbClr val="000000"/>
                </a:solidFill>
              </a:rPr>
              <a:t>u*), </a:t>
            </a:r>
            <a:r>
              <a:rPr lang="cs-CZ" altLang="sk-SK" sz="1600" dirty="0">
                <a:solidFill>
                  <a:srgbClr val="000000"/>
                </a:solidFill>
              </a:rPr>
              <a:t>tj. ekonomika se nachází na svém potenciálu</a:t>
            </a:r>
            <a:r>
              <a:rPr lang="cs-CZ" altLang="sk-SK" sz="1600" dirty="0" smtClean="0">
                <a:solidFill>
                  <a:srgbClr val="000000"/>
                </a:solidFill>
              </a:rPr>
              <a:t>.</a:t>
            </a:r>
          </a:p>
          <a:p>
            <a:pPr algn="just">
              <a:spcAft>
                <a:spcPts val="600"/>
              </a:spcAft>
            </a:pPr>
            <a:r>
              <a:rPr lang="cs-CZ" altLang="sk-SK" sz="1600" dirty="0">
                <a:solidFill>
                  <a:srgbClr val="000000"/>
                </a:solidFill>
              </a:rPr>
              <a:t> V případě neočekávané </a:t>
            </a:r>
            <a:r>
              <a:rPr lang="cs-CZ" altLang="sk-SK" sz="1600" dirty="0" smtClean="0">
                <a:solidFill>
                  <a:srgbClr val="000000"/>
                </a:solidFill>
              </a:rPr>
              <a:t>monetární expanze </a:t>
            </a:r>
            <a:r>
              <a:rPr lang="cs-CZ" altLang="sk-SK" sz="1600" dirty="0">
                <a:solidFill>
                  <a:srgbClr val="000000"/>
                </a:solidFill>
              </a:rPr>
              <a:t>dojde při nezměněných inflačních očekáváních k dočasnému </a:t>
            </a:r>
            <a:r>
              <a:rPr lang="cs-CZ" altLang="sk-SK" sz="1600" dirty="0" smtClean="0">
                <a:solidFill>
                  <a:srgbClr val="000000"/>
                </a:solidFill>
              </a:rPr>
              <a:t>↓ u z </a:t>
            </a:r>
            <a:r>
              <a:rPr lang="cs-CZ" altLang="sk-SK" sz="1600" dirty="0">
                <a:solidFill>
                  <a:srgbClr val="000000"/>
                </a:solidFill>
              </a:rPr>
              <a:t>úrovně </a:t>
            </a:r>
            <a:r>
              <a:rPr lang="cs-CZ" altLang="sk-SK" sz="1600" dirty="0" smtClean="0">
                <a:solidFill>
                  <a:srgbClr val="000000"/>
                </a:solidFill>
              </a:rPr>
              <a:t>u* na u</a:t>
            </a:r>
            <a:r>
              <a:rPr lang="cs-CZ" altLang="sk-SK" sz="1600" baseline="-25000" dirty="0" smtClean="0">
                <a:solidFill>
                  <a:srgbClr val="000000"/>
                </a:solidFill>
              </a:rPr>
              <a:t>1</a:t>
            </a:r>
            <a:r>
              <a:rPr lang="cs-CZ" altLang="sk-SK" sz="1600" dirty="0" smtClean="0">
                <a:solidFill>
                  <a:srgbClr val="000000"/>
                </a:solidFill>
              </a:rPr>
              <a:t> </a:t>
            </a:r>
            <a:r>
              <a:rPr lang="cs-CZ" altLang="sk-SK" sz="1600" dirty="0">
                <a:solidFill>
                  <a:srgbClr val="000000"/>
                </a:solidFill>
              </a:rPr>
              <a:t>a zároveň k </a:t>
            </a:r>
            <a:r>
              <a:rPr lang="cs-CZ" altLang="sk-SK" sz="1600" dirty="0" smtClean="0">
                <a:solidFill>
                  <a:srgbClr val="000000"/>
                </a:solidFill>
              </a:rPr>
              <a:t>↑</a:t>
            </a:r>
            <a:r>
              <a:rPr lang="el-GR" altLang="sk-SK" sz="1600" dirty="0" smtClean="0">
                <a:solidFill>
                  <a:srgbClr val="000000"/>
                </a:solidFill>
              </a:rPr>
              <a:t>π</a:t>
            </a:r>
            <a:r>
              <a:rPr lang="cs-CZ" altLang="sk-SK" sz="1600" dirty="0" smtClean="0">
                <a:solidFill>
                  <a:srgbClr val="000000"/>
                </a:solidFill>
              </a:rPr>
              <a:t> z úrovně </a:t>
            </a:r>
            <a:r>
              <a:rPr lang="el-GR" altLang="sk-SK" sz="1600" dirty="0">
                <a:solidFill>
                  <a:srgbClr val="000000"/>
                </a:solidFill>
              </a:rPr>
              <a:t>π</a:t>
            </a:r>
            <a:r>
              <a:rPr lang="el-GR" altLang="sk-SK" sz="1600" baseline="-25000" dirty="0">
                <a:solidFill>
                  <a:srgbClr val="000000"/>
                </a:solidFill>
              </a:rPr>
              <a:t>0</a:t>
            </a:r>
            <a:r>
              <a:rPr lang="el-GR" altLang="sk-SK" sz="1600" dirty="0">
                <a:solidFill>
                  <a:srgbClr val="000000"/>
                </a:solidFill>
              </a:rPr>
              <a:t> </a:t>
            </a:r>
            <a:r>
              <a:rPr lang="cs-CZ" altLang="sk-SK" sz="1600" dirty="0">
                <a:solidFill>
                  <a:srgbClr val="000000"/>
                </a:solidFill>
              </a:rPr>
              <a:t>na </a:t>
            </a:r>
            <a:r>
              <a:rPr lang="el-GR" altLang="sk-SK" sz="1600" dirty="0">
                <a:solidFill>
                  <a:srgbClr val="000000"/>
                </a:solidFill>
              </a:rPr>
              <a:t>π</a:t>
            </a:r>
            <a:r>
              <a:rPr lang="el-GR" altLang="sk-SK" sz="1600" baseline="-25000" dirty="0">
                <a:solidFill>
                  <a:srgbClr val="000000"/>
                </a:solidFill>
              </a:rPr>
              <a:t>1</a:t>
            </a:r>
            <a:r>
              <a:rPr lang="el-GR" altLang="sk-SK" sz="1600" dirty="0">
                <a:solidFill>
                  <a:srgbClr val="000000"/>
                </a:solidFill>
              </a:rPr>
              <a:t> (</a:t>
            </a:r>
            <a:r>
              <a:rPr lang="cs-CZ" altLang="sk-SK" sz="1600" dirty="0">
                <a:solidFill>
                  <a:srgbClr val="000000"/>
                </a:solidFill>
              </a:rPr>
              <a:t>bod B). </a:t>
            </a:r>
            <a:endParaRPr lang="cs-CZ" altLang="sk-SK" sz="1600" dirty="0" smtClean="0">
              <a:solidFill>
                <a:srgbClr val="000000"/>
              </a:solidFill>
            </a:endParaRPr>
          </a:p>
          <a:p>
            <a:pPr algn="just">
              <a:spcAft>
                <a:spcPts val="600"/>
              </a:spcAft>
            </a:pPr>
            <a:r>
              <a:rPr lang="cs-CZ" altLang="sk-SK" sz="1600" dirty="0" smtClean="0">
                <a:solidFill>
                  <a:srgbClr val="000000"/>
                </a:solidFill>
              </a:rPr>
              <a:t>To </a:t>
            </a:r>
            <a:r>
              <a:rPr lang="cs-CZ" altLang="sk-SK" sz="1600" dirty="0">
                <a:solidFill>
                  <a:srgbClr val="000000"/>
                </a:solidFill>
              </a:rPr>
              <a:t>ovšem neplatí v dlouhém období, kdy ekonomické subjekty „procitnou“ z dočasné peněžní </a:t>
            </a:r>
            <a:r>
              <a:rPr lang="cs-CZ" altLang="sk-SK" sz="1600" dirty="0" smtClean="0">
                <a:solidFill>
                  <a:srgbClr val="000000"/>
                </a:solidFill>
              </a:rPr>
              <a:t>iluze.</a:t>
            </a:r>
            <a:endParaRPr lang="cs-CZ" altLang="sk-SK" sz="1600" dirty="0">
              <a:solidFill>
                <a:srgbClr val="000000"/>
              </a:solidFill>
            </a:endParaRPr>
          </a:p>
        </p:txBody>
      </p:sp>
      <p:sp>
        <p:nvSpPr>
          <p:cNvPr id="53" name="Text Box 16"/>
          <p:cNvSpPr txBox="1">
            <a:spLocks noChangeArrowheads="1"/>
          </p:cNvSpPr>
          <p:nvPr/>
        </p:nvSpPr>
        <p:spPr bwMode="auto">
          <a:xfrm>
            <a:off x="280296" y="860402"/>
            <a:ext cx="11782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dirty="0" smtClean="0"/>
              <a:t>, </a:t>
            </a:r>
            <a:r>
              <a:rPr lang="el-GR" altLang="sk-SK" sz="1600" b="1" dirty="0">
                <a:solidFill>
                  <a:srgbClr val="307871"/>
                </a:solidFill>
              </a:rPr>
              <a:t>π</a:t>
            </a:r>
            <a:r>
              <a:rPr lang="cs-CZ" altLang="sk-SK" sz="1600" b="1" baseline="30000" dirty="0">
                <a:solidFill>
                  <a:srgbClr val="307871"/>
                </a:solidFill>
              </a:rPr>
              <a:t>e</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cxnSp>
        <p:nvCxnSpPr>
          <p:cNvPr id="3" name="Přímá spojnice 2"/>
          <p:cNvCxnSpPr/>
          <p:nvPr/>
        </p:nvCxnSpPr>
        <p:spPr>
          <a:xfrm>
            <a:off x="1208535" y="2571750"/>
            <a:ext cx="114414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Přímá spojnice 4"/>
          <p:cNvCxnSpPr/>
          <p:nvPr/>
        </p:nvCxnSpPr>
        <p:spPr>
          <a:xfrm flipH="1">
            <a:off x="2027919" y="2890043"/>
            <a:ext cx="7370" cy="118139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Text Box 16"/>
          <p:cNvSpPr txBox="1">
            <a:spLocks noChangeArrowheads="1"/>
          </p:cNvSpPr>
          <p:nvPr/>
        </p:nvSpPr>
        <p:spPr bwMode="auto">
          <a:xfrm>
            <a:off x="365379" y="2382666"/>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1 </a:t>
            </a:r>
            <a:r>
              <a:rPr lang="cs-CZ" altLang="sk-SK" sz="1600" b="1" dirty="0" smtClean="0"/>
              <a:t>= </a:t>
            </a:r>
            <a:r>
              <a:rPr lang="el-GR" altLang="sk-SK" sz="1600" b="1" dirty="0">
                <a:solidFill>
                  <a:srgbClr val="307871"/>
                </a:solidFill>
              </a:rPr>
              <a:t>π</a:t>
            </a:r>
            <a:r>
              <a:rPr lang="cs-CZ" altLang="sk-SK" sz="1600" b="1" baseline="30000" dirty="0">
                <a:solidFill>
                  <a:srgbClr val="307871"/>
                </a:solidFill>
              </a:rPr>
              <a:t>e</a:t>
            </a:r>
            <a:r>
              <a:rPr lang="cs-CZ" altLang="sk-SK" sz="1600" b="1" baseline="-25000" dirty="0">
                <a:solidFill>
                  <a:srgbClr val="307871"/>
                </a:solidFill>
              </a:rPr>
              <a:t>1 </a:t>
            </a:r>
            <a:endParaRPr lang="cs-CZ" altLang="sk-SK" sz="1600" b="1" baseline="-25000" dirty="0"/>
          </a:p>
        </p:txBody>
      </p:sp>
      <p:sp>
        <p:nvSpPr>
          <p:cNvPr id="16" name="Text Box 6"/>
          <p:cNvSpPr txBox="1">
            <a:spLocks noChangeArrowheads="1"/>
          </p:cNvSpPr>
          <p:nvPr/>
        </p:nvSpPr>
        <p:spPr bwMode="auto">
          <a:xfrm>
            <a:off x="1691680" y="4005206"/>
            <a:ext cx="4032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r>
              <a:rPr lang="cs-CZ" altLang="sk-SK" sz="1600" b="1" baseline="-25000" dirty="0" smtClean="0"/>
              <a:t>1</a:t>
            </a:r>
            <a:endParaRPr lang="cs-CZ" altLang="sk-SK" sz="1600" b="1" baseline="-25000" dirty="0"/>
          </a:p>
        </p:txBody>
      </p:sp>
      <p:cxnSp>
        <p:nvCxnSpPr>
          <p:cNvPr id="17" name="Přímá spojnice 16"/>
          <p:cNvCxnSpPr/>
          <p:nvPr/>
        </p:nvCxnSpPr>
        <p:spPr>
          <a:xfrm>
            <a:off x="2352675" y="1373924"/>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Arc 7"/>
          <p:cNvSpPr>
            <a:spLocks/>
          </p:cNvSpPr>
          <p:nvPr/>
        </p:nvSpPr>
        <p:spPr bwMode="auto">
          <a:xfrm rot="10800000">
            <a:off x="1823336" y="1114082"/>
            <a:ext cx="2219523" cy="2232249"/>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9" name="Text Box 9"/>
          <p:cNvSpPr txBox="1">
            <a:spLocks noChangeArrowheads="1"/>
          </p:cNvSpPr>
          <p:nvPr/>
        </p:nvSpPr>
        <p:spPr bwMode="auto">
          <a:xfrm>
            <a:off x="3599193" y="2961620"/>
            <a:ext cx="15044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SRPC</a:t>
            </a:r>
            <a:r>
              <a:rPr lang="cs-CZ" altLang="sk-SK" sz="1600" b="1" baseline="-25000" dirty="0" smtClean="0"/>
              <a:t>1</a:t>
            </a:r>
            <a:r>
              <a:rPr lang="cs-CZ" altLang="sk-SK" sz="1600" b="1" dirty="0" smtClean="0"/>
              <a:t>(</a:t>
            </a:r>
            <a:r>
              <a:rPr lang="el-GR" altLang="sk-SK" sz="1600" b="1" dirty="0" smtClean="0"/>
              <a:t>π</a:t>
            </a:r>
            <a:r>
              <a:rPr lang="cs-CZ" altLang="sk-SK" sz="1600" b="1" baseline="30000" dirty="0" smtClean="0"/>
              <a:t>e</a:t>
            </a:r>
            <a:r>
              <a:rPr lang="cs-CZ" altLang="sk-SK" sz="1600" b="1" baseline="-25000" dirty="0" smtClean="0"/>
              <a:t>1</a:t>
            </a:r>
            <a:r>
              <a:rPr lang="cs-CZ" altLang="sk-SK" sz="1600" b="1" dirty="0" smtClean="0"/>
              <a:t>)</a:t>
            </a:r>
            <a:r>
              <a:rPr lang="cs-CZ" altLang="sk-SK" sz="1600" b="1" dirty="0" smtClean="0">
                <a:solidFill>
                  <a:srgbClr val="FF0000"/>
                </a:solidFill>
              </a:rPr>
              <a:t> </a:t>
            </a:r>
            <a:endParaRPr lang="cs-CZ" altLang="sk-SK" sz="1600" b="1" dirty="0">
              <a:solidFill>
                <a:srgbClr val="FF0000"/>
              </a:solidFill>
            </a:endParaRPr>
          </a:p>
        </p:txBody>
      </p:sp>
      <p:cxnSp>
        <p:nvCxnSpPr>
          <p:cNvPr id="20" name="Přímá spojnice 19"/>
          <p:cNvCxnSpPr/>
          <p:nvPr/>
        </p:nvCxnSpPr>
        <p:spPr>
          <a:xfrm>
            <a:off x="1187624" y="3200957"/>
            <a:ext cx="114414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 Box 9"/>
          <p:cNvSpPr txBox="1">
            <a:spLocks noChangeArrowheads="1"/>
          </p:cNvSpPr>
          <p:nvPr/>
        </p:nvSpPr>
        <p:spPr bwMode="auto">
          <a:xfrm>
            <a:off x="2407126" y="128403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L</a:t>
            </a:r>
            <a:r>
              <a:rPr lang="cs-CZ" altLang="sk-SK" sz="1600" b="1" dirty="0" smtClean="0">
                <a:solidFill>
                  <a:srgbClr val="FF0000"/>
                </a:solidFill>
              </a:rPr>
              <a:t>RPC </a:t>
            </a:r>
            <a:endParaRPr lang="cs-CZ" altLang="sk-SK" sz="1600" b="1" dirty="0">
              <a:solidFill>
                <a:srgbClr val="FF0000"/>
              </a:solidFill>
            </a:endParaRPr>
          </a:p>
        </p:txBody>
      </p:sp>
      <p:sp>
        <p:nvSpPr>
          <p:cNvPr id="22" name="Text Box 16"/>
          <p:cNvSpPr txBox="1">
            <a:spLocks noChangeArrowheads="1"/>
          </p:cNvSpPr>
          <p:nvPr/>
        </p:nvSpPr>
        <p:spPr bwMode="auto">
          <a:xfrm>
            <a:off x="381079" y="3031680"/>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0 </a:t>
            </a:r>
            <a:r>
              <a:rPr lang="cs-CZ" altLang="sk-SK" sz="1600" b="1" dirty="0" smtClean="0"/>
              <a:t>= </a:t>
            </a:r>
            <a:r>
              <a:rPr lang="el-GR" altLang="sk-SK" sz="1600" b="1" dirty="0">
                <a:solidFill>
                  <a:srgbClr val="307871"/>
                </a:solidFill>
              </a:rPr>
              <a:t>π</a:t>
            </a:r>
            <a:r>
              <a:rPr lang="cs-CZ" altLang="sk-SK" sz="1600" b="1" baseline="30000" dirty="0" smtClean="0">
                <a:solidFill>
                  <a:srgbClr val="307871"/>
                </a:solidFill>
              </a:rPr>
              <a:t>e</a:t>
            </a:r>
            <a:r>
              <a:rPr lang="cs-CZ" altLang="sk-SK" sz="1600" b="1" baseline="-25000" dirty="0" smtClean="0">
                <a:solidFill>
                  <a:srgbClr val="307871"/>
                </a:solidFill>
              </a:rPr>
              <a:t>0</a:t>
            </a:r>
            <a:endParaRPr lang="cs-CZ" altLang="sk-SK" sz="1600" b="1" baseline="-25000" dirty="0"/>
          </a:p>
        </p:txBody>
      </p:sp>
      <p:cxnSp>
        <p:nvCxnSpPr>
          <p:cNvPr id="10" name="Přímá spojnice 9"/>
          <p:cNvCxnSpPr/>
          <p:nvPr/>
        </p:nvCxnSpPr>
        <p:spPr>
          <a:xfrm flipH="1">
            <a:off x="1183940" y="2899027"/>
            <a:ext cx="84397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6"/>
          <p:cNvSpPr txBox="1">
            <a:spLocks noChangeArrowheads="1"/>
          </p:cNvSpPr>
          <p:nvPr/>
        </p:nvSpPr>
        <p:spPr bwMode="auto">
          <a:xfrm>
            <a:off x="803530" y="2693126"/>
            <a:ext cx="38421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1  </a:t>
            </a:r>
            <a:endParaRPr lang="cs-CZ" altLang="sk-SK" sz="1600" b="1" baseline="-25000" dirty="0"/>
          </a:p>
        </p:txBody>
      </p:sp>
      <p:sp>
        <p:nvSpPr>
          <p:cNvPr id="30" name="Text Box 6"/>
          <p:cNvSpPr txBox="1">
            <a:spLocks noChangeArrowheads="1"/>
          </p:cNvSpPr>
          <p:nvPr/>
        </p:nvSpPr>
        <p:spPr bwMode="auto">
          <a:xfrm>
            <a:off x="2195735" y="4029291"/>
            <a:ext cx="5541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u</a:t>
            </a:r>
            <a:r>
              <a:rPr lang="cs-CZ" altLang="sk-SK" sz="1600" b="1" dirty="0" smtClean="0">
                <a:solidFill>
                  <a:srgbClr val="FF0000"/>
                </a:solidFill>
              </a:rPr>
              <a:t>*</a:t>
            </a:r>
            <a:r>
              <a:rPr lang="cs-CZ" altLang="sk-SK" sz="1600" b="1" dirty="0" smtClean="0"/>
              <a:t> </a:t>
            </a:r>
            <a:endParaRPr lang="cs-CZ" altLang="sk-SK" sz="1600" b="1" dirty="0"/>
          </a:p>
        </p:txBody>
      </p:sp>
      <p:sp>
        <p:nvSpPr>
          <p:cNvPr id="31" name="Text Box 9"/>
          <p:cNvSpPr txBox="1">
            <a:spLocks noChangeArrowheads="1"/>
          </p:cNvSpPr>
          <p:nvPr/>
        </p:nvSpPr>
        <p:spPr bwMode="auto">
          <a:xfrm>
            <a:off x="2318983" y="3297727"/>
            <a:ext cx="41440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A</a:t>
            </a:r>
            <a:r>
              <a:rPr lang="cs-CZ" altLang="sk-SK" sz="1600" b="1" dirty="0" smtClean="0">
                <a:solidFill>
                  <a:srgbClr val="FF0000"/>
                </a:solidFill>
              </a:rPr>
              <a:t> </a:t>
            </a:r>
            <a:endParaRPr lang="cs-CZ" altLang="sk-SK" sz="1600" b="1" dirty="0">
              <a:solidFill>
                <a:srgbClr val="FF0000"/>
              </a:solidFill>
            </a:endParaRPr>
          </a:p>
        </p:txBody>
      </p:sp>
      <p:sp>
        <p:nvSpPr>
          <p:cNvPr id="32" name="Text Box 9"/>
          <p:cNvSpPr txBox="1">
            <a:spLocks noChangeArrowheads="1"/>
          </p:cNvSpPr>
          <p:nvPr/>
        </p:nvSpPr>
        <p:spPr bwMode="auto">
          <a:xfrm>
            <a:off x="1988531" y="2614885"/>
            <a:ext cx="41440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B</a:t>
            </a:r>
            <a:r>
              <a:rPr lang="cs-CZ" altLang="sk-SK" sz="1600" b="1" dirty="0" smtClean="0">
                <a:solidFill>
                  <a:srgbClr val="FF0000"/>
                </a:solidFill>
              </a:rPr>
              <a:t> </a:t>
            </a:r>
            <a:endParaRPr lang="cs-CZ" altLang="sk-SK" sz="1600" b="1" dirty="0">
              <a:solidFill>
                <a:srgbClr val="FF0000"/>
              </a:solidFill>
            </a:endParaRPr>
          </a:p>
        </p:txBody>
      </p:sp>
      <p:sp>
        <p:nvSpPr>
          <p:cNvPr id="33" name="Text Box 9"/>
          <p:cNvSpPr txBox="1">
            <a:spLocks noChangeArrowheads="1"/>
          </p:cNvSpPr>
          <p:nvPr/>
        </p:nvSpPr>
        <p:spPr bwMode="auto">
          <a:xfrm>
            <a:off x="2380477" y="2332749"/>
            <a:ext cx="41440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C</a:t>
            </a:r>
            <a:r>
              <a:rPr lang="cs-CZ" altLang="sk-SK" sz="1600" b="1" dirty="0" smtClean="0">
                <a:solidFill>
                  <a:srgbClr val="FF0000"/>
                </a:solidFill>
              </a:rPr>
              <a:t> </a:t>
            </a:r>
            <a:endParaRPr lang="cs-CZ" altLang="sk-SK" sz="1600" b="1" dirty="0">
              <a:solidFill>
                <a:srgbClr val="FF0000"/>
              </a:solidFill>
            </a:endParaRPr>
          </a:p>
        </p:txBody>
      </p:sp>
    </p:spTree>
    <p:extLst>
      <p:ext uri="{BB962C8B-B14F-4D97-AF65-F5344CB8AC3E}">
        <p14:creationId xmlns:p14="http://schemas.microsoft.com/office/powerpoint/2010/main" val="1390848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473" y="771550"/>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Dočasné peněžní iluze - záměny </a:t>
            </a:r>
            <a:r>
              <a:rPr lang="cs-CZ" sz="2000" dirty="0">
                <a:solidFill>
                  <a:srgbClr val="000000"/>
                </a:solidFill>
              </a:rPr>
              <a:t>nominálních veličin za reálné, záměny všeobecného růstu cen za růst „jejich“ cen. </a:t>
            </a:r>
            <a:endParaRPr lang="cs-CZ" sz="2000" dirty="0" smtClean="0">
              <a:solidFill>
                <a:srgbClr val="000000"/>
              </a:solidFill>
            </a:endParaRPr>
          </a:p>
          <a:p>
            <a:pPr lvl="0" algn="just">
              <a:spcBef>
                <a:spcPts val="0"/>
              </a:spcBef>
              <a:spcAft>
                <a:spcPts val="600"/>
              </a:spcAft>
              <a:buClr>
                <a:schemeClr val="tx1"/>
              </a:buClr>
              <a:buSzPct val="120000"/>
              <a:tabLst>
                <a:tab pos="228600" algn="l"/>
              </a:tabLst>
            </a:pPr>
            <a:r>
              <a:rPr lang="cs-CZ" sz="2000" dirty="0" smtClean="0">
                <a:solidFill>
                  <a:srgbClr val="000000"/>
                </a:solidFill>
              </a:rPr>
              <a:t>V </a:t>
            </a:r>
            <a:r>
              <a:rPr lang="cs-CZ" sz="2000" dirty="0">
                <a:solidFill>
                  <a:srgbClr val="000000"/>
                </a:solidFill>
              </a:rPr>
              <a:t>tomto případě zabudují zvýšenou míru inflace odpovídající úrovni </a:t>
            </a:r>
            <a:r>
              <a:rPr lang="el-GR" sz="2000" dirty="0">
                <a:solidFill>
                  <a:srgbClr val="000000"/>
                </a:solidFill>
              </a:rPr>
              <a:t>π</a:t>
            </a:r>
            <a:r>
              <a:rPr lang="el-GR" sz="2000" baseline="-25000" dirty="0">
                <a:solidFill>
                  <a:srgbClr val="000000"/>
                </a:solidFill>
              </a:rPr>
              <a:t>1 </a:t>
            </a:r>
            <a:r>
              <a:rPr lang="el-GR" sz="2000" dirty="0">
                <a:solidFill>
                  <a:srgbClr val="000000"/>
                </a:solidFill>
              </a:rPr>
              <a:t>(</a:t>
            </a:r>
            <a:r>
              <a:rPr lang="cs-CZ" sz="2000" dirty="0">
                <a:solidFill>
                  <a:srgbClr val="000000"/>
                </a:solidFill>
              </a:rPr>
              <a:t>tato úroveň inflace je vyšší oproti původní úrovni </a:t>
            </a:r>
            <a:r>
              <a:rPr lang="el-GR" sz="2000" dirty="0">
                <a:solidFill>
                  <a:srgbClr val="000000"/>
                </a:solidFill>
              </a:rPr>
              <a:t>π</a:t>
            </a:r>
            <a:r>
              <a:rPr lang="el-GR" sz="2000" baseline="-25000" dirty="0">
                <a:solidFill>
                  <a:srgbClr val="000000"/>
                </a:solidFill>
              </a:rPr>
              <a:t>0</a:t>
            </a:r>
            <a:r>
              <a:rPr lang="el-GR" sz="2000" dirty="0">
                <a:solidFill>
                  <a:srgbClr val="000000"/>
                </a:solidFill>
              </a:rPr>
              <a:t>) </a:t>
            </a:r>
            <a:r>
              <a:rPr lang="cs-CZ" sz="2000" dirty="0">
                <a:solidFill>
                  <a:srgbClr val="000000"/>
                </a:solidFill>
              </a:rPr>
              <a:t>do svých očekávání, přizpůsobí tomuto svá inflační očekávání s tím, že nyní očekávají vyšší míru inflace a Phillipsova křivka se pro danou ekonomiku posune z výchozí polohy SRPC</a:t>
            </a:r>
            <a:r>
              <a:rPr lang="cs-CZ" sz="2000" baseline="-25000" dirty="0">
                <a:solidFill>
                  <a:srgbClr val="000000"/>
                </a:solidFill>
              </a:rPr>
              <a:t>0</a:t>
            </a:r>
            <a:r>
              <a:rPr lang="cs-CZ" sz="2000" dirty="0">
                <a:solidFill>
                  <a:srgbClr val="000000"/>
                </a:solidFill>
              </a:rPr>
              <a:t> na novou úroveň SRPC</a:t>
            </a:r>
            <a:r>
              <a:rPr lang="cs-CZ" sz="2000" baseline="-25000" dirty="0">
                <a:solidFill>
                  <a:srgbClr val="000000"/>
                </a:solidFill>
              </a:rPr>
              <a:t>1</a:t>
            </a:r>
            <a:r>
              <a:rPr lang="cs-CZ" sz="2000" dirty="0" smtClean="0">
                <a:solidFill>
                  <a:srgbClr val="000000"/>
                </a:solidFill>
              </a:rPr>
              <a:t>.</a:t>
            </a:r>
          </a:p>
          <a:p>
            <a:pPr lvl="0" algn="just">
              <a:spcBef>
                <a:spcPts val="0"/>
              </a:spcBef>
              <a:spcAft>
                <a:spcPts val="600"/>
              </a:spcAft>
              <a:buClr>
                <a:schemeClr val="tx1"/>
              </a:buClr>
              <a:buSzPct val="120000"/>
              <a:tabLst>
                <a:tab pos="228600" algn="l"/>
              </a:tabLst>
            </a:pPr>
            <a:r>
              <a:rPr lang="cs-CZ" sz="2000" dirty="0" smtClean="0">
                <a:solidFill>
                  <a:srgbClr val="000000"/>
                </a:solidFill>
              </a:rPr>
              <a:t>Ekonomika </a:t>
            </a:r>
            <a:r>
              <a:rPr lang="cs-CZ" sz="2000" dirty="0">
                <a:solidFill>
                  <a:srgbClr val="000000"/>
                </a:solidFill>
              </a:rPr>
              <a:t>se nyní bude nacházet na LRPC v bodě C, kterému odpovídá vyšší míra skutečné i očekávané inflace (</a:t>
            </a:r>
            <a:r>
              <a:rPr lang="el-GR" altLang="sk-SK" sz="2200" dirty="0">
                <a:solidFill>
                  <a:srgbClr val="000000"/>
                </a:solidFill>
              </a:rPr>
              <a:t>π</a:t>
            </a:r>
            <a:r>
              <a:rPr lang="cs-CZ" altLang="sk-SK" sz="2200" baseline="-25000" dirty="0">
                <a:solidFill>
                  <a:srgbClr val="000000"/>
                </a:solidFill>
              </a:rPr>
              <a:t>1 </a:t>
            </a:r>
            <a:r>
              <a:rPr lang="cs-CZ" altLang="sk-SK" sz="2200" dirty="0">
                <a:solidFill>
                  <a:srgbClr val="000000"/>
                </a:solidFill>
              </a:rPr>
              <a:t>= </a:t>
            </a:r>
            <a:r>
              <a:rPr lang="el-GR" altLang="sk-SK" sz="2200" dirty="0">
                <a:solidFill>
                  <a:srgbClr val="000000"/>
                </a:solidFill>
              </a:rPr>
              <a:t>π</a:t>
            </a:r>
            <a:r>
              <a:rPr lang="cs-CZ" altLang="sk-SK" sz="2200" baseline="30000" dirty="0">
                <a:solidFill>
                  <a:srgbClr val="000000"/>
                </a:solidFill>
              </a:rPr>
              <a:t>e</a:t>
            </a:r>
            <a:r>
              <a:rPr lang="cs-CZ" altLang="sk-SK" sz="2200" baseline="-25000" dirty="0">
                <a:solidFill>
                  <a:srgbClr val="000000"/>
                </a:solidFill>
              </a:rPr>
              <a:t>1</a:t>
            </a:r>
            <a:r>
              <a:rPr lang="cs-CZ" sz="2000" dirty="0">
                <a:solidFill>
                  <a:srgbClr val="000000"/>
                </a:solidFill>
              </a:rPr>
              <a:t>). Nezaměstnanost vzrostla z úrovně u</a:t>
            </a:r>
            <a:r>
              <a:rPr lang="cs-CZ" sz="2000" baseline="-25000" dirty="0">
                <a:solidFill>
                  <a:srgbClr val="000000"/>
                </a:solidFill>
              </a:rPr>
              <a:t>1</a:t>
            </a:r>
            <a:r>
              <a:rPr lang="cs-CZ" sz="2000" dirty="0">
                <a:solidFill>
                  <a:srgbClr val="000000"/>
                </a:solidFill>
              </a:rPr>
              <a:t> na původní úroveň u*, tj. vrátila se na úroveň přirozené míry nezaměstnanosti. </a:t>
            </a:r>
            <a:endParaRPr lang="cs-CZ" sz="2000" dirty="0" smtClean="0">
              <a:solidFill>
                <a:srgbClr val="000000"/>
              </a:solidFill>
            </a:endParaRPr>
          </a:p>
          <a:p>
            <a:pPr lvl="0" algn="just">
              <a:spcBef>
                <a:spcPts val="0"/>
              </a:spcBef>
              <a:spcAft>
                <a:spcPts val="600"/>
              </a:spcAft>
              <a:buClr>
                <a:schemeClr val="tx1"/>
              </a:buClr>
              <a:buSzPct val="120000"/>
              <a:tabLst>
                <a:tab pos="228600" algn="l"/>
              </a:tabLst>
            </a:pPr>
            <a:r>
              <a:rPr lang="cs-CZ" sz="2000" dirty="0" smtClean="0">
                <a:solidFill>
                  <a:srgbClr val="000000"/>
                </a:solidFill>
              </a:rPr>
              <a:t>Obecný zápis </a:t>
            </a:r>
            <a:r>
              <a:rPr lang="cs-CZ" sz="2000" dirty="0" err="1" smtClean="0">
                <a:solidFill>
                  <a:srgbClr val="000000"/>
                </a:solidFill>
              </a:rPr>
              <a:t>Friedmanovy</a:t>
            </a:r>
            <a:r>
              <a:rPr lang="cs-CZ" sz="2000" dirty="0" smtClean="0">
                <a:solidFill>
                  <a:srgbClr val="000000"/>
                </a:solidFill>
              </a:rPr>
              <a:t> PC je: </a:t>
            </a:r>
            <a:r>
              <a:rPr lang="cs-CZ" sz="2000" b="1" dirty="0" smtClean="0"/>
              <a:t>u* - u = a(</a:t>
            </a:r>
            <a:r>
              <a:rPr lang="el-GR" altLang="sk-SK" sz="2200" b="1" dirty="0" smtClean="0"/>
              <a:t>π</a:t>
            </a:r>
            <a:r>
              <a:rPr lang="cs-CZ" altLang="sk-SK" sz="2200" b="1" dirty="0" smtClean="0"/>
              <a:t> – </a:t>
            </a:r>
            <a:r>
              <a:rPr lang="el-GR" altLang="sk-SK" sz="2200" b="1" dirty="0"/>
              <a:t>π</a:t>
            </a:r>
            <a:r>
              <a:rPr lang="cs-CZ" altLang="sk-SK" sz="2200" b="1" baseline="30000" dirty="0" smtClean="0"/>
              <a:t>e</a:t>
            </a:r>
            <a:r>
              <a:rPr lang="cs-CZ" altLang="sk-SK" sz="2200" b="1" dirty="0" smtClean="0"/>
              <a:t>)</a:t>
            </a:r>
            <a:endParaRPr lang="cs-CZ" sz="2000" b="1" dirty="0" smtClean="0"/>
          </a:p>
        </p:txBody>
      </p:sp>
      <p:sp>
        <p:nvSpPr>
          <p:cNvPr id="6" name="Nadpis 5"/>
          <p:cNvSpPr>
            <a:spLocks noGrp="1"/>
          </p:cNvSpPr>
          <p:nvPr>
            <p:ph type="title"/>
          </p:nvPr>
        </p:nvSpPr>
        <p:spPr>
          <a:xfrm>
            <a:off x="251520" y="195486"/>
            <a:ext cx="7632848" cy="507703"/>
          </a:xfrm>
        </p:spPr>
        <p:txBody>
          <a:bodyPr/>
          <a:lstStyle/>
          <a:p>
            <a:r>
              <a:rPr lang="cs-CZ" altLang="sk-SK" sz="2800" b="1" dirty="0" err="1" smtClean="0">
                <a:solidFill>
                  <a:srgbClr val="307871"/>
                </a:solidFill>
              </a:rPr>
              <a:t>Friedmanova</a:t>
            </a:r>
            <a:r>
              <a:rPr lang="cs-CZ" altLang="sk-SK" sz="2800" b="1" dirty="0" smtClean="0">
                <a:solidFill>
                  <a:srgbClr val="307871"/>
                </a:solidFill>
              </a:rPr>
              <a:t> peněžní iluze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1668068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473" y="771550"/>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Phillipsova křivka je, v pojetí nové klasické makroekonomie, analyzována na pozadí existence racionálních očekávání a tradičně má pouze dlouhodobý </a:t>
            </a:r>
            <a:r>
              <a:rPr lang="cs-CZ" sz="2000" dirty="0" smtClean="0">
                <a:solidFill>
                  <a:srgbClr val="000000"/>
                </a:solidFill>
              </a:rPr>
              <a:t>charakter</a:t>
            </a:r>
          </a:p>
          <a:p>
            <a:pPr algn="just">
              <a:spcBef>
                <a:spcPts val="0"/>
              </a:spcBef>
              <a:spcAft>
                <a:spcPts val="600"/>
              </a:spcAft>
              <a:buClr>
                <a:schemeClr val="tx1"/>
              </a:buClr>
              <a:buSzPct val="120000"/>
              <a:tabLst>
                <a:tab pos="228600" algn="l"/>
              </a:tabLst>
            </a:pPr>
            <a:r>
              <a:rPr lang="cs-CZ" sz="2000" dirty="0" smtClean="0">
                <a:solidFill>
                  <a:srgbClr val="000000"/>
                </a:solidFill>
              </a:rPr>
              <a:t>Permanentní </a:t>
            </a:r>
            <a:r>
              <a:rPr lang="cs-CZ" sz="2000" dirty="0">
                <a:solidFill>
                  <a:srgbClr val="000000"/>
                </a:solidFill>
              </a:rPr>
              <a:t>existenci krátkodobé </a:t>
            </a:r>
            <a:r>
              <a:rPr lang="cs-CZ" sz="2000" dirty="0" err="1">
                <a:solidFill>
                  <a:srgbClr val="000000"/>
                </a:solidFill>
              </a:rPr>
              <a:t>Phillipsovy</a:t>
            </a:r>
            <a:r>
              <a:rPr lang="cs-CZ" sz="2000" dirty="0">
                <a:solidFill>
                  <a:srgbClr val="000000"/>
                </a:solidFill>
              </a:rPr>
              <a:t> křivky škola racionálních očekávání </a:t>
            </a:r>
            <a:r>
              <a:rPr lang="cs-CZ" sz="2000" dirty="0" smtClean="0">
                <a:solidFill>
                  <a:srgbClr val="000000"/>
                </a:solidFill>
              </a:rPr>
              <a:t>zpochybňuje</a:t>
            </a:r>
          </a:p>
          <a:p>
            <a:pPr algn="just">
              <a:spcBef>
                <a:spcPts val="0"/>
              </a:spcBef>
              <a:spcAft>
                <a:spcPts val="600"/>
              </a:spcAft>
              <a:buClr>
                <a:schemeClr val="tx1"/>
              </a:buClr>
              <a:buSzPct val="120000"/>
              <a:tabLst>
                <a:tab pos="228600" algn="l"/>
              </a:tabLst>
            </a:pPr>
            <a:r>
              <a:rPr lang="cs-CZ" sz="2000" b="1" i="1" u="sng" dirty="0" smtClean="0"/>
              <a:t>Hypotéza racionálních </a:t>
            </a:r>
            <a:r>
              <a:rPr lang="cs-CZ" sz="2000" b="1" i="1" u="sng" dirty="0"/>
              <a:t>očekávání</a:t>
            </a:r>
            <a:r>
              <a:rPr lang="cs-CZ" sz="2000" dirty="0" smtClean="0">
                <a:solidFill>
                  <a:srgbClr val="000000"/>
                </a:solidFill>
              </a:rPr>
              <a:t> - podle </a:t>
            </a:r>
            <a:r>
              <a:rPr lang="cs-CZ" sz="2000" dirty="0">
                <a:solidFill>
                  <a:srgbClr val="000000"/>
                </a:solidFill>
              </a:rPr>
              <a:t>této hypotézy lidé zkoumají nejen, co se již stalo, ale zároveň i to, co se právě děje a co se stane. </a:t>
            </a:r>
            <a:r>
              <a:rPr lang="cs-CZ" sz="2000" dirty="0" smtClean="0">
                <a:solidFill>
                  <a:srgbClr val="000000"/>
                </a:solidFill>
              </a:rPr>
              <a:t>Racionální </a:t>
            </a:r>
            <a:r>
              <a:rPr lang="cs-CZ" sz="2000" dirty="0">
                <a:solidFill>
                  <a:srgbClr val="000000"/>
                </a:solidFill>
              </a:rPr>
              <a:t>očekávání jsou založena na znalosti všech současných dostupných informací. Tato teorie nepředpokládá neomylnost očekávání, ale předpokládá, že se ekonomické subjekty poučí ze svých omylů.  Hypotéza racionálních očekávání tvrdí, že lidská očekávání jsou správná pouze v průměru. To znamená, že lidé nebudou dělat stále tytéž </a:t>
            </a:r>
            <a:r>
              <a:rPr lang="cs-CZ" sz="2000" dirty="0" smtClean="0">
                <a:solidFill>
                  <a:srgbClr val="000000"/>
                </a:solidFill>
              </a:rPr>
              <a:t>tzv. systematické chyby.</a:t>
            </a:r>
            <a:r>
              <a:rPr lang="cs-CZ" sz="2000" dirty="0">
                <a:solidFill>
                  <a:srgbClr val="000000"/>
                </a:solidFill>
              </a:rPr>
              <a:t>	</a:t>
            </a:r>
            <a:endParaRPr lang="cs-CZ" sz="2000" dirty="0" smtClean="0">
              <a:solidFill>
                <a:srgbClr val="000000"/>
              </a:solidFill>
            </a:endParaRPr>
          </a:p>
        </p:txBody>
      </p:sp>
      <p:sp>
        <p:nvSpPr>
          <p:cNvPr id="6" name="Nadpis 5"/>
          <p:cNvSpPr>
            <a:spLocks noGrp="1"/>
          </p:cNvSpPr>
          <p:nvPr>
            <p:ph type="title"/>
          </p:nvPr>
        </p:nvSpPr>
        <p:spPr>
          <a:xfrm>
            <a:off x="251520" y="195486"/>
            <a:ext cx="8079680" cy="507703"/>
          </a:xfrm>
        </p:spPr>
        <p:txBody>
          <a:bodyPr/>
          <a:lstStyle/>
          <a:p>
            <a:r>
              <a:rPr lang="cs-CZ" altLang="sk-SK" sz="2800" b="1" dirty="0" smtClean="0">
                <a:solidFill>
                  <a:srgbClr val="307871"/>
                </a:solidFill>
              </a:rPr>
              <a:t>Phillipsova křivka v nové klasické makroekonomii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2050894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8182468" cy="507703"/>
          </a:xfrm>
        </p:spPr>
        <p:txBody>
          <a:bodyPr/>
          <a:lstStyle/>
          <a:p>
            <a:r>
              <a:rPr lang="cs-CZ" altLang="sk-SK" sz="2800" b="1" dirty="0">
                <a:solidFill>
                  <a:srgbClr val="307871"/>
                </a:solidFill>
              </a:rPr>
              <a:t>Phillipsova křivka v nové klasické makroekonomii</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3083050" y="2996349"/>
            <a:ext cx="40340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„Jevová“ Phillipsova křivka (politika, jež je prováděná subjekty HP není </a:t>
            </a:r>
            <a:r>
              <a:rPr lang="cs-CZ" altLang="sk-SK" sz="1600" b="1" dirty="0" smtClean="0"/>
              <a:t>předvídaná) </a:t>
            </a:r>
            <a:endParaRPr lang="cs-CZ" altLang="sk-SK" sz="1600" b="1" dirty="0">
              <a:solidFill>
                <a:srgbClr val="FF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6" name="Text Box 6"/>
          <p:cNvSpPr txBox="1">
            <a:spLocks noChangeArrowheads="1"/>
          </p:cNvSpPr>
          <p:nvPr/>
        </p:nvSpPr>
        <p:spPr bwMode="auto">
          <a:xfrm>
            <a:off x="2305551" y="4089943"/>
            <a:ext cx="4710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u</a:t>
            </a:r>
            <a:r>
              <a:rPr lang="cs-CZ" altLang="sk-SK" sz="1600" b="1" dirty="0" smtClean="0">
                <a:solidFill>
                  <a:srgbClr val="FF0000"/>
                </a:solidFill>
              </a:rPr>
              <a:t>*</a:t>
            </a:r>
            <a:endParaRPr lang="cs-CZ" altLang="sk-SK" sz="1600" b="1" baseline="-25000" dirty="0">
              <a:solidFill>
                <a:srgbClr val="FF0000"/>
              </a:solidFill>
            </a:endParaRPr>
          </a:p>
        </p:txBody>
      </p:sp>
      <p:cxnSp>
        <p:nvCxnSpPr>
          <p:cNvPr id="17" name="Přímá spojnice 16"/>
          <p:cNvCxnSpPr/>
          <p:nvPr/>
        </p:nvCxnSpPr>
        <p:spPr>
          <a:xfrm>
            <a:off x="2483768" y="1390451"/>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 Box 9"/>
          <p:cNvSpPr txBox="1">
            <a:spLocks noChangeArrowheads="1"/>
          </p:cNvSpPr>
          <p:nvPr/>
        </p:nvSpPr>
        <p:spPr bwMode="auto">
          <a:xfrm>
            <a:off x="2598840" y="1064882"/>
            <a:ext cx="403406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„Pravdivá“ </a:t>
            </a:r>
            <a:r>
              <a:rPr lang="cs-CZ" altLang="sk-SK" sz="1600" b="1" dirty="0">
                <a:solidFill>
                  <a:srgbClr val="FF0000"/>
                </a:solidFill>
              </a:rPr>
              <a:t>Phillipsova křivka (očekávání jsou racionální a subjekty HP provádějí průhlednou politiku) </a:t>
            </a:r>
            <a:endParaRPr lang="cs-CZ" altLang="sk-SK" sz="1600" b="1" dirty="0">
              <a:solidFill>
                <a:srgbClr val="FF0000"/>
              </a:solidFill>
            </a:endParaRPr>
          </a:p>
        </p:txBody>
      </p:sp>
    </p:spTree>
    <p:extLst>
      <p:ext uri="{BB962C8B-B14F-4D97-AF65-F5344CB8AC3E}">
        <p14:creationId xmlns:p14="http://schemas.microsoft.com/office/powerpoint/2010/main" val="94848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419622"/>
            <a:ext cx="8280920" cy="3888432"/>
          </a:xfrm>
          <a:prstGeom prst="rect">
            <a:avLst/>
          </a:prstGeom>
        </p:spPr>
        <p:txBody>
          <a:bodyPr>
            <a:noAutofit/>
          </a:bodyPr>
          <a:lstStyle/>
          <a:p>
            <a:pPr marL="457200" indent="-457200">
              <a:spcBef>
                <a:spcPts val="0"/>
              </a:spcBef>
              <a:spcAft>
                <a:spcPts val="1200"/>
              </a:spcAft>
              <a:buFont typeface="+mj-lt"/>
              <a:buAutoNum type="arabicPeriod"/>
            </a:pPr>
            <a:r>
              <a:rPr lang="cs-CZ" sz="2400" dirty="0" smtClean="0">
                <a:solidFill>
                  <a:srgbClr val="000000"/>
                </a:solidFill>
              </a:rPr>
              <a:t>Definice inflace, její typy, měření, příčiny, důsledky</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Nezaměstnanost, její typy, příčiny, důsledky</a:t>
            </a:r>
          </a:p>
          <a:p>
            <a:pPr marL="457200" lvl="0" indent="-457200">
              <a:spcBef>
                <a:spcPts val="0"/>
              </a:spcBef>
              <a:spcAft>
                <a:spcPts val="1200"/>
              </a:spcAft>
              <a:buFont typeface="+mj-lt"/>
              <a:buAutoNum type="arabicPeriod"/>
            </a:pPr>
            <a:r>
              <a:rPr lang="cs-CZ" sz="2400" dirty="0" smtClean="0">
                <a:solidFill>
                  <a:srgbClr val="000000"/>
                </a:solidFill>
              </a:rPr>
              <a:t>Keynesiánská verze </a:t>
            </a:r>
            <a:r>
              <a:rPr lang="cs-CZ" sz="2400" dirty="0" err="1" smtClean="0">
                <a:solidFill>
                  <a:srgbClr val="000000"/>
                </a:solidFill>
              </a:rPr>
              <a:t>Phillipsovy</a:t>
            </a:r>
            <a:r>
              <a:rPr lang="cs-CZ" sz="2400" dirty="0" smtClean="0">
                <a:solidFill>
                  <a:srgbClr val="000000"/>
                </a:solidFill>
              </a:rPr>
              <a:t> křivky</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err="1" smtClean="0">
                <a:solidFill>
                  <a:srgbClr val="000000"/>
                </a:solidFill>
              </a:rPr>
              <a:t>Friedmanovo</a:t>
            </a:r>
            <a:r>
              <a:rPr lang="cs-CZ" sz="2400" dirty="0" smtClean="0">
                <a:solidFill>
                  <a:srgbClr val="000000"/>
                </a:solidFill>
              </a:rPr>
              <a:t> pojetí </a:t>
            </a:r>
            <a:r>
              <a:rPr lang="cs-CZ" sz="2400" dirty="0" err="1" smtClean="0">
                <a:solidFill>
                  <a:srgbClr val="000000"/>
                </a:solidFill>
              </a:rPr>
              <a:t>Phillipsovy</a:t>
            </a:r>
            <a:r>
              <a:rPr lang="cs-CZ" sz="2400" dirty="0" smtClean="0">
                <a:solidFill>
                  <a:srgbClr val="000000"/>
                </a:solidFill>
              </a:rPr>
              <a:t> křivky</a:t>
            </a:r>
          </a:p>
          <a:p>
            <a:pPr marL="457200" lvl="0" indent="-457200">
              <a:spcBef>
                <a:spcPts val="0"/>
              </a:spcBef>
              <a:spcAft>
                <a:spcPts val="1200"/>
              </a:spcAft>
              <a:buFont typeface="+mj-lt"/>
              <a:buAutoNum type="arabicPeriod"/>
            </a:pPr>
            <a:r>
              <a:rPr lang="cs-CZ" sz="2400" dirty="0" smtClean="0">
                <a:solidFill>
                  <a:srgbClr val="000000"/>
                </a:solidFill>
              </a:rPr>
              <a:t>Phillipsova křivka v nové klasické makroekonomii</a:t>
            </a:r>
            <a:endParaRPr lang="cs-CZ" sz="2400" dirty="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0" y="195486"/>
            <a:ext cx="8532440" cy="507703"/>
          </a:xfrm>
        </p:spPr>
        <p:txBody>
          <a:bodyPr/>
          <a:lstStyle/>
          <a:p>
            <a:r>
              <a:rPr lang="cs-CZ" altLang="sk-SK" sz="2600" b="1" dirty="0" smtClean="0">
                <a:solidFill>
                  <a:srgbClr val="307871"/>
                </a:solidFill>
              </a:rPr>
              <a:t>Neočekáváná </a:t>
            </a:r>
            <a:r>
              <a:rPr lang="cs-CZ" altLang="sk-SK" sz="2600" b="1" dirty="0">
                <a:solidFill>
                  <a:srgbClr val="307871"/>
                </a:solidFill>
              </a:rPr>
              <a:t>HP v modelu nové klasické makroekonomie</a:t>
            </a:r>
            <a:r>
              <a:rPr lang="cs-CZ" altLang="sk-SK" sz="2800" b="1" dirty="0" smtClean="0"/>
              <a:t> </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05612" y="907943"/>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443923" y="184275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952304" y="3517371"/>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695725" y="2165329"/>
            <a:ext cx="0" cy="493126"/>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flipV="1">
            <a:off x="2368212" y="4428783"/>
            <a:ext cx="458986" cy="9054"/>
          </a:xfrm>
          <a:prstGeom prst="line">
            <a:avLst/>
          </a:prstGeom>
          <a:noFill/>
          <a:ln w="444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1475656" y="1842752"/>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1187624" y="2741257"/>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233517" y="1916680"/>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0</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175189"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endParaRPr lang="cs-CZ" altLang="sk-SK" sz="1600" b="1" dirty="0"/>
          </a:p>
        </p:txBody>
      </p:sp>
      <p:sp>
        <p:nvSpPr>
          <p:cNvPr id="40" name="Text Box 16"/>
          <p:cNvSpPr txBox="1">
            <a:spLocks noChangeArrowheads="1"/>
          </p:cNvSpPr>
          <p:nvPr/>
        </p:nvSpPr>
        <p:spPr bwMode="auto">
          <a:xfrm>
            <a:off x="2480174" y="25380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4961900" y="1011850"/>
            <a:ext cx="393058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dirty="0" smtClean="0">
                <a:solidFill>
                  <a:srgbClr val="000000"/>
                </a:solidFill>
              </a:rPr>
              <a:t>V </a:t>
            </a:r>
            <a:r>
              <a:rPr lang="cs-CZ" altLang="sk-SK" sz="1600" dirty="0" smtClean="0">
                <a:solidFill>
                  <a:srgbClr val="000000"/>
                </a:solidFill>
              </a:rPr>
              <a:t>případě neočekáváné hospodářské politiky dojde v případě fiskální expanze k růstu výstupu (Y</a:t>
            </a:r>
            <a:r>
              <a:rPr lang="cs-CZ" altLang="sk-SK" sz="1600" baseline="-25000" dirty="0" smtClean="0">
                <a:solidFill>
                  <a:srgbClr val="000000"/>
                </a:solidFill>
              </a:rPr>
              <a:t>1</a:t>
            </a:r>
            <a:r>
              <a:rPr lang="cs-CZ" altLang="sk-SK" sz="1600" dirty="0" smtClean="0">
                <a:solidFill>
                  <a:srgbClr val="000000"/>
                </a:solidFill>
              </a:rPr>
              <a:t>) a cenové hladiny (P</a:t>
            </a:r>
            <a:r>
              <a:rPr lang="cs-CZ" altLang="sk-SK" sz="1600" baseline="-25000" dirty="0" smtClean="0">
                <a:solidFill>
                  <a:srgbClr val="000000"/>
                </a:solidFill>
              </a:rPr>
              <a:t>1</a:t>
            </a:r>
            <a:r>
              <a:rPr lang="cs-CZ" altLang="sk-SK" sz="1600" dirty="0" smtClean="0">
                <a:solidFill>
                  <a:srgbClr val="000000"/>
                </a:solidFill>
              </a:rPr>
              <a:t>) a křivka AD se posouvá AD</a:t>
            </a:r>
            <a:r>
              <a:rPr lang="cs-CZ" altLang="sk-SK" sz="1600" baseline="-25000" dirty="0" smtClean="0">
                <a:solidFill>
                  <a:srgbClr val="000000"/>
                </a:solidFill>
              </a:rPr>
              <a:t>0</a:t>
            </a:r>
            <a:r>
              <a:rPr lang="cs-CZ" altLang="sk-SK" sz="1600" dirty="0" smtClean="0">
                <a:solidFill>
                  <a:srgbClr val="000000"/>
                </a:solidFill>
              </a:rPr>
              <a:t> →AD</a:t>
            </a:r>
            <a:r>
              <a:rPr lang="cs-CZ" altLang="sk-SK" sz="1600" baseline="-25000" dirty="0" smtClean="0">
                <a:solidFill>
                  <a:srgbClr val="000000"/>
                </a:solidFill>
              </a:rPr>
              <a:t>1</a:t>
            </a:r>
            <a:r>
              <a:rPr lang="cs-CZ" altLang="sk-SK" sz="1600" dirty="0" smtClean="0">
                <a:solidFill>
                  <a:srgbClr val="000000"/>
                </a:solidFill>
              </a:rPr>
              <a:t>.</a:t>
            </a:r>
          </a:p>
          <a:p>
            <a:pPr algn="just"/>
            <a:r>
              <a:rPr lang="cs-CZ" altLang="sk-SK" sz="1600" dirty="0" smtClean="0">
                <a:solidFill>
                  <a:srgbClr val="000000"/>
                </a:solidFill>
              </a:rPr>
              <a:t>Vzhledem k tomu, že ekonomické subjekty nemohly zohlednit své předpoklady o vývoji, neprojeví se růst cen do mzdových kontraktů hned, ale až s určitým zpožděním.</a:t>
            </a:r>
          </a:p>
          <a:p>
            <a:pPr algn="just"/>
            <a:r>
              <a:rPr lang="cs-CZ" altLang="sk-SK" sz="1600" dirty="0" smtClean="0">
                <a:solidFill>
                  <a:srgbClr val="000000"/>
                </a:solidFill>
              </a:rPr>
              <a:t>Může tak dojít ke krátkodobému růstu produktu (Y</a:t>
            </a:r>
            <a:r>
              <a:rPr lang="cs-CZ" altLang="sk-SK" sz="1600" baseline="-25000" dirty="0" smtClean="0">
                <a:solidFill>
                  <a:srgbClr val="000000"/>
                </a:solidFill>
              </a:rPr>
              <a:t>1</a:t>
            </a:r>
            <a:r>
              <a:rPr lang="cs-CZ" altLang="sk-SK" sz="1600" dirty="0" smtClean="0">
                <a:solidFill>
                  <a:srgbClr val="000000"/>
                </a:solidFill>
              </a:rPr>
              <a:t>).</a:t>
            </a:r>
          </a:p>
          <a:p>
            <a:pPr algn="just"/>
            <a:r>
              <a:rPr lang="cs-CZ" altLang="sk-SK" sz="1600" dirty="0" smtClean="0">
                <a:solidFill>
                  <a:srgbClr val="000000"/>
                </a:solidFill>
              </a:rPr>
              <a:t>Jakmile si </a:t>
            </a:r>
            <a:r>
              <a:rPr lang="cs-CZ" altLang="sk-SK" sz="1600" dirty="0" err="1" smtClean="0">
                <a:solidFill>
                  <a:srgbClr val="000000"/>
                </a:solidFill>
              </a:rPr>
              <a:t>zamci</a:t>
            </a:r>
            <a:r>
              <a:rPr lang="cs-CZ" altLang="sk-SK" sz="1600" dirty="0" smtClean="0">
                <a:solidFill>
                  <a:srgbClr val="000000"/>
                </a:solidFill>
              </a:rPr>
              <a:t> uvědomí, co se stalo, požadují růst mezd → ↑ nákladů firem → posun SRAS</a:t>
            </a:r>
            <a:r>
              <a:rPr lang="cs-CZ" altLang="sk-SK" sz="1600" baseline="-25000" dirty="0" smtClean="0">
                <a:solidFill>
                  <a:srgbClr val="000000"/>
                </a:solidFill>
              </a:rPr>
              <a:t>0</a:t>
            </a:r>
            <a:r>
              <a:rPr lang="cs-CZ" altLang="sk-SK" sz="1600" dirty="0" smtClean="0">
                <a:solidFill>
                  <a:srgbClr val="000000"/>
                </a:solidFill>
              </a:rPr>
              <a:t> do SRAS</a:t>
            </a:r>
            <a:r>
              <a:rPr lang="cs-CZ" altLang="sk-SK" sz="1600" baseline="-25000" dirty="0" smtClean="0">
                <a:solidFill>
                  <a:srgbClr val="000000"/>
                </a:solidFill>
              </a:rPr>
              <a:t>1</a:t>
            </a:r>
            <a:r>
              <a:rPr lang="cs-CZ" altLang="sk-SK" sz="1600" dirty="0" smtClean="0">
                <a:solidFill>
                  <a:srgbClr val="000000"/>
                </a:solidFill>
              </a:rPr>
              <a:t> (E</a:t>
            </a:r>
            <a:r>
              <a:rPr lang="cs-CZ" altLang="sk-SK" sz="1600" baseline="-25000" dirty="0" smtClean="0">
                <a:solidFill>
                  <a:srgbClr val="000000"/>
                </a:solidFill>
              </a:rPr>
              <a:t>2</a:t>
            </a:r>
            <a:r>
              <a:rPr lang="cs-CZ" altLang="sk-SK" sz="1600" dirty="0" smtClean="0">
                <a:solidFill>
                  <a:srgbClr val="000000"/>
                </a:solidFill>
              </a:rPr>
              <a:t>, Y* a P</a:t>
            </a:r>
            <a:r>
              <a:rPr lang="cs-CZ" altLang="sk-SK" sz="1600" baseline="-25000" dirty="0" smtClean="0">
                <a:solidFill>
                  <a:srgbClr val="000000"/>
                </a:solidFill>
              </a:rPr>
              <a:t>2</a:t>
            </a:r>
            <a:r>
              <a:rPr lang="cs-CZ" altLang="sk-SK" sz="1600" dirty="0" smtClean="0">
                <a:solidFill>
                  <a:srgbClr val="000000"/>
                </a:solidFill>
              </a:rPr>
              <a:t>)</a:t>
            </a:r>
            <a:endParaRPr lang="cs-CZ" altLang="sk-SK" sz="1600" dirty="0">
              <a:solidFill>
                <a:srgbClr val="000000"/>
              </a:solidFill>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3814247" y="2958209"/>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cxnSp>
        <p:nvCxnSpPr>
          <p:cNvPr id="15" name="Přímá spojnice 14"/>
          <p:cNvCxnSpPr/>
          <p:nvPr/>
        </p:nvCxnSpPr>
        <p:spPr>
          <a:xfrm>
            <a:off x="2843808" y="2407345"/>
            <a:ext cx="26938" cy="16428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a:off x="1187306" y="2407345"/>
            <a:ext cx="1639892"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Line 20"/>
          <p:cNvSpPr>
            <a:spLocks noChangeShapeType="1"/>
          </p:cNvSpPr>
          <p:nvPr/>
        </p:nvSpPr>
        <p:spPr bwMode="auto">
          <a:xfrm flipV="1">
            <a:off x="2917734" y="3055576"/>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11760"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49" name="Text Box 9"/>
          <p:cNvSpPr txBox="1">
            <a:spLocks noChangeArrowheads="1"/>
          </p:cNvSpPr>
          <p:nvPr/>
        </p:nvSpPr>
        <p:spPr bwMode="auto">
          <a:xfrm>
            <a:off x="3185322" y="1263635"/>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1</a:t>
            </a:r>
            <a:r>
              <a:rPr lang="cs-CZ" altLang="sk-SK" sz="1600" b="1" dirty="0" smtClean="0">
                <a:solidFill>
                  <a:srgbClr val="FF0000"/>
                </a:solidFill>
              </a:rPr>
              <a:t> </a:t>
            </a:r>
            <a:endParaRPr lang="cs-CZ" altLang="sk-SK" sz="1600" b="1" dirty="0">
              <a:solidFill>
                <a:srgbClr val="FF0000"/>
              </a:solidFill>
            </a:endParaRPr>
          </a:p>
        </p:txBody>
      </p:sp>
      <p:cxnSp>
        <p:nvCxnSpPr>
          <p:cNvPr id="50" name="Přímá spojnice 49"/>
          <p:cNvCxnSpPr/>
          <p:nvPr/>
        </p:nvCxnSpPr>
        <p:spPr>
          <a:xfrm flipV="1">
            <a:off x="1419350" y="1226235"/>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1187624"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 Box 16"/>
          <p:cNvSpPr txBox="1">
            <a:spLocks noChangeArrowheads="1"/>
          </p:cNvSpPr>
          <p:nvPr/>
        </p:nvSpPr>
        <p:spPr bwMode="auto">
          <a:xfrm>
            <a:off x="777185" y="2197156"/>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3" name="Text Box 16"/>
          <p:cNvSpPr txBox="1">
            <a:spLocks noChangeArrowheads="1"/>
          </p:cNvSpPr>
          <p:nvPr/>
        </p:nvSpPr>
        <p:spPr bwMode="auto">
          <a:xfrm>
            <a:off x="795323" y="1790932"/>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a:t>2</a:t>
            </a:r>
            <a:endParaRPr lang="cs-CZ" altLang="sk-SK" sz="1600" b="1" dirty="0"/>
          </a:p>
        </p:txBody>
      </p:sp>
      <p:sp>
        <p:nvSpPr>
          <p:cNvPr id="54" name="Text Box 5"/>
          <p:cNvSpPr txBox="1">
            <a:spLocks noChangeArrowheads="1"/>
          </p:cNvSpPr>
          <p:nvPr/>
        </p:nvSpPr>
        <p:spPr bwMode="auto">
          <a:xfrm>
            <a:off x="2981578" y="2751583"/>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55" name="Line 4"/>
          <p:cNvSpPr>
            <a:spLocks noChangeShapeType="1"/>
          </p:cNvSpPr>
          <p:nvPr/>
        </p:nvSpPr>
        <p:spPr bwMode="auto">
          <a:xfrm flipV="1">
            <a:off x="2619942" y="1908549"/>
            <a:ext cx="581398" cy="563"/>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Text Box 3"/>
          <p:cNvSpPr txBox="1">
            <a:spLocks noChangeArrowheads="1"/>
          </p:cNvSpPr>
          <p:nvPr/>
        </p:nvSpPr>
        <p:spPr bwMode="auto">
          <a:xfrm>
            <a:off x="2886089" y="1571955"/>
            <a:ext cx="375684" cy="42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sz="1600" b="1" i="1" u="none" strike="noStrike" cap="none" normalizeH="0" baseline="0" dirty="0" smtClean="0">
              <a:ln>
                <a:noFill/>
              </a:ln>
              <a:solidFill>
                <a:srgbClr val="A50363"/>
              </a:solidFill>
              <a:effectLst/>
              <a:latin typeface="+mj-lt"/>
            </a:endParaRPr>
          </a:p>
        </p:txBody>
      </p:sp>
      <p:sp>
        <p:nvSpPr>
          <p:cNvPr id="61" name="Text Box 6"/>
          <p:cNvSpPr txBox="1">
            <a:spLocks noChangeArrowheads="1"/>
          </p:cNvSpPr>
          <p:nvPr/>
        </p:nvSpPr>
        <p:spPr bwMode="auto">
          <a:xfrm>
            <a:off x="2709941"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a:t>1</a:t>
            </a:r>
            <a:endParaRPr lang="cs-CZ" altLang="sk-SK" sz="1600" b="1" dirty="0"/>
          </a:p>
        </p:txBody>
      </p:sp>
      <p:sp>
        <p:nvSpPr>
          <p:cNvPr id="62" name="Line 4"/>
          <p:cNvSpPr>
            <a:spLocks noChangeShapeType="1"/>
          </p:cNvSpPr>
          <p:nvPr/>
        </p:nvSpPr>
        <p:spPr bwMode="auto">
          <a:xfrm flipV="1">
            <a:off x="2328015" y="4564937"/>
            <a:ext cx="581398" cy="563"/>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3" name="Text Box 16"/>
          <p:cNvSpPr txBox="1">
            <a:spLocks noChangeArrowheads="1"/>
          </p:cNvSpPr>
          <p:nvPr/>
        </p:nvSpPr>
        <p:spPr bwMode="auto">
          <a:xfrm>
            <a:off x="2918342" y="2180609"/>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sp>
        <p:nvSpPr>
          <p:cNvPr id="64" name="Text Box 16"/>
          <p:cNvSpPr txBox="1">
            <a:spLocks noChangeArrowheads="1"/>
          </p:cNvSpPr>
          <p:nvPr/>
        </p:nvSpPr>
        <p:spPr bwMode="auto">
          <a:xfrm>
            <a:off x="2107526" y="1521734"/>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spTree>
    <p:extLst>
      <p:ext uri="{BB962C8B-B14F-4D97-AF65-F5344CB8AC3E}">
        <p14:creationId xmlns:p14="http://schemas.microsoft.com/office/powerpoint/2010/main" val="4198840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8182468" cy="507703"/>
          </a:xfrm>
        </p:spPr>
        <p:txBody>
          <a:bodyPr/>
          <a:lstStyle/>
          <a:p>
            <a:r>
              <a:rPr lang="cs-CZ" altLang="sk-SK" sz="2800" b="1" dirty="0" smtClean="0">
                <a:solidFill>
                  <a:srgbClr val="307871"/>
                </a:solidFill>
              </a:rPr>
              <a:t>Neočekávaná HP v modelu PC</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3083050" y="2996349"/>
            <a:ext cx="40340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„Jevová“ Phillipsova křivka (politika, jež je prováděná subjekty HP není </a:t>
            </a:r>
            <a:r>
              <a:rPr lang="cs-CZ" altLang="sk-SK" sz="1600" b="1" dirty="0" smtClean="0"/>
              <a:t>předvídaná) </a:t>
            </a:r>
            <a:endParaRPr lang="cs-CZ" altLang="sk-SK" sz="1600" b="1" dirty="0">
              <a:solidFill>
                <a:srgbClr val="FF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6" name="Text Box 6"/>
          <p:cNvSpPr txBox="1">
            <a:spLocks noChangeArrowheads="1"/>
          </p:cNvSpPr>
          <p:nvPr/>
        </p:nvSpPr>
        <p:spPr bwMode="auto">
          <a:xfrm>
            <a:off x="2305551" y="4089943"/>
            <a:ext cx="4710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u</a:t>
            </a:r>
            <a:r>
              <a:rPr lang="cs-CZ" altLang="sk-SK" sz="1600" b="1" dirty="0" smtClean="0">
                <a:solidFill>
                  <a:srgbClr val="FF0000"/>
                </a:solidFill>
              </a:rPr>
              <a:t>*</a:t>
            </a:r>
            <a:endParaRPr lang="cs-CZ" altLang="sk-SK" sz="1600" b="1" baseline="-25000" dirty="0">
              <a:solidFill>
                <a:srgbClr val="FF0000"/>
              </a:solidFill>
            </a:endParaRPr>
          </a:p>
        </p:txBody>
      </p:sp>
      <p:cxnSp>
        <p:nvCxnSpPr>
          <p:cNvPr id="17" name="Přímá spojnice 16"/>
          <p:cNvCxnSpPr/>
          <p:nvPr/>
        </p:nvCxnSpPr>
        <p:spPr>
          <a:xfrm>
            <a:off x="2483768" y="1390451"/>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 Box 9"/>
          <p:cNvSpPr txBox="1">
            <a:spLocks noChangeArrowheads="1"/>
          </p:cNvSpPr>
          <p:nvPr/>
        </p:nvSpPr>
        <p:spPr bwMode="auto">
          <a:xfrm>
            <a:off x="2598840" y="1064882"/>
            <a:ext cx="403406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„Pravdivá“ </a:t>
            </a:r>
            <a:r>
              <a:rPr lang="cs-CZ" altLang="sk-SK" sz="1600" b="1" dirty="0">
                <a:solidFill>
                  <a:srgbClr val="FF0000"/>
                </a:solidFill>
              </a:rPr>
              <a:t>Phillipsova křivka (očekávání jsou racionální a subjekty HP provádějí průhlednou politiku) </a:t>
            </a:r>
            <a:endParaRPr lang="cs-CZ" altLang="sk-SK" sz="1600" b="1" dirty="0">
              <a:solidFill>
                <a:srgbClr val="FF0000"/>
              </a:solidFill>
            </a:endParaRPr>
          </a:p>
        </p:txBody>
      </p:sp>
      <p:cxnSp>
        <p:nvCxnSpPr>
          <p:cNvPr id="3" name="Přímá spojnice 2"/>
          <p:cNvCxnSpPr/>
          <p:nvPr/>
        </p:nvCxnSpPr>
        <p:spPr>
          <a:xfrm>
            <a:off x="1187624" y="2571750"/>
            <a:ext cx="648072"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Přímá spojnice 4"/>
          <p:cNvCxnSpPr/>
          <p:nvPr/>
        </p:nvCxnSpPr>
        <p:spPr>
          <a:xfrm>
            <a:off x="1835696" y="2571750"/>
            <a:ext cx="0" cy="145684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 Box 6"/>
          <p:cNvSpPr txBox="1">
            <a:spLocks noChangeArrowheads="1"/>
          </p:cNvSpPr>
          <p:nvPr/>
        </p:nvSpPr>
        <p:spPr bwMode="auto">
          <a:xfrm>
            <a:off x="1691680" y="4005206"/>
            <a:ext cx="4032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r>
              <a:rPr lang="cs-CZ" altLang="sk-SK" sz="1600" b="1" baseline="-25000" dirty="0" smtClean="0"/>
              <a:t>1</a:t>
            </a:r>
            <a:endParaRPr lang="cs-CZ" altLang="sk-SK" sz="1600" b="1" baseline="-25000" dirty="0"/>
          </a:p>
        </p:txBody>
      </p:sp>
      <p:sp>
        <p:nvSpPr>
          <p:cNvPr id="20" name="Text Box 16"/>
          <p:cNvSpPr txBox="1">
            <a:spLocks noChangeArrowheads="1"/>
          </p:cNvSpPr>
          <p:nvPr/>
        </p:nvSpPr>
        <p:spPr bwMode="auto">
          <a:xfrm>
            <a:off x="383868" y="2402473"/>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1 </a:t>
            </a:r>
            <a:r>
              <a:rPr lang="cs-CZ" altLang="sk-SK" sz="1600" b="1" dirty="0" smtClean="0"/>
              <a:t>&gt; </a:t>
            </a:r>
            <a:r>
              <a:rPr lang="el-GR" altLang="sk-SK" sz="1600" b="1" dirty="0">
                <a:solidFill>
                  <a:srgbClr val="307871"/>
                </a:solidFill>
              </a:rPr>
              <a:t>π</a:t>
            </a:r>
            <a:r>
              <a:rPr lang="cs-CZ" altLang="sk-SK" sz="1600" b="1" baseline="30000" dirty="0" smtClean="0">
                <a:solidFill>
                  <a:srgbClr val="307871"/>
                </a:solidFill>
              </a:rPr>
              <a:t>e</a:t>
            </a:r>
            <a:r>
              <a:rPr lang="cs-CZ" altLang="sk-SK" sz="1600" b="1" baseline="-25000" dirty="0" smtClean="0">
                <a:solidFill>
                  <a:srgbClr val="307871"/>
                </a:solidFill>
              </a:rPr>
              <a:t>0</a:t>
            </a:r>
            <a:endParaRPr lang="cs-CZ" altLang="sk-SK" sz="1600" b="1" baseline="-25000" dirty="0"/>
          </a:p>
        </p:txBody>
      </p:sp>
    </p:spTree>
    <p:extLst>
      <p:ext uri="{BB962C8B-B14F-4D97-AF65-F5344CB8AC3E}">
        <p14:creationId xmlns:p14="http://schemas.microsoft.com/office/powerpoint/2010/main" val="401583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07504" y="195486"/>
            <a:ext cx="8064896" cy="507703"/>
          </a:xfrm>
        </p:spPr>
        <p:txBody>
          <a:bodyPr/>
          <a:lstStyle/>
          <a:p>
            <a:r>
              <a:rPr lang="cs-CZ" altLang="sk-SK" sz="2600" b="1" dirty="0" smtClean="0"/>
              <a:t>Očekáváná HP v modelu nové klasické makroekonomie</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443923" y="184275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952304" y="3517371"/>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695725" y="2165329"/>
            <a:ext cx="0" cy="493126"/>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1475656" y="1842752"/>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1187624" y="2741257"/>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233517" y="1916680"/>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0</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175188" y="4067460"/>
            <a:ext cx="9566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r>
              <a:rPr lang="cs-CZ" altLang="sk-SK" sz="1600" b="1" dirty="0" smtClean="0"/>
              <a:t> = Y</a:t>
            </a:r>
            <a:r>
              <a:rPr lang="cs-CZ" altLang="sk-SK" sz="1600" b="1" baseline="-25000" dirty="0" smtClean="0"/>
              <a:t>2</a:t>
            </a:r>
            <a:endParaRPr lang="cs-CZ" altLang="sk-SK" sz="1600" b="1" baseline="-25000" dirty="0"/>
          </a:p>
        </p:txBody>
      </p:sp>
      <p:sp>
        <p:nvSpPr>
          <p:cNvPr id="43" name="Text Box 17"/>
          <p:cNvSpPr txBox="1">
            <a:spLocks noChangeArrowheads="1"/>
          </p:cNvSpPr>
          <p:nvPr/>
        </p:nvSpPr>
        <p:spPr bwMode="auto">
          <a:xfrm>
            <a:off x="4961901" y="791807"/>
            <a:ext cx="393058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dirty="0" smtClean="0">
                <a:solidFill>
                  <a:srgbClr val="000000"/>
                </a:solidFill>
              </a:rPr>
              <a:t>Fiskální </a:t>
            </a:r>
            <a:r>
              <a:rPr lang="cs-CZ" altLang="sk-SK" sz="1600" dirty="0" smtClean="0">
                <a:solidFill>
                  <a:srgbClr val="000000"/>
                </a:solidFill>
              </a:rPr>
              <a:t>autorita ↑ G. </a:t>
            </a:r>
            <a:r>
              <a:rPr lang="cs-CZ" altLang="sk-SK" sz="1600" dirty="0">
                <a:solidFill>
                  <a:srgbClr val="000000"/>
                </a:solidFill>
              </a:rPr>
              <a:t>Tento zásah do ekonomiky, nacházející se prozatím ve výchozí poloze definované bodem </a:t>
            </a:r>
            <a:r>
              <a:rPr lang="cs-CZ" altLang="sk-SK" sz="1600" dirty="0" smtClean="0">
                <a:solidFill>
                  <a:srgbClr val="000000"/>
                </a:solidFill>
              </a:rPr>
              <a:t>E</a:t>
            </a:r>
            <a:r>
              <a:rPr lang="cs-CZ" altLang="sk-SK" sz="1600" baseline="-25000" dirty="0" smtClean="0">
                <a:solidFill>
                  <a:srgbClr val="000000"/>
                </a:solidFill>
              </a:rPr>
              <a:t>0</a:t>
            </a:r>
            <a:r>
              <a:rPr lang="cs-CZ" altLang="sk-SK" sz="1600" dirty="0" smtClean="0">
                <a:solidFill>
                  <a:srgbClr val="000000"/>
                </a:solidFill>
              </a:rPr>
              <a:t>vyvolá </a:t>
            </a:r>
            <a:r>
              <a:rPr lang="cs-CZ" altLang="sk-SK" sz="1600" dirty="0">
                <a:solidFill>
                  <a:srgbClr val="000000"/>
                </a:solidFill>
              </a:rPr>
              <a:t>růst agregátní poptávky AD</a:t>
            </a:r>
            <a:r>
              <a:rPr lang="cs-CZ" altLang="sk-SK" sz="1600" baseline="-25000" dirty="0">
                <a:solidFill>
                  <a:srgbClr val="000000"/>
                </a:solidFill>
              </a:rPr>
              <a:t>0</a:t>
            </a:r>
            <a:r>
              <a:rPr lang="cs-CZ" altLang="sk-SK" sz="1600" dirty="0">
                <a:solidFill>
                  <a:srgbClr val="000000"/>
                </a:solidFill>
              </a:rPr>
              <a:t> →AD</a:t>
            </a:r>
            <a:r>
              <a:rPr lang="cs-CZ" altLang="sk-SK" sz="1600" baseline="-25000" dirty="0">
                <a:solidFill>
                  <a:srgbClr val="000000"/>
                </a:solidFill>
              </a:rPr>
              <a:t>1 </a:t>
            </a:r>
            <a:r>
              <a:rPr lang="cs-CZ" altLang="sk-SK" sz="1600" dirty="0" smtClean="0">
                <a:solidFill>
                  <a:srgbClr val="000000"/>
                </a:solidFill>
              </a:rPr>
              <a:t>. </a:t>
            </a:r>
          </a:p>
          <a:p>
            <a:pPr algn="just"/>
            <a:r>
              <a:rPr lang="cs-CZ" altLang="sk-SK" sz="1600" dirty="0" smtClean="0">
                <a:solidFill>
                  <a:srgbClr val="000000"/>
                </a:solidFill>
              </a:rPr>
              <a:t>Jelikož </a:t>
            </a:r>
            <a:r>
              <a:rPr lang="cs-CZ" altLang="sk-SK" sz="1600" dirty="0" err="1" smtClean="0">
                <a:solidFill>
                  <a:srgbClr val="000000"/>
                </a:solidFill>
              </a:rPr>
              <a:t>ek</a:t>
            </a:r>
            <a:r>
              <a:rPr lang="cs-CZ" altLang="sk-SK" sz="1600" dirty="0" smtClean="0">
                <a:solidFill>
                  <a:srgbClr val="000000"/>
                </a:solidFill>
              </a:rPr>
              <a:t>. subjekty uvažují racionálně (očekávají tento krok vlády) okamžitě si uvědomí</a:t>
            </a:r>
            <a:r>
              <a:rPr lang="cs-CZ" altLang="sk-SK" sz="1600" dirty="0">
                <a:solidFill>
                  <a:srgbClr val="000000"/>
                </a:solidFill>
              </a:rPr>
              <a:t>, že růst cenové hladiny </a:t>
            </a:r>
            <a:r>
              <a:rPr lang="cs-CZ" altLang="sk-SK" sz="1600" dirty="0" smtClean="0">
                <a:solidFill>
                  <a:srgbClr val="000000"/>
                </a:solidFill>
              </a:rPr>
              <a:t>sníží </a:t>
            </a:r>
            <a:r>
              <a:rPr lang="cs-CZ" altLang="sk-SK" sz="1600" dirty="0">
                <a:solidFill>
                  <a:srgbClr val="000000"/>
                </a:solidFill>
              </a:rPr>
              <a:t>jejich reálné </a:t>
            </a:r>
            <a:r>
              <a:rPr lang="cs-CZ" altLang="sk-SK" sz="1600" dirty="0" smtClean="0">
                <a:solidFill>
                  <a:srgbClr val="000000"/>
                </a:solidFill>
              </a:rPr>
              <a:t>mzdy. Budou tedy ihned požadovat </a:t>
            </a:r>
            <a:r>
              <a:rPr lang="cs-CZ" altLang="sk-SK" sz="1600" dirty="0">
                <a:solidFill>
                  <a:srgbClr val="000000"/>
                </a:solidFill>
              </a:rPr>
              <a:t>růst svých nominálních mezd, tak aby se v končeném důsledku jejich reálná mzda nezměnila</a:t>
            </a:r>
            <a:r>
              <a:rPr lang="cs-CZ" altLang="sk-SK" sz="1600" dirty="0" smtClean="0">
                <a:solidFill>
                  <a:srgbClr val="000000"/>
                </a:solidFill>
              </a:rPr>
              <a:t>. Mzdy okamžitě reagují. </a:t>
            </a:r>
          </a:p>
          <a:p>
            <a:pPr algn="just"/>
            <a:r>
              <a:rPr lang="cs-CZ" altLang="sk-SK" sz="1600" dirty="0" smtClean="0">
                <a:solidFill>
                  <a:srgbClr val="000000"/>
                </a:solidFill>
              </a:rPr>
              <a:t>Růst </a:t>
            </a:r>
            <a:r>
              <a:rPr lang="cs-CZ" altLang="sk-SK" sz="1600" dirty="0">
                <a:solidFill>
                  <a:srgbClr val="000000"/>
                </a:solidFill>
              </a:rPr>
              <a:t>mezd → ↑ nákladů firem → posun SRAS</a:t>
            </a:r>
            <a:r>
              <a:rPr lang="cs-CZ" altLang="sk-SK" sz="1600" baseline="-25000" dirty="0">
                <a:solidFill>
                  <a:srgbClr val="000000"/>
                </a:solidFill>
              </a:rPr>
              <a:t>0</a:t>
            </a:r>
            <a:r>
              <a:rPr lang="cs-CZ" altLang="sk-SK" sz="1600" dirty="0">
                <a:solidFill>
                  <a:srgbClr val="000000"/>
                </a:solidFill>
              </a:rPr>
              <a:t> do SRAS</a:t>
            </a:r>
            <a:r>
              <a:rPr lang="cs-CZ" altLang="sk-SK" sz="1600" baseline="-25000" dirty="0">
                <a:solidFill>
                  <a:srgbClr val="000000"/>
                </a:solidFill>
              </a:rPr>
              <a:t>1</a:t>
            </a:r>
            <a:r>
              <a:rPr lang="cs-CZ" altLang="sk-SK" sz="1600" dirty="0">
                <a:solidFill>
                  <a:srgbClr val="000000"/>
                </a:solidFill>
              </a:rPr>
              <a:t> (E</a:t>
            </a:r>
            <a:r>
              <a:rPr lang="cs-CZ" altLang="sk-SK" sz="1600" baseline="-25000" dirty="0">
                <a:solidFill>
                  <a:srgbClr val="000000"/>
                </a:solidFill>
              </a:rPr>
              <a:t>2</a:t>
            </a:r>
            <a:r>
              <a:rPr lang="cs-CZ" altLang="sk-SK" sz="1600" dirty="0">
                <a:solidFill>
                  <a:srgbClr val="000000"/>
                </a:solidFill>
              </a:rPr>
              <a:t>, Y* a P</a:t>
            </a:r>
            <a:r>
              <a:rPr lang="cs-CZ" altLang="sk-SK" sz="1600" baseline="-25000" dirty="0">
                <a:solidFill>
                  <a:srgbClr val="000000"/>
                </a:solidFill>
              </a:rPr>
              <a:t>2</a:t>
            </a:r>
            <a:r>
              <a:rPr lang="cs-CZ" altLang="sk-SK" sz="1600" dirty="0" smtClean="0">
                <a:solidFill>
                  <a:srgbClr val="000000"/>
                </a:solidFill>
              </a:rPr>
              <a:t>)</a:t>
            </a:r>
            <a:endParaRPr lang="cs-CZ" altLang="sk-SK" sz="1600" dirty="0">
              <a:solidFill>
                <a:srgbClr val="000000"/>
              </a:solidFill>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3814247" y="2958209"/>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flipV="1">
            <a:off x="2917734" y="3055576"/>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11760"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49" name="Text Box 9"/>
          <p:cNvSpPr txBox="1">
            <a:spLocks noChangeArrowheads="1"/>
          </p:cNvSpPr>
          <p:nvPr/>
        </p:nvSpPr>
        <p:spPr bwMode="auto">
          <a:xfrm>
            <a:off x="3185322" y="1263635"/>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1</a:t>
            </a:r>
            <a:r>
              <a:rPr lang="cs-CZ" altLang="sk-SK" sz="1600" b="1" dirty="0" smtClean="0">
                <a:solidFill>
                  <a:srgbClr val="FF0000"/>
                </a:solidFill>
              </a:rPr>
              <a:t> </a:t>
            </a:r>
            <a:endParaRPr lang="cs-CZ" altLang="sk-SK" sz="1600" b="1" dirty="0">
              <a:solidFill>
                <a:srgbClr val="FF0000"/>
              </a:solidFill>
            </a:endParaRPr>
          </a:p>
        </p:txBody>
      </p:sp>
      <p:cxnSp>
        <p:nvCxnSpPr>
          <p:cNvPr id="50" name="Přímá spojnice 49"/>
          <p:cNvCxnSpPr/>
          <p:nvPr/>
        </p:nvCxnSpPr>
        <p:spPr>
          <a:xfrm flipV="1">
            <a:off x="1419350" y="1226235"/>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1187624"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Text Box 16"/>
          <p:cNvSpPr txBox="1">
            <a:spLocks noChangeArrowheads="1"/>
          </p:cNvSpPr>
          <p:nvPr/>
        </p:nvSpPr>
        <p:spPr bwMode="auto">
          <a:xfrm>
            <a:off x="795323" y="1790932"/>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a:t>2</a:t>
            </a:r>
            <a:endParaRPr lang="cs-CZ" altLang="sk-SK" sz="1600" b="1" dirty="0"/>
          </a:p>
        </p:txBody>
      </p:sp>
      <p:sp>
        <p:nvSpPr>
          <p:cNvPr id="54" name="Text Box 5"/>
          <p:cNvSpPr txBox="1">
            <a:spLocks noChangeArrowheads="1"/>
          </p:cNvSpPr>
          <p:nvPr/>
        </p:nvSpPr>
        <p:spPr bwMode="auto">
          <a:xfrm>
            <a:off x="2981578" y="2751583"/>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55" name="Line 4"/>
          <p:cNvSpPr>
            <a:spLocks noChangeShapeType="1"/>
          </p:cNvSpPr>
          <p:nvPr/>
        </p:nvSpPr>
        <p:spPr bwMode="auto">
          <a:xfrm flipV="1">
            <a:off x="2619942" y="1908549"/>
            <a:ext cx="581398" cy="563"/>
          </a:xfrm>
          <a:prstGeom prst="line">
            <a:avLst/>
          </a:prstGeom>
          <a:noFill/>
          <a:ln w="44450">
            <a:solidFill>
              <a:srgbClr val="000000"/>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Text Box 3"/>
          <p:cNvSpPr txBox="1">
            <a:spLocks noChangeArrowheads="1"/>
          </p:cNvSpPr>
          <p:nvPr/>
        </p:nvSpPr>
        <p:spPr bwMode="auto">
          <a:xfrm>
            <a:off x="2886089" y="1571955"/>
            <a:ext cx="375684" cy="42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cs-CZ" altLang="cs-CZ" sz="1600" b="1" i="1" dirty="0">
                <a:solidFill>
                  <a:srgbClr val="000000"/>
                </a:solidFill>
                <a:latin typeface="+mj-lt"/>
                <a:ea typeface="Times New Roman" panose="02020603050405020304" pitchFamily="18" charset="0"/>
              </a:rPr>
              <a:t>1</a:t>
            </a:r>
            <a:r>
              <a:rPr kumimoji="0" lang="cs-CZ" altLang="cs-CZ" sz="1600" b="1" i="1" u="none" strike="noStrike" cap="none" normalizeH="0" baseline="0" dirty="0" smtClean="0">
                <a:ln>
                  <a:noFill/>
                </a:ln>
                <a:solidFill>
                  <a:srgbClr val="000000"/>
                </a:solidFill>
                <a:effectLst/>
                <a:latin typeface="+mj-lt"/>
                <a:ea typeface="Times New Roman" panose="02020603050405020304" pitchFamily="18" charset="0"/>
              </a:rPr>
              <a:t>.</a:t>
            </a:r>
            <a:endParaRPr kumimoji="0" lang="cs-CZ" altLang="cs-CZ" sz="1600" b="1" i="1" u="none" strike="noStrike" cap="none" normalizeH="0" baseline="0" dirty="0" smtClean="0">
              <a:ln>
                <a:noFill/>
              </a:ln>
              <a:solidFill>
                <a:srgbClr val="000000"/>
              </a:solidFill>
              <a:effectLst/>
              <a:latin typeface="+mj-lt"/>
            </a:endParaRPr>
          </a:p>
        </p:txBody>
      </p:sp>
      <p:sp>
        <p:nvSpPr>
          <p:cNvPr id="36" name="Text Box 16"/>
          <p:cNvSpPr txBox="1">
            <a:spLocks noChangeArrowheads="1"/>
          </p:cNvSpPr>
          <p:nvPr/>
        </p:nvSpPr>
        <p:spPr bwMode="auto">
          <a:xfrm>
            <a:off x="2480174" y="25380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2107526" y="1521734"/>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spTree>
    <p:extLst>
      <p:ext uri="{BB962C8B-B14F-4D97-AF65-F5344CB8AC3E}">
        <p14:creationId xmlns:p14="http://schemas.microsoft.com/office/powerpoint/2010/main" val="2168173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8182468" cy="507703"/>
          </a:xfrm>
        </p:spPr>
        <p:txBody>
          <a:bodyPr/>
          <a:lstStyle/>
          <a:p>
            <a:r>
              <a:rPr lang="cs-CZ" altLang="sk-SK" sz="2800" b="1" dirty="0">
                <a:solidFill>
                  <a:srgbClr val="307871"/>
                </a:solidFill>
              </a:rPr>
              <a:t>O</a:t>
            </a:r>
            <a:r>
              <a:rPr lang="cs-CZ" altLang="sk-SK" sz="2800" b="1" dirty="0" smtClean="0">
                <a:solidFill>
                  <a:srgbClr val="307871"/>
                </a:solidFill>
              </a:rPr>
              <a:t>čekávaná HP v modelu PC</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3845103" y="2705837"/>
            <a:ext cx="40340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„Jevová“ Phillipsova křivka (politika, jež je prováděná subjekty HP není </a:t>
            </a:r>
            <a:r>
              <a:rPr lang="cs-CZ" altLang="sk-SK" sz="1600" b="1" dirty="0" smtClean="0"/>
              <a:t>předvídaná) </a:t>
            </a:r>
            <a:endParaRPr lang="cs-CZ" altLang="sk-SK" sz="1600" b="1" dirty="0">
              <a:solidFill>
                <a:srgbClr val="FF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6" name="Text Box 6"/>
          <p:cNvSpPr txBox="1">
            <a:spLocks noChangeArrowheads="1"/>
          </p:cNvSpPr>
          <p:nvPr/>
        </p:nvSpPr>
        <p:spPr bwMode="auto">
          <a:xfrm>
            <a:off x="2305551" y="4089943"/>
            <a:ext cx="4710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u</a:t>
            </a:r>
            <a:r>
              <a:rPr lang="cs-CZ" altLang="sk-SK" sz="1600" b="1" dirty="0" smtClean="0">
                <a:solidFill>
                  <a:srgbClr val="FF0000"/>
                </a:solidFill>
              </a:rPr>
              <a:t>*</a:t>
            </a:r>
            <a:endParaRPr lang="cs-CZ" altLang="sk-SK" sz="1600" b="1" baseline="-25000" dirty="0">
              <a:solidFill>
                <a:srgbClr val="FF0000"/>
              </a:solidFill>
            </a:endParaRPr>
          </a:p>
        </p:txBody>
      </p:sp>
      <p:cxnSp>
        <p:nvCxnSpPr>
          <p:cNvPr id="17" name="Přímá spojnice 16"/>
          <p:cNvCxnSpPr/>
          <p:nvPr/>
        </p:nvCxnSpPr>
        <p:spPr>
          <a:xfrm>
            <a:off x="2483768" y="1390451"/>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 Box 9"/>
          <p:cNvSpPr txBox="1">
            <a:spLocks noChangeArrowheads="1"/>
          </p:cNvSpPr>
          <p:nvPr/>
        </p:nvSpPr>
        <p:spPr bwMode="auto">
          <a:xfrm>
            <a:off x="2598840" y="1064882"/>
            <a:ext cx="403406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„Pravdivá“ </a:t>
            </a:r>
            <a:r>
              <a:rPr lang="cs-CZ" altLang="sk-SK" sz="1600" b="1" dirty="0">
                <a:solidFill>
                  <a:srgbClr val="FF0000"/>
                </a:solidFill>
              </a:rPr>
              <a:t>Phillipsova křivka (očekávání jsou racionální a subjekty HP provádějí průhlednou politiku) </a:t>
            </a:r>
            <a:endParaRPr lang="cs-CZ" altLang="sk-SK" sz="1600" b="1" dirty="0">
              <a:solidFill>
                <a:srgbClr val="FF0000"/>
              </a:solidFill>
            </a:endParaRPr>
          </a:p>
        </p:txBody>
      </p:sp>
      <p:cxnSp>
        <p:nvCxnSpPr>
          <p:cNvPr id="3" name="Přímá spojnice 2"/>
          <p:cNvCxnSpPr/>
          <p:nvPr/>
        </p:nvCxnSpPr>
        <p:spPr>
          <a:xfrm>
            <a:off x="1187624" y="2571750"/>
            <a:ext cx="135343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Přímá spojnice 4"/>
          <p:cNvCxnSpPr/>
          <p:nvPr/>
        </p:nvCxnSpPr>
        <p:spPr>
          <a:xfrm>
            <a:off x="1835696" y="2571750"/>
            <a:ext cx="0" cy="145684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 Box 6"/>
          <p:cNvSpPr txBox="1">
            <a:spLocks noChangeArrowheads="1"/>
          </p:cNvSpPr>
          <p:nvPr/>
        </p:nvSpPr>
        <p:spPr bwMode="auto">
          <a:xfrm>
            <a:off x="1691680" y="4005206"/>
            <a:ext cx="4032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r>
              <a:rPr lang="cs-CZ" altLang="sk-SK" sz="1600" b="1" baseline="-25000" dirty="0" smtClean="0"/>
              <a:t>1</a:t>
            </a:r>
            <a:endParaRPr lang="cs-CZ" altLang="sk-SK" sz="1600" b="1" baseline="-25000" dirty="0"/>
          </a:p>
        </p:txBody>
      </p:sp>
      <p:sp>
        <p:nvSpPr>
          <p:cNvPr id="20" name="Text Box 16"/>
          <p:cNvSpPr txBox="1">
            <a:spLocks noChangeArrowheads="1"/>
          </p:cNvSpPr>
          <p:nvPr/>
        </p:nvSpPr>
        <p:spPr bwMode="auto">
          <a:xfrm>
            <a:off x="383868" y="2402473"/>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1 </a:t>
            </a:r>
            <a:r>
              <a:rPr lang="cs-CZ" altLang="sk-SK" sz="1600" b="1" dirty="0" smtClean="0"/>
              <a:t>&gt; </a:t>
            </a:r>
            <a:r>
              <a:rPr lang="el-GR" altLang="sk-SK" sz="1600" b="1" dirty="0">
                <a:solidFill>
                  <a:srgbClr val="307871"/>
                </a:solidFill>
              </a:rPr>
              <a:t>π</a:t>
            </a:r>
            <a:r>
              <a:rPr lang="cs-CZ" altLang="sk-SK" sz="1600" b="1" baseline="30000" dirty="0" smtClean="0">
                <a:solidFill>
                  <a:srgbClr val="307871"/>
                </a:solidFill>
              </a:rPr>
              <a:t>e</a:t>
            </a:r>
            <a:r>
              <a:rPr lang="cs-CZ" altLang="sk-SK" sz="1600" b="1" baseline="-25000" dirty="0" smtClean="0">
                <a:solidFill>
                  <a:srgbClr val="307871"/>
                </a:solidFill>
              </a:rPr>
              <a:t>1</a:t>
            </a:r>
            <a:endParaRPr lang="cs-CZ" altLang="sk-SK" sz="1600" b="1" baseline="-25000" dirty="0"/>
          </a:p>
        </p:txBody>
      </p:sp>
      <p:sp>
        <p:nvSpPr>
          <p:cNvPr id="21" name="Arc 7"/>
          <p:cNvSpPr>
            <a:spLocks/>
          </p:cNvSpPr>
          <p:nvPr/>
        </p:nvSpPr>
        <p:spPr bwMode="auto">
          <a:xfrm rot="10800000">
            <a:off x="1893316" y="931780"/>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Tree>
    <p:extLst>
      <p:ext uri="{BB962C8B-B14F-4D97-AF65-F5344CB8AC3E}">
        <p14:creationId xmlns:p14="http://schemas.microsoft.com/office/powerpoint/2010/main" val="374244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07504" y="195486"/>
            <a:ext cx="8064896" cy="507703"/>
          </a:xfrm>
        </p:spPr>
        <p:txBody>
          <a:bodyPr/>
          <a:lstStyle/>
          <a:p>
            <a:r>
              <a:rPr lang="cs-CZ" altLang="sk-SK" sz="2600" b="1" dirty="0" smtClean="0"/>
              <a:t>Nesprávně očekáváná HP v modelu NKM</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443923" y="184275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952304" y="3517371"/>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695725" y="2165329"/>
            <a:ext cx="0" cy="493126"/>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1925323" y="1382511"/>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1187624" y="2741257"/>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751547" y="1230092"/>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0</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323640" y="4042904"/>
            <a:ext cx="4438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r>
              <a:rPr lang="cs-CZ" altLang="sk-SK" sz="1600" b="1" dirty="0" smtClean="0"/>
              <a:t> </a:t>
            </a:r>
            <a:endParaRPr lang="cs-CZ" altLang="sk-SK" sz="1600" b="1" baseline="-25000" dirty="0"/>
          </a:p>
        </p:txBody>
      </p:sp>
      <p:sp>
        <p:nvSpPr>
          <p:cNvPr id="43" name="Text Box 17"/>
          <p:cNvSpPr txBox="1">
            <a:spLocks noChangeArrowheads="1"/>
          </p:cNvSpPr>
          <p:nvPr/>
        </p:nvSpPr>
        <p:spPr bwMode="auto">
          <a:xfrm>
            <a:off x="4961901" y="791807"/>
            <a:ext cx="393058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dirty="0" smtClean="0">
                <a:solidFill>
                  <a:srgbClr val="000000"/>
                </a:solidFill>
              </a:rPr>
              <a:t>Fiskální </a:t>
            </a:r>
            <a:r>
              <a:rPr lang="cs-CZ" altLang="sk-SK" sz="1600" dirty="0" smtClean="0">
                <a:solidFill>
                  <a:srgbClr val="000000"/>
                </a:solidFill>
              </a:rPr>
              <a:t>autorita ↑ G. </a:t>
            </a:r>
            <a:endParaRPr lang="en-GB" altLang="sk-SK" sz="1600" dirty="0" smtClean="0">
              <a:solidFill>
                <a:srgbClr val="000000"/>
              </a:solidFill>
            </a:endParaRPr>
          </a:p>
          <a:p>
            <a:pPr algn="just"/>
            <a:r>
              <a:rPr lang="en-GB" altLang="sk-SK" sz="1600" dirty="0" err="1" smtClean="0">
                <a:solidFill>
                  <a:srgbClr val="000000"/>
                </a:solidFill>
              </a:rPr>
              <a:t>Ek</a:t>
            </a:r>
            <a:r>
              <a:rPr lang="en-GB" altLang="sk-SK" sz="1600" dirty="0" smtClean="0">
                <a:solidFill>
                  <a:srgbClr val="000000"/>
                </a:solidFill>
              </a:rPr>
              <a:t>. </a:t>
            </a:r>
            <a:r>
              <a:rPr lang="cs-CZ" altLang="sk-SK" sz="1600" dirty="0" err="1" smtClean="0">
                <a:solidFill>
                  <a:srgbClr val="000000"/>
                </a:solidFill>
              </a:rPr>
              <a:t>su</a:t>
            </a:r>
            <a:r>
              <a:rPr lang="en-GB" altLang="sk-SK" sz="1600" dirty="0" err="1" smtClean="0">
                <a:solidFill>
                  <a:srgbClr val="000000"/>
                </a:solidFill>
              </a:rPr>
              <a:t>bjekt</a:t>
            </a:r>
            <a:r>
              <a:rPr lang="cs-CZ" altLang="sk-SK" sz="1600" dirty="0" smtClean="0">
                <a:solidFill>
                  <a:srgbClr val="000000"/>
                </a:solidFill>
              </a:rPr>
              <a:t>y tento </a:t>
            </a:r>
            <a:r>
              <a:rPr lang="cs-CZ" altLang="sk-SK" sz="1600" dirty="0">
                <a:solidFill>
                  <a:srgbClr val="000000"/>
                </a:solidFill>
              </a:rPr>
              <a:t>zásah </a:t>
            </a:r>
            <a:r>
              <a:rPr lang="cs-CZ" altLang="sk-SK" sz="1600" dirty="0" smtClean="0">
                <a:solidFill>
                  <a:srgbClr val="000000"/>
                </a:solidFill>
              </a:rPr>
              <a:t>očekávají (</a:t>
            </a:r>
            <a:r>
              <a:rPr lang="cs-CZ" altLang="sk-SK" sz="1600" dirty="0">
                <a:solidFill>
                  <a:srgbClr val="000000"/>
                </a:solidFill>
              </a:rPr>
              <a:t>AD</a:t>
            </a:r>
            <a:r>
              <a:rPr lang="cs-CZ" altLang="sk-SK" sz="1600" baseline="-25000" dirty="0">
                <a:solidFill>
                  <a:srgbClr val="000000"/>
                </a:solidFill>
              </a:rPr>
              <a:t>0</a:t>
            </a:r>
            <a:r>
              <a:rPr lang="cs-CZ" altLang="sk-SK" sz="1600" dirty="0">
                <a:solidFill>
                  <a:srgbClr val="000000"/>
                </a:solidFill>
              </a:rPr>
              <a:t> →</a:t>
            </a:r>
            <a:r>
              <a:rPr lang="cs-CZ" altLang="sk-SK" sz="1600" dirty="0" smtClean="0">
                <a:solidFill>
                  <a:srgbClr val="000000"/>
                </a:solidFill>
              </a:rPr>
              <a:t>AD</a:t>
            </a:r>
            <a:r>
              <a:rPr lang="en-GB" altLang="sk-SK" sz="1600" dirty="0" smtClean="0">
                <a:solidFill>
                  <a:srgbClr val="000000"/>
                </a:solidFill>
              </a:rPr>
              <a:t>’</a:t>
            </a:r>
            <a:r>
              <a:rPr lang="cs-CZ" altLang="sk-SK" sz="1600" baseline="-25000" dirty="0" smtClean="0">
                <a:solidFill>
                  <a:srgbClr val="000000"/>
                </a:solidFill>
              </a:rPr>
              <a:t>1)</a:t>
            </a:r>
            <a:r>
              <a:rPr lang="cs-CZ" altLang="sk-SK" sz="1600" dirty="0" smtClean="0">
                <a:solidFill>
                  <a:srgbClr val="000000"/>
                </a:solidFill>
              </a:rPr>
              <a:t> a přizpůsobí své požadavky na růst mezd při očekávané cenové hladině </a:t>
            </a:r>
            <a:r>
              <a:rPr lang="cs-CZ" altLang="sk-SK" sz="1600" dirty="0">
                <a:solidFill>
                  <a:schemeClr val="bg2">
                    <a:lumMod val="10000"/>
                  </a:schemeClr>
                </a:solidFill>
              </a:rPr>
              <a:t>P</a:t>
            </a:r>
            <a:r>
              <a:rPr lang="en-GB" altLang="sk-SK" sz="1600" dirty="0">
                <a:solidFill>
                  <a:schemeClr val="bg2">
                    <a:lumMod val="10000"/>
                  </a:schemeClr>
                </a:solidFill>
              </a:rPr>
              <a:t>’</a:t>
            </a:r>
            <a:r>
              <a:rPr lang="cs-CZ" altLang="sk-SK" sz="1600" baseline="-25000" dirty="0">
                <a:solidFill>
                  <a:schemeClr val="bg2">
                    <a:lumMod val="10000"/>
                  </a:schemeClr>
                </a:solidFill>
              </a:rPr>
              <a:t>1</a:t>
            </a:r>
            <a:endParaRPr lang="cs-CZ" altLang="sk-SK" sz="1600" dirty="0">
              <a:solidFill>
                <a:schemeClr val="bg2">
                  <a:lumMod val="10000"/>
                </a:schemeClr>
              </a:solidFill>
            </a:endParaRPr>
          </a:p>
          <a:p>
            <a:pPr algn="just"/>
            <a:r>
              <a:rPr lang="cs-CZ" altLang="sk-SK" sz="1600" dirty="0" smtClean="0">
                <a:solidFill>
                  <a:srgbClr val="000000"/>
                </a:solidFill>
              </a:rPr>
              <a:t>  </a:t>
            </a:r>
            <a:r>
              <a:rPr lang="cs-CZ" altLang="sk-SK" sz="1600" dirty="0">
                <a:solidFill>
                  <a:srgbClr val="000000"/>
                </a:solidFill>
              </a:rPr>
              <a:t>→ posun SRAS</a:t>
            </a:r>
            <a:r>
              <a:rPr lang="cs-CZ" altLang="sk-SK" sz="1600" baseline="-25000" dirty="0">
                <a:solidFill>
                  <a:srgbClr val="000000"/>
                </a:solidFill>
              </a:rPr>
              <a:t>0</a:t>
            </a:r>
            <a:r>
              <a:rPr lang="cs-CZ" altLang="sk-SK" sz="1600" dirty="0">
                <a:solidFill>
                  <a:srgbClr val="000000"/>
                </a:solidFill>
              </a:rPr>
              <a:t> do </a:t>
            </a:r>
            <a:r>
              <a:rPr lang="cs-CZ" altLang="sk-SK" sz="1600" dirty="0" smtClean="0">
                <a:solidFill>
                  <a:srgbClr val="000000"/>
                </a:solidFill>
              </a:rPr>
              <a:t>SRAS</a:t>
            </a:r>
            <a:r>
              <a:rPr lang="cs-CZ" altLang="sk-SK" sz="1600" baseline="-25000" dirty="0" smtClean="0">
                <a:solidFill>
                  <a:srgbClr val="000000"/>
                </a:solidFill>
              </a:rPr>
              <a:t>1.</a:t>
            </a:r>
          </a:p>
          <a:p>
            <a:pPr algn="just"/>
            <a:r>
              <a:rPr lang="cs-CZ" altLang="sk-SK" sz="1600" dirty="0">
                <a:solidFill>
                  <a:srgbClr val="000000"/>
                </a:solidFill>
              </a:rPr>
              <a:t>Co se však </a:t>
            </a:r>
            <a:r>
              <a:rPr lang="cs-CZ" altLang="sk-SK" sz="1600" dirty="0" smtClean="0">
                <a:solidFill>
                  <a:srgbClr val="000000"/>
                </a:solidFill>
              </a:rPr>
              <a:t>stane</a:t>
            </a:r>
            <a:r>
              <a:rPr lang="cs-CZ" altLang="sk-SK" sz="1600" dirty="0">
                <a:solidFill>
                  <a:srgbClr val="000000"/>
                </a:solidFill>
              </a:rPr>
              <a:t>, bude-li realizovaná fiskální expanze menší, než kolik ekonomické subjekty očekávaly? </a:t>
            </a:r>
            <a:endParaRPr lang="cs-CZ" altLang="sk-SK" sz="1600" dirty="0" smtClean="0">
              <a:solidFill>
                <a:srgbClr val="000000"/>
              </a:solidFill>
            </a:endParaRPr>
          </a:p>
          <a:p>
            <a:pPr algn="just"/>
            <a:r>
              <a:rPr lang="cs-CZ" altLang="sk-SK" sz="1600" dirty="0" smtClean="0">
                <a:solidFill>
                  <a:srgbClr val="000000"/>
                </a:solidFill>
              </a:rPr>
              <a:t>Jestliže </a:t>
            </a:r>
            <a:r>
              <a:rPr lang="cs-CZ" altLang="sk-SK" sz="1600" dirty="0">
                <a:solidFill>
                  <a:srgbClr val="000000"/>
                </a:solidFill>
              </a:rPr>
              <a:t>vláda zvýšila své nákupy v menším rozsahu, než bylo subjekty racionálně anticipováno, a agregátní poptávka se zvýšila pouze v rozsahu </a:t>
            </a:r>
            <a:r>
              <a:rPr lang="cs-CZ" altLang="sk-SK" sz="1600" dirty="0" smtClean="0">
                <a:solidFill>
                  <a:srgbClr val="000000"/>
                </a:solidFill>
              </a:rPr>
              <a:t>AD</a:t>
            </a:r>
            <a:r>
              <a:rPr lang="cs-CZ" altLang="sk-SK" sz="1600" baseline="-25000" dirty="0" smtClean="0">
                <a:solidFill>
                  <a:srgbClr val="000000"/>
                </a:solidFill>
              </a:rPr>
              <a:t>0</a:t>
            </a:r>
            <a:r>
              <a:rPr lang="cs-CZ" altLang="sk-SK" sz="1600" dirty="0" smtClean="0">
                <a:solidFill>
                  <a:srgbClr val="000000"/>
                </a:solidFill>
              </a:rPr>
              <a:t> </a:t>
            </a:r>
            <a:r>
              <a:rPr lang="cs-CZ" altLang="sk-SK" sz="1600" dirty="0">
                <a:solidFill>
                  <a:srgbClr val="000000"/>
                </a:solidFill>
              </a:rPr>
              <a:t>– </a:t>
            </a:r>
            <a:r>
              <a:rPr lang="cs-CZ" altLang="sk-SK" sz="1600" dirty="0" smtClean="0">
                <a:solidFill>
                  <a:srgbClr val="000000"/>
                </a:solidFill>
              </a:rPr>
              <a:t>AD</a:t>
            </a:r>
            <a:r>
              <a:rPr lang="cs-CZ" altLang="sk-SK" sz="1600" baseline="-25000" dirty="0" smtClean="0">
                <a:solidFill>
                  <a:srgbClr val="000000"/>
                </a:solidFill>
              </a:rPr>
              <a:t>1</a:t>
            </a:r>
            <a:r>
              <a:rPr lang="cs-CZ" altLang="sk-SK" sz="1600" dirty="0" smtClean="0">
                <a:solidFill>
                  <a:srgbClr val="000000"/>
                </a:solidFill>
              </a:rPr>
              <a:t>. </a:t>
            </a:r>
            <a:r>
              <a:rPr lang="cs-CZ" altLang="sk-SK" sz="1600" dirty="0">
                <a:solidFill>
                  <a:srgbClr val="000000"/>
                </a:solidFill>
              </a:rPr>
              <a:t>Novým bodem rovnováhy ve skutečnosti není bod </a:t>
            </a:r>
            <a:r>
              <a:rPr lang="cs-CZ" altLang="sk-SK" sz="1600" dirty="0">
                <a:solidFill>
                  <a:schemeClr val="bg2">
                    <a:lumMod val="10000"/>
                  </a:schemeClr>
                </a:solidFill>
              </a:rPr>
              <a:t>E</a:t>
            </a:r>
            <a:r>
              <a:rPr lang="en-GB" altLang="sk-SK" sz="1600" baseline="-25000" dirty="0" smtClean="0">
                <a:solidFill>
                  <a:schemeClr val="bg2">
                    <a:lumMod val="10000"/>
                  </a:schemeClr>
                </a:solidFill>
              </a:rPr>
              <a:t>1</a:t>
            </a:r>
            <a:r>
              <a:rPr lang="cs-CZ" altLang="sk-SK" sz="1600" dirty="0" smtClean="0">
                <a:solidFill>
                  <a:schemeClr val="bg2">
                    <a:lumMod val="10000"/>
                  </a:schemeClr>
                </a:solidFill>
              </a:rPr>
              <a:t>,</a:t>
            </a:r>
            <a:r>
              <a:rPr lang="cs-CZ" altLang="sk-SK" sz="1600" dirty="0" smtClean="0">
                <a:solidFill>
                  <a:srgbClr val="000000"/>
                </a:solidFill>
              </a:rPr>
              <a:t> </a:t>
            </a:r>
            <a:r>
              <a:rPr lang="cs-CZ" altLang="sk-SK" sz="1600" dirty="0">
                <a:solidFill>
                  <a:srgbClr val="000000"/>
                </a:solidFill>
              </a:rPr>
              <a:t>ale bod </a:t>
            </a:r>
            <a:r>
              <a:rPr lang="cs-CZ" altLang="sk-SK" sz="1600" dirty="0" smtClean="0">
                <a:solidFill>
                  <a:srgbClr val="000000"/>
                </a:solidFill>
              </a:rPr>
              <a:t>E</a:t>
            </a:r>
            <a:r>
              <a:rPr lang="cs-CZ" altLang="sk-SK" sz="1600" baseline="-25000" dirty="0" smtClean="0">
                <a:solidFill>
                  <a:srgbClr val="000000"/>
                </a:solidFill>
              </a:rPr>
              <a:t>2 </a:t>
            </a:r>
            <a:r>
              <a:rPr lang="cs-CZ" altLang="sk-SK" sz="1600" dirty="0" smtClean="0">
                <a:solidFill>
                  <a:srgbClr val="000000"/>
                </a:solidFill>
              </a:rPr>
              <a:t> </a:t>
            </a:r>
            <a:r>
              <a:rPr lang="cs-CZ" altLang="sk-SK" sz="1600" dirty="0">
                <a:solidFill>
                  <a:srgbClr val="000000"/>
                </a:solidFill>
              </a:rPr>
              <a:t>charakterizovaný menší produkcí Y</a:t>
            </a:r>
            <a:r>
              <a:rPr lang="cs-CZ" altLang="sk-SK" sz="1600" baseline="-25000" dirty="0">
                <a:solidFill>
                  <a:srgbClr val="000000"/>
                </a:solidFill>
              </a:rPr>
              <a:t>1</a:t>
            </a:r>
            <a:r>
              <a:rPr lang="cs-CZ" altLang="sk-SK" sz="1600" dirty="0">
                <a:solidFill>
                  <a:srgbClr val="000000"/>
                </a:solidFill>
              </a:rPr>
              <a:t> a nižší cenovou hladinou P</a:t>
            </a:r>
            <a:r>
              <a:rPr lang="cs-CZ" altLang="sk-SK" sz="1600" baseline="-25000" dirty="0">
                <a:solidFill>
                  <a:srgbClr val="000000"/>
                </a:solidFill>
              </a:rPr>
              <a:t>1</a:t>
            </a:r>
            <a:r>
              <a:rPr lang="cs-CZ" altLang="sk-SK" sz="1600" dirty="0">
                <a:solidFill>
                  <a:srgbClr val="000000"/>
                </a:solidFill>
              </a:rPr>
              <a:t> </a:t>
            </a:r>
            <a:r>
              <a:rPr lang="cs-CZ" altLang="sk-SK" sz="1600" dirty="0" smtClean="0">
                <a:solidFill>
                  <a:srgbClr val="000000"/>
                </a:solidFill>
              </a:rPr>
              <a:t>.</a:t>
            </a:r>
            <a:endParaRPr lang="cs-CZ" altLang="sk-SK" sz="1600" dirty="0">
              <a:solidFill>
                <a:srgbClr val="000000"/>
              </a:solidFill>
            </a:endParaRPr>
          </a:p>
        </p:txBody>
      </p:sp>
      <p:sp>
        <p:nvSpPr>
          <p:cNvPr id="44" name="Line 8"/>
          <p:cNvSpPr>
            <a:spLocks noChangeShapeType="1"/>
          </p:cNvSpPr>
          <p:nvPr/>
        </p:nvSpPr>
        <p:spPr bwMode="auto">
          <a:xfrm>
            <a:off x="2075594" y="1357448"/>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4099083" y="3017883"/>
            <a:ext cx="70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en-GB" altLang="sk-SK" sz="1600" b="1" dirty="0" smtClean="0">
                <a:solidFill>
                  <a:srgbClr val="0066FF"/>
                </a:solidFill>
              </a:rPr>
              <a:t>’</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a:off x="2917734" y="3062724"/>
            <a:ext cx="955497" cy="2277"/>
          </a:xfrm>
          <a:prstGeom prst="line">
            <a:avLst/>
          </a:prstGeom>
          <a:noFill/>
          <a:ln w="38100">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11760"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004049" y="857209"/>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49" name="Text Box 9"/>
          <p:cNvSpPr txBox="1">
            <a:spLocks noChangeArrowheads="1"/>
          </p:cNvSpPr>
          <p:nvPr/>
        </p:nvSpPr>
        <p:spPr bwMode="auto">
          <a:xfrm>
            <a:off x="3240499" y="797009"/>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1</a:t>
            </a:r>
            <a:r>
              <a:rPr lang="cs-CZ" altLang="sk-SK" sz="1600" b="1" dirty="0" smtClean="0">
                <a:solidFill>
                  <a:srgbClr val="FF0000"/>
                </a:solidFill>
              </a:rPr>
              <a:t> </a:t>
            </a:r>
            <a:endParaRPr lang="cs-CZ" altLang="sk-SK" sz="1600" b="1" dirty="0">
              <a:solidFill>
                <a:srgbClr val="FF0000"/>
              </a:solidFill>
            </a:endParaRPr>
          </a:p>
        </p:txBody>
      </p:sp>
      <p:cxnSp>
        <p:nvCxnSpPr>
          <p:cNvPr id="50" name="Přímá spojnice 49"/>
          <p:cNvCxnSpPr/>
          <p:nvPr/>
        </p:nvCxnSpPr>
        <p:spPr>
          <a:xfrm flipV="1">
            <a:off x="1419350" y="843558"/>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1187624" y="1647242"/>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Text Box 16"/>
          <p:cNvSpPr txBox="1">
            <a:spLocks noChangeArrowheads="1"/>
          </p:cNvSpPr>
          <p:nvPr/>
        </p:nvSpPr>
        <p:spPr bwMode="auto">
          <a:xfrm>
            <a:off x="811867" y="1428332"/>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en-GB" altLang="sk-SK" sz="1600" b="1" dirty="0" smtClean="0"/>
              <a:t>’</a:t>
            </a:r>
            <a:r>
              <a:rPr lang="cs-CZ" altLang="sk-SK" sz="1600" b="1" baseline="-25000" dirty="0" smtClean="0"/>
              <a:t>1</a:t>
            </a:r>
            <a:endParaRPr lang="cs-CZ" altLang="sk-SK" sz="1600" b="1" dirty="0"/>
          </a:p>
        </p:txBody>
      </p:sp>
      <p:sp>
        <p:nvSpPr>
          <p:cNvPr id="54" name="Text Box 5"/>
          <p:cNvSpPr txBox="1">
            <a:spLocks noChangeArrowheads="1"/>
          </p:cNvSpPr>
          <p:nvPr/>
        </p:nvSpPr>
        <p:spPr bwMode="auto">
          <a:xfrm>
            <a:off x="3347463" y="2734709"/>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55" name="Line 4"/>
          <p:cNvSpPr>
            <a:spLocks noChangeShapeType="1"/>
          </p:cNvSpPr>
          <p:nvPr/>
        </p:nvSpPr>
        <p:spPr bwMode="auto">
          <a:xfrm flipV="1">
            <a:off x="2695725" y="1612592"/>
            <a:ext cx="581398" cy="563"/>
          </a:xfrm>
          <a:prstGeom prst="line">
            <a:avLst/>
          </a:prstGeom>
          <a:noFill/>
          <a:ln w="44450">
            <a:solidFill>
              <a:srgbClr val="000000"/>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Text Box 3"/>
          <p:cNvSpPr txBox="1">
            <a:spLocks noChangeArrowheads="1"/>
          </p:cNvSpPr>
          <p:nvPr/>
        </p:nvSpPr>
        <p:spPr bwMode="auto">
          <a:xfrm>
            <a:off x="2952833" y="1225540"/>
            <a:ext cx="375684" cy="42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cs-CZ" altLang="cs-CZ" sz="1600" b="1" i="1" dirty="0">
                <a:solidFill>
                  <a:srgbClr val="000000"/>
                </a:solidFill>
                <a:latin typeface="+mj-lt"/>
                <a:ea typeface="Times New Roman" panose="02020603050405020304" pitchFamily="18" charset="0"/>
              </a:rPr>
              <a:t>1</a:t>
            </a:r>
            <a:r>
              <a:rPr kumimoji="0" lang="cs-CZ" altLang="cs-CZ" sz="1600" b="1" i="1" u="none" strike="noStrike" cap="none" normalizeH="0" baseline="0" dirty="0" smtClean="0">
                <a:ln>
                  <a:noFill/>
                </a:ln>
                <a:solidFill>
                  <a:srgbClr val="000000"/>
                </a:solidFill>
                <a:effectLst/>
                <a:latin typeface="+mj-lt"/>
                <a:ea typeface="Times New Roman" panose="02020603050405020304" pitchFamily="18" charset="0"/>
              </a:rPr>
              <a:t>.</a:t>
            </a:r>
            <a:endParaRPr kumimoji="0" lang="cs-CZ" altLang="cs-CZ" sz="1600" b="1" i="1" u="none" strike="noStrike" cap="none" normalizeH="0" baseline="0" dirty="0" smtClean="0">
              <a:ln>
                <a:noFill/>
              </a:ln>
              <a:solidFill>
                <a:srgbClr val="000000"/>
              </a:solidFill>
              <a:effectLst/>
              <a:latin typeface="+mj-lt"/>
            </a:endParaRPr>
          </a:p>
        </p:txBody>
      </p:sp>
      <p:sp>
        <p:nvSpPr>
          <p:cNvPr id="36" name="Text Box 16"/>
          <p:cNvSpPr txBox="1">
            <a:spLocks noChangeArrowheads="1"/>
          </p:cNvSpPr>
          <p:nvPr/>
        </p:nvSpPr>
        <p:spPr bwMode="auto">
          <a:xfrm>
            <a:off x="2480174" y="25380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1590171" y="1650401"/>
            <a:ext cx="388096" cy="33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sp>
        <p:nvSpPr>
          <p:cNvPr id="31" name="Line 8"/>
          <p:cNvSpPr>
            <a:spLocks noChangeShapeType="1"/>
          </p:cNvSpPr>
          <p:nvPr/>
        </p:nvSpPr>
        <p:spPr bwMode="auto">
          <a:xfrm>
            <a:off x="1719864" y="157774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32" name="Text Box 9"/>
          <p:cNvSpPr txBox="1">
            <a:spLocks noChangeArrowheads="1"/>
          </p:cNvSpPr>
          <p:nvPr/>
        </p:nvSpPr>
        <p:spPr bwMode="auto">
          <a:xfrm>
            <a:off x="3233952" y="4249063"/>
            <a:ext cx="1487793" cy="338554"/>
          </a:xfrm>
          <a:prstGeom prst="rect">
            <a:avLst/>
          </a:prstGeom>
          <a:noFill/>
          <a:ln w="9525">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400" b="1" dirty="0" smtClean="0">
                <a:solidFill>
                  <a:srgbClr val="FF33CC"/>
                </a:solidFill>
              </a:rPr>
              <a:t>Skutečný posun</a:t>
            </a:r>
            <a:r>
              <a:rPr lang="cs-CZ" altLang="sk-SK" sz="1600" b="1" dirty="0" smtClean="0">
                <a:solidFill>
                  <a:srgbClr val="FF33CC"/>
                </a:solidFill>
              </a:rPr>
              <a:t> </a:t>
            </a:r>
            <a:endParaRPr lang="cs-CZ" altLang="sk-SK" sz="1600" b="1" dirty="0">
              <a:solidFill>
                <a:srgbClr val="FF33CC"/>
              </a:solidFill>
            </a:endParaRPr>
          </a:p>
        </p:txBody>
      </p:sp>
      <p:cxnSp>
        <p:nvCxnSpPr>
          <p:cNvPr id="5" name="Přímá spojnice 4"/>
          <p:cNvCxnSpPr/>
          <p:nvPr/>
        </p:nvCxnSpPr>
        <p:spPr>
          <a:xfrm flipH="1">
            <a:off x="1187624" y="1954573"/>
            <a:ext cx="940172" cy="0"/>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2175188" y="1923678"/>
            <a:ext cx="0" cy="2095570"/>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8" name="Line 4"/>
          <p:cNvSpPr>
            <a:spLocks noChangeShapeType="1"/>
          </p:cNvSpPr>
          <p:nvPr/>
        </p:nvSpPr>
        <p:spPr bwMode="auto">
          <a:xfrm flipV="1">
            <a:off x="3075391" y="3289628"/>
            <a:ext cx="581398" cy="563"/>
          </a:xfrm>
          <a:prstGeom prst="line">
            <a:avLst/>
          </a:prstGeom>
          <a:noFill/>
          <a:ln w="44450">
            <a:solidFill>
              <a:srgbClr val="A50363"/>
            </a:solidFill>
            <a:round/>
            <a:headEnd type="none"/>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Text Box 6"/>
          <p:cNvSpPr txBox="1">
            <a:spLocks noChangeArrowheads="1"/>
          </p:cNvSpPr>
          <p:nvPr/>
        </p:nvSpPr>
        <p:spPr bwMode="auto">
          <a:xfrm>
            <a:off x="1983418" y="4024186"/>
            <a:ext cx="4438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r>
              <a:rPr lang="cs-CZ" altLang="sk-SK" sz="1600" b="1" dirty="0" smtClean="0"/>
              <a:t> </a:t>
            </a:r>
            <a:endParaRPr lang="cs-CZ" altLang="sk-SK" sz="1600" b="1" baseline="-25000" dirty="0"/>
          </a:p>
        </p:txBody>
      </p:sp>
      <p:sp>
        <p:nvSpPr>
          <p:cNvPr id="8" name="Obdélníkový bublinový popisek 7"/>
          <p:cNvSpPr/>
          <p:nvPr/>
        </p:nvSpPr>
        <p:spPr>
          <a:xfrm>
            <a:off x="3291558" y="4297378"/>
            <a:ext cx="1444622" cy="276508"/>
          </a:xfrm>
          <a:prstGeom prst="wedgeRectCallout">
            <a:avLst>
              <a:gd name="adj1" fmla="val -36261"/>
              <a:gd name="adj2" fmla="val -387240"/>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1" name="Text Box 9"/>
          <p:cNvSpPr txBox="1">
            <a:spLocks noChangeArrowheads="1"/>
          </p:cNvSpPr>
          <p:nvPr/>
        </p:nvSpPr>
        <p:spPr bwMode="auto">
          <a:xfrm>
            <a:off x="3522500" y="2033324"/>
            <a:ext cx="1491401" cy="338554"/>
          </a:xfrm>
          <a:prstGeom prst="rect">
            <a:avLst/>
          </a:prstGeom>
          <a:noFill/>
          <a:ln w="9525">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400" b="1" dirty="0" smtClean="0">
                <a:solidFill>
                  <a:schemeClr val="bg2">
                    <a:lumMod val="10000"/>
                  </a:schemeClr>
                </a:solidFill>
              </a:rPr>
              <a:t>očekávaný posun</a:t>
            </a:r>
            <a:r>
              <a:rPr lang="cs-CZ" altLang="sk-SK" sz="1600" b="1" dirty="0" smtClean="0">
                <a:solidFill>
                  <a:schemeClr val="bg2">
                    <a:lumMod val="10000"/>
                  </a:schemeClr>
                </a:solidFill>
              </a:rPr>
              <a:t> </a:t>
            </a:r>
            <a:endParaRPr lang="cs-CZ" altLang="sk-SK" sz="1600" b="1" dirty="0">
              <a:solidFill>
                <a:schemeClr val="bg2">
                  <a:lumMod val="10000"/>
                </a:schemeClr>
              </a:solidFill>
            </a:endParaRPr>
          </a:p>
        </p:txBody>
      </p:sp>
      <p:sp>
        <p:nvSpPr>
          <p:cNvPr id="42" name="Obdélníkový bublinový popisek 41"/>
          <p:cNvSpPr/>
          <p:nvPr/>
        </p:nvSpPr>
        <p:spPr>
          <a:xfrm>
            <a:off x="3535046" y="2095549"/>
            <a:ext cx="1444622" cy="276508"/>
          </a:xfrm>
          <a:prstGeom prst="wedgeRectCallout">
            <a:avLst>
              <a:gd name="adj1" fmla="val -43880"/>
              <a:gd name="adj2" fmla="val 274151"/>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6" name="Text Box 9"/>
          <p:cNvSpPr txBox="1">
            <a:spLocks noChangeArrowheads="1"/>
          </p:cNvSpPr>
          <p:nvPr/>
        </p:nvSpPr>
        <p:spPr bwMode="auto">
          <a:xfrm>
            <a:off x="3707843" y="3291799"/>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33CC"/>
                </a:solidFill>
              </a:rPr>
              <a:t>AD</a:t>
            </a:r>
            <a:r>
              <a:rPr lang="cs-CZ" altLang="sk-SK" sz="1600" b="1" baseline="-25000" dirty="0" smtClean="0">
                <a:solidFill>
                  <a:srgbClr val="FF33CC"/>
                </a:solidFill>
              </a:rPr>
              <a:t>1</a:t>
            </a:r>
            <a:r>
              <a:rPr lang="cs-CZ" altLang="sk-SK" sz="1600" b="1" dirty="0" smtClean="0">
                <a:solidFill>
                  <a:srgbClr val="FF33CC"/>
                </a:solidFill>
              </a:rPr>
              <a:t> </a:t>
            </a:r>
            <a:endParaRPr lang="cs-CZ" altLang="sk-SK" sz="1600" b="1" dirty="0">
              <a:solidFill>
                <a:srgbClr val="FF33CC"/>
              </a:solidFill>
            </a:endParaRPr>
          </a:p>
        </p:txBody>
      </p:sp>
      <p:sp>
        <p:nvSpPr>
          <p:cNvPr id="47" name="Text Box 16"/>
          <p:cNvSpPr txBox="1">
            <a:spLocks noChangeArrowheads="1"/>
          </p:cNvSpPr>
          <p:nvPr/>
        </p:nvSpPr>
        <p:spPr bwMode="auto">
          <a:xfrm>
            <a:off x="819262" y="1793607"/>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33CC"/>
                </a:solidFill>
              </a:rPr>
              <a:t>P</a:t>
            </a:r>
            <a:r>
              <a:rPr lang="en-GB" altLang="sk-SK" sz="1600" b="1" baseline="-25000" dirty="0" smtClean="0">
                <a:solidFill>
                  <a:srgbClr val="FF33CC"/>
                </a:solidFill>
              </a:rPr>
              <a:t>1</a:t>
            </a:r>
            <a:endParaRPr lang="cs-CZ" altLang="sk-SK" sz="1600" b="1" dirty="0">
              <a:solidFill>
                <a:srgbClr val="FF33CC"/>
              </a:solidFill>
            </a:endParaRPr>
          </a:p>
        </p:txBody>
      </p:sp>
      <p:sp>
        <p:nvSpPr>
          <p:cNvPr id="52" name="Text Box 16"/>
          <p:cNvSpPr txBox="1">
            <a:spLocks noChangeArrowheads="1"/>
          </p:cNvSpPr>
          <p:nvPr/>
        </p:nvSpPr>
        <p:spPr bwMode="auto">
          <a:xfrm>
            <a:off x="2108238" y="1123106"/>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en-GB" altLang="sk-SK" sz="1600" b="1" baseline="-25000" dirty="0" smtClean="0">
                <a:solidFill>
                  <a:srgbClr val="000000"/>
                </a:solidFill>
              </a:rPr>
              <a:t>1</a:t>
            </a:r>
            <a:endParaRPr lang="cs-CZ" altLang="sk-SK" sz="1600" b="1" dirty="0">
              <a:solidFill>
                <a:srgbClr val="000000"/>
              </a:solidFill>
            </a:endParaRPr>
          </a:p>
        </p:txBody>
      </p:sp>
    </p:spTree>
    <p:extLst>
      <p:ext uri="{BB962C8B-B14F-4D97-AF65-F5344CB8AC3E}">
        <p14:creationId xmlns:p14="http://schemas.microsoft.com/office/powerpoint/2010/main" val="1849456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8182468" cy="507703"/>
          </a:xfrm>
        </p:spPr>
        <p:txBody>
          <a:bodyPr/>
          <a:lstStyle/>
          <a:p>
            <a:r>
              <a:rPr lang="cs-CZ" altLang="sk-SK" sz="2800" b="1" dirty="0" smtClean="0">
                <a:solidFill>
                  <a:srgbClr val="307871"/>
                </a:solidFill>
              </a:rPr>
              <a:t>Nesprávně očekávaná HP v modelu PC</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707904" y="407143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u</a:t>
            </a:r>
            <a:r>
              <a:rPr lang="cs-CZ" altLang="sk-SK" sz="1600" b="1" dirty="0" smtClean="0"/>
              <a:t> (%)</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28" name="Text Box 9"/>
          <p:cNvSpPr txBox="1">
            <a:spLocks noChangeArrowheads="1"/>
          </p:cNvSpPr>
          <p:nvPr/>
        </p:nvSpPr>
        <p:spPr bwMode="auto">
          <a:xfrm>
            <a:off x="3083050" y="2996349"/>
            <a:ext cx="40340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„Jevová“ Phillipsova křivka (politika, jež je prováděná subjekty HP není </a:t>
            </a:r>
            <a:r>
              <a:rPr lang="cs-CZ" altLang="sk-SK" sz="1600" b="1" dirty="0" smtClean="0"/>
              <a:t>předvídaná) </a:t>
            </a:r>
            <a:endParaRPr lang="cs-CZ" altLang="sk-SK" sz="1600" b="1" dirty="0">
              <a:solidFill>
                <a:srgbClr val="FF0000"/>
              </a:solidFill>
            </a:endParaRPr>
          </a:p>
        </p:txBody>
      </p:sp>
      <p:sp>
        <p:nvSpPr>
          <p:cNvPr id="53" name="Text Box 16"/>
          <p:cNvSpPr txBox="1">
            <a:spLocks noChangeArrowheads="1"/>
          </p:cNvSpPr>
          <p:nvPr/>
        </p:nvSpPr>
        <p:spPr bwMode="auto">
          <a:xfrm>
            <a:off x="467544" y="919016"/>
            <a:ext cx="740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6" name="Text Box 6"/>
          <p:cNvSpPr txBox="1">
            <a:spLocks noChangeArrowheads="1"/>
          </p:cNvSpPr>
          <p:nvPr/>
        </p:nvSpPr>
        <p:spPr bwMode="auto">
          <a:xfrm>
            <a:off x="2305551" y="4089943"/>
            <a:ext cx="4710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u</a:t>
            </a:r>
            <a:r>
              <a:rPr lang="cs-CZ" altLang="sk-SK" sz="1600" b="1" dirty="0" smtClean="0">
                <a:solidFill>
                  <a:srgbClr val="FF0000"/>
                </a:solidFill>
              </a:rPr>
              <a:t>*</a:t>
            </a:r>
            <a:endParaRPr lang="cs-CZ" altLang="sk-SK" sz="1600" b="1" baseline="-25000" dirty="0">
              <a:solidFill>
                <a:srgbClr val="FF0000"/>
              </a:solidFill>
            </a:endParaRPr>
          </a:p>
        </p:txBody>
      </p:sp>
      <p:cxnSp>
        <p:nvCxnSpPr>
          <p:cNvPr id="17" name="Přímá spojnice 16"/>
          <p:cNvCxnSpPr/>
          <p:nvPr/>
        </p:nvCxnSpPr>
        <p:spPr>
          <a:xfrm>
            <a:off x="2483768" y="1390451"/>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 Box 9"/>
          <p:cNvSpPr txBox="1">
            <a:spLocks noChangeArrowheads="1"/>
          </p:cNvSpPr>
          <p:nvPr/>
        </p:nvSpPr>
        <p:spPr bwMode="auto">
          <a:xfrm>
            <a:off x="2598840" y="1064882"/>
            <a:ext cx="403406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„Pravdivá“ </a:t>
            </a:r>
            <a:r>
              <a:rPr lang="cs-CZ" altLang="sk-SK" sz="1600" b="1" dirty="0">
                <a:solidFill>
                  <a:srgbClr val="FF0000"/>
                </a:solidFill>
              </a:rPr>
              <a:t>Phillipsova křivka (očekávání jsou racionální a subjekty HP provádějí průhlednou politiku) </a:t>
            </a:r>
            <a:endParaRPr lang="cs-CZ" altLang="sk-SK" sz="1600" b="1" dirty="0">
              <a:solidFill>
                <a:srgbClr val="FF0000"/>
              </a:solidFill>
            </a:endParaRPr>
          </a:p>
        </p:txBody>
      </p:sp>
      <p:sp>
        <p:nvSpPr>
          <p:cNvPr id="19" name="Text Box 6"/>
          <p:cNvSpPr txBox="1">
            <a:spLocks noChangeArrowheads="1"/>
          </p:cNvSpPr>
          <p:nvPr/>
        </p:nvSpPr>
        <p:spPr bwMode="auto">
          <a:xfrm>
            <a:off x="2838962" y="4073139"/>
            <a:ext cx="4032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u</a:t>
            </a:r>
            <a:r>
              <a:rPr lang="cs-CZ" altLang="sk-SK" sz="1600" b="1" baseline="-25000" dirty="0" smtClean="0"/>
              <a:t>1</a:t>
            </a:r>
            <a:endParaRPr lang="cs-CZ" altLang="sk-SK" sz="1600" b="1" baseline="-25000" dirty="0"/>
          </a:p>
        </p:txBody>
      </p:sp>
      <p:sp>
        <p:nvSpPr>
          <p:cNvPr id="20" name="Text Box 16"/>
          <p:cNvSpPr txBox="1">
            <a:spLocks noChangeArrowheads="1"/>
          </p:cNvSpPr>
          <p:nvPr/>
        </p:nvSpPr>
        <p:spPr bwMode="auto">
          <a:xfrm>
            <a:off x="388016" y="3352907"/>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1 </a:t>
            </a:r>
            <a:r>
              <a:rPr lang="cs-CZ" altLang="sk-SK" sz="1600" b="1" dirty="0" smtClean="0"/>
              <a:t>&lt; </a:t>
            </a:r>
            <a:r>
              <a:rPr lang="el-GR" altLang="sk-SK" sz="1600" b="1" dirty="0">
                <a:solidFill>
                  <a:srgbClr val="307871"/>
                </a:solidFill>
              </a:rPr>
              <a:t>π</a:t>
            </a:r>
            <a:r>
              <a:rPr lang="cs-CZ" altLang="sk-SK" sz="1600" b="1" baseline="30000" dirty="0" smtClean="0">
                <a:solidFill>
                  <a:srgbClr val="307871"/>
                </a:solidFill>
              </a:rPr>
              <a:t>e</a:t>
            </a:r>
            <a:r>
              <a:rPr lang="cs-CZ" altLang="sk-SK" sz="1600" b="1" baseline="-25000" dirty="0" smtClean="0">
                <a:solidFill>
                  <a:srgbClr val="307871"/>
                </a:solidFill>
              </a:rPr>
              <a:t>1</a:t>
            </a:r>
            <a:endParaRPr lang="cs-CZ" altLang="sk-SK" sz="1600" b="1" baseline="-25000" dirty="0"/>
          </a:p>
        </p:txBody>
      </p:sp>
      <p:cxnSp>
        <p:nvCxnSpPr>
          <p:cNvPr id="4" name="Přímá spojnice 3"/>
          <p:cNvCxnSpPr/>
          <p:nvPr/>
        </p:nvCxnSpPr>
        <p:spPr>
          <a:xfrm>
            <a:off x="1187624" y="3581124"/>
            <a:ext cx="18002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2987824" y="3581124"/>
            <a:ext cx="0" cy="4474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357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58128"/>
            <a:ext cx="816679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Zatím poslední verze </a:t>
            </a:r>
            <a:r>
              <a:rPr lang="cs-CZ" sz="2000" dirty="0" err="1" smtClean="0">
                <a:solidFill>
                  <a:srgbClr val="000000"/>
                </a:solidFill>
              </a:rPr>
              <a:t>Phillipsovy</a:t>
            </a:r>
            <a:r>
              <a:rPr lang="cs-CZ" sz="2000" dirty="0" smtClean="0">
                <a:solidFill>
                  <a:srgbClr val="000000"/>
                </a:solidFill>
              </a:rPr>
              <a:t> křivky</a:t>
            </a:r>
          </a:p>
          <a:p>
            <a:pPr algn="just">
              <a:spcBef>
                <a:spcPts val="0"/>
              </a:spcBef>
              <a:spcAft>
                <a:spcPts val="600"/>
              </a:spcAft>
              <a:buClr>
                <a:schemeClr val="tx1"/>
              </a:buClr>
              <a:buSzPct val="120000"/>
              <a:tabLst>
                <a:tab pos="228600" algn="l"/>
              </a:tabLst>
            </a:pPr>
            <a:r>
              <a:rPr lang="cs-CZ" sz="2000" dirty="0" smtClean="0">
                <a:solidFill>
                  <a:srgbClr val="000000"/>
                </a:solidFill>
              </a:rPr>
              <a:t>Lucas se zabýval vztahem reálného produktu a inflace:</a:t>
            </a:r>
          </a:p>
          <a:p>
            <a:pPr marL="0" indent="0" algn="ctr">
              <a:spcBef>
                <a:spcPts val="0"/>
              </a:spcBef>
              <a:spcAft>
                <a:spcPts val="1200"/>
              </a:spcAft>
              <a:buClr>
                <a:schemeClr val="tx1"/>
              </a:buClr>
              <a:buSzPct val="120000"/>
              <a:buNone/>
              <a:tabLst>
                <a:tab pos="228600" algn="l"/>
              </a:tabLst>
            </a:pPr>
            <a:r>
              <a:rPr lang="cs-CZ" sz="2000" b="1" dirty="0">
                <a:latin typeface="Times New Roman" panose="02020603050405020304" pitchFamily="18" charset="0"/>
                <a:ea typeface="Times New Roman" panose="02020603050405020304" pitchFamily="18" charset="0"/>
              </a:rPr>
              <a:t>π  = π</a:t>
            </a:r>
            <a:r>
              <a:rPr lang="cs-CZ" sz="2000" b="1" baseline="30000" dirty="0">
                <a:latin typeface="Times New Roman" panose="02020603050405020304" pitchFamily="18" charset="0"/>
                <a:ea typeface="Times New Roman" panose="02020603050405020304" pitchFamily="18" charset="0"/>
              </a:rPr>
              <a:t>e</a:t>
            </a:r>
            <a:r>
              <a:rPr lang="cs-CZ" sz="2000" b="1" dirty="0">
                <a:latin typeface="Times New Roman" panose="02020603050405020304" pitchFamily="18" charset="0"/>
                <a:ea typeface="Times New Roman" panose="02020603050405020304" pitchFamily="18" charset="0"/>
              </a:rPr>
              <a:t>  +  ø (Y – Y*)</a:t>
            </a:r>
            <a:endParaRPr lang="cs-CZ" sz="2000" b="1" dirty="0" smtClean="0">
              <a:solidFill>
                <a:srgbClr val="000000"/>
              </a:solidFill>
            </a:endParaRPr>
          </a:p>
          <a:p>
            <a:pPr algn="just">
              <a:spcBef>
                <a:spcPts val="0"/>
              </a:spcBef>
              <a:spcAft>
                <a:spcPts val="600"/>
              </a:spcAft>
              <a:buClr>
                <a:schemeClr val="tx1"/>
              </a:buClr>
              <a:buSzPct val="120000"/>
              <a:tabLst>
                <a:tab pos="228600" algn="l"/>
              </a:tabLst>
            </a:pPr>
            <a:r>
              <a:rPr lang="cs-CZ" sz="2000" dirty="0" smtClean="0">
                <a:solidFill>
                  <a:srgbClr val="000000"/>
                </a:solidFill>
              </a:rPr>
              <a:t> Z </a:t>
            </a:r>
            <a:r>
              <a:rPr lang="cs-CZ" sz="2000" dirty="0">
                <a:solidFill>
                  <a:srgbClr val="000000"/>
                </a:solidFill>
              </a:rPr>
              <a:t>této rovnice vyplývá, že pokud je skutečná míra inflace </a:t>
            </a:r>
            <a:r>
              <a:rPr lang="el-GR" sz="2000" dirty="0">
                <a:solidFill>
                  <a:srgbClr val="000000"/>
                </a:solidFill>
              </a:rPr>
              <a:t>π </a:t>
            </a:r>
            <a:r>
              <a:rPr lang="cs-CZ" sz="2000" dirty="0">
                <a:solidFill>
                  <a:srgbClr val="000000"/>
                </a:solidFill>
              </a:rPr>
              <a:t>vyšší než očekávaná míra inflace </a:t>
            </a:r>
            <a:r>
              <a:rPr lang="el-GR" sz="2000" dirty="0">
                <a:solidFill>
                  <a:srgbClr val="000000"/>
                </a:solidFill>
              </a:rPr>
              <a:t>π</a:t>
            </a:r>
            <a:r>
              <a:rPr lang="cs-CZ" sz="2000" baseline="30000" dirty="0">
                <a:solidFill>
                  <a:srgbClr val="000000"/>
                </a:solidFill>
              </a:rPr>
              <a:t>e</a:t>
            </a:r>
            <a:r>
              <a:rPr lang="cs-CZ" sz="2000" dirty="0">
                <a:solidFill>
                  <a:srgbClr val="000000"/>
                </a:solidFill>
              </a:rPr>
              <a:t>, pak je skutečný reálný produkt Y větší než potenciální produkt Y* a ekonomika se nachází v expanzivní mezeře, která je také charakterizována mírou nezaměstnanosti menší než je přirozená míra, tj. </a:t>
            </a:r>
            <a:r>
              <a:rPr lang="cs-CZ" sz="2000" dirty="0">
                <a:solidFill>
                  <a:srgbClr val="000000"/>
                </a:solidFill>
              </a:rPr>
              <a:t>u &lt; </a:t>
            </a:r>
            <a:r>
              <a:rPr lang="cs-CZ" sz="2000" dirty="0" smtClean="0">
                <a:solidFill>
                  <a:srgbClr val="000000"/>
                </a:solidFill>
              </a:rPr>
              <a:t>u* </a:t>
            </a:r>
          </a:p>
          <a:p>
            <a:pPr algn="just">
              <a:spcBef>
                <a:spcPts val="0"/>
              </a:spcBef>
              <a:spcAft>
                <a:spcPts val="600"/>
              </a:spcAft>
              <a:buClr>
                <a:schemeClr val="tx1"/>
              </a:buClr>
              <a:buSzPct val="120000"/>
              <a:tabLst>
                <a:tab pos="228600" algn="l"/>
              </a:tabLst>
            </a:pPr>
            <a:r>
              <a:rPr lang="cs-CZ" sz="2000" dirty="0" smtClean="0">
                <a:solidFill>
                  <a:srgbClr val="000000"/>
                </a:solidFill>
              </a:rPr>
              <a:t>Opačně</a:t>
            </a:r>
            <a:r>
              <a:rPr lang="cs-CZ" sz="2000" dirty="0">
                <a:solidFill>
                  <a:srgbClr val="000000"/>
                </a:solidFill>
              </a:rPr>
              <a:t>, kdy Y &lt; Y* a současně u &gt; </a:t>
            </a:r>
            <a:r>
              <a:rPr lang="cs-CZ" sz="2000" dirty="0" smtClean="0">
                <a:solidFill>
                  <a:srgbClr val="000000"/>
                </a:solidFill>
              </a:rPr>
              <a:t>u*, </a:t>
            </a:r>
            <a:r>
              <a:rPr lang="cs-CZ" sz="2000" dirty="0">
                <a:solidFill>
                  <a:srgbClr val="000000"/>
                </a:solidFill>
              </a:rPr>
              <a:t>je ekonomika v mezeře </a:t>
            </a:r>
            <a:r>
              <a:rPr lang="cs-CZ" sz="2000" dirty="0" smtClean="0">
                <a:solidFill>
                  <a:srgbClr val="000000"/>
                </a:solidFill>
              </a:rPr>
              <a:t>recesní</a:t>
            </a:r>
          </a:p>
          <a:p>
            <a:pPr algn="just">
              <a:spcBef>
                <a:spcPts val="0"/>
              </a:spcBef>
              <a:spcAft>
                <a:spcPts val="600"/>
              </a:spcAft>
              <a:buClr>
                <a:schemeClr val="tx1"/>
              </a:buClr>
              <a:buSzPct val="120000"/>
              <a:tabLst>
                <a:tab pos="228600" algn="l"/>
              </a:tabLst>
            </a:pPr>
            <a:r>
              <a:rPr lang="cs-CZ" sz="2000" dirty="0" smtClean="0">
                <a:solidFill>
                  <a:srgbClr val="000000"/>
                </a:solidFill>
              </a:rPr>
              <a:t>Rovnice </a:t>
            </a:r>
            <a:r>
              <a:rPr lang="cs-CZ" sz="2000" dirty="0">
                <a:solidFill>
                  <a:srgbClr val="000000"/>
                </a:solidFill>
              </a:rPr>
              <a:t>je považována za moderní verzi </a:t>
            </a:r>
            <a:r>
              <a:rPr lang="cs-CZ" sz="2000" dirty="0" err="1">
                <a:solidFill>
                  <a:srgbClr val="000000"/>
                </a:solidFill>
              </a:rPr>
              <a:t>Phillipsovy</a:t>
            </a:r>
            <a:r>
              <a:rPr lang="cs-CZ" sz="2000" dirty="0">
                <a:solidFill>
                  <a:srgbClr val="000000"/>
                </a:solidFill>
              </a:rPr>
              <a:t> křivky, která se v současnosti používá ve většině makroekonomických modelů. </a:t>
            </a:r>
            <a:endParaRPr lang="cs-CZ" sz="2000" dirty="0">
              <a:solidFill>
                <a:srgbClr val="000000"/>
              </a:solidFill>
            </a:endParaRPr>
          </a:p>
        </p:txBody>
      </p:sp>
      <p:sp>
        <p:nvSpPr>
          <p:cNvPr id="6" name="Nadpis 5"/>
          <p:cNvSpPr>
            <a:spLocks noGrp="1"/>
          </p:cNvSpPr>
          <p:nvPr>
            <p:ph type="title"/>
          </p:nvPr>
        </p:nvSpPr>
        <p:spPr>
          <a:xfrm>
            <a:off x="251520" y="195486"/>
            <a:ext cx="8079680" cy="507703"/>
          </a:xfrm>
        </p:spPr>
        <p:txBody>
          <a:bodyPr/>
          <a:lstStyle/>
          <a:p>
            <a:r>
              <a:rPr lang="cs-CZ" altLang="sk-SK" sz="2800" b="1" dirty="0" err="1" smtClean="0">
                <a:solidFill>
                  <a:srgbClr val="307871"/>
                </a:solidFill>
              </a:rPr>
              <a:t>Lucasova</a:t>
            </a:r>
            <a:r>
              <a:rPr lang="cs-CZ" altLang="sk-SK" sz="2800" b="1" dirty="0" smtClean="0">
                <a:solidFill>
                  <a:srgbClr val="307871"/>
                </a:solidFill>
              </a:rPr>
              <a:t> verze </a:t>
            </a:r>
            <a:r>
              <a:rPr lang="cs-CZ" altLang="sk-SK" sz="2800" b="1" dirty="0" err="1" smtClean="0">
                <a:solidFill>
                  <a:srgbClr val="307871"/>
                </a:solidFill>
              </a:rPr>
              <a:t>Phillipsovy</a:t>
            </a:r>
            <a:r>
              <a:rPr lang="cs-CZ" altLang="sk-SK" sz="2800" b="1" dirty="0" smtClean="0">
                <a:solidFill>
                  <a:srgbClr val="307871"/>
                </a:solidFill>
              </a:rPr>
              <a:t> křivky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36</a:t>
            </a:fld>
            <a:endParaRPr lang="cs-CZ" dirty="0"/>
          </a:p>
        </p:txBody>
      </p:sp>
    </p:spTree>
    <p:extLst>
      <p:ext uri="{BB962C8B-B14F-4D97-AF65-F5344CB8AC3E}">
        <p14:creationId xmlns:p14="http://schemas.microsoft.com/office/powerpoint/2010/main" val="24063893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05956" y="154656"/>
            <a:ext cx="7606404" cy="507703"/>
          </a:xfrm>
        </p:spPr>
        <p:txBody>
          <a:bodyPr/>
          <a:lstStyle/>
          <a:p>
            <a:r>
              <a:rPr lang="cs-CZ" altLang="sk-SK" sz="2800" b="1" dirty="0" err="1" smtClean="0"/>
              <a:t>Lucasova</a:t>
            </a:r>
            <a:r>
              <a:rPr lang="cs-CZ" altLang="sk-SK" sz="2800" b="1" dirty="0" smtClean="0"/>
              <a:t> verze </a:t>
            </a:r>
            <a:r>
              <a:rPr lang="cs-CZ" altLang="sk-SK" sz="2800" b="1" dirty="0" err="1" smtClean="0"/>
              <a:t>Phillipsovy</a:t>
            </a:r>
            <a:r>
              <a:rPr lang="cs-CZ" altLang="sk-SK" sz="2800" b="1" dirty="0" smtClean="0"/>
              <a:t> křivky</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09158" y="4055314"/>
            <a:ext cx="10081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28" name="Text Box 9"/>
          <p:cNvSpPr txBox="1">
            <a:spLocks noChangeArrowheads="1"/>
          </p:cNvSpPr>
          <p:nvPr/>
        </p:nvSpPr>
        <p:spPr bwMode="auto">
          <a:xfrm>
            <a:off x="3414426" y="3700823"/>
            <a:ext cx="15044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SRPC</a:t>
            </a:r>
            <a:r>
              <a:rPr lang="cs-CZ" altLang="sk-SK" sz="1600" b="1" dirty="0" smtClean="0">
                <a:solidFill>
                  <a:srgbClr val="FF0000"/>
                </a:solidFill>
              </a:rPr>
              <a:t> </a:t>
            </a:r>
            <a:endParaRPr lang="cs-CZ" altLang="sk-SK" sz="1600" b="1" dirty="0">
              <a:solidFill>
                <a:srgbClr val="FF0000"/>
              </a:solidFill>
            </a:endParaRPr>
          </a:p>
        </p:txBody>
      </p:sp>
      <p:sp>
        <p:nvSpPr>
          <p:cNvPr id="53" name="Text Box 16"/>
          <p:cNvSpPr txBox="1">
            <a:spLocks noChangeArrowheads="1"/>
          </p:cNvSpPr>
          <p:nvPr/>
        </p:nvSpPr>
        <p:spPr bwMode="auto">
          <a:xfrm>
            <a:off x="280296" y="860402"/>
            <a:ext cx="11782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dirty="0" smtClean="0"/>
              <a:t>, </a:t>
            </a:r>
            <a:r>
              <a:rPr lang="el-GR" altLang="sk-SK" sz="1600" b="1" dirty="0">
                <a:solidFill>
                  <a:srgbClr val="307871"/>
                </a:solidFill>
              </a:rPr>
              <a:t>π</a:t>
            </a:r>
            <a:r>
              <a:rPr lang="cs-CZ" altLang="sk-SK" sz="1600" b="1" baseline="30000" dirty="0">
                <a:solidFill>
                  <a:srgbClr val="307871"/>
                </a:solidFill>
              </a:rPr>
              <a:t>e</a:t>
            </a:r>
            <a:r>
              <a:rPr lang="cs-CZ" altLang="sk-SK" sz="1600" b="1" dirty="0" smtClean="0"/>
              <a:t> </a:t>
            </a:r>
            <a:r>
              <a:rPr lang="cs-CZ" altLang="sk-SK" sz="1600" b="1" dirty="0" smtClean="0"/>
              <a:t>(%)</a:t>
            </a:r>
            <a:endParaRPr lang="cs-CZ" altLang="sk-SK" sz="1600" b="1" dirty="0"/>
          </a:p>
        </p:txBody>
      </p:sp>
      <p:sp>
        <p:nvSpPr>
          <p:cNvPr id="39" name="Arc 7"/>
          <p:cNvSpPr>
            <a:spLocks/>
          </p:cNvSpPr>
          <p:nvPr/>
        </p:nvSpPr>
        <p:spPr bwMode="auto">
          <a:xfrm rot="10800000">
            <a:off x="1475656" y="1288783"/>
            <a:ext cx="2384452" cy="2429641"/>
          </a:xfrm>
          <a:custGeom>
            <a:avLst/>
            <a:gdLst>
              <a:gd name="G0" fmla="+- 573 0 0"/>
              <a:gd name="G1" fmla="+- 21600 0 0"/>
              <a:gd name="G2" fmla="+- 21600 0 0"/>
              <a:gd name="T0" fmla="*/ 0 w 22173"/>
              <a:gd name="T1" fmla="*/ 8 h 21600"/>
              <a:gd name="T2" fmla="*/ 22173 w 22173"/>
              <a:gd name="T3" fmla="*/ 21600 h 21600"/>
              <a:gd name="T4" fmla="*/ 573 w 22173"/>
              <a:gd name="T5" fmla="*/ 21600 h 21600"/>
            </a:gdLst>
            <a:ahLst/>
            <a:cxnLst>
              <a:cxn ang="0">
                <a:pos x="T0" y="T1"/>
              </a:cxn>
              <a:cxn ang="0">
                <a:pos x="T2" y="T3"/>
              </a:cxn>
              <a:cxn ang="0">
                <a:pos x="T4" y="T5"/>
              </a:cxn>
            </a:cxnLst>
            <a:rect l="0" t="0" r="r" b="b"/>
            <a:pathLst>
              <a:path w="22173" h="21600" fill="none" extrusionOk="0">
                <a:moveTo>
                  <a:pt x="-1" y="7"/>
                </a:moveTo>
                <a:cubicBezTo>
                  <a:pt x="190" y="2"/>
                  <a:pt x="381" y="0"/>
                  <a:pt x="573" y="0"/>
                </a:cubicBezTo>
                <a:cubicBezTo>
                  <a:pt x="12502" y="0"/>
                  <a:pt x="22173" y="9670"/>
                  <a:pt x="22173" y="21600"/>
                </a:cubicBezTo>
              </a:path>
              <a:path w="22173" h="21600" stroke="0" extrusionOk="0">
                <a:moveTo>
                  <a:pt x="-1" y="7"/>
                </a:moveTo>
                <a:cubicBezTo>
                  <a:pt x="190" y="2"/>
                  <a:pt x="381" y="0"/>
                  <a:pt x="573" y="0"/>
                </a:cubicBezTo>
                <a:cubicBezTo>
                  <a:pt x="12502" y="0"/>
                  <a:pt x="22173" y="9670"/>
                  <a:pt x="22173" y="21600"/>
                </a:cubicBezTo>
                <a:lnTo>
                  <a:pt x="573" y="21600"/>
                </a:lnTo>
                <a:close/>
              </a:path>
            </a:pathLst>
          </a:custGeom>
          <a:noFill/>
          <a:ln w="476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cxnSp>
        <p:nvCxnSpPr>
          <p:cNvPr id="5" name="Přímá spojnice 4"/>
          <p:cNvCxnSpPr/>
          <p:nvPr/>
        </p:nvCxnSpPr>
        <p:spPr>
          <a:xfrm flipH="1">
            <a:off x="2027919" y="2890043"/>
            <a:ext cx="7370" cy="118139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Text Box 16"/>
          <p:cNvSpPr txBox="1">
            <a:spLocks noChangeArrowheads="1"/>
          </p:cNvSpPr>
          <p:nvPr/>
        </p:nvSpPr>
        <p:spPr bwMode="auto">
          <a:xfrm>
            <a:off x="378506" y="2662506"/>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 </a:t>
            </a:r>
            <a:r>
              <a:rPr lang="cs-CZ" altLang="sk-SK" sz="1600" b="1" dirty="0" smtClean="0"/>
              <a:t>&gt; </a:t>
            </a:r>
            <a:r>
              <a:rPr lang="el-GR" altLang="sk-SK" sz="1600" b="1" dirty="0">
                <a:solidFill>
                  <a:srgbClr val="307871"/>
                </a:solidFill>
              </a:rPr>
              <a:t>π</a:t>
            </a:r>
            <a:r>
              <a:rPr lang="cs-CZ" altLang="sk-SK" sz="1600" b="1" baseline="30000" dirty="0" smtClean="0">
                <a:solidFill>
                  <a:srgbClr val="307871"/>
                </a:solidFill>
              </a:rPr>
              <a:t>e</a:t>
            </a:r>
            <a:r>
              <a:rPr lang="cs-CZ" altLang="sk-SK" sz="1600" b="1" baseline="-25000" dirty="0" smtClean="0">
                <a:solidFill>
                  <a:srgbClr val="307871"/>
                </a:solidFill>
              </a:rPr>
              <a:t> </a:t>
            </a:r>
            <a:endParaRPr lang="cs-CZ" altLang="sk-SK" sz="1600" b="1" baseline="-25000" dirty="0"/>
          </a:p>
        </p:txBody>
      </p:sp>
      <p:cxnSp>
        <p:nvCxnSpPr>
          <p:cNvPr id="17" name="Přímá spojnice 16"/>
          <p:cNvCxnSpPr/>
          <p:nvPr/>
        </p:nvCxnSpPr>
        <p:spPr>
          <a:xfrm>
            <a:off x="2352675" y="1373924"/>
            <a:ext cx="0" cy="2680983"/>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1187624" y="3200957"/>
            <a:ext cx="114414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 Box 9"/>
          <p:cNvSpPr txBox="1">
            <a:spLocks noChangeArrowheads="1"/>
          </p:cNvSpPr>
          <p:nvPr/>
        </p:nvSpPr>
        <p:spPr bwMode="auto">
          <a:xfrm>
            <a:off x="2407126" y="128403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L</a:t>
            </a:r>
            <a:r>
              <a:rPr lang="cs-CZ" altLang="sk-SK" sz="1600" b="1" dirty="0" smtClean="0">
                <a:solidFill>
                  <a:srgbClr val="FF0000"/>
                </a:solidFill>
              </a:rPr>
              <a:t>RPC </a:t>
            </a:r>
            <a:endParaRPr lang="cs-CZ" altLang="sk-SK" sz="1600" b="1" dirty="0">
              <a:solidFill>
                <a:srgbClr val="FF0000"/>
              </a:solidFill>
            </a:endParaRPr>
          </a:p>
        </p:txBody>
      </p:sp>
      <p:sp>
        <p:nvSpPr>
          <p:cNvPr id="22" name="Text Box 16"/>
          <p:cNvSpPr txBox="1">
            <a:spLocks noChangeArrowheads="1"/>
          </p:cNvSpPr>
          <p:nvPr/>
        </p:nvSpPr>
        <p:spPr bwMode="auto">
          <a:xfrm>
            <a:off x="381079" y="3031680"/>
            <a:ext cx="9767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solidFill>
                  <a:srgbClr val="307871"/>
                </a:solidFill>
              </a:rPr>
              <a:t>π</a:t>
            </a:r>
            <a:r>
              <a:rPr lang="cs-CZ" altLang="sk-SK" sz="1600" b="1" baseline="-25000" dirty="0" smtClean="0">
                <a:solidFill>
                  <a:srgbClr val="307871"/>
                </a:solidFill>
              </a:rPr>
              <a:t> </a:t>
            </a:r>
            <a:r>
              <a:rPr lang="cs-CZ" altLang="sk-SK" sz="1600" b="1" dirty="0" smtClean="0"/>
              <a:t>= </a:t>
            </a:r>
            <a:r>
              <a:rPr lang="el-GR" altLang="sk-SK" sz="1600" b="1" dirty="0">
                <a:solidFill>
                  <a:srgbClr val="307871"/>
                </a:solidFill>
              </a:rPr>
              <a:t>π</a:t>
            </a:r>
            <a:r>
              <a:rPr lang="cs-CZ" altLang="sk-SK" sz="1600" b="1" baseline="30000" dirty="0" smtClean="0">
                <a:solidFill>
                  <a:srgbClr val="307871"/>
                </a:solidFill>
              </a:rPr>
              <a:t>e</a:t>
            </a:r>
            <a:endParaRPr lang="cs-CZ" altLang="sk-SK" sz="1600" b="1" baseline="-25000" dirty="0"/>
          </a:p>
        </p:txBody>
      </p:sp>
      <p:cxnSp>
        <p:nvCxnSpPr>
          <p:cNvPr id="10" name="Přímá spojnice 9"/>
          <p:cNvCxnSpPr/>
          <p:nvPr/>
        </p:nvCxnSpPr>
        <p:spPr>
          <a:xfrm flipH="1">
            <a:off x="1183940" y="2899027"/>
            <a:ext cx="84397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Text Box 6"/>
          <p:cNvSpPr txBox="1">
            <a:spLocks noChangeArrowheads="1"/>
          </p:cNvSpPr>
          <p:nvPr/>
        </p:nvSpPr>
        <p:spPr bwMode="auto">
          <a:xfrm>
            <a:off x="2195734" y="4029291"/>
            <a:ext cx="8402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Y = Y*</a:t>
            </a:r>
            <a:r>
              <a:rPr lang="cs-CZ" altLang="sk-SK" sz="1600" b="1" dirty="0" smtClean="0"/>
              <a:t> </a:t>
            </a:r>
            <a:endParaRPr lang="cs-CZ" altLang="sk-SK" sz="1600" b="1" dirty="0"/>
          </a:p>
        </p:txBody>
      </p:sp>
      <p:cxnSp>
        <p:nvCxnSpPr>
          <p:cNvPr id="4" name="Přímá spojnice se šipkou 3"/>
          <p:cNvCxnSpPr>
            <a:endCxn id="30" idx="1"/>
          </p:cNvCxnSpPr>
          <p:nvPr/>
        </p:nvCxnSpPr>
        <p:spPr>
          <a:xfrm>
            <a:off x="1259632" y="4198568"/>
            <a:ext cx="936102" cy="0"/>
          </a:xfrm>
          <a:prstGeom prst="straightConnector1">
            <a:avLst/>
          </a:prstGeom>
          <a:ln w="3810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Přímá spojnice se šipkou 33"/>
          <p:cNvCxnSpPr/>
          <p:nvPr/>
        </p:nvCxnSpPr>
        <p:spPr>
          <a:xfrm>
            <a:off x="2924006" y="4198568"/>
            <a:ext cx="936102" cy="0"/>
          </a:xfrm>
          <a:prstGeom prst="straightConnector1">
            <a:avLst/>
          </a:prstGeom>
          <a:ln w="3810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 Box 6"/>
          <p:cNvSpPr txBox="1">
            <a:spLocks noChangeArrowheads="1"/>
          </p:cNvSpPr>
          <p:nvPr/>
        </p:nvSpPr>
        <p:spPr bwMode="auto">
          <a:xfrm>
            <a:off x="1397190" y="4256746"/>
            <a:ext cx="8402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tx2"/>
                </a:solidFill>
              </a:rPr>
              <a:t>Y &gt; Y*</a:t>
            </a:r>
            <a:r>
              <a:rPr lang="cs-CZ" altLang="sk-SK" sz="1600" b="1" dirty="0" smtClean="0">
                <a:solidFill>
                  <a:schemeClr val="tx2"/>
                </a:solidFill>
              </a:rPr>
              <a:t> </a:t>
            </a:r>
            <a:endParaRPr lang="cs-CZ" altLang="sk-SK" sz="1600" b="1" dirty="0">
              <a:solidFill>
                <a:schemeClr val="tx2"/>
              </a:solidFill>
            </a:endParaRPr>
          </a:p>
        </p:txBody>
      </p:sp>
      <p:sp>
        <p:nvSpPr>
          <p:cNvPr id="36" name="Text Box 6"/>
          <p:cNvSpPr txBox="1">
            <a:spLocks noChangeArrowheads="1"/>
          </p:cNvSpPr>
          <p:nvPr/>
        </p:nvSpPr>
        <p:spPr bwMode="auto">
          <a:xfrm>
            <a:off x="3019811" y="4283206"/>
            <a:ext cx="8402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tx2"/>
                </a:solidFill>
              </a:rPr>
              <a:t>Y &lt; Y*</a:t>
            </a:r>
            <a:r>
              <a:rPr lang="cs-CZ" altLang="sk-SK" sz="1600" b="1" dirty="0" smtClean="0">
                <a:solidFill>
                  <a:schemeClr val="tx2"/>
                </a:solidFill>
              </a:rPr>
              <a:t> </a:t>
            </a:r>
            <a:endParaRPr lang="cs-CZ" altLang="sk-SK" sz="1600" b="1" dirty="0">
              <a:solidFill>
                <a:schemeClr val="tx2"/>
              </a:solidFill>
            </a:endParaRPr>
          </a:p>
        </p:txBody>
      </p:sp>
    </p:spTree>
    <p:extLst>
      <p:ext uri="{BB962C8B-B14F-4D97-AF65-F5344CB8AC3E}">
        <p14:creationId xmlns:p14="http://schemas.microsoft.com/office/powerpoint/2010/main" val="2255502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38</a:t>
            </a:fld>
            <a:endParaRPr lang="cs-CZ" dirty="0"/>
          </a:p>
        </p:txBody>
      </p:sp>
    </p:spTree>
    <p:extLst>
      <p:ext uri="{BB962C8B-B14F-4D97-AF65-F5344CB8AC3E}">
        <p14:creationId xmlns:p14="http://schemas.microsoft.com/office/powerpoint/2010/main" val="1430584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39</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17923"/>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Je projevem celkové nerovnováhy ekonomiky, jejímž znakem je trvalý růst cenové hladiny</a:t>
            </a:r>
          </a:p>
          <a:p>
            <a:pPr algn="just">
              <a:spcBef>
                <a:spcPts val="0"/>
              </a:spcBef>
              <a:spcAft>
                <a:spcPts val="600"/>
              </a:spcAft>
              <a:buClr>
                <a:schemeClr val="tx1"/>
              </a:buClr>
              <a:buSzPct val="120000"/>
              <a:tabLst>
                <a:tab pos="228600" algn="l"/>
              </a:tabLst>
            </a:pPr>
            <a:r>
              <a:rPr lang="cs-CZ" sz="2200" dirty="0" smtClean="0">
                <a:solidFill>
                  <a:srgbClr val="000000"/>
                </a:solidFill>
              </a:rPr>
              <a:t>Pojmy související:</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a:t>Deflace</a:t>
            </a:r>
            <a:r>
              <a:rPr lang="cs-CZ" sz="2200" dirty="0">
                <a:solidFill>
                  <a:srgbClr val="000000"/>
                </a:solidFill>
              </a:rPr>
              <a:t> -  absolutní meziroční pokles cenové hladiny </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Stagflace</a:t>
            </a:r>
            <a:r>
              <a:rPr lang="cs-CZ" sz="2200" dirty="0" smtClean="0">
                <a:solidFill>
                  <a:srgbClr val="000000"/>
                </a:solidFill>
              </a:rPr>
              <a:t> – kombinace vysoké inflace a stagnace produktu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err="1" smtClean="0"/>
              <a:t>Slumpflace</a:t>
            </a:r>
            <a:r>
              <a:rPr lang="cs-CZ" sz="2200" dirty="0" smtClean="0">
                <a:solidFill>
                  <a:srgbClr val="000000"/>
                </a:solidFill>
              </a:rPr>
              <a:t> – kombinace vysoké inflace a poklesu produktu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Dezinflace</a:t>
            </a:r>
            <a:r>
              <a:rPr lang="cs-CZ" sz="2200" dirty="0" smtClean="0">
                <a:solidFill>
                  <a:srgbClr val="000000"/>
                </a:solidFill>
              </a:rPr>
              <a:t> </a:t>
            </a:r>
            <a:r>
              <a:rPr lang="cs-CZ" sz="2200" dirty="0">
                <a:solidFill>
                  <a:srgbClr val="000000"/>
                </a:solidFill>
              </a:rPr>
              <a:t>- zpomalení </a:t>
            </a:r>
            <a:r>
              <a:rPr lang="cs-CZ" sz="2200" dirty="0" smtClean="0">
                <a:solidFill>
                  <a:srgbClr val="000000"/>
                </a:solidFill>
              </a:rPr>
              <a:t>inflace (snižování míry růstu cenové hladiny), nejde </a:t>
            </a:r>
            <a:r>
              <a:rPr lang="cs-CZ" sz="2200" dirty="0">
                <a:solidFill>
                  <a:srgbClr val="000000"/>
                </a:solidFill>
              </a:rPr>
              <a:t>o celkové snižování cen, kterým je deflace, ale o pokles tempa růstu cen</a:t>
            </a: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08472"/>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Dle velikosti rozlišujeme inflaci:</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Mírnou</a:t>
            </a:r>
            <a:r>
              <a:rPr lang="cs-CZ" sz="2200" dirty="0" smtClean="0"/>
              <a:t> </a:t>
            </a:r>
            <a:r>
              <a:rPr lang="cs-CZ" sz="2200" dirty="0" smtClean="0">
                <a:solidFill>
                  <a:srgbClr val="000000"/>
                </a:solidFill>
              </a:rPr>
              <a:t>-  </a:t>
            </a:r>
            <a:r>
              <a:rPr lang="cs-CZ" sz="2200" dirty="0">
                <a:solidFill>
                  <a:srgbClr val="000000"/>
                </a:solidFill>
              </a:rPr>
              <a:t>do 10%, ceny rostou </a:t>
            </a:r>
            <a:r>
              <a:rPr lang="cs-CZ" sz="2200" dirty="0" smtClean="0">
                <a:solidFill>
                  <a:srgbClr val="000000"/>
                </a:solidFill>
              </a:rPr>
              <a:t>pomalu, jsou </a:t>
            </a:r>
            <a:r>
              <a:rPr lang="cs-CZ" sz="2200" dirty="0">
                <a:solidFill>
                  <a:srgbClr val="000000"/>
                </a:solidFill>
              </a:rPr>
              <a:t>relativně </a:t>
            </a:r>
            <a:r>
              <a:rPr lang="cs-CZ" sz="2200" dirty="0" smtClean="0">
                <a:solidFill>
                  <a:srgbClr val="000000"/>
                </a:solidFill>
              </a:rPr>
              <a:t>stabilní a </a:t>
            </a:r>
            <a:r>
              <a:rPr lang="cs-CZ" sz="2200" dirty="0">
                <a:solidFill>
                  <a:srgbClr val="000000"/>
                </a:solidFill>
              </a:rPr>
              <a:t>lidé důvěřují penězům  </a:t>
            </a:r>
            <a:endParaRPr lang="cs-CZ" sz="2200" dirty="0" smtClean="0">
              <a:solidFill>
                <a:srgbClr val="000000"/>
              </a:solidFill>
            </a:endParaRP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Pádivou</a:t>
            </a:r>
            <a:r>
              <a:rPr lang="cs-CZ" sz="2200" dirty="0" smtClean="0">
                <a:solidFill>
                  <a:srgbClr val="000000"/>
                </a:solidFill>
              </a:rPr>
              <a:t> – do 100</a:t>
            </a:r>
            <a:r>
              <a:rPr lang="cs-CZ" sz="2200" dirty="0">
                <a:solidFill>
                  <a:srgbClr val="000000"/>
                </a:solidFill>
              </a:rPr>
              <a:t>%, značné ekonomické náklady, vyvolává nárůst nejistoty na finančním trhu a vyvolává nedůvěru ve finanční politiku </a:t>
            </a:r>
            <a:r>
              <a:rPr lang="cs-CZ" sz="2200" dirty="0" smtClean="0">
                <a:solidFill>
                  <a:srgbClr val="000000"/>
                </a:solidFill>
              </a:rPr>
              <a:t>státu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Hyperinflací</a:t>
            </a:r>
            <a:r>
              <a:rPr lang="cs-CZ" sz="2200" dirty="0" smtClean="0">
                <a:solidFill>
                  <a:srgbClr val="000000"/>
                </a:solidFill>
              </a:rPr>
              <a:t> – nad 100</a:t>
            </a:r>
            <a:r>
              <a:rPr lang="cs-CZ" sz="2200" dirty="0">
                <a:solidFill>
                  <a:srgbClr val="000000"/>
                </a:solidFill>
              </a:rPr>
              <a:t>%, nastává rozvrat ekonomiky, lidé preferují naturální </a:t>
            </a:r>
            <a:r>
              <a:rPr lang="cs-CZ" sz="2200" dirty="0" smtClean="0">
                <a:solidFill>
                  <a:srgbClr val="000000"/>
                </a:solidFill>
              </a:rPr>
              <a:t>směnu, ekonomický </a:t>
            </a:r>
            <a:r>
              <a:rPr lang="cs-CZ" sz="2200" dirty="0">
                <a:solidFill>
                  <a:srgbClr val="000000"/>
                </a:solidFill>
              </a:rPr>
              <a:t>systém společnosti se úplně </a:t>
            </a:r>
            <a:r>
              <a:rPr lang="cs-CZ" sz="2200" dirty="0" smtClean="0">
                <a:solidFill>
                  <a:srgbClr val="000000"/>
                </a:solidFill>
              </a:rPr>
              <a:t>rozpadá</a:t>
            </a: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243442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787003"/>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Dle příčiny vzniku dělíme inflaci na:</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Poptávkovou</a:t>
            </a:r>
          </a:p>
          <a:p>
            <a:pPr marL="1257300"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základními </a:t>
            </a:r>
            <a:r>
              <a:rPr lang="cs-CZ" sz="2200" dirty="0">
                <a:solidFill>
                  <a:srgbClr val="000000"/>
                </a:solidFill>
              </a:rPr>
              <a:t>příčinami na straně poptávky je růst množství peněz při stejné velikosti trhu a růst trhu tzn. poptávajících, při neměnném množství </a:t>
            </a:r>
            <a:r>
              <a:rPr lang="cs-CZ" sz="2200" dirty="0" smtClean="0">
                <a:solidFill>
                  <a:srgbClr val="000000"/>
                </a:solidFill>
              </a:rPr>
              <a:t>peněz</a:t>
            </a:r>
          </a:p>
          <a:p>
            <a:pPr marL="1257300"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Impulsy vedoucí k podpoře AD</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Nabídkovou</a:t>
            </a:r>
            <a:r>
              <a:rPr lang="cs-CZ" sz="2200" dirty="0" smtClean="0">
                <a:solidFill>
                  <a:srgbClr val="000000"/>
                </a:solidFill>
              </a:rPr>
              <a:t> </a:t>
            </a: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a:solidFill>
                  <a:srgbClr val="000000"/>
                </a:solidFill>
              </a:rPr>
              <a:t>Je převážně způsobena růstem cen zdrojů v ekonomice (suroviny, mzdy – pokud neroste produktivita práce, apod.)</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Importní</a:t>
            </a:r>
            <a:r>
              <a:rPr lang="cs-CZ" sz="2200" dirty="0" smtClean="0">
                <a:solidFill>
                  <a:srgbClr val="000000"/>
                </a:solidFill>
              </a:rPr>
              <a:t> – je způsobena růstem dovozních cen</a:t>
            </a: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2136574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787003"/>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V souvislosti s očekáváními rozlišujeme inflaci:</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Anticipovanou</a:t>
            </a: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Předvídaná, očekávaná</a:t>
            </a: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Ekonomické subjekty ji zahrnují do svých požadavků</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a:t>N</a:t>
            </a:r>
            <a:r>
              <a:rPr lang="cs-CZ" sz="2200" b="1" i="1" u="sng" dirty="0" smtClean="0"/>
              <a:t>eanticipovaná</a:t>
            </a:r>
            <a:endParaRPr lang="cs-CZ" sz="2200" dirty="0" smtClean="0">
              <a:solidFill>
                <a:srgbClr val="000000"/>
              </a:solidFill>
            </a:endParaRP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Opak anticipované</a:t>
            </a:r>
            <a:endParaRPr lang="cs-CZ" sz="2200" dirty="0">
              <a:solidFill>
                <a:srgbClr val="000000"/>
              </a:solidFill>
            </a:endParaRP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Typy 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2327593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787003"/>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K měření inflace slouží cenové indexy:</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Index spotřebitelských cen (CPI)</a:t>
            </a:r>
          </a:p>
          <a:p>
            <a:pPr marL="1257300"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Jak se změní cena daného koše komodit v běžném období oproti základnímu období při stále stejné struktuře koše komodit</a:t>
            </a:r>
          </a:p>
          <a:p>
            <a:pPr marL="1257300"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Výsledek je třeba vyjádřit v % jako tempo růstu</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200" b="1" i="1" u="sng" dirty="0" smtClean="0"/>
              <a:t>Implicitní cenový deflátor</a:t>
            </a:r>
            <a:endParaRPr lang="cs-CZ" sz="2200" dirty="0" smtClean="0">
              <a:solidFill>
                <a:srgbClr val="000000"/>
              </a:solidFill>
            </a:endParaRPr>
          </a:p>
          <a:p>
            <a:pPr marL="1257300" indent="-357188" algn="just">
              <a:spcBef>
                <a:spcPts val="0"/>
              </a:spcBef>
              <a:spcAft>
                <a:spcPts val="6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Podíl nominálního a reálného produktu</a:t>
            </a: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Opět je třeba výsledek vyjádřit v podobě tempa růstu</a:t>
            </a:r>
          </a:p>
          <a:p>
            <a:pPr marL="1257300" indent="-357188" algn="just">
              <a:spcBef>
                <a:spcPts val="0"/>
              </a:spcBef>
              <a:spcAft>
                <a:spcPts val="1200"/>
              </a:spcAft>
              <a:buClr>
                <a:schemeClr val="tx1"/>
              </a:buClr>
              <a:buSzPct val="120000"/>
              <a:buFont typeface="Wingdings" panose="05000000000000000000" pitchFamily="2" charset="2"/>
              <a:buChar char="v"/>
              <a:tabLst>
                <a:tab pos="228600" algn="l"/>
              </a:tabLst>
            </a:pPr>
            <a:r>
              <a:rPr lang="cs-CZ" sz="2200" dirty="0" smtClean="0">
                <a:solidFill>
                  <a:srgbClr val="000000"/>
                </a:solidFill>
              </a:rPr>
              <a:t>Zahrnuje ceny veškerého zboží vyrobeného v dané zemi</a:t>
            </a:r>
            <a:endParaRPr lang="cs-CZ" sz="2200" dirty="0">
              <a:solidFill>
                <a:srgbClr val="000000"/>
              </a:solidFill>
            </a:endParaRP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Měření 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2318319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627534"/>
            <a:ext cx="8676964" cy="4305027"/>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b="1" i="1" u="sng" dirty="0" smtClean="0"/>
              <a:t>Pozitivní:</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Inflace stimuluje ekonomické subjekty k činnostem, které by bez její existence neprováděly</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Nízká inflace motivuje k vyšší produktivitě práce, vyššímu technickému pokroku, efektivnějšímu investování kapitálu</a:t>
            </a:r>
          </a:p>
          <a:p>
            <a:pPr algn="just">
              <a:spcBef>
                <a:spcPts val="0"/>
              </a:spcBef>
              <a:spcAft>
                <a:spcPts val="600"/>
              </a:spcAft>
              <a:buClr>
                <a:schemeClr val="tx1"/>
              </a:buClr>
              <a:buSzPct val="120000"/>
              <a:tabLst>
                <a:tab pos="228600" algn="l"/>
              </a:tabLst>
            </a:pPr>
            <a:r>
              <a:rPr lang="cs-CZ" sz="2100" b="1" i="1" u="sng" dirty="0" smtClean="0"/>
              <a:t>Negativní způsobuje:</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a:solidFill>
                  <a:srgbClr val="000000"/>
                </a:solidFill>
              </a:rPr>
              <a:t>Redistribuční </a:t>
            </a:r>
            <a:r>
              <a:rPr lang="cs-CZ" sz="2100" dirty="0" smtClean="0">
                <a:solidFill>
                  <a:srgbClr val="000000"/>
                </a:solidFill>
              </a:rPr>
              <a:t>náklady např. mezi věřiteli a dlužníky, </a:t>
            </a:r>
            <a:r>
              <a:rPr lang="cs-CZ" sz="2100" dirty="0" smtClean="0">
                <a:solidFill>
                  <a:srgbClr val="000000"/>
                </a:solidFill>
              </a:rPr>
              <a:t>zaměstnanci </a:t>
            </a:r>
            <a:r>
              <a:rPr lang="cs-CZ" sz="2100" dirty="0" smtClean="0">
                <a:solidFill>
                  <a:srgbClr val="000000"/>
                </a:solidFill>
              </a:rPr>
              <a:t>a </a:t>
            </a:r>
            <a:r>
              <a:rPr lang="cs-CZ" sz="2100" dirty="0" smtClean="0">
                <a:solidFill>
                  <a:srgbClr val="000000"/>
                </a:solidFill>
              </a:rPr>
              <a:t>zaměstnavateli, jednotlivcem a státem</a:t>
            </a:r>
            <a:endParaRPr lang="cs-CZ" sz="2100" dirty="0" smtClean="0">
              <a:solidFill>
                <a:srgbClr val="000000"/>
              </a:solidFill>
            </a:endParaRP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err="1" smtClean="0">
                <a:solidFill>
                  <a:srgbClr val="000000"/>
                </a:solidFill>
              </a:rPr>
              <a:t>Přeceňovací</a:t>
            </a:r>
            <a:r>
              <a:rPr lang="cs-CZ" sz="2100" dirty="0" smtClean="0">
                <a:solidFill>
                  <a:srgbClr val="000000"/>
                </a:solidFill>
              </a:rPr>
              <a:t> náklady (menu </a:t>
            </a:r>
            <a:r>
              <a:rPr lang="cs-CZ" sz="2100" dirty="0" err="1" smtClean="0">
                <a:solidFill>
                  <a:srgbClr val="000000"/>
                </a:solidFill>
              </a:rPr>
              <a:t>costs</a:t>
            </a:r>
            <a:r>
              <a:rPr lang="cs-CZ" sz="2100" dirty="0" smtClean="0">
                <a:solidFill>
                  <a:srgbClr val="000000"/>
                </a:solidFill>
              </a:rPr>
              <a:t>)</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Náklady ošoupaných podrážek</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r>
              <a:rPr lang="cs-CZ" sz="2100" dirty="0" smtClean="0">
                <a:solidFill>
                  <a:srgbClr val="000000"/>
                </a:solidFill>
              </a:rPr>
              <a:t>Dezinflační náklady</a:t>
            </a:r>
          </a:p>
          <a:p>
            <a:pPr marL="900113" indent="-363538" algn="just">
              <a:spcBef>
                <a:spcPts val="0"/>
              </a:spcBef>
              <a:spcAft>
                <a:spcPts val="600"/>
              </a:spcAft>
              <a:buClr>
                <a:schemeClr val="tx1"/>
              </a:buClr>
              <a:buSzPct val="120000"/>
              <a:buFont typeface="Wingdings" panose="05000000000000000000" pitchFamily="2" charset="2"/>
              <a:buChar char="Ø"/>
              <a:tabLst>
                <a:tab pos="228600" algn="l"/>
              </a:tabLst>
            </a:pPr>
            <a:endParaRPr lang="cs-CZ" sz="2200" dirty="0">
              <a:solidFill>
                <a:srgbClr val="000000"/>
              </a:solidFill>
            </a:endParaRPr>
          </a:p>
          <a:p>
            <a:pPr marL="0" indent="0" algn="just">
              <a:spcBef>
                <a:spcPts val="0"/>
              </a:spcBef>
              <a:spcAft>
                <a:spcPts val="600"/>
              </a:spcAft>
              <a:buClr>
                <a:schemeClr val="tx1"/>
              </a:buClr>
              <a:buSzPct val="120000"/>
              <a:buNone/>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Důsledky inflace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62717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6959</TotalTime>
  <Words>3136</Words>
  <Application>Microsoft Office PowerPoint</Application>
  <PresentationFormat>Předvádění na obrazovce (16:9)</PresentationFormat>
  <Paragraphs>396</Paragraphs>
  <Slides>39</Slides>
  <Notes>23</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39</vt:i4>
      </vt:variant>
    </vt:vector>
  </HeadingPairs>
  <TitlesOfParts>
    <vt:vector size="45" baseType="lpstr">
      <vt:lpstr>Arial</vt:lpstr>
      <vt:lpstr>Calibri</vt:lpstr>
      <vt:lpstr>Times New Roman</vt:lpstr>
      <vt:lpstr>Wingdings</vt:lpstr>
      <vt:lpstr>SLU</vt:lpstr>
      <vt:lpstr>1_SLU</vt:lpstr>
      <vt:lpstr>Název prezentace</vt:lpstr>
      <vt:lpstr>INFLACE  A  NEZAMĚSTNANOST PHILLIPSOVA KŘIVKA</vt:lpstr>
      <vt:lpstr>Obsah prezentace</vt:lpstr>
      <vt:lpstr>Inflace</vt:lpstr>
      <vt:lpstr>Typy inflace</vt:lpstr>
      <vt:lpstr>Typy inflace</vt:lpstr>
      <vt:lpstr>Typy inflace</vt:lpstr>
      <vt:lpstr>Měření inflace</vt:lpstr>
      <vt:lpstr>Důsledky inflace</vt:lpstr>
      <vt:lpstr>Nezaměstnanost</vt:lpstr>
      <vt:lpstr>Typy nezaměstnanosti</vt:lpstr>
      <vt:lpstr>Typy nezaměstnanosti</vt:lpstr>
      <vt:lpstr>Typy nezaměstnanosti</vt:lpstr>
      <vt:lpstr>Faktory ovlivňující nezaměstnanost</vt:lpstr>
      <vt:lpstr>Přirozená míra nezaměstnanosti</vt:lpstr>
      <vt:lpstr>Přirozená míra nezaměstnanosti</vt:lpstr>
      <vt:lpstr>Faktory ovlivňující přirozenou míru nezaměstnan.</vt:lpstr>
      <vt:lpstr>Phillipsova křivka</vt:lpstr>
      <vt:lpstr>Keynesiánská verze Phillipsovy křivky</vt:lpstr>
      <vt:lpstr>Původní Phillipsova křivka</vt:lpstr>
      <vt:lpstr>Keynesiánská verze – modifikovaná Phillipsova křivka</vt:lpstr>
      <vt:lpstr>Keynesiánská verze – modifikovaná Phillipsova křivka</vt:lpstr>
      <vt:lpstr>Friedmanovo pojetí Phillipsovy křivky </vt:lpstr>
      <vt:lpstr>Krátkodobá Phillipsova křivka</vt:lpstr>
      <vt:lpstr>Dlouhodobá Phillipsova křivka</vt:lpstr>
      <vt:lpstr>Friedmanova peněžní iluze</vt:lpstr>
      <vt:lpstr>Friedmanova peněžní iluze</vt:lpstr>
      <vt:lpstr>Phillipsova křivka v nové klasické makroekonomii</vt:lpstr>
      <vt:lpstr>Phillipsova křivka v nové klasické makroekonomii</vt:lpstr>
      <vt:lpstr>Neočekáváná HP v modelu nové klasické makroekonomie </vt:lpstr>
      <vt:lpstr>Neočekávaná HP v modelu PC</vt:lpstr>
      <vt:lpstr>Očekáváná HP v modelu nové klasické makroekonomie</vt:lpstr>
      <vt:lpstr>Očekávaná HP v modelu PC</vt:lpstr>
      <vt:lpstr>Nesprávně očekáváná HP v modelu NKM</vt:lpstr>
      <vt:lpstr>Nesprávně očekávaná HP v modelu PC</vt:lpstr>
      <vt:lpstr>Lucasova verze Phillipsovy křivky</vt:lpstr>
      <vt:lpstr>Lucasova verze Phillipsovy křivky</vt:lpstr>
      <vt:lpstr>Zdroje</vt:lpstr>
      <vt:lpstr>  Děkuji za pozornost a přeji hezký 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Používateľ systému Windows</cp:lastModifiedBy>
  <cp:revision>740</cp:revision>
  <dcterms:created xsi:type="dcterms:W3CDTF">2016-07-06T15:42:34Z</dcterms:created>
  <dcterms:modified xsi:type="dcterms:W3CDTF">2018-04-29T22:22:17Z</dcterms:modified>
</cp:coreProperties>
</file>