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  <p:sldId id="258" r:id="rId6"/>
    <p:sldId id="259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02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D68F0A9A-A3E4-4A72-B1B1-6F7D4591D52B}" type="datetimeFigureOut">
              <a:rPr lang="cs-CZ" smtClean="0"/>
              <a:t>26.09.2021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B1DEF881-6792-4908-8A30-E2557EEFA3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0573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0A9A-A3E4-4A72-B1B1-6F7D4591D52B}" type="datetimeFigureOut">
              <a:rPr lang="cs-CZ" smtClean="0"/>
              <a:t>26.09.2021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881-6792-4908-8A30-E2557EEFA3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9126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0A9A-A3E4-4A72-B1B1-6F7D4591D52B}" type="datetimeFigureOut">
              <a:rPr lang="cs-CZ" smtClean="0"/>
              <a:t>26.09.2021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881-6792-4908-8A30-E2557EEFA3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29551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0A9A-A3E4-4A72-B1B1-6F7D4591D52B}" type="datetimeFigureOut">
              <a:rPr lang="cs-CZ" smtClean="0"/>
              <a:t>26.09.2021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881-6792-4908-8A30-E2557EEFA3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96152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0A9A-A3E4-4A72-B1B1-6F7D4591D52B}" type="datetimeFigureOut">
              <a:rPr lang="cs-CZ" smtClean="0"/>
              <a:t>26.09.2021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881-6792-4908-8A30-E2557EEFA3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29243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0A9A-A3E4-4A72-B1B1-6F7D4591D52B}" type="datetimeFigureOut">
              <a:rPr lang="cs-CZ" smtClean="0"/>
              <a:t>26.09.2021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881-6792-4908-8A30-E2557EEFA3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28468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0A9A-A3E4-4A72-B1B1-6F7D4591D52B}" type="datetimeFigureOut">
              <a:rPr lang="cs-CZ" smtClean="0"/>
              <a:t>26.09.2021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881-6792-4908-8A30-E2557EEFA3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98003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D68F0A9A-A3E4-4A72-B1B1-6F7D4591D52B}" type="datetimeFigureOut">
              <a:rPr lang="cs-CZ" smtClean="0"/>
              <a:t>26.09.2021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881-6792-4908-8A30-E2557EEFA3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23801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D68F0A9A-A3E4-4A72-B1B1-6F7D4591D52B}" type="datetimeFigureOut">
              <a:rPr lang="cs-CZ" smtClean="0"/>
              <a:t>26.09.2021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881-6792-4908-8A30-E2557EEFA3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31489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0A9A-A3E4-4A72-B1B1-6F7D4591D52B}" type="datetimeFigureOut">
              <a:rPr lang="cs-CZ" smtClean="0"/>
              <a:t>26.09.2021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881-6792-4908-8A30-E2557EEFA3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5628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0A9A-A3E4-4A72-B1B1-6F7D4591D52B}" type="datetimeFigureOut">
              <a:rPr lang="cs-CZ" smtClean="0"/>
              <a:t>26.09.2021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881-6792-4908-8A30-E2557EEFA3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4860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0A9A-A3E4-4A72-B1B1-6F7D4591D52B}" type="datetimeFigureOut">
              <a:rPr lang="cs-CZ" smtClean="0"/>
              <a:t>26.09.2021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881-6792-4908-8A30-E2557EEFA3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3502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0A9A-A3E4-4A72-B1B1-6F7D4591D52B}" type="datetimeFigureOut">
              <a:rPr lang="cs-CZ" smtClean="0"/>
              <a:t>26.09.2021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881-6792-4908-8A30-E2557EEFA3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8666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0A9A-A3E4-4A72-B1B1-6F7D4591D52B}" type="datetimeFigureOut">
              <a:rPr lang="cs-CZ" smtClean="0"/>
              <a:t>26.09.2021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881-6792-4908-8A30-E2557EEFA3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4482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0A9A-A3E4-4A72-B1B1-6F7D4591D52B}" type="datetimeFigureOut">
              <a:rPr lang="cs-CZ" smtClean="0"/>
              <a:t>26.09.2021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881-6792-4908-8A30-E2557EEFA3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5288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0A9A-A3E4-4A72-B1B1-6F7D4591D52B}" type="datetimeFigureOut">
              <a:rPr lang="cs-CZ" smtClean="0"/>
              <a:t>26.09.2021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881-6792-4908-8A30-E2557EEFA3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2024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F0A9A-A3E4-4A72-B1B1-6F7D4591D52B}" type="datetimeFigureOut">
              <a:rPr lang="cs-CZ" smtClean="0"/>
              <a:t>26.09.2021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881-6792-4908-8A30-E2557EEFA3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6192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D68F0A9A-A3E4-4A72-B1B1-6F7D4591D52B}" type="datetimeFigureOut">
              <a:rPr lang="cs-CZ" smtClean="0"/>
              <a:t>26.09.2021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B1DEF881-6792-4908-8A30-E2557EEFA3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3977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63750" y="990600"/>
            <a:ext cx="8375650" cy="1905000"/>
          </a:xfrm>
        </p:spPr>
        <p:txBody>
          <a:bodyPr/>
          <a:lstStyle/>
          <a:p>
            <a:pPr eaLnBrk="1" hangingPunct="1"/>
            <a:r>
              <a:rPr lang="cs-CZ" altLang="cs-CZ" sz="7200" b="1" dirty="0"/>
              <a:t>Makroekonomie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53312" y="3933825"/>
            <a:ext cx="8774938" cy="1600200"/>
          </a:xfrm>
        </p:spPr>
        <p:txBody>
          <a:bodyPr>
            <a:normAutofit fontScale="92500"/>
          </a:bodyPr>
          <a:lstStyle/>
          <a:p>
            <a:pPr eaLnBrk="1" hangingPunct="1"/>
            <a:r>
              <a:rPr lang="cs-CZ" altLang="cs-CZ" sz="3600" b="1"/>
              <a:t>Marian Lebiedzik</a:t>
            </a:r>
          </a:p>
          <a:p>
            <a:pPr eaLnBrk="1" hangingPunct="1"/>
            <a:r>
              <a:rPr lang="cs-CZ" altLang="cs-CZ" sz="3600"/>
              <a:t>Katedra ekonomie a veřejné správy</a:t>
            </a:r>
          </a:p>
        </p:txBody>
      </p:sp>
    </p:spTree>
    <p:extLst>
      <p:ext uri="{BB962C8B-B14F-4D97-AF65-F5344CB8AC3E}">
        <p14:creationId xmlns:p14="http://schemas.microsoft.com/office/powerpoint/2010/main" val="884902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20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998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498"/>
                            </p:stCondLst>
                            <p:childTnLst>
                              <p:par>
                                <p:cTn id="2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600"/>
              <a:t>Konzultační hodiny:</a:t>
            </a:r>
            <a:r>
              <a:rPr lang="cs-CZ" altLang="cs-CZ"/>
              <a:t> 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1957897" y="2620201"/>
            <a:ext cx="7693025" cy="3313112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3600" b="1" dirty="0"/>
              <a:t>Úterý</a:t>
            </a:r>
            <a:r>
              <a:rPr lang="cs-CZ" altLang="cs-CZ" sz="3600" b="1"/>
              <a:t>: 9,45 - 11,45 </a:t>
            </a:r>
            <a:r>
              <a:rPr lang="cs-CZ" altLang="cs-CZ" sz="3600" b="1" dirty="0"/>
              <a:t>hodin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3600" b="1" dirty="0"/>
              <a:t>Středa: 7,30 – 8,30 hodin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 sz="3600" b="1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3600" b="1" dirty="0"/>
              <a:t>e-mail: lebiedzik@opf.slu.cz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 sz="3600" b="1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cs-CZ" altLang="cs-CZ" sz="3600" b="1" dirty="0"/>
              <a:t>Kancelář č. A 301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cs-CZ" altLang="cs-CZ" b="1" dirty="0"/>
          </a:p>
        </p:txBody>
      </p:sp>
    </p:spTree>
    <p:extLst>
      <p:ext uri="{BB962C8B-B14F-4D97-AF65-F5344CB8AC3E}">
        <p14:creationId xmlns:p14="http://schemas.microsoft.com/office/powerpoint/2010/main" val="4184212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/>
      <p:bldP spid="4710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3800"/>
              <a:t>Podmínky pro splnění předmětu </a:t>
            </a:r>
            <a:r>
              <a:rPr lang="cs-CZ" altLang="cs-CZ" sz="3800" b="1"/>
              <a:t>MAKROEKONOMIE B: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2021777" y="2616518"/>
            <a:ext cx="7643812" cy="3960812"/>
          </a:xfrm>
        </p:spPr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cs-CZ" altLang="cs-CZ" sz="2400" b="1" dirty="0"/>
              <a:t>kombinovaná zkouška</a:t>
            </a:r>
          </a:p>
          <a:p>
            <a:pPr eaLnBrk="1" hangingPunct="1">
              <a:buClr>
                <a:schemeClr val="tx1"/>
              </a:buClr>
            </a:pPr>
            <a:endParaRPr lang="cs-CZ" alt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3769710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  <p:bldP spid="4813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Obsah kurzu</a:t>
            </a:r>
          </a:p>
        </p:txBody>
      </p:sp>
      <p:sp>
        <p:nvSpPr>
          <p:cNvPr id="6147" name="Rectangle 4"/>
          <p:cNvSpPr>
            <a:spLocks noChangeArrowheads="1"/>
          </p:cNvSpPr>
          <p:nvPr/>
        </p:nvSpPr>
        <p:spPr bwMode="auto">
          <a:xfrm>
            <a:off x="2287081" y="2252537"/>
            <a:ext cx="8004175" cy="448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 eaLnBrk="0" hangingPunct="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tabLst>
                <a:tab pos="228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tabLst>
                <a:tab pos="228600" algn="l"/>
              </a:tabLs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 eaLnBrk="0" hangingPunct="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tabLst>
                <a:tab pos="228600" algn="l"/>
              </a:tabLst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cs-CZ" altLang="cs-CZ" sz="1800" b="1" dirty="0"/>
              <a:t>Model důchod – výdaje a jeho využití v analýze třísektorové a </a:t>
            </a:r>
            <a:r>
              <a:rPr lang="cs-CZ" altLang="cs-CZ" sz="1800" b="1" dirty="0" err="1"/>
              <a:t>čtyřsektorové</a:t>
            </a:r>
            <a:r>
              <a:rPr lang="cs-CZ" altLang="cs-CZ" sz="1800" b="1" dirty="0"/>
              <a:t> ekonomiky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cs-CZ" altLang="cs-CZ" sz="1800" b="1" dirty="0"/>
              <a:t>Model IS – LM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cs-CZ" altLang="cs-CZ" sz="1800" b="1" dirty="0"/>
              <a:t>Fiskální a monetární politika v modelu IS - LM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cs-CZ" altLang="cs-CZ" sz="1800" b="1" dirty="0"/>
              <a:t>Model IS – ELM, hospodářská politika v modelu IS-ELM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cs-CZ" altLang="cs-CZ" sz="1800" b="1" dirty="0"/>
              <a:t>Makroekonomie otevřené ekonomiky – model IS – LM – BP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cs-CZ" altLang="cs-CZ" sz="1800" b="1" dirty="0"/>
              <a:t>Fiskální a monetární politika v modelu IS – LM – BP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cs-CZ" altLang="cs-CZ" sz="1800" b="1" dirty="0"/>
              <a:t>Platební bilance, vyrovnávací mechanismy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cs-CZ" altLang="cs-CZ" sz="1800" b="1" dirty="0"/>
              <a:t>Model AD-AS a jeho dynamizace, fiskální a monetární politika v modelu AD-AS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cs-CZ" altLang="cs-CZ" sz="1800" b="1" dirty="0"/>
              <a:t>Teorie racionálních očekávání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cs-CZ" altLang="cs-CZ" sz="1800" b="1" dirty="0"/>
              <a:t>Substituční vztah mezi inflací a nezaměstnaností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cs-CZ" altLang="cs-CZ" sz="1800" b="1" dirty="0"/>
              <a:t>Hospodářský cyklus a teorie konjunktury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cs-CZ" altLang="cs-CZ" sz="1800" b="1" dirty="0"/>
              <a:t>Měnový kurz, teorie optimální měnové oblasti, její vývoj a možnosti její praktické aplikace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cs-CZ" altLang="cs-CZ" sz="1800" b="1" dirty="0"/>
              <a:t>Ekonomický růst</a:t>
            </a:r>
          </a:p>
        </p:txBody>
      </p:sp>
    </p:spTree>
    <p:extLst>
      <p:ext uri="{BB962C8B-B14F-4D97-AF65-F5344CB8AC3E}">
        <p14:creationId xmlns:p14="http://schemas.microsoft.com/office/powerpoint/2010/main" val="850446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9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255538" y="873084"/>
            <a:ext cx="8761413" cy="706964"/>
          </a:xfrm>
        </p:spPr>
        <p:txBody>
          <a:bodyPr/>
          <a:lstStyle/>
          <a:p>
            <a:pPr eaLnBrk="1" hangingPunct="1"/>
            <a:r>
              <a:rPr lang="cs-CZ" altLang="cs-CZ" dirty="0"/>
              <a:t>Základní literatura: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2012776" y="2243913"/>
            <a:ext cx="8004175" cy="477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 eaLnBrk="0" hangingPunct="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tabLst>
                <a:tab pos="228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tabLst>
                <a:tab pos="228600" algn="l"/>
              </a:tabLs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 eaLnBrk="0" hangingPunct="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tabLst>
                <a:tab pos="228600" algn="l"/>
              </a:tabLst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altLang="cs-CZ" sz="1600" b="1" dirty="0"/>
              <a:t>BENASSY, J., P. </a:t>
            </a:r>
            <a:r>
              <a:rPr lang="en-US" altLang="cs-CZ" sz="1600" b="1" i="1" dirty="0"/>
              <a:t>Macroeconomic Theory</a:t>
            </a:r>
            <a:r>
              <a:rPr lang="en-US" altLang="cs-CZ" sz="1600" b="1" dirty="0"/>
              <a:t>. Oxford University Press, 2011. ISBN 9780199924219. </a:t>
            </a:r>
            <a:endParaRPr lang="cs-CZ" altLang="cs-CZ" sz="1600" b="1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cs-CZ" altLang="cs-CZ" sz="1600" b="1" dirty="0"/>
              <a:t>CAHLÍK, T., HLAVÁČEK, M., SEIDLER, J. </a:t>
            </a:r>
            <a:r>
              <a:rPr lang="cs-CZ" altLang="cs-CZ" sz="1600" b="1" i="1" dirty="0"/>
              <a:t>Makroekonomie</a:t>
            </a:r>
            <a:r>
              <a:rPr lang="cs-CZ" altLang="cs-CZ" sz="1600" b="1" dirty="0"/>
              <a:t>. Praha: Karolinum, 2010. ISBN 978-80-246-1906-4.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cs-CZ" altLang="cs-CZ" sz="1600" b="1" dirty="0"/>
              <a:t>DORNBUSCH, R., FISCHER, S. </a:t>
            </a:r>
            <a:r>
              <a:rPr lang="cs-CZ" altLang="cs-CZ" sz="1600" b="1" i="1" dirty="0"/>
              <a:t>Makroekonomie. </a:t>
            </a:r>
            <a:r>
              <a:rPr lang="cs-CZ" altLang="cs-CZ" sz="1600" b="1" dirty="0"/>
              <a:t>Praha: SPN a Nadace Economics,1994. ISBN 80-04-25 556-6.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cs-CZ" altLang="cs-CZ" sz="1600" b="1" dirty="0"/>
              <a:t>MACH, M. </a:t>
            </a:r>
            <a:r>
              <a:rPr lang="cs-CZ" altLang="cs-CZ" sz="1600" b="1" i="1" dirty="0"/>
              <a:t>Makroekonomie II. Pro magisterské (inženýrské) studium. 1. a 2. část</a:t>
            </a:r>
            <a:r>
              <a:rPr lang="cs-CZ" altLang="cs-CZ" sz="1600" b="1" dirty="0"/>
              <a:t>. Slaný: </a:t>
            </a:r>
            <a:r>
              <a:rPr lang="cs-CZ" altLang="cs-CZ" sz="1600" b="1" dirty="0" err="1"/>
              <a:t>Melandrium</a:t>
            </a:r>
            <a:r>
              <a:rPr lang="cs-CZ" altLang="cs-CZ" sz="1600" b="1" dirty="0"/>
              <a:t>, 2002. ISBN 80-86175-18-9.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cs-CZ" altLang="cs-CZ" sz="1600" b="1" dirty="0"/>
              <a:t>ŠEVELA, M. </a:t>
            </a:r>
            <a:r>
              <a:rPr lang="cs-CZ" altLang="cs-CZ" sz="1600" b="1" i="1" dirty="0"/>
              <a:t>Makroekonomie II. Středně pokročilý kurz</a:t>
            </a:r>
            <a:r>
              <a:rPr lang="cs-CZ" altLang="cs-CZ" sz="1600" b="1" dirty="0"/>
              <a:t>. Brno: Mendelova univerzita, 2012. ISBN 978-80-7375-609-3.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cs-CZ" altLang="cs-CZ" sz="1600" b="1" dirty="0"/>
              <a:t>SOUKUP, J. A KOL. </a:t>
            </a:r>
            <a:r>
              <a:rPr lang="cs-CZ" altLang="cs-CZ" sz="1600" b="1" i="1" dirty="0"/>
              <a:t>Makroekonomie: moderní přístup</a:t>
            </a:r>
            <a:r>
              <a:rPr lang="cs-CZ" altLang="cs-CZ" sz="1600" b="1" dirty="0"/>
              <a:t>. Praha: Management </a:t>
            </a:r>
            <a:r>
              <a:rPr lang="cs-CZ" altLang="cs-CZ" sz="1600" b="1" dirty="0" err="1"/>
              <a:t>Press</a:t>
            </a:r>
            <a:r>
              <a:rPr lang="cs-CZ" altLang="cs-CZ" sz="1600" b="1" dirty="0"/>
              <a:t>, 2010. ISBN 978-80-7261-219-2.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cs-CZ" altLang="cs-CZ" sz="1600" b="1" dirty="0"/>
              <a:t>HOLMAN, R. </a:t>
            </a:r>
            <a:r>
              <a:rPr lang="cs-CZ" altLang="cs-CZ" sz="1600" b="1" i="1" dirty="0"/>
              <a:t>Makroekonomie: středně pokročilý kurz</a:t>
            </a:r>
            <a:r>
              <a:rPr lang="cs-CZ" altLang="cs-CZ" sz="1600" b="1" dirty="0"/>
              <a:t>. Praha: </a:t>
            </a:r>
            <a:r>
              <a:rPr lang="cs-CZ" altLang="cs-CZ" sz="1600" b="1" dirty="0" err="1"/>
              <a:t>C.H.Beck</a:t>
            </a:r>
            <a:r>
              <a:rPr lang="cs-CZ" altLang="cs-CZ" sz="1600" b="1" dirty="0"/>
              <a:t>, 2010. ISBN 978-80-7179-861-3.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altLang="cs-CZ" sz="1600" b="1" dirty="0"/>
              <a:t>MANKIW, N., G. </a:t>
            </a:r>
            <a:r>
              <a:rPr lang="en-US" altLang="cs-CZ" sz="1600" b="1" i="1" dirty="0"/>
              <a:t>Principles of Macroeconomics</a:t>
            </a:r>
            <a:r>
              <a:rPr lang="en-US" altLang="cs-CZ" sz="1600" b="1" dirty="0"/>
              <a:t>. Cengage Learning, 2012. ISBN 978-0-538-4306-6. </a:t>
            </a:r>
            <a:endParaRPr lang="cs-CZ" altLang="cs-CZ" sz="1600" b="1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en-US" altLang="cs-CZ" sz="1600" b="1" dirty="0"/>
              <a:t>SCHILLER, B., HILL, C., WALL, S. </a:t>
            </a:r>
            <a:r>
              <a:rPr lang="en-US" altLang="cs-CZ" sz="1600" b="1" i="1" dirty="0"/>
              <a:t>The Macro Economy Today: 13th Edition</a:t>
            </a:r>
            <a:r>
              <a:rPr lang="en-US" altLang="cs-CZ" sz="1600" b="1" dirty="0"/>
              <a:t>. McGraw-Hill Higher Education, 2012. ISBN 9780077769581. </a:t>
            </a:r>
            <a:endParaRPr lang="cs-CZ" altLang="cs-CZ" sz="1600" b="1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endParaRPr lang="cs-CZ" altLang="cs-CZ" sz="1600" b="1" dirty="0"/>
          </a:p>
        </p:txBody>
      </p:sp>
    </p:spTree>
    <p:extLst>
      <p:ext uri="{BB962C8B-B14F-4D97-AF65-F5344CB8AC3E}">
        <p14:creationId xmlns:p14="http://schemas.microsoft.com/office/powerpoint/2010/main" val="1310753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15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/>
              <a:t>Doporučená literatura: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2259649" y="2477641"/>
            <a:ext cx="8004175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342900" indent="-342900" eaLnBrk="0" hangingPunct="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Char char="n"/>
              <a:tabLst>
                <a:tab pos="228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tabLst>
                <a:tab pos="228600" algn="l"/>
              </a:tabLst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 eaLnBrk="0" hangingPunct="0">
              <a:spcBef>
                <a:spcPct val="20000"/>
              </a:spcBef>
              <a:buClr>
                <a:schemeClr val="folHlink"/>
              </a:buClr>
              <a:buSzPct val="55000"/>
              <a:buFont typeface="Wingdings" panose="05000000000000000000" pitchFamily="2" charset="2"/>
              <a:buChar char="n"/>
              <a:tabLst>
                <a:tab pos="228600" algn="l"/>
              </a:tabLst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 eaLnBrk="0" hangingPunct="0">
              <a:spcBef>
                <a:spcPct val="20000"/>
              </a:spcBef>
              <a:buClr>
                <a:schemeClr val="accent1"/>
              </a:buClr>
              <a:buFont typeface="Wingdings" panose="05000000000000000000" pitchFamily="2" charset="2"/>
              <a:buChar char="§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tabLst>
                <a:tab pos="228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cs-CZ" altLang="cs-CZ" sz="1600" b="1" dirty="0"/>
              <a:t>ROZMAHEL, P. </a:t>
            </a:r>
            <a:r>
              <a:rPr lang="cs-CZ" altLang="cs-CZ" sz="1600" b="1" i="1" dirty="0" err="1"/>
              <a:t>Macroeconomics</a:t>
            </a:r>
            <a:r>
              <a:rPr lang="cs-CZ" altLang="cs-CZ" sz="1600" b="1" dirty="0"/>
              <a:t>. Brno: Mendelova univerzita, 2004. ISBN 80-7157-817-7.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cs-CZ" altLang="cs-CZ" sz="1600" b="1" dirty="0"/>
              <a:t>JONES, CH. I. </a:t>
            </a:r>
            <a:r>
              <a:rPr lang="cs-CZ" altLang="cs-CZ" sz="1600" b="1" i="1" dirty="0" err="1"/>
              <a:t>Macroeconomics</a:t>
            </a:r>
            <a:r>
              <a:rPr lang="cs-CZ" altLang="cs-CZ" sz="1600" b="1" dirty="0"/>
              <a:t>. New York: W. W. </a:t>
            </a:r>
            <a:r>
              <a:rPr lang="cs-CZ" altLang="cs-CZ" sz="1600" b="1" dirty="0" err="1"/>
              <a:t>Norton</a:t>
            </a:r>
            <a:r>
              <a:rPr lang="cs-CZ" altLang="cs-CZ" sz="1600" b="1" dirty="0"/>
              <a:t> &amp; </a:t>
            </a:r>
            <a:r>
              <a:rPr lang="cs-CZ" altLang="cs-CZ" sz="1600" b="1" dirty="0" err="1"/>
              <a:t>Company</a:t>
            </a:r>
            <a:r>
              <a:rPr lang="cs-CZ" altLang="cs-CZ" sz="1600" b="1" dirty="0"/>
              <a:t>, 2011. ISBN 978-0-393-93423-6.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cs-CZ" altLang="cs-CZ" sz="1600" b="1" dirty="0"/>
              <a:t>HALL, R. E., PAPELL, D. H. </a:t>
            </a:r>
            <a:r>
              <a:rPr lang="cs-CZ" altLang="cs-CZ" sz="1600" b="1" i="1" dirty="0" err="1"/>
              <a:t>Macroeconomics</a:t>
            </a:r>
            <a:r>
              <a:rPr lang="cs-CZ" altLang="cs-CZ" sz="1600" b="1" i="1" dirty="0"/>
              <a:t>: </a:t>
            </a:r>
            <a:r>
              <a:rPr lang="cs-CZ" altLang="cs-CZ" sz="1600" b="1" i="1" dirty="0" err="1"/>
              <a:t>Economic</a:t>
            </a:r>
            <a:r>
              <a:rPr lang="cs-CZ" altLang="cs-CZ" sz="1600" b="1" i="1" dirty="0"/>
              <a:t> </a:t>
            </a:r>
            <a:r>
              <a:rPr lang="cs-CZ" altLang="cs-CZ" sz="1600" b="1" i="1" dirty="0" err="1"/>
              <a:t>Growth</a:t>
            </a:r>
            <a:r>
              <a:rPr lang="cs-CZ" altLang="cs-CZ" sz="1600" b="1" i="1" dirty="0"/>
              <a:t>, </a:t>
            </a:r>
            <a:r>
              <a:rPr lang="cs-CZ" altLang="cs-CZ" sz="1600" b="1" i="1" dirty="0" err="1"/>
              <a:t>Fluctuations</a:t>
            </a:r>
            <a:r>
              <a:rPr lang="cs-CZ" altLang="cs-CZ" sz="1600" b="1" i="1" dirty="0"/>
              <a:t> And </a:t>
            </a:r>
            <a:r>
              <a:rPr lang="cs-CZ" altLang="cs-CZ" sz="1600" b="1" i="1" dirty="0" err="1"/>
              <a:t>Policy</a:t>
            </a:r>
            <a:r>
              <a:rPr lang="cs-CZ" altLang="cs-CZ" sz="1600" b="1" dirty="0"/>
              <a:t>. New York: W. W. </a:t>
            </a:r>
            <a:r>
              <a:rPr lang="cs-CZ" altLang="cs-CZ" sz="1600" b="1" dirty="0" err="1"/>
              <a:t>Norton</a:t>
            </a:r>
            <a:r>
              <a:rPr lang="cs-CZ" altLang="cs-CZ" sz="1600" b="1" dirty="0"/>
              <a:t> &amp; </a:t>
            </a:r>
            <a:r>
              <a:rPr lang="cs-CZ" altLang="cs-CZ" sz="1600" b="1" dirty="0" err="1"/>
              <a:t>Company</a:t>
            </a:r>
            <a:r>
              <a:rPr lang="cs-CZ" altLang="cs-CZ" sz="1600" b="1" dirty="0"/>
              <a:t>, 2011. ISBN 978-0-393-97515-4.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cs-CZ" altLang="cs-CZ" sz="1600" b="1" dirty="0"/>
              <a:t>MACH, M. </a:t>
            </a:r>
            <a:r>
              <a:rPr lang="cs-CZ" altLang="cs-CZ" sz="1600" b="1" i="1" dirty="0"/>
              <a:t>Makroekonomie. Pokročilejší analýza III. část</a:t>
            </a:r>
            <a:r>
              <a:rPr lang="cs-CZ" altLang="cs-CZ" sz="1600" b="1" dirty="0"/>
              <a:t>. Slaný: </a:t>
            </a:r>
            <a:r>
              <a:rPr lang="cs-CZ" altLang="cs-CZ" sz="1600" b="1" dirty="0" err="1"/>
              <a:t>Melandrium</a:t>
            </a:r>
            <a:r>
              <a:rPr lang="cs-CZ" altLang="cs-CZ" sz="1600" b="1" dirty="0"/>
              <a:t>, 2002. ISBN 80-86175-22-7.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cs-CZ" altLang="cs-CZ" sz="1600" b="1" dirty="0"/>
              <a:t>MANSOOR, M. </a:t>
            </a:r>
            <a:r>
              <a:rPr lang="cs-CZ" altLang="cs-CZ" sz="1600" b="1" i="1" dirty="0"/>
              <a:t>Makroekonomie v praxi</a:t>
            </a:r>
            <a:r>
              <a:rPr lang="cs-CZ" altLang="cs-CZ" sz="1600" b="1" dirty="0"/>
              <a:t>. Praha: </a:t>
            </a:r>
            <a:r>
              <a:rPr lang="cs-CZ" altLang="cs-CZ" sz="1600" b="1" dirty="0" err="1"/>
              <a:t>Wolters</a:t>
            </a:r>
            <a:r>
              <a:rPr lang="cs-CZ" altLang="cs-CZ" sz="1600" b="1" dirty="0"/>
              <a:t> </a:t>
            </a:r>
            <a:r>
              <a:rPr lang="cs-CZ" altLang="cs-CZ" sz="1600" b="1" dirty="0" err="1"/>
              <a:t>Kluwer</a:t>
            </a:r>
            <a:r>
              <a:rPr lang="cs-CZ" altLang="cs-CZ" sz="1600" b="1" dirty="0"/>
              <a:t> Česká republika, 2010. ISBN 978-80-7357-560-1.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cs-CZ" altLang="cs-CZ" sz="1600" b="1" dirty="0"/>
              <a:t>WAWROSZ, P., HEISSLER, H., MACH, P. </a:t>
            </a:r>
            <a:r>
              <a:rPr lang="cs-CZ" altLang="cs-CZ" sz="1600" b="1" i="1" dirty="0"/>
              <a:t>Reálie v makroekonomii: odborné texty, mediální reflexe, praktické analýzy</a:t>
            </a:r>
            <a:r>
              <a:rPr lang="cs-CZ" altLang="cs-CZ" sz="1600" b="1" dirty="0"/>
              <a:t>. Praha: </a:t>
            </a:r>
            <a:r>
              <a:rPr lang="cs-CZ" altLang="cs-CZ" sz="1600" b="1" dirty="0" err="1"/>
              <a:t>Wolters</a:t>
            </a:r>
            <a:r>
              <a:rPr lang="cs-CZ" altLang="cs-CZ" sz="1600" b="1" dirty="0"/>
              <a:t> </a:t>
            </a:r>
            <a:r>
              <a:rPr lang="cs-CZ" altLang="cs-CZ" sz="1600" b="1" dirty="0" err="1"/>
              <a:t>Kluwer</a:t>
            </a:r>
            <a:r>
              <a:rPr lang="cs-CZ" altLang="cs-CZ" sz="1600" b="1" dirty="0"/>
              <a:t> Česká republika, 2012. ISBN 978-80-7357-848-0.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AutoNum type="arabicPeriod"/>
            </a:pPr>
            <a:r>
              <a:rPr lang="cs-CZ" altLang="cs-CZ" sz="1600" b="1" dirty="0"/>
              <a:t>SCHILLER, B., R., WILSON, L., MAIER, M. </a:t>
            </a:r>
            <a:r>
              <a:rPr lang="cs-CZ" altLang="cs-CZ" sz="1600" b="1" i="1" dirty="0"/>
              <a:t>Study </a:t>
            </a:r>
            <a:r>
              <a:rPr lang="cs-CZ" altLang="cs-CZ" sz="1600" b="1" i="1" dirty="0" err="1"/>
              <a:t>Guide</a:t>
            </a:r>
            <a:r>
              <a:rPr lang="cs-CZ" altLang="cs-CZ" sz="1600" b="1" i="1" dirty="0"/>
              <a:t> T/a </a:t>
            </a:r>
            <a:r>
              <a:rPr lang="cs-CZ" altLang="cs-CZ" sz="1600" b="1" i="1" dirty="0" err="1"/>
              <a:t>The</a:t>
            </a:r>
            <a:r>
              <a:rPr lang="cs-CZ" altLang="cs-CZ" sz="1600" b="1" i="1" dirty="0"/>
              <a:t> </a:t>
            </a:r>
            <a:r>
              <a:rPr lang="cs-CZ" altLang="cs-CZ" sz="1600" b="1" i="1" dirty="0" err="1"/>
              <a:t>Macro</a:t>
            </a:r>
            <a:r>
              <a:rPr lang="cs-CZ" altLang="cs-CZ" sz="1600" b="1" i="1" dirty="0"/>
              <a:t> </a:t>
            </a:r>
            <a:r>
              <a:rPr lang="cs-CZ" altLang="cs-CZ" sz="1600" b="1" i="1" dirty="0" err="1"/>
              <a:t>Economy</a:t>
            </a:r>
            <a:r>
              <a:rPr lang="cs-CZ" altLang="cs-CZ" sz="1600" b="1" i="1" dirty="0"/>
              <a:t> </a:t>
            </a:r>
            <a:r>
              <a:rPr lang="cs-CZ" altLang="cs-CZ" sz="1600" b="1" i="1" dirty="0" err="1"/>
              <a:t>Today</a:t>
            </a:r>
            <a:r>
              <a:rPr lang="cs-CZ" altLang="cs-CZ" sz="1600" b="1" i="1" dirty="0"/>
              <a:t> 10e.</a:t>
            </a:r>
            <a:r>
              <a:rPr lang="cs-CZ" altLang="cs-CZ" sz="1600" b="1" dirty="0"/>
              <a:t>. </a:t>
            </a:r>
            <a:r>
              <a:rPr lang="cs-CZ" altLang="cs-CZ" sz="1600" b="1" dirty="0" err="1"/>
              <a:t>McGraw-Hill</a:t>
            </a:r>
            <a:r>
              <a:rPr lang="cs-CZ" altLang="cs-CZ" sz="1600" b="1" dirty="0"/>
              <a:t>, 2005. ISBN 9780073042244. </a:t>
            </a:r>
          </a:p>
        </p:txBody>
      </p:sp>
    </p:spTree>
    <p:extLst>
      <p:ext uri="{BB962C8B-B14F-4D97-AF65-F5344CB8AC3E}">
        <p14:creationId xmlns:p14="http://schemas.microsoft.com/office/powerpoint/2010/main" val="3736984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53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asedací místnost Ion">
  <a:themeElements>
    <a:clrScheme name="Zasedací místnost 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Zasedací místnost 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asedací místnost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003CAF6342C8B4CB325F2A5CDBD5AAD" ma:contentTypeVersion="2" ma:contentTypeDescription="Vytvoří nový dokument" ma:contentTypeScope="" ma:versionID="1c00a52c0c94bf64c71143a3e8347723">
  <xsd:schema xmlns:xsd="http://www.w3.org/2001/XMLSchema" xmlns:xs="http://www.w3.org/2001/XMLSchema" xmlns:p="http://schemas.microsoft.com/office/2006/metadata/properties" xmlns:ns2="432f1676-43d1-4b46-95a6-07a25f6a2ff3" targetNamespace="http://schemas.microsoft.com/office/2006/metadata/properties" ma:root="true" ma:fieldsID="da25d3dfbac8db8fac249828f6adc7c7" ns2:_="">
    <xsd:import namespace="432f1676-43d1-4b46-95a6-07a25f6a2f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2f1676-43d1-4b46-95a6-07a25f6a2f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0F2B5A5-28A5-456F-8998-1260AC04E9F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F0A6473-B442-461A-B5B3-3040E8D857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32f1676-43d1-4b46-95a6-07a25f6a2f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04AFFB9-7C39-4822-AA1E-D8716D3854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559</Words>
  <Application>Microsoft Office PowerPoint</Application>
  <PresentationFormat>Širokoúhlá obrazovka</PresentationFormat>
  <Paragraphs>44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Wingdings</vt:lpstr>
      <vt:lpstr>Wingdings 3</vt:lpstr>
      <vt:lpstr>Zasedací místnost Ion</vt:lpstr>
      <vt:lpstr>Makroekonomie</vt:lpstr>
      <vt:lpstr>Konzultační hodiny: </vt:lpstr>
      <vt:lpstr>Podmínky pro splnění předmětu MAKROEKONOMIE B:</vt:lpstr>
      <vt:lpstr>Obsah kurzu</vt:lpstr>
      <vt:lpstr>Základní literatura:</vt:lpstr>
      <vt:lpstr>Doporučená literatura: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leb0002</dc:creator>
  <cp:lastModifiedBy>Marian Lebiedzik</cp:lastModifiedBy>
  <cp:revision>7</cp:revision>
  <dcterms:created xsi:type="dcterms:W3CDTF">2021-02-18T06:35:03Z</dcterms:created>
  <dcterms:modified xsi:type="dcterms:W3CDTF">2021-09-26T10:40:31Z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0x0101007003CAF6342C8B4CB325F2A5CDBD5AAD</vt:lpwstr>
  </property>
</Properties>
</file>