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0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7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2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95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15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24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46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0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38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48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8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0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26.09.2021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990600"/>
            <a:ext cx="8375650" cy="1905000"/>
          </a:xfrm>
        </p:spPr>
        <p:txBody>
          <a:bodyPr/>
          <a:lstStyle/>
          <a:p>
            <a:pPr eaLnBrk="1" hangingPunct="1"/>
            <a:r>
              <a:rPr lang="cs-CZ" altLang="cs-CZ" sz="7200" b="1" dirty="0"/>
              <a:t>Makroekonomie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3312" y="3933825"/>
            <a:ext cx="8774938" cy="1600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3600" b="1"/>
              <a:t>Marian Lebiedzik</a:t>
            </a:r>
          </a:p>
          <a:p>
            <a:pPr eaLnBrk="1" hangingPunct="1"/>
            <a:r>
              <a:rPr lang="cs-CZ" altLang="cs-CZ" sz="3600"/>
              <a:t>Katedra ekonomie a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8849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98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600"/>
              <a:t>Konzultační hodiny:</a:t>
            </a:r>
            <a:r>
              <a:rPr lang="cs-CZ" altLang="cs-CZ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957897" y="2620201"/>
            <a:ext cx="7693025" cy="33131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Úterý</a:t>
            </a:r>
            <a:r>
              <a:rPr lang="cs-CZ" altLang="cs-CZ" sz="3600" b="1"/>
              <a:t>: 9,45 - 11,45 </a:t>
            </a:r>
            <a:r>
              <a:rPr lang="cs-CZ" altLang="cs-CZ" sz="3600" b="1" dirty="0"/>
              <a:t>hodin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Středa: 7,30 – 8,30 hodin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e-mail: lebiedzik@opf.slu.cz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Kancelář č. A 301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18421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Podmínky pro splnění předmětu </a:t>
            </a:r>
            <a:r>
              <a:rPr lang="cs-CZ" altLang="cs-CZ" sz="3800" b="1"/>
              <a:t>MAKROEKONOMIE B: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021777" y="2616518"/>
            <a:ext cx="7643812" cy="3960812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altLang="cs-CZ" sz="2400" b="1" dirty="0"/>
              <a:t>kombinovaná zkouška</a:t>
            </a:r>
          </a:p>
          <a:p>
            <a:pPr eaLnBrk="1" hangingPunct="1">
              <a:buClr>
                <a:schemeClr val="tx1"/>
              </a:buClr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6971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Obsah kurzu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87081" y="2252537"/>
            <a:ext cx="800417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důchod – výdaje a jeho využití v analýze třísektorové a </a:t>
            </a:r>
            <a:r>
              <a:rPr lang="cs-CZ" altLang="cs-CZ" sz="1800" b="1" dirty="0" err="1"/>
              <a:t>čtyřsektorové</a:t>
            </a:r>
            <a:r>
              <a:rPr lang="cs-CZ" altLang="cs-CZ" sz="1800" b="1" dirty="0"/>
              <a:t> ekonomiky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-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ELM, hospodářská politika v modelu IS-ELM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Makroekonomie otevřené ekonomiky – model IS – LM – BP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– LM – BP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Platební bilance, vyrovnávací mechanismy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AD-AS a jeho dynamizace, fiskální a monetární politika v modelu AD-AS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Teorie racionálních očekávání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Substituční vztah mezi inflací a nezaměstnaností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Hospodářský cyklus a teorie konjunktury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Měnový kurz, teorie optimální měnové oblasti, její vývoj a možnosti její praktické aplikace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Ekonomický růst</a:t>
            </a:r>
          </a:p>
        </p:txBody>
      </p:sp>
    </p:spTree>
    <p:extLst>
      <p:ext uri="{BB962C8B-B14F-4D97-AF65-F5344CB8AC3E}">
        <p14:creationId xmlns:p14="http://schemas.microsoft.com/office/powerpoint/2010/main" val="85044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538" y="873084"/>
            <a:ext cx="8761413" cy="706964"/>
          </a:xfrm>
        </p:spPr>
        <p:txBody>
          <a:bodyPr/>
          <a:lstStyle/>
          <a:p>
            <a:pPr eaLnBrk="1" hangingPunct="1"/>
            <a:r>
              <a:rPr lang="cs-CZ" altLang="cs-CZ" dirty="0"/>
              <a:t>Základní literatura: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12776" y="2243913"/>
            <a:ext cx="8004175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BENASSY, J., P. </a:t>
            </a:r>
            <a:r>
              <a:rPr lang="en-US" altLang="cs-CZ" sz="1600" b="1" i="1" dirty="0"/>
              <a:t>Macroeconomic Theory</a:t>
            </a:r>
            <a:r>
              <a:rPr lang="en-US" altLang="cs-CZ" sz="1600" b="1" dirty="0"/>
              <a:t>. Oxford University Press, 2011. ISBN 9780199924219.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CAHLÍK, T., HLAVÁČEK, M., SEIDLER, J. </a:t>
            </a:r>
            <a:r>
              <a:rPr lang="cs-CZ" altLang="cs-CZ" sz="1600" b="1" i="1" dirty="0"/>
              <a:t>Makroekonomie</a:t>
            </a:r>
            <a:r>
              <a:rPr lang="cs-CZ" altLang="cs-CZ" sz="1600" b="1" dirty="0"/>
              <a:t>. Praha: Karolinum, 2010. ISBN 978-80-246-1906-4.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DORNBUSCH, R., FISCHER, S. </a:t>
            </a:r>
            <a:r>
              <a:rPr lang="cs-CZ" altLang="cs-CZ" sz="1600" b="1" i="1" dirty="0"/>
              <a:t>Makroekonomie. </a:t>
            </a:r>
            <a:r>
              <a:rPr lang="cs-CZ" altLang="cs-CZ" sz="1600" b="1" dirty="0"/>
              <a:t>Praha: SPN a Nadace Economics,1994. ISBN 80-04-25 556-6.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 II. Pro magisterské (inženýrské) studium. 1. a 2.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80-86175-18-9.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ŠEVELA, M. </a:t>
            </a:r>
            <a:r>
              <a:rPr lang="cs-CZ" altLang="cs-CZ" sz="1600" b="1" i="1" dirty="0"/>
              <a:t>Makroekonomie II. Středně pokročilý kurz</a:t>
            </a:r>
            <a:r>
              <a:rPr lang="cs-CZ" altLang="cs-CZ" sz="1600" b="1" dirty="0"/>
              <a:t>. Brno: Mendelova univerzita, 2012. ISBN 978-80-7375-609-3.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SOUKUP, J. A KOL. </a:t>
            </a:r>
            <a:r>
              <a:rPr lang="cs-CZ" altLang="cs-CZ" sz="1600" b="1" i="1" dirty="0"/>
              <a:t>Makroekonomie: moderní přístup</a:t>
            </a:r>
            <a:r>
              <a:rPr lang="cs-CZ" altLang="cs-CZ" sz="1600" b="1" dirty="0"/>
              <a:t>. Praha: Management </a:t>
            </a:r>
            <a:r>
              <a:rPr lang="cs-CZ" altLang="cs-CZ" sz="1600" b="1" dirty="0" err="1"/>
              <a:t>Press</a:t>
            </a:r>
            <a:r>
              <a:rPr lang="cs-CZ" altLang="cs-CZ" sz="1600" b="1" dirty="0"/>
              <a:t>, 2010. ISBN 978-80-7261-219-2.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HOLMAN, R. </a:t>
            </a:r>
            <a:r>
              <a:rPr lang="cs-CZ" altLang="cs-CZ" sz="1600" b="1" i="1" dirty="0"/>
              <a:t>Makroekonomie: středně pokročilý kurz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C.H.Beck</a:t>
            </a:r>
            <a:r>
              <a:rPr lang="cs-CZ" altLang="cs-CZ" sz="1600" b="1" dirty="0"/>
              <a:t>, 2010. ISBN 978-80-7179-861-3.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MANKIW, N., G. </a:t>
            </a:r>
            <a:r>
              <a:rPr lang="en-US" altLang="cs-CZ" sz="1600" b="1" i="1" dirty="0"/>
              <a:t>Principles of Macroeconomics</a:t>
            </a:r>
            <a:r>
              <a:rPr lang="en-US" altLang="cs-CZ" sz="1600" b="1" dirty="0"/>
              <a:t>. Cengage Learning, 2012. ISBN 978-0-538-4306-6.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SCHILLER, B., HILL, C., WALL, S. </a:t>
            </a:r>
            <a:r>
              <a:rPr lang="en-US" altLang="cs-CZ" sz="1600" b="1" i="1" dirty="0"/>
              <a:t>The Macro Economy Today: 13th Edition</a:t>
            </a:r>
            <a:r>
              <a:rPr lang="en-US" altLang="cs-CZ" sz="1600" b="1" dirty="0"/>
              <a:t>. McGraw-Hill Higher Education, 2012. ISBN 9780077769581.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3107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Doporučená literatura: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59649" y="2477641"/>
            <a:ext cx="80041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ROZMAHEL, P.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Brno: Mendelova univerzita, 2004. ISBN 80-7157-817-7.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JONES, CH. I.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978-0-393-93423-6.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HALL, R. E., PAPELL, D. H.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i="1" dirty="0"/>
              <a:t>: </a:t>
            </a:r>
            <a:r>
              <a:rPr lang="cs-CZ" altLang="cs-CZ" sz="1600" b="1" i="1" dirty="0" err="1"/>
              <a:t>Economic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Growth</a:t>
            </a:r>
            <a:r>
              <a:rPr lang="cs-CZ" altLang="cs-CZ" sz="1600" b="1" i="1" dirty="0"/>
              <a:t>, </a:t>
            </a:r>
            <a:r>
              <a:rPr lang="cs-CZ" altLang="cs-CZ" sz="1600" b="1" i="1" dirty="0" err="1"/>
              <a:t>Fluctuations</a:t>
            </a:r>
            <a:r>
              <a:rPr lang="cs-CZ" altLang="cs-CZ" sz="1600" b="1" i="1" dirty="0"/>
              <a:t> And </a:t>
            </a:r>
            <a:r>
              <a:rPr lang="cs-CZ" altLang="cs-CZ" sz="1600" b="1" i="1" dirty="0" err="1"/>
              <a:t>Policy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978-0-393-97515-4.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Makroekonomie. Pokročilejší analýza III.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80-86175-22-7.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MANSOOR, M. </a:t>
            </a:r>
            <a:r>
              <a:rPr lang="cs-CZ" altLang="cs-CZ" sz="1600" b="1" i="1" dirty="0"/>
              <a:t>Makroekonomie v praxi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2010. ISBN 978-80-7357-560-1.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WAWROSZ, P., HEISSLER, H., MACH, P. </a:t>
            </a:r>
            <a:r>
              <a:rPr lang="cs-CZ" altLang="cs-CZ" sz="1600" b="1" i="1" dirty="0"/>
              <a:t>Reálie v makroekonomii: odborné texty, mediální reflexe, praktické analýzy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2012. ISBN 978-80-7357-848-0.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SCHILLER, B., R., WILSON, L., MAIER, M. </a:t>
            </a:r>
            <a:r>
              <a:rPr lang="cs-CZ" altLang="cs-CZ" sz="1600" b="1" i="1" dirty="0"/>
              <a:t>Study </a:t>
            </a:r>
            <a:r>
              <a:rPr lang="cs-CZ" altLang="cs-CZ" sz="1600" b="1" i="1" dirty="0" err="1"/>
              <a:t>Guide</a:t>
            </a:r>
            <a:r>
              <a:rPr lang="cs-CZ" altLang="cs-CZ" sz="1600" b="1" i="1" dirty="0"/>
              <a:t> T/a </a:t>
            </a:r>
            <a:r>
              <a:rPr lang="cs-CZ" altLang="cs-CZ" sz="1600" b="1" i="1" dirty="0" err="1"/>
              <a:t>The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Macro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Economy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Today</a:t>
            </a:r>
            <a:r>
              <a:rPr lang="cs-CZ" altLang="cs-CZ" sz="1600" b="1" i="1" dirty="0"/>
              <a:t> 10e.</a:t>
            </a:r>
            <a:r>
              <a:rPr lang="cs-CZ" altLang="cs-CZ" sz="1600" b="1" dirty="0"/>
              <a:t>. </a:t>
            </a:r>
            <a:r>
              <a:rPr lang="cs-CZ" altLang="cs-CZ" sz="1600" b="1" dirty="0" err="1"/>
              <a:t>McGraw-Hill</a:t>
            </a:r>
            <a:r>
              <a:rPr lang="cs-CZ" altLang="cs-CZ" sz="1600" b="1" dirty="0"/>
              <a:t>, 2005. ISBN 9780073042244. </a:t>
            </a:r>
          </a:p>
        </p:txBody>
      </p:sp>
    </p:spTree>
    <p:extLst>
      <p:ext uri="{BB962C8B-B14F-4D97-AF65-F5344CB8AC3E}">
        <p14:creationId xmlns:p14="http://schemas.microsoft.com/office/powerpoint/2010/main" val="37369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03CAF6342C8B4CB325F2A5CDBD5AAD" ma:contentTypeVersion="2" ma:contentTypeDescription="Vytvoří nový dokument" ma:contentTypeScope="" ma:versionID="1c00a52c0c94bf64c71143a3e8347723">
  <xsd:schema xmlns:xsd="http://www.w3.org/2001/XMLSchema" xmlns:xs="http://www.w3.org/2001/XMLSchema" xmlns:p="http://schemas.microsoft.com/office/2006/metadata/properties" xmlns:ns2="432f1676-43d1-4b46-95a6-07a25f6a2ff3" targetNamespace="http://schemas.microsoft.com/office/2006/metadata/properties" ma:root="true" ma:fieldsID="da25d3dfbac8db8fac249828f6adc7c7" ns2:_="">
    <xsd:import namespace="432f1676-43d1-4b46-95a6-07a25f6a2f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f1676-43d1-4b46-95a6-07a25f6a2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F2B5A5-28A5-456F-8998-1260AC04E9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0A6473-B442-461A-B5B3-3040E8D85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f1676-43d1-4b46-95a6-07a25f6a2f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4AFFB9-7C39-4822-AA1E-D8716D3854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559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Zasedací místnost Ion</vt:lpstr>
      <vt:lpstr>Makroekonomie</vt:lpstr>
      <vt:lpstr>Konzultační hodiny: </vt:lpstr>
      <vt:lpstr>Podmínky pro splnění předmětu MAKROEKONOMIE B:</vt:lpstr>
      <vt:lpstr>Obsah kurzu</vt:lpstr>
      <vt:lpstr>Základní literatura:</vt:lpstr>
      <vt:lpstr>Doporučená 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leb0002</dc:creator>
  <cp:lastModifiedBy>Marian Lebiedzik</cp:lastModifiedBy>
  <cp:revision>7</cp:revision>
  <dcterms:created xsi:type="dcterms:W3CDTF">2021-02-18T06:35:03Z</dcterms:created>
  <dcterms:modified xsi:type="dcterms:W3CDTF">2021-09-26T10:40:31Z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0x0101007003CAF6342C8B4CB325F2A5CDBD5AAD</vt:lpwstr>
  </property>
</Properties>
</file>