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7" r:id="rId3"/>
    <p:sldId id="258" r:id="rId4"/>
    <p:sldId id="262" r:id="rId5"/>
    <p:sldId id="273" r:id="rId6"/>
    <p:sldId id="274" r:id="rId7"/>
    <p:sldId id="275" r:id="rId8"/>
    <p:sldId id="276" r:id="rId9"/>
    <p:sldId id="298" r:id="rId10"/>
    <p:sldId id="277" r:id="rId11"/>
    <p:sldId id="278" r:id="rId12"/>
    <p:sldId id="279" r:id="rId13"/>
    <p:sldId id="280" r:id="rId14"/>
    <p:sldId id="281" r:id="rId15"/>
    <p:sldId id="282" r:id="rId16"/>
    <p:sldId id="283" r:id="rId17"/>
    <p:sldId id="284" r:id="rId18"/>
    <p:sldId id="285" r:id="rId19"/>
    <p:sldId id="286" r:id="rId20"/>
    <p:sldId id="287" r:id="rId21"/>
    <p:sldId id="299" r:id="rId22"/>
    <p:sldId id="288" r:id="rId23"/>
    <p:sldId id="289" r:id="rId24"/>
    <p:sldId id="290" r:id="rId25"/>
    <p:sldId id="291" r:id="rId26"/>
    <p:sldId id="292" r:id="rId27"/>
    <p:sldId id="294" r:id="rId28"/>
    <p:sldId id="295" r:id="rId29"/>
    <p:sldId id="296" r:id="rId30"/>
    <p:sldId id="297" r:id="rId31"/>
    <p:sldId id="272" r:id="rId32"/>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848D053-B8EE-429F-BF64-7066B30056F1}" type="datetimeFigureOut">
              <a:rPr lang="cs-CZ" smtClean="0"/>
              <a:t>26.2.2018</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1F8D933-BFC0-478B-A08E-7BA9A92B2BFF}" type="datetime1">
              <a:rPr lang="cs-CZ" smtClean="0"/>
              <a:t>26.2.2018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EA3ED25-EBE2-47F6-BCE2-E536461207CF}" type="datetime1">
              <a:rPr lang="cs-CZ" smtClean="0"/>
              <a:t>26.2.2018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F553748-95AD-4723-B740-08098F61EB8C}" type="datetime1">
              <a:rPr lang="cs-CZ" smtClean="0"/>
              <a:t>26.2.2018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A60C042-8A6B-4FE5-B937-E4AF0A73B271}" type="datetime1">
              <a:rPr lang="cs-CZ" smtClean="0"/>
              <a:t>26.2.2018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82D90644-2155-4DCB-82D9-BACB7286CF42}" type="datetime1">
              <a:rPr lang="cs-CZ" smtClean="0"/>
              <a:t>26.2.2018</a:t>
            </a:fld>
            <a:endParaRPr lang="cs-CZ" dirty="0"/>
          </a:p>
        </p:txBody>
      </p:sp>
      <p:sp>
        <p:nvSpPr>
          <p:cNvPr id="5" name="Zástupný symbol pro zápatí 4"/>
          <p:cNvSpPr>
            <a:spLocks noGrp="1"/>
          </p:cNvSpPr>
          <p:nvPr>
            <p:ph type="ftr" sz="quarter" idx="11"/>
          </p:nvPr>
        </p:nvSpPr>
        <p:spPr/>
        <p:txBody>
          <a:body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BC4161-EDC2-40AF-8667-B735AB537E02}" type="datetime1">
              <a:rPr lang="cs-CZ" smtClean="0"/>
              <a:t>26.2.2018</a:t>
            </a:fld>
            <a:endParaRPr lang="cs-CZ" dirty="0"/>
          </a:p>
        </p:txBody>
      </p:sp>
      <p:sp>
        <p:nvSpPr>
          <p:cNvPr id="6" name="Zástupný symbol pro zápatí 5"/>
          <p:cNvSpPr>
            <a:spLocks noGrp="1"/>
          </p:cNvSpPr>
          <p:nvPr>
            <p:ph type="ftr" sz="quarter" idx="11"/>
          </p:nvPr>
        </p:nvSpPr>
        <p:spPr/>
        <p:txBody>
          <a:bodyPr/>
          <a:lstStyle/>
          <a:p>
            <a:r>
              <a:rPr lang="cs-CZ" dirty="0" smtClean="0"/>
              <a:t>JUDr. Petr Pospíšil, Ph.D., LL.M. Veřejná správa v ČR </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935BCF7-86B9-4C3B-85F7-80EAB13430E2}" type="datetime1">
              <a:rPr lang="cs-CZ" smtClean="0"/>
              <a:t>26.2.2018</a:t>
            </a:fld>
            <a:endParaRPr lang="cs-CZ" dirty="0"/>
          </a:p>
        </p:txBody>
      </p:sp>
      <p:sp>
        <p:nvSpPr>
          <p:cNvPr id="8" name="Zástupný symbol pro zápatí 7"/>
          <p:cNvSpPr>
            <a:spLocks noGrp="1"/>
          </p:cNvSpPr>
          <p:nvPr>
            <p:ph type="ftr" sz="quarter" idx="11"/>
          </p:nvPr>
        </p:nvSpPr>
        <p:spPr/>
        <p:txBody>
          <a:bodyPr/>
          <a:lstStyle/>
          <a:p>
            <a:r>
              <a:rPr lang="cs-CZ" dirty="0" smtClean="0"/>
              <a:t>JUDr. Petr Pospíšil, Ph.D., LL.M. Veřejná správa v ČR </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8E60E18-7D71-40C9-B69D-5C7E496FCCD4}" type="datetime1">
              <a:rPr lang="cs-CZ" smtClean="0"/>
              <a:t>26.2.2018</a:t>
            </a:fld>
            <a:endParaRPr lang="cs-CZ" dirty="0"/>
          </a:p>
        </p:txBody>
      </p:sp>
      <p:sp>
        <p:nvSpPr>
          <p:cNvPr id="4" name="Zástupný symbol pro zápatí 3"/>
          <p:cNvSpPr>
            <a:spLocks noGrp="1"/>
          </p:cNvSpPr>
          <p:nvPr>
            <p:ph type="ftr" sz="quarter" idx="11"/>
          </p:nvPr>
        </p:nvSpPr>
        <p:spPr/>
        <p:txBody>
          <a:bodyPr/>
          <a:lstStyle/>
          <a:p>
            <a:r>
              <a:rPr lang="cs-CZ" dirty="0" smtClean="0"/>
              <a:t>JUDr. Petr Pospíšil, Ph.D., LL.M. Veřejná správa v ČR </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3D1774-0289-4DF9-AE08-DCBAA00F2367}" type="datetime1">
              <a:rPr lang="cs-CZ" smtClean="0"/>
              <a:t>26.2.2018</a:t>
            </a:fld>
            <a:endParaRPr lang="cs-CZ" dirty="0"/>
          </a:p>
        </p:txBody>
      </p:sp>
      <p:sp>
        <p:nvSpPr>
          <p:cNvPr id="3" name="Zástupný symbol pro zápatí 2"/>
          <p:cNvSpPr>
            <a:spLocks noGrp="1"/>
          </p:cNvSpPr>
          <p:nvPr>
            <p:ph type="ftr" sz="quarter" idx="11"/>
          </p:nvPr>
        </p:nvSpPr>
        <p:spPr/>
        <p:txBody>
          <a:bodyPr/>
          <a:lstStyle/>
          <a:p>
            <a:r>
              <a:rPr lang="cs-CZ" dirty="0" smtClean="0"/>
              <a:t>JUDr. Petr Pospíšil, Ph.D., LL.M. Veřejná správa v ČR </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AE6202A-082C-4F6A-920F-326990E4CE72}" type="datetime1">
              <a:rPr lang="cs-CZ" smtClean="0"/>
              <a:t>26.2.2018</a:t>
            </a:fld>
            <a:endParaRPr lang="cs-CZ" dirty="0"/>
          </a:p>
        </p:txBody>
      </p:sp>
      <p:sp>
        <p:nvSpPr>
          <p:cNvPr id="6" name="Zástupný symbol pro zápatí 5"/>
          <p:cNvSpPr>
            <a:spLocks noGrp="1"/>
          </p:cNvSpPr>
          <p:nvPr>
            <p:ph type="ftr" sz="quarter" idx="11"/>
          </p:nvPr>
        </p:nvSpPr>
        <p:spPr/>
        <p:txBody>
          <a:bodyPr/>
          <a:lstStyle/>
          <a:p>
            <a:r>
              <a:rPr lang="cs-CZ" dirty="0" smtClean="0"/>
              <a:t>JUDr. Petr Pospíšil, Ph.D., LL.M. Veřejná správa v ČR </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9463913-909B-46A4-B319-2A2349DC9994}" type="datetime1">
              <a:rPr lang="cs-CZ" smtClean="0"/>
              <a:t>26.2.2018</a:t>
            </a:fld>
            <a:endParaRPr lang="cs-CZ" dirty="0"/>
          </a:p>
        </p:txBody>
      </p:sp>
      <p:sp>
        <p:nvSpPr>
          <p:cNvPr id="6" name="Zástupný symbol pro zápatí 5"/>
          <p:cNvSpPr>
            <a:spLocks noGrp="1"/>
          </p:cNvSpPr>
          <p:nvPr>
            <p:ph type="ftr" sz="quarter" idx="11"/>
          </p:nvPr>
        </p:nvSpPr>
        <p:spPr/>
        <p:txBody>
          <a:bodyPr/>
          <a:lstStyle/>
          <a:p>
            <a:r>
              <a:rPr lang="cs-CZ" dirty="0" smtClean="0"/>
              <a:t>JUDr. Petr Pospíšil, Ph.D., LL.M. Veřejná správa v ČR </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E0AAA-EA22-48E3-B0D4-97E14DB433FF}" type="datetime1">
              <a:rPr lang="cs-CZ" smtClean="0"/>
              <a:t>26.2.2018</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JUDr. Petr Pospíšil, Ph.D., LL.M. Veřejná správa v ČR </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cap="all" dirty="0"/>
              <a:t>Morálka veřejných činitelů, etické kodexy </a:t>
            </a:r>
            <a:r>
              <a:rPr lang="cs-CZ" b="1" cap="all" dirty="0" smtClean="0"/>
              <a:t>samosprávy </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Petr Pospíšil, Ph.D., LL.M.</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Obdélník 3"/>
          <p:cNvSpPr/>
          <p:nvPr/>
        </p:nvSpPr>
        <p:spPr>
          <a:xfrm>
            <a:off x="395536" y="332656"/>
            <a:ext cx="8352928" cy="5732338"/>
          </a:xfrm>
          <a:prstGeom prst="rect">
            <a:avLst/>
          </a:prstGeom>
        </p:spPr>
        <p:txBody>
          <a:bodyPr wrap="square">
            <a:spAutoFit/>
          </a:bodyPr>
          <a:lstStyle/>
          <a:p>
            <a:r>
              <a:rPr lang="cs-CZ" sz="2800" b="1" dirty="0" smtClean="0"/>
              <a:t>STŘET ZÁJMŮ:</a:t>
            </a:r>
          </a:p>
          <a:p>
            <a:pPr lvl="0" algn="just"/>
            <a:endParaRPr lang="cs-CZ" sz="1100" dirty="0"/>
          </a:p>
          <a:p>
            <a:pPr lvl="0" algn="just"/>
            <a:r>
              <a:rPr lang="cs-CZ" sz="2000" b="1" dirty="0" smtClean="0"/>
              <a:t>Zákon č. 159/2006 Sb., o střetu zájmů, ve znění pozdějších předpisů</a:t>
            </a:r>
            <a:r>
              <a:rPr lang="cs-CZ" sz="2000" dirty="0" smtClean="0"/>
              <a:t>, upravuje:</a:t>
            </a:r>
          </a:p>
          <a:p>
            <a:pPr lvl="0" algn="just"/>
            <a:endParaRPr lang="cs-CZ" sz="2000" dirty="0"/>
          </a:p>
          <a:p>
            <a:pPr marL="457200" lvl="0" indent="-457200" algn="just">
              <a:spcAft>
                <a:spcPts val="300"/>
              </a:spcAft>
              <a:buFont typeface="+mj-lt"/>
              <a:buAutoNum type="alphaLcParenR"/>
            </a:pPr>
            <a:r>
              <a:rPr lang="cs-CZ" sz="2000" dirty="0" smtClean="0"/>
              <a:t>povinnost </a:t>
            </a:r>
            <a:r>
              <a:rPr lang="cs-CZ" sz="2000" dirty="0"/>
              <a:t>veřejných </a:t>
            </a:r>
            <a:r>
              <a:rPr lang="cs-CZ" sz="2000" b="1" dirty="0"/>
              <a:t>funkcionářů vykonávat svoji funkci tak, aby nedocházelo ke střetu </a:t>
            </a:r>
            <a:r>
              <a:rPr lang="cs-CZ" sz="2000" dirty="0"/>
              <a:t>mezi jejich osobními zájmy a zájmy, které jsou povinni z titulu své funkce prosazovat nebo hájit</a:t>
            </a:r>
            <a:r>
              <a:rPr lang="cs-CZ" sz="2000" dirty="0" smtClean="0"/>
              <a:t>,</a:t>
            </a:r>
            <a:endParaRPr lang="cs-CZ" dirty="0"/>
          </a:p>
          <a:p>
            <a:pPr marL="457200" lvl="0" indent="-457200" algn="just">
              <a:spcAft>
                <a:spcPts val="300"/>
              </a:spcAft>
              <a:buFont typeface="+mj-lt"/>
              <a:buAutoNum type="alphaLcParenR"/>
            </a:pPr>
            <a:r>
              <a:rPr lang="cs-CZ" sz="2000" dirty="0" smtClean="0"/>
              <a:t>povinnost </a:t>
            </a:r>
            <a:r>
              <a:rPr lang="cs-CZ" sz="2000" dirty="0"/>
              <a:t>veřejných funkcionářů </a:t>
            </a:r>
            <a:r>
              <a:rPr lang="cs-CZ" sz="2000" b="1" dirty="0"/>
              <a:t>oznamovat skutečnosti, které umožňují veřejnou kontrolu jejich činností konaných vedle výkonu funkce veřejného funkcionáře, veřejnou kontrolu majetk</a:t>
            </a:r>
            <a:r>
              <a:rPr lang="cs-CZ" sz="2000" dirty="0"/>
              <a:t>u nabytého za dobu výkonu funkce a dalších příjmů, darů nebo jiného prospěchu, získaných za dobu výkonu funkce, popřípadě závazků, které veřejný funkcionář </a:t>
            </a:r>
            <a:r>
              <a:rPr lang="cs-CZ" sz="2000" dirty="0" smtClean="0"/>
              <a:t>má,</a:t>
            </a:r>
          </a:p>
          <a:p>
            <a:pPr marL="457200" lvl="0" indent="-457200" algn="just">
              <a:spcAft>
                <a:spcPts val="300"/>
              </a:spcAft>
              <a:buFont typeface="+mj-lt"/>
              <a:buAutoNum type="alphaLcParenR"/>
            </a:pPr>
            <a:r>
              <a:rPr lang="cs-CZ" sz="2000" b="1" dirty="0" smtClean="0"/>
              <a:t>omezení </a:t>
            </a:r>
            <a:r>
              <a:rPr lang="cs-CZ" sz="2000" b="1" dirty="0"/>
              <a:t>některých činností </a:t>
            </a:r>
            <a:r>
              <a:rPr lang="cs-CZ" sz="2000" dirty="0"/>
              <a:t>veřejných funkcionářů a neslučitelnost výkonu funkce veřejného funkcionáře s jinými funkcemi</a:t>
            </a:r>
            <a:r>
              <a:rPr lang="cs-CZ" sz="2000" dirty="0" smtClean="0"/>
              <a:t>,</a:t>
            </a:r>
          </a:p>
          <a:p>
            <a:pPr marL="457200" lvl="0" indent="-457200" algn="just">
              <a:buFont typeface="+mj-lt"/>
              <a:buAutoNum type="alphaLcParenR"/>
            </a:pPr>
            <a:r>
              <a:rPr lang="cs-CZ" sz="2000" b="1" dirty="0" smtClean="0"/>
              <a:t>odpovědnost </a:t>
            </a:r>
            <a:r>
              <a:rPr lang="cs-CZ" sz="2000" b="1" dirty="0"/>
              <a:t>veřejných funkcionářů za porušení povinností</a:t>
            </a:r>
            <a:r>
              <a:rPr lang="cs-CZ" sz="2000" dirty="0"/>
              <a:t> stanovených tímto zákonem, včetně správních trestů, které lze veřejnému funkcionáři za porušení těchto povinností uložit</a:t>
            </a:r>
            <a:r>
              <a:rPr lang="cs-CZ" sz="2000" dirty="0" smtClean="0"/>
              <a:t>. </a:t>
            </a:r>
          </a:p>
        </p:txBody>
      </p:sp>
    </p:spTree>
    <p:extLst>
      <p:ext uri="{BB962C8B-B14F-4D97-AF65-F5344CB8AC3E}">
        <p14:creationId xmlns:p14="http://schemas.microsoft.com/office/powerpoint/2010/main" val="3720494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Obdélník 3"/>
          <p:cNvSpPr/>
          <p:nvPr/>
        </p:nvSpPr>
        <p:spPr>
          <a:xfrm>
            <a:off x="395536" y="332656"/>
            <a:ext cx="8352928" cy="5986254"/>
          </a:xfrm>
          <a:prstGeom prst="rect">
            <a:avLst/>
          </a:prstGeom>
        </p:spPr>
        <p:txBody>
          <a:bodyPr wrap="square">
            <a:spAutoFit/>
          </a:bodyPr>
          <a:lstStyle/>
          <a:p>
            <a:r>
              <a:rPr lang="cs-CZ" sz="2800" b="1" dirty="0" smtClean="0"/>
              <a:t>STŘET ZÁJMŮ:</a:t>
            </a:r>
          </a:p>
          <a:p>
            <a:pPr lvl="0" algn="just"/>
            <a:endParaRPr lang="cs-CZ" sz="1100" dirty="0"/>
          </a:p>
          <a:p>
            <a:pPr lvl="0" algn="just"/>
            <a:r>
              <a:rPr lang="cs-CZ" sz="2000" dirty="0"/>
              <a:t>Pro účely </a:t>
            </a:r>
            <a:r>
              <a:rPr lang="cs-CZ" sz="2000" dirty="0" smtClean="0"/>
              <a:t>zákona o střetu zájmů </a:t>
            </a:r>
            <a:r>
              <a:rPr lang="cs-CZ" sz="2000" dirty="0"/>
              <a:t>se </a:t>
            </a:r>
            <a:r>
              <a:rPr lang="cs-CZ" sz="2000" b="1" u="sng" dirty="0"/>
              <a:t>veřejným funkcionářem</a:t>
            </a:r>
            <a:r>
              <a:rPr lang="cs-CZ" sz="2000" dirty="0"/>
              <a:t> </a:t>
            </a:r>
            <a:r>
              <a:rPr lang="cs-CZ" sz="2000" dirty="0" smtClean="0"/>
              <a:t>rozumí mj.:</a:t>
            </a:r>
          </a:p>
          <a:p>
            <a:pPr lvl="0" algn="just"/>
            <a:endParaRPr lang="cs-CZ" sz="2000" dirty="0"/>
          </a:p>
          <a:p>
            <a:pPr marL="342900" lvl="0" indent="-342900" algn="just">
              <a:buFont typeface="Arial" panose="020B0604020202020204" pitchFamily="34" charset="0"/>
              <a:buChar char="•"/>
            </a:pPr>
            <a:r>
              <a:rPr lang="cs-CZ" sz="2000" b="1" dirty="0"/>
              <a:t>člen zastupitelstva </a:t>
            </a:r>
            <a:r>
              <a:rPr lang="cs-CZ" sz="2000" b="1" dirty="0" smtClean="0"/>
              <a:t>kraje</a:t>
            </a:r>
            <a:r>
              <a:rPr lang="cs-CZ" sz="2000" dirty="0" smtClean="0"/>
              <a:t>, </a:t>
            </a:r>
            <a:r>
              <a:rPr lang="cs-CZ" sz="2000" dirty="0"/>
              <a:t>který je </a:t>
            </a:r>
            <a:r>
              <a:rPr lang="cs-CZ" sz="2000" b="1" dirty="0"/>
              <a:t>pro výkon funkce dlouhodobě uvolněn </a:t>
            </a:r>
            <a:r>
              <a:rPr lang="cs-CZ" sz="2000" dirty="0"/>
              <a:t>nebo který před svým zvolením do funkce člena zastupitelstva nebyl v pracovním poměru, ale vykonává funkce ve stejném rozsahu jako člen zastupitelstva, který je pro výkon funkce dlouhodobě uvolněn,</a:t>
            </a:r>
          </a:p>
          <a:p>
            <a:pPr lvl="0" algn="just"/>
            <a:endParaRPr lang="cs-CZ" sz="1000" dirty="0"/>
          </a:p>
          <a:p>
            <a:pPr marL="342900" lvl="0" indent="-342900" algn="just">
              <a:buFont typeface="Arial" panose="020B0604020202020204" pitchFamily="34" charset="0"/>
              <a:buChar char="•"/>
            </a:pPr>
            <a:r>
              <a:rPr lang="cs-CZ" sz="2000" b="1" dirty="0" smtClean="0"/>
              <a:t>člen </a:t>
            </a:r>
            <a:r>
              <a:rPr lang="cs-CZ" sz="2000" b="1" dirty="0"/>
              <a:t>zastupitelstva obce</a:t>
            </a:r>
            <a:r>
              <a:rPr lang="cs-CZ" sz="2000" dirty="0"/>
              <a:t>, městské části nebo městského obvodu územně členěného statutárního </a:t>
            </a:r>
            <a:r>
              <a:rPr lang="cs-CZ" sz="2000" dirty="0" smtClean="0"/>
              <a:t>města, </a:t>
            </a:r>
            <a:r>
              <a:rPr lang="cs-CZ" sz="2000" dirty="0"/>
              <a:t>který je </a:t>
            </a:r>
            <a:r>
              <a:rPr lang="cs-CZ" sz="2000" b="1" dirty="0"/>
              <a:t>pro výkon funkce dlouhodobě uvolněn</a:t>
            </a:r>
            <a:r>
              <a:rPr lang="cs-CZ" sz="2000" dirty="0"/>
              <a:t> nebo který před svým zvolením do funkce člena zastupitelstva nebyl v pracovním poměru, ale vykonává funkce ve stejném rozsahu jako člen zastupitelstva, který je pro výkon funkce dlouhodobě uvolněn, nebo</a:t>
            </a:r>
          </a:p>
          <a:p>
            <a:pPr lvl="0" algn="just"/>
            <a:endParaRPr lang="cs-CZ" sz="1000" dirty="0"/>
          </a:p>
          <a:p>
            <a:pPr marL="342900" lvl="0" indent="-342900" algn="just">
              <a:buFont typeface="Arial" panose="020B0604020202020204" pitchFamily="34" charset="0"/>
              <a:buChar char="•"/>
            </a:pPr>
            <a:r>
              <a:rPr lang="cs-CZ" sz="2000" dirty="0" smtClean="0"/>
              <a:t>starosta </a:t>
            </a:r>
            <a:r>
              <a:rPr lang="cs-CZ" sz="2000" dirty="0"/>
              <a:t>obce, městské části nebo městského obvodu územně členěného statutárního </a:t>
            </a:r>
            <a:r>
              <a:rPr lang="cs-CZ" sz="2000" dirty="0" smtClean="0"/>
              <a:t>města, </a:t>
            </a:r>
            <a:r>
              <a:rPr lang="cs-CZ" sz="2000" b="1" dirty="0"/>
              <a:t>místostarosta obce</a:t>
            </a:r>
            <a:r>
              <a:rPr lang="cs-CZ" sz="2000" dirty="0"/>
              <a:t>, městské části nebo městského obvodu územně členěného statutárního města, </a:t>
            </a:r>
            <a:r>
              <a:rPr lang="cs-CZ" sz="2000" b="1" dirty="0" smtClean="0"/>
              <a:t>nebo </a:t>
            </a:r>
            <a:r>
              <a:rPr lang="cs-CZ" sz="2000" b="1" dirty="0"/>
              <a:t>členové rady obce</a:t>
            </a:r>
            <a:r>
              <a:rPr lang="cs-CZ" sz="2000" dirty="0"/>
              <a:t>, městské části nebo městského obvodu územně členěného statutárního města, </a:t>
            </a:r>
            <a:r>
              <a:rPr lang="cs-CZ" sz="2000" dirty="0" smtClean="0"/>
              <a:t>kteří </a:t>
            </a:r>
            <a:r>
              <a:rPr lang="cs-CZ" sz="2000" b="1" dirty="0"/>
              <a:t>nejsou pro výkon funkce dlouhodobě uvolněni</a:t>
            </a:r>
            <a:r>
              <a:rPr lang="cs-CZ" sz="2000" dirty="0"/>
              <a:t>.</a:t>
            </a:r>
          </a:p>
        </p:txBody>
      </p:sp>
    </p:spTree>
    <p:extLst>
      <p:ext uri="{BB962C8B-B14F-4D97-AF65-F5344CB8AC3E}">
        <p14:creationId xmlns:p14="http://schemas.microsoft.com/office/powerpoint/2010/main" val="1041503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Obdélník 3"/>
          <p:cNvSpPr/>
          <p:nvPr/>
        </p:nvSpPr>
        <p:spPr>
          <a:xfrm>
            <a:off x="395536" y="332656"/>
            <a:ext cx="8352928" cy="5986254"/>
          </a:xfrm>
          <a:prstGeom prst="rect">
            <a:avLst/>
          </a:prstGeom>
        </p:spPr>
        <p:txBody>
          <a:bodyPr wrap="square">
            <a:spAutoFit/>
          </a:bodyPr>
          <a:lstStyle/>
          <a:p>
            <a:r>
              <a:rPr lang="cs-CZ" sz="2800" b="1" dirty="0" smtClean="0"/>
              <a:t>STŘET ZÁJMŮ:</a:t>
            </a:r>
          </a:p>
          <a:p>
            <a:pPr lvl="0" algn="just"/>
            <a:endParaRPr lang="cs-CZ" sz="1100" dirty="0"/>
          </a:p>
          <a:p>
            <a:pPr lvl="0" algn="just"/>
            <a:r>
              <a:rPr lang="cs-CZ" sz="2000" dirty="0" smtClean="0"/>
              <a:t>Dále se </a:t>
            </a:r>
            <a:r>
              <a:rPr lang="cs-CZ" sz="2000" b="1" u="sng" dirty="0"/>
              <a:t>veřejným funkcionářem</a:t>
            </a:r>
            <a:r>
              <a:rPr lang="cs-CZ" sz="2000" dirty="0"/>
              <a:t> </a:t>
            </a:r>
            <a:r>
              <a:rPr lang="cs-CZ" sz="2000" dirty="0" smtClean="0"/>
              <a:t>rozumí mj. také:</a:t>
            </a:r>
          </a:p>
          <a:p>
            <a:pPr lvl="0" algn="just"/>
            <a:endParaRPr lang="cs-CZ" sz="1000" dirty="0" smtClean="0"/>
          </a:p>
          <a:p>
            <a:pPr marL="342900" lvl="0" indent="-342900" algn="just">
              <a:buFont typeface="Arial" panose="020B0604020202020204" pitchFamily="34" charset="0"/>
              <a:buChar char="•"/>
            </a:pPr>
            <a:r>
              <a:rPr lang="cs-CZ" sz="2000" b="1" dirty="0" smtClean="0"/>
              <a:t>člen </a:t>
            </a:r>
            <a:r>
              <a:rPr lang="cs-CZ" sz="2000" b="1" dirty="0"/>
              <a:t>statutárního orgánu, člen řídicího, dozorčího nebo kontrolního orgánu </a:t>
            </a:r>
            <a:r>
              <a:rPr lang="cs-CZ" sz="2000" dirty="0"/>
              <a:t>právnické osoby zřízené zákonem, státní příspěvkové organizace, </a:t>
            </a:r>
            <a:r>
              <a:rPr lang="cs-CZ" sz="2000" b="1" dirty="0"/>
              <a:t>příspěvkové organizace územního samosprávného celku</a:t>
            </a:r>
            <a:r>
              <a:rPr lang="cs-CZ" sz="2000" dirty="0" smtClean="0"/>
              <a:t>,</a:t>
            </a:r>
          </a:p>
          <a:p>
            <a:pPr marL="342900" lvl="0" indent="-342900" algn="just">
              <a:buFont typeface="Arial" panose="020B0604020202020204" pitchFamily="34" charset="0"/>
              <a:buChar char="•"/>
            </a:pPr>
            <a:r>
              <a:rPr lang="cs-CZ" sz="2000" b="1" dirty="0"/>
              <a:t>vedoucí zaměstnanec 2. až 4. stupně řízení </a:t>
            </a:r>
            <a:r>
              <a:rPr lang="cs-CZ" sz="2000" dirty="0" smtClean="0"/>
              <a:t>právnické </a:t>
            </a:r>
            <a:r>
              <a:rPr lang="cs-CZ" sz="2000" dirty="0"/>
              <a:t>osoby zřízené zákonem, státní příspěvkové organizace, </a:t>
            </a:r>
            <a:r>
              <a:rPr lang="cs-CZ" sz="2000" b="1" dirty="0"/>
              <a:t>příspěvkové organizace územního samosprávného </a:t>
            </a:r>
            <a:r>
              <a:rPr lang="cs-CZ" sz="2000" b="1" dirty="0" smtClean="0"/>
              <a:t>celku</a:t>
            </a:r>
            <a:r>
              <a:rPr lang="cs-CZ" sz="2000" dirty="0" smtClean="0"/>
              <a:t>,</a:t>
            </a:r>
          </a:p>
          <a:p>
            <a:pPr marL="342900" lvl="0" indent="-342900" algn="just">
              <a:buFont typeface="Arial" panose="020B0604020202020204" pitchFamily="34" charset="0"/>
              <a:buChar char="•"/>
            </a:pPr>
            <a:r>
              <a:rPr lang="cs-CZ" sz="2000" b="1" dirty="0" smtClean="0"/>
              <a:t>vedoucí </a:t>
            </a:r>
            <a:r>
              <a:rPr lang="cs-CZ" sz="2000" b="1" dirty="0"/>
              <a:t>úředník územního samosprávného celku podílející se na výkonu správních činností </a:t>
            </a:r>
            <a:r>
              <a:rPr lang="cs-CZ" sz="2000" dirty="0"/>
              <a:t>zařazený do obecního úřadu, do úřadu městského obvodu nebo úřadu městské části územně členěného statutárního města, do krajského úřadu, do Magistrátu hlavního města Prahy nebo úřadu městské části hlavního města Prahy,</a:t>
            </a:r>
          </a:p>
          <a:p>
            <a:pPr lvl="0" algn="just"/>
            <a:endParaRPr lang="cs-CZ" sz="1000" dirty="0" smtClean="0"/>
          </a:p>
          <a:p>
            <a:pPr lvl="0" algn="just"/>
            <a:r>
              <a:rPr lang="cs-CZ" sz="2000" dirty="0" smtClean="0"/>
              <a:t>Na tyto osoby se povinnost podávat oznámení do registru vztáhne pouze při </a:t>
            </a:r>
            <a:r>
              <a:rPr lang="cs-CZ" sz="2000" b="1" dirty="0" smtClean="0"/>
              <a:t>splnění některých ze zákonných podmínek </a:t>
            </a:r>
            <a:r>
              <a:rPr lang="cs-CZ" sz="2000" dirty="0" smtClean="0"/>
              <a:t>(je oprávněn jako příkazce operace podepisovat transakce nad 250 tis. Kč, podílí se na zadání či realizaci veřejné zakázky nebo rozhoduje ve správním řízení).</a:t>
            </a:r>
            <a:endParaRPr lang="cs-CZ" sz="2000" dirty="0"/>
          </a:p>
        </p:txBody>
      </p:sp>
    </p:spTree>
    <p:extLst>
      <p:ext uri="{BB962C8B-B14F-4D97-AF65-F5344CB8AC3E}">
        <p14:creationId xmlns:p14="http://schemas.microsoft.com/office/powerpoint/2010/main" val="406707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Obdélník 3"/>
          <p:cNvSpPr/>
          <p:nvPr/>
        </p:nvSpPr>
        <p:spPr>
          <a:xfrm>
            <a:off x="395536" y="332656"/>
            <a:ext cx="8352928" cy="5001369"/>
          </a:xfrm>
          <a:prstGeom prst="rect">
            <a:avLst/>
          </a:prstGeom>
        </p:spPr>
        <p:txBody>
          <a:bodyPr wrap="square">
            <a:spAutoFit/>
          </a:bodyPr>
          <a:lstStyle/>
          <a:p>
            <a:r>
              <a:rPr lang="cs-CZ" sz="2800" b="1" dirty="0" smtClean="0"/>
              <a:t>STŘET ZÁJMŮ:</a:t>
            </a:r>
          </a:p>
          <a:p>
            <a:pPr lvl="0" algn="just"/>
            <a:endParaRPr lang="cs-CZ" sz="1100" dirty="0" smtClean="0"/>
          </a:p>
          <a:p>
            <a:pPr lvl="0" algn="just"/>
            <a:r>
              <a:rPr lang="cs-CZ" sz="2000" dirty="0"/>
              <a:t>Veřejný funkcionář je povinen zdržet se každého jednání, při kterém mohou jeho osobní zájmy ovlivnit výkon jeho funkce. </a:t>
            </a:r>
            <a:endParaRPr lang="cs-CZ" sz="2000" dirty="0" smtClean="0"/>
          </a:p>
          <a:p>
            <a:pPr lvl="0" algn="just"/>
            <a:endParaRPr lang="cs-CZ" sz="2000" dirty="0" smtClean="0"/>
          </a:p>
          <a:p>
            <a:pPr lvl="0" algn="just"/>
            <a:r>
              <a:rPr lang="cs-CZ" sz="2000" b="1" dirty="0" smtClean="0"/>
              <a:t>Osobním </a:t>
            </a:r>
            <a:r>
              <a:rPr lang="cs-CZ" sz="2000" b="1" dirty="0"/>
              <a:t>zájmem </a:t>
            </a:r>
            <a:r>
              <a:rPr lang="cs-CZ" sz="2000" dirty="0" smtClean="0"/>
              <a:t>= takový </a:t>
            </a:r>
            <a:r>
              <a:rPr lang="cs-CZ" sz="2000" dirty="0"/>
              <a:t>zájem, který přináší veřejnému funkcionáři, osobě blízké veřejného funkcionáře, právnické osobě ovládané veřejným funkcionářem nebo osobou blízkou veřejného funkcionáře zvýšení majetku, majetkového nebo jiného prospěchu, zamezení vzniku případného snížení majetkového nebo jiného prospěchu nebo jinou výhodu; to neplatí, jde-li jinak o prospěch nebo zájem obecně zřejmý ve vztahu k neomezenému okruhu adresátů</a:t>
            </a:r>
            <a:r>
              <a:rPr lang="cs-CZ" sz="2000" dirty="0" smtClean="0"/>
              <a:t>.</a:t>
            </a:r>
          </a:p>
          <a:p>
            <a:pPr lvl="0" algn="just"/>
            <a:endParaRPr lang="cs-CZ" sz="2000" dirty="0"/>
          </a:p>
          <a:p>
            <a:pPr lvl="0" algn="just"/>
            <a:r>
              <a:rPr lang="cs-CZ" sz="2000" dirty="0"/>
              <a:t>Dojde-li ke střetu řádného výkonu funkce ve veřejném zájmu se zájmem osobním, </a:t>
            </a:r>
            <a:r>
              <a:rPr lang="cs-CZ" sz="2000" b="1" dirty="0"/>
              <a:t>nesmí veřejný funkcionář upřednostňovat svůj osobní zájem před zájmy, které je jako veřejný funkcionář povinen prosazovat a hájit</a:t>
            </a:r>
            <a:r>
              <a:rPr lang="cs-CZ" sz="2000" dirty="0"/>
              <a:t>.</a:t>
            </a:r>
          </a:p>
        </p:txBody>
      </p:sp>
    </p:spTree>
    <p:extLst>
      <p:ext uri="{BB962C8B-B14F-4D97-AF65-F5344CB8AC3E}">
        <p14:creationId xmlns:p14="http://schemas.microsoft.com/office/powerpoint/2010/main" val="534945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Obdélník 3"/>
          <p:cNvSpPr/>
          <p:nvPr/>
        </p:nvSpPr>
        <p:spPr>
          <a:xfrm>
            <a:off x="395536" y="332656"/>
            <a:ext cx="8352928" cy="5309146"/>
          </a:xfrm>
          <a:prstGeom prst="rect">
            <a:avLst/>
          </a:prstGeom>
        </p:spPr>
        <p:txBody>
          <a:bodyPr wrap="square">
            <a:spAutoFit/>
          </a:bodyPr>
          <a:lstStyle/>
          <a:p>
            <a:r>
              <a:rPr lang="cs-CZ" sz="2800" b="1" dirty="0" smtClean="0"/>
              <a:t>STŘET ZÁJMŮ:</a:t>
            </a:r>
          </a:p>
          <a:p>
            <a:pPr lvl="0" algn="just"/>
            <a:endParaRPr lang="cs-CZ" sz="1100" dirty="0" smtClean="0"/>
          </a:p>
          <a:p>
            <a:pPr lvl="0" algn="just"/>
            <a:r>
              <a:rPr lang="cs-CZ" sz="2000" b="1" dirty="0"/>
              <a:t>Veřejný funkcionář nesmí ohrozit veřejný zájem tím, že</a:t>
            </a:r>
          </a:p>
          <a:p>
            <a:pPr lvl="0" algn="just"/>
            <a:r>
              <a:rPr lang="cs-CZ" sz="2000" dirty="0"/>
              <a:t> </a:t>
            </a:r>
          </a:p>
          <a:p>
            <a:pPr marL="457200" lvl="0" indent="-457200" algn="just">
              <a:buFont typeface="+mj-lt"/>
              <a:buAutoNum type="alphaLcParenR"/>
            </a:pPr>
            <a:r>
              <a:rPr lang="cs-CZ" sz="2000" dirty="0" smtClean="0"/>
              <a:t>využije </a:t>
            </a:r>
            <a:r>
              <a:rPr lang="cs-CZ" sz="2000" dirty="0"/>
              <a:t>svého postavení, pravomoci nebo informací získaných při výkonu své funkce k </a:t>
            </a:r>
            <a:r>
              <a:rPr lang="cs-CZ" sz="2000" b="1" dirty="0"/>
              <a:t>získání majetkového nebo jiného prospěchu nebo výhody </a:t>
            </a:r>
            <a:r>
              <a:rPr lang="cs-CZ" sz="2000" dirty="0"/>
              <a:t>pro sebe nebo jinou osobu</a:t>
            </a:r>
            <a:r>
              <a:rPr lang="cs-CZ" sz="2000" dirty="0" smtClean="0"/>
              <a:t>, </a:t>
            </a:r>
          </a:p>
          <a:p>
            <a:pPr lvl="0" algn="just"/>
            <a:endParaRPr lang="cs-CZ" sz="2000" dirty="0"/>
          </a:p>
          <a:p>
            <a:pPr marL="457200" lvl="0" indent="-457200" algn="just">
              <a:buFont typeface="+mj-lt"/>
              <a:buAutoNum type="alphaLcParenR"/>
            </a:pPr>
            <a:r>
              <a:rPr lang="cs-CZ" sz="2000" dirty="0" smtClean="0"/>
              <a:t>se </a:t>
            </a:r>
            <a:r>
              <a:rPr lang="cs-CZ" sz="2000" dirty="0"/>
              <a:t>bude </a:t>
            </a:r>
            <a:r>
              <a:rPr lang="cs-CZ" sz="2000" b="1" dirty="0"/>
              <a:t>odvolávat na svou funkci v záležitostech, které souvisejí s jeho osobními zájmy</a:t>
            </a:r>
            <a:r>
              <a:rPr lang="cs-CZ" sz="2000" dirty="0"/>
              <a:t>, zejména s jeho povoláním, zaměstnáním nebo podnikáním, nebo</a:t>
            </a:r>
          </a:p>
          <a:p>
            <a:pPr lvl="0" algn="just"/>
            <a:r>
              <a:rPr lang="cs-CZ" sz="2000" dirty="0"/>
              <a:t> </a:t>
            </a:r>
          </a:p>
          <a:p>
            <a:pPr marL="457200" lvl="0" indent="-457200" algn="just">
              <a:buFont typeface="+mj-lt"/>
              <a:buAutoNum type="alphaLcParenR"/>
            </a:pPr>
            <a:r>
              <a:rPr lang="cs-CZ" sz="2000" dirty="0" smtClean="0"/>
              <a:t>dá </a:t>
            </a:r>
            <a:r>
              <a:rPr lang="cs-CZ" sz="2000" dirty="0"/>
              <a:t>za úplatu nebo jinou výhodu ke komerčním reklamním účelům svolení k </a:t>
            </a:r>
            <a:r>
              <a:rPr lang="cs-CZ" sz="2000" b="1" dirty="0"/>
              <a:t>uvedení svého jména, popřípadě jmen a příjmení nebo svolení ke svému vyobrazení ve spojení s vykonávanou funkcí</a:t>
            </a:r>
            <a:r>
              <a:rPr lang="cs-CZ" sz="2000" dirty="0"/>
              <a:t>.</a:t>
            </a:r>
          </a:p>
          <a:p>
            <a:pPr lvl="0" algn="just"/>
            <a:r>
              <a:rPr lang="cs-CZ" sz="2000" dirty="0"/>
              <a:t> </a:t>
            </a:r>
          </a:p>
          <a:p>
            <a:pPr lvl="0" algn="just"/>
            <a:r>
              <a:rPr lang="cs-CZ" sz="2000" dirty="0"/>
              <a:t> </a:t>
            </a:r>
          </a:p>
        </p:txBody>
      </p:sp>
    </p:spTree>
    <p:extLst>
      <p:ext uri="{BB962C8B-B14F-4D97-AF65-F5344CB8AC3E}">
        <p14:creationId xmlns:p14="http://schemas.microsoft.com/office/powerpoint/2010/main" val="1962008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Obdélník 3"/>
          <p:cNvSpPr/>
          <p:nvPr/>
        </p:nvSpPr>
        <p:spPr>
          <a:xfrm>
            <a:off x="395536" y="332656"/>
            <a:ext cx="8352928" cy="5309146"/>
          </a:xfrm>
          <a:prstGeom prst="rect">
            <a:avLst/>
          </a:prstGeom>
        </p:spPr>
        <p:txBody>
          <a:bodyPr wrap="square">
            <a:spAutoFit/>
          </a:bodyPr>
          <a:lstStyle/>
          <a:p>
            <a:r>
              <a:rPr lang="cs-CZ" sz="2800" b="1" dirty="0" smtClean="0"/>
              <a:t>STŘET ZÁJMŮ:</a:t>
            </a:r>
          </a:p>
          <a:p>
            <a:pPr lvl="0" algn="just"/>
            <a:endParaRPr lang="cs-CZ" sz="1100" dirty="0" smtClean="0"/>
          </a:p>
          <a:p>
            <a:pPr lvl="0" algn="just"/>
            <a:r>
              <a:rPr lang="cs-CZ" sz="2000" dirty="0"/>
              <a:t>Veřejný funkcionář uvedený v § 2 odst. 1 </a:t>
            </a:r>
            <a:r>
              <a:rPr lang="cs-CZ" sz="2000" dirty="0" smtClean="0"/>
              <a:t>(tzn. včetně uvolněných členů zastupitelstev obcí a krajů) </a:t>
            </a:r>
            <a:r>
              <a:rPr lang="cs-CZ" sz="2000" b="1" dirty="0" smtClean="0"/>
              <a:t>nesmí </a:t>
            </a:r>
            <a:r>
              <a:rPr lang="cs-CZ" sz="2000" b="1" dirty="0"/>
              <a:t>být provozovatelem rozhlasového nebo televizního vysílání nebo vydavatelem periodického tisku </a:t>
            </a:r>
            <a:r>
              <a:rPr lang="cs-CZ" sz="2000" dirty="0"/>
              <a:t>ani společníkem, členem nebo ovládající osobou právnické osoby, která je provozovatelem rozhlasového nebo televizního vysílání nebo vydavatelem periodického tisku.</a:t>
            </a:r>
            <a:r>
              <a:rPr lang="cs-CZ" sz="2000" dirty="0" smtClean="0"/>
              <a:t> </a:t>
            </a:r>
          </a:p>
          <a:p>
            <a:pPr lvl="0" algn="just"/>
            <a:endParaRPr lang="cs-CZ" sz="2000" dirty="0"/>
          </a:p>
          <a:p>
            <a:pPr lvl="0" algn="just"/>
            <a:r>
              <a:rPr lang="cs-CZ" sz="2000" dirty="0" smtClean="0"/>
              <a:t>Uvolněnému členovi zastupitelstva obce či kraje, který </a:t>
            </a:r>
            <a:r>
              <a:rPr lang="cs-CZ" sz="2000" dirty="0"/>
              <a:t>je </a:t>
            </a:r>
            <a:r>
              <a:rPr lang="cs-CZ" sz="2000" dirty="0" smtClean="0"/>
              <a:t>krajem či obcí</a:t>
            </a:r>
            <a:r>
              <a:rPr lang="cs-CZ" sz="2000" dirty="0"/>
              <a:t>, </a:t>
            </a:r>
            <a:r>
              <a:rPr lang="cs-CZ" sz="2000" dirty="0" smtClean="0"/>
              <a:t>určen</a:t>
            </a:r>
            <a:r>
              <a:rPr lang="cs-CZ" sz="2000" dirty="0"/>
              <a:t>, aby vykonával funkci člena řídícího, dozorčího nebo kontrolního orgánu podnikající právnické osoby, pokud v ní </a:t>
            </a:r>
            <a:r>
              <a:rPr lang="cs-CZ" sz="2000" dirty="0" smtClean="0"/>
              <a:t>kraj či obec nebo </a:t>
            </a:r>
            <a:r>
              <a:rPr lang="cs-CZ" sz="2000" dirty="0"/>
              <a:t>jimi ovládaná právnická osoba má podíl nebo hlasovací práva, </a:t>
            </a:r>
            <a:r>
              <a:rPr lang="cs-CZ" sz="2000" b="1" dirty="0"/>
              <a:t>nenáleží za tuto činnost odměna, podíl na zisku nebo jiné plnění</a:t>
            </a:r>
            <a:r>
              <a:rPr lang="cs-CZ" sz="2000" dirty="0"/>
              <a:t>, s výjimkou plnění, které veřejný funkcionář obdrží v podobě úhrady pojistného na pojištění odpovědnosti za výkon funkce nebo které obdrží v souvislosti se svou účastí na jednání těchto orgánů v souladu s běžnými zvyklostmi do výše 10 000 Kč ročně.</a:t>
            </a:r>
          </a:p>
          <a:p>
            <a:pPr lvl="0" algn="just"/>
            <a:r>
              <a:rPr lang="cs-CZ" sz="2000" dirty="0"/>
              <a:t> </a:t>
            </a:r>
          </a:p>
        </p:txBody>
      </p:sp>
    </p:spTree>
    <p:extLst>
      <p:ext uri="{BB962C8B-B14F-4D97-AF65-F5344CB8AC3E}">
        <p14:creationId xmlns:p14="http://schemas.microsoft.com/office/powerpoint/2010/main" val="3595037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Obdélník 3"/>
          <p:cNvSpPr/>
          <p:nvPr/>
        </p:nvSpPr>
        <p:spPr>
          <a:xfrm>
            <a:off x="395536" y="332656"/>
            <a:ext cx="8352928" cy="4078039"/>
          </a:xfrm>
          <a:prstGeom prst="rect">
            <a:avLst/>
          </a:prstGeom>
        </p:spPr>
        <p:txBody>
          <a:bodyPr wrap="square">
            <a:spAutoFit/>
          </a:bodyPr>
          <a:lstStyle/>
          <a:p>
            <a:r>
              <a:rPr lang="cs-CZ" sz="2800" b="1" dirty="0" smtClean="0"/>
              <a:t>STŘET ZÁJMŮ:</a:t>
            </a:r>
          </a:p>
          <a:p>
            <a:pPr lvl="0" algn="just"/>
            <a:endParaRPr lang="cs-CZ" sz="1100" dirty="0" smtClean="0"/>
          </a:p>
          <a:p>
            <a:pPr lvl="0" algn="just"/>
            <a:r>
              <a:rPr lang="cs-CZ" sz="2000" dirty="0" smtClean="0"/>
              <a:t>Veřejný funkcionář (včetně vedoucích členů zastupitelstva a vedoucích úředníků ÚSC) se </a:t>
            </a:r>
            <a:r>
              <a:rPr lang="cs-CZ" sz="2000" b="1" dirty="0"/>
              <a:t>nesmí po dobu 1 roku od skončení výkonu funkce stát společníkem anebo působit v orgánech podnikající právnické osoby</a:t>
            </a:r>
            <a:r>
              <a:rPr lang="cs-CZ" sz="2000" dirty="0"/>
              <a:t>, anebo uzavřít pracovněprávní vztah se zaměstnavatelem vykonávajícím podnikatelskou činnost, pokud taková právnická osoba nebo zaměstnavatel v posledních 3 letech přede dnem skončení funkce veřejného funkcionáře uzavřeli smlouvu se státem, územním samosprávným celkem nebo právnickou osobou zřízenou zákonem nebo zřízenou či založenou státem nebo územním samosprávným celkem, jednalo-li se o nadlimitní veřejnou zakázku, a pokud veřejný funkcionář nebo orgán, ve kterém veřejný funkcionář působil, o takové smlouvě rozhodoval. </a:t>
            </a:r>
          </a:p>
        </p:txBody>
      </p:sp>
    </p:spTree>
    <p:extLst>
      <p:ext uri="{BB962C8B-B14F-4D97-AF65-F5344CB8AC3E}">
        <p14:creationId xmlns:p14="http://schemas.microsoft.com/office/powerpoint/2010/main" val="2313981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Obdélník 3"/>
          <p:cNvSpPr/>
          <p:nvPr/>
        </p:nvSpPr>
        <p:spPr>
          <a:xfrm>
            <a:off x="395536" y="332656"/>
            <a:ext cx="8352928" cy="5616922"/>
          </a:xfrm>
          <a:prstGeom prst="rect">
            <a:avLst/>
          </a:prstGeom>
        </p:spPr>
        <p:txBody>
          <a:bodyPr wrap="square">
            <a:spAutoFit/>
          </a:bodyPr>
          <a:lstStyle/>
          <a:p>
            <a:r>
              <a:rPr lang="cs-CZ" sz="2800" b="1" dirty="0" smtClean="0"/>
              <a:t>STŘET ZÁJMŮ:</a:t>
            </a:r>
          </a:p>
          <a:p>
            <a:pPr lvl="0" algn="just"/>
            <a:endParaRPr lang="cs-CZ" sz="1100" dirty="0" smtClean="0"/>
          </a:p>
          <a:p>
            <a:pPr lvl="0" algn="just"/>
            <a:r>
              <a:rPr lang="cs-CZ" sz="2000" dirty="0"/>
              <a:t>Veřejný funkcionář podává formou čestného prohlášení </a:t>
            </a:r>
            <a:r>
              <a:rPr lang="cs-CZ" sz="2000" b="1" u="sng" dirty="0"/>
              <a:t>oznámení o</a:t>
            </a:r>
          </a:p>
          <a:p>
            <a:pPr lvl="0" algn="just"/>
            <a:r>
              <a:rPr lang="cs-CZ" sz="2000" dirty="0"/>
              <a:t> </a:t>
            </a:r>
          </a:p>
          <a:p>
            <a:pPr marL="457200" lvl="0" indent="-457200" algn="just">
              <a:buFont typeface="+mj-lt"/>
              <a:buAutoNum type="alphaLcParenR"/>
            </a:pPr>
            <a:r>
              <a:rPr lang="cs-CZ" sz="2000" dirty="0" smtClean="0"/>
              <a:t> osobním zájmu,</a:t>
            </a:r>
          </a:p>
          <a:p>
            <a:pPr marL="457200" lvl="0" indent="-457200" algn="just">
              <a:buFont typeface="+mj-lt"/>
              <a:buAutoNum type="alphaLcParenR"/>
            </a:pPr>
            <a:r>
              <a:rPr lang="cs-CZ" sz="2000" dirty="0" smtClean="0"/>
              <a:t> jiných </a:t>
            </a:r>
            <a:r>
              <a:rPr lang="cs-CZ" sz="2000" dirty="0"/>
              <a:t>vykonávaných </a:t>
            </a:r>
            <a:r>
              <a:rPr lang="cs-CZ" sz="2000" dirty="0" smtClean="0"/>
              <a:t>činnostech,</a:t>
            </a:r>
            <a:endParaRPr lang="cs-CZ" sz="2000" dirty="0"/>
          </a:p>
          <a:p>
            <a:pPr marL="457200" lvl="0" indent="-457200" algn="just">
              <a:buFont typeface="+mj-lt"/>
              <a:buAutoNum type="alphaLcParenR"/>
            </a:pPr>
            <a:r>
              <a:rPr lang="cs-CZ" sz="2000" dirty="0"/>
              <a:t> </a:t>
            </a:r>
            <a:r>
              <a:rPr lang="cs-CZ" sz="2000" dirty="0" smtClean="0"/>
              <a:t>majetku</a:t>
            </a:r>
            <a:r>
              <a:rPr lang="cs-CZ" sz="2000" dirty="0"/>
              <a:t>, který vlastní ke dni předcházejícímu dni zahájení výkonu funkce, </a:t>
            </a:r>
            <a:r>
              <a:rPr lang="cs-CZ" sz="2000" dirty="0" smtClean="0"/>
              <a:t> a </a:t>
            </a:r>
            <a:r>
              <a:rPr lang="cs-CZ" sz="2000" dirty="0"/>
              <a:t>majetku nabytém v průběhu výkonu </a:t>
            </a:r>
            <a:r>
              <a:rPr lang="cs-CZ" sz="2000" dirty="0" smtClean="0"/>
              <a:t>funkce,</a:t>
            </a:r>
            <a:endParaRPr lang="cs-CZ" sz="2000" dirty="0"/>
          </a:p>
          <a:p>
            <a:pPr marL="457200" lvl="0" indent="-457200" algn="just">
              <a:buFont typeface="+mj-lt"/>
              <a:buAutoNum type="alphaLcParenR"/>
            </a:pPr>
            <a:r>
              <a:rPr lang="cs-CZ" sz="2000" dirty="0"/>
              <a:t> </a:t>
            </a:r>
            <a:r>
              <a:rPr lang="cs-CZ" sz="2000" dirty="0" smtClean="0"/>
              <a:t>příjmech</a:t>
            </a:r>
            <a:r>
              <a:rPr lang="cs-CZ" sz="2000" dirty="0"/>
              <a:t>, darech a </a:t>
            </a:r>
            <a:r>
              <a:rPr lang="cs-CZ" sz="2000" dirty="0" smtClean="0"/>
              <a:t>závazcích.</a:t>
            </a:r>
          </a:p>
          <a:p>
            <a:pPr lvl="0" algn="just"/>
            <a:endParaRPr lang="cs-CZ" sz="2000" dirty="0"/>
          </a:p>
          <a:p>
            <a:pPr lvl="0" algn="just"/>
            <a:r>
              <a:rPr lang="cs-CZ" sz="2000" b="1" u="sng" dirty="0" smtClean="0"/>
              <a:t>Oznámení o </a:t>
            </a:r>
            <a:r>
              <a:rPr lang="cs-CZ" sz="2000" b="1" u="sng" dirty="0"/>
              <a:t>osobním zájmu</a:t>
            </a:r>
            <a:r>
              <a:rPr lang="cs-CZ" sz="2000" b="1" dirty="0"/>
              <a:t> </a:t>
            </a:r>
            <a:r>
              <a:rPr lang="cs-CZ" sz="2000" dirty="0"/>
              <a:t>= </a:t>
            </a:r>
            <a:r>
              <a:rPr lang="cs-CZ" sz="2000" dirty="0" smtClean="0"/>
              <a:t>při </a:t>
            </a:r>
            <a:r>
              <a:rPr lang="cs-CZ" sz="2000" dirty="0"/>
              <a:t>jednání </a:t>
            </a:r>
            <a:r>
              <a:rPr lang="cs-CZ" sz="2000" dirty="0" smtClean="0"/>
              <a:t>orgánu, </a:t>
            </a:r>
            <a:r>
              <a:rPr lang="cs-CZ" sz="2000" dirty="0"/>
              <a:t>ve kterém vystoupí v rozpravě, předloží návrh nebo je oprávněn hlasovat, oznámit svůj poměr k projednávané věci, jestliže se zřetelem k výsledku projednání věci </a:t>
            </a:r>
            <a:r>
              <a:rPr lang="cs-CZ" sz="2000" b="1" dirty="0"/>
              <a:t>by mu mohla vzniknout osobní výhoda nebo újma</a:t>
            </a:r>
            <a:r>
              <a:rPr lang="cs-CZ" sz="2000" dirty="0"/>
              <a:t> anebo </a:t>
            </a:r>
            <a:r>
              <a:rPr lang="cs-CZ" sz="2000" b="1" dirty="0"/>
              <a:t>má-li na věci jiný osobní zájem</a:t>
            </a:r>
            <a:r>
              <a:rPr lang="cs-CZ" sz="2000" dirty="0"/>
              <a:t>; to neplatí, jde-li jinak o prospěch nebo zájem obecně zřejmý ve vztahu k neomezenému okruhu adresátů. </a:t>
            </a:r>
            <a:r>
              <a:rPr lang="cs-CZ" sz="2000" dirty="0" smtClean="0"/>
              <a:t>Oznámení se se podává ústně </a:t>
            </a:r>
            <a:r>
              <a:rPr lang="cs-CZ" sz="2000" dirty="0"/>
              <a:t>v průběhu jednání, nejpozději však před tím, než orgán přistoupí k hlasování; oznámení je vždy součástí zápisu z jednání.</a:t>
            </a:r>
          </a:p>
        </p:txBody>
      </p:sp>
    </p:spTree>
    <p:extLst>
      <p:ext uri="{BB962C8B-B14F-4D97-AF65-F5344CB8AC3E}">
        <p14:creationId xmlns:p14="http://schemas.microsoft.com/office/powerpoint/2010/main" val="6694470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Obdélník 3"/>
          <p:cNvSpPr/>
          <p:nvPr/>
        </p:nvSpPr>
        <p:spPr>
          <a:xfrm>
            <a:off x="395536" y="332656"/>
            <a:ext cx="8352928" cy="5370701"/>
          </a:xfrm>
          <a:prstGeom prst="rect">
            <a:avLst/>
          </a:prstGeom>
        </p:spPr>
        <p:txBody>
          <a:bodyPr wrap="square">
            <a:spAutoFit/>
          </a:bodyPr>
          <a:lstStyle/>
          <a:p>
            <a:r>
              <a:rPr lang="cs-CZ" sz="2800" b="1" dirty="0" smtClean="0"/>
              <a:t>STŘET ZÁJMŮ:</a:t>
            </a:r>
          </a:p>
          <a:p>
            <a:pPr lvl="0" algn="just"/>
            <a:endParaRPr lang="cs-CZ" sz="1100" dirty="0" smtClean="0"/>
          </a:p>
          <a:p>
            <a:pPr lvl="0" algn="just"/>
            <a:r>
              <a:rPr lang="cs-CZ" sz="2000" u="sng" dirty="0" smtClean="0"/>
              <a:t>Oznámení o činnostech</a:t>
            </a:r>
            <a:r>
              <a:rPr lang="cs-CZ" sz="2000" dirty="0" smtClean="0"/>
              <a:t> = veřejný </a:t>
            </a:r>
            <a:r>
              <a:rPr lang="cs-CZ" sz="2000" dirty="0"/>
              <a:t>funkcionář je povinen přesně, úplně a pravdivě oznámit, že</a:t>
            </a:r>
          </a:p>
          <a:p>
            <a:pPr lvl="0" algn="just"/>
            <a:r>
              <a:rPr lang="cs-CZ" sz="1200" dirty="0" smtClean="0"/>
              <a:t>  </a:t>
            </a:r>
            <a:r>
              <a:rPr lang="cs-CZ" sz="2000" dirty="0" smtClean="0"/>
              <a:t> </a:t>
            </a:r>
            <a:endParaRPr lang="cs-CZ" sz="2000" dirty="0"/>
          </a:p>
          <a:p>
            <a:pPr marL="457200" lvl="0" indent="-457200" algn="just">
              <a:spcAft>
                <a:spcPts val="300"/>
              </a:spcAft>
              <a:buFont typeface="+mj-lt"/>
              <a:buAutoNum type="alphaLcParenR"/>
            </a:pPr>
            <a:r>
              <a:rPr lang="cs-CZ" b="1" dirty="0" smtClean="0"/>
              <a:t>podniká </a:t>
            </a:r>
            <a:r>
              <a:rPr lang="cs-CZ" b="1" dirty="0"/>
              <a:t>nebo provozuje jinou samostatnou výdělečnou činnost</a:t>
            </a:r>
            <a:r>
              <a:rPr lang="cs-CZ" dirty="0"/>
              <a:t>, a předmět, způsob a místo výkonu podnikání nebo této činnosti</a:t>
            </a:r>
            <a:r>
              <a:rPr lang="cs-CZ" dirty="0" smtClean="0"/>
              <a:t>, </a:t>
            </a:r>
            <a:endParaRPr lang="cs-CZ" dirty="0"/>
          </a:p>
          <a:p>
            <a:pPr marL="457200" lvl="0" indent="-457200" algn="just">
              <a:spcAft>
                <a:spcPts val="300"/>
              </a:spcAft>
              <a:buFont typeface="+mj-lt"/>
              <a:buAutoNum type="alphaLcParenR"/>
            </a:pPr>
            <a:r>
              <a:rPr lang="cs-CZ" b="1" dirty="0" smtClean="0"/>
              <a:t>je </a:t>
            </a:r>
            <a:r>
              <a:rPr lang="cs-CZ" b="1" dirty="0"/>
              <a:t>společníkem nebo členem podnikající právnické osoby</a:t>
            </a:r>
            <a:r>
              <a:rPr lang="cs-CZ" dirty="0"/>
              <a:t>, a o jakou podnikající právnickou osobu jde (obchodní firma nebo název, identifikační číslo osoby a sídlo</a:t>
            </a:r>
            <a:r>
              <a:rPr lang="cs-CZ" dirty="0" smtClean="0"/>
              <a:t>), </a:t>
            </a:r>
            <a:endParaRPr lang="cs-CZ" dirty="0"/>
          </a:p>
          <a:p>
            <a:pPr marL="457200" lvl="0" indent="-457200" algn="just">
              <a:spcAft>
                <a:spcPts val="300"/>
              </a:spcAft>
              <a:buFont typeface="+mj-lt"/>
              <a:buAutoNum type="alphaLcParenR"/>
            </a:pPr>
            <a:r>
              <a:rPr lang="cs-CZ" b="1" dirty="0" smtClean="0"/>
              <a:t>je </a:t>
            </a:r>
            <a:r>
              <a:rPr lang="cs-CZ" b="1" dirty="0"/>
              <a:t>členem statutárního orgánu, členem řídícího, dozorčího nebo kontrolního orgánu podnikající právnické osoby</a:t>
            </a:r>
            <a:r>
              <a:rPr lang="cs-CZ" dirty="0"/>
              <a:t>, a o jakou podnikající právnickou osobu jde (obchodní firma nebo název, identifikační číslo osoby a sídlo</a:t>
            </a:r>
            <a:r>
              <a:rPr lang="cs-CZ" dirty="0" smtClean="0"/>
              <a:t>), </a:t>
            </a:r>
            <a:endParaRPr lang="cs-CZ" dirty="0"/>
          </a:p>
          <a:p>
            <a:pPr marL="457200" lvl="0" indent="-457200" algn="just">
              <a:spcAft>
                <a:spcPts val="300"/>
              </a:spcAft>
              <a:buFont typeface="+mj-lt"/>
              <a:buAutoNum type="alphaLcParenR"/>
            </a:pPr>
            <a:r>
              <a:rPr lang="cs-CZ" b="1" dirty="0" smtClean="0"/>
              <a:t>vykonává </a:t>
            </a:r>
            <a:r>
              <a:rPr lang="cs-CZ" b="1" dirty="0"/>
              <a:t>činnost v pracovněprávním nebo obdobném vztahu nebo ve služebním poměru</a:t>
            </a:r>
            <a:r>
              <a:rPr lang="cs-CZ" dirty="0"/>
              <a:t>, nejde-li o vztah nebo poměr, v němž působí jako veřejný funkcionář</a:t>
            </a:r>
            <a:r>
              <a:rPr lang="cs-CZ" dirty="0" smtClean="0"/>
              <a:t>,</a:t>
            </a:r>
            <a:endParaRPr lang="cs-CZ" dirty="0"/>
          </a:p>
          <a:p>
            <a:pPr marL="457200" lvl="0" indent="-457200" algn="just">
              <a:buFont typeface="+mj-lt"/>
              <a:buAutoNum type="alphaLcParenR"/>
            </a:pPr>
            <a:r>
              <a:rPr lang="cs-CZ" b="1" dirty="0" smtClean="0"/>
              <a:t>je </a:t>
            </a:r>
            <a:r>
              <a:rPr lang="cs-CZ" b="1" dirty="0"/>
              <a:t>provozovatelem rozhlasového nebo televizního vysílání nebo vydavatelem periodického tisku</a:t>
            </a:r>
            <a:r>
              <a:rPr lang="cs-CZ" dirty="0"/>
              <a:t>, anebo společníkem, členem nebo ovládající osobou právnické osoby, která je provozovatelem rozhlasového nebo televizního vysílání nebo vydavatelem periodického tisku.</a:t>
            </a:r>
          </a:p>
        </p:txBody>
      </p:sp>
    </p:spTree>
    <p:extLst>
      <p:ext uri="{BB962C8B-B14F-4D97-AF65-F5344CB8AC3E}">
        <p14:creationId xmlns:p14="http://schemas.microsoft.com/office/powerpoint/2010/main" val="3830873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Obdélník 3"/>
          <p:cNvSpPr/>
          <p:nvPr/>
        </p:nvSpPr>
        <p:spPr>
          <a:xfrm>
            <a:off x="395536" y="332656"/>
            <a:ext cx="8352928" cy="5678478"/>
          </a:xfrm>
          <a:prstGeom prst="rect">
            <a:avLst/>
          </a:prstGeom>
        </p:spPr>
        <p:txBody>
          <a:bodyPr wrap="square">
            <a:spAutoFit/>
          </a:bodyPr>
          <a:lstStyle/>
          <a:p>
            <a:r>
              <a:rPr lang="cs-CZ" sz="2800" b="1" dirty="0" smtClean="0"/>
              <a:t>STŘET ZÁJMŮ:</a:t>
            </a:r>
          </a:p>
          <a:p>
            <a:pPr lvl="0" algn="just"/>
            <a:endParaRPr lang="cs-CZ" sz="1100" dirty="0" smtClean="0"/>
          </a:p>
          <a:p>
            <a:pPr lvl="0" algn="just">
              <a:spcAft>
                <a:spcPts val="600"/>
              </a:spcAft>
            </a:pPr>
            <a:r>
              <a:rPr lang="cs-CZ" sz="2000" u="sng" dirty="0" smtClean="0"/>
              <a:t>Oznámení o majetku</a:t>
            </a:r>
            <a:r>
              <a:rPr lang="cs-CZ" sz="2000" dirty="0" smtClean="0"/>
              <a:t> = veřejný </a:t>
            </a:r>
            <a:r>
              <a:rPr lang="cs-CZ" sz="2000" dirty="0"/>
              <a:t>funkcionář je povinen přesně, úplně a pravdivě oznámit, </a:t>
            </a:r>
            <a:endParaRPr lang="cs-CZ" b="1" dirty="0"/>
          </a:p>
          <a:p>
            <a:pPr marL="457200" lvl="0" indent="-457200" algn="just">
              <a:spcAft>
                <a:spcPts val="300"/>
              </a:spcAft>
              <a:buFont typeface="+mj-lt"/>
              <a:buAutoNum type="alphaLcParenR"/>
            </a:pPr>
            <a:r>
              <a:rPr lang="cs-CZ" dirty="0" smtClean="0"/>
              <a:t>majetek</a:t>
            </a:r>
            <a:r>
              <a:rPr lang="cs-CZ" dirty="0"/>
              <a:t>, který vlastní ke dni předcházejícímu dni zahájení výkonu funkce, a</a:t>
            </a:r>
          </a:p>
          <a:p>
            <a:pPr marL="342900" lvl="0" indent="-342900" algn="just">
              <a:spcAft>
                <a:spcPts val="300"/>
              </a:spcAft>
              <a:buFont typeface="+mj-lt"/>
              <a:buAutoNum type="alphaLcParenR"/>
            </a:pPr>
            <a:r>
              <a:rPr lang="cs-CZ" dirty="0"/>
              <a:t> </a:t>
            </a:r>
            <a:r>
              <a:rPr lang="cs-CZ" dirty="0" smtClean="0"/>
              <a:t> </a:t>
            </a:r>
            <a:r>
              <a:rPr lang="cs-CZ" dirty="0"/>
              <a:t>majetek, který nabyl v průběhu výkonu funkce</a:t>
            </a:r>
            <a:r>
              <a:rPr lang="cs-CZ" dirty="0" smtClean="0"/>
              <a:t>.</a:t>
            </a:r>
          </a:p>
          <a:p>
            <a:pPr lvl="0" algn="just">
              <a:spcAft>
                <a:spcPts val="300"/>
              </a:spcAft>
            </a:pPr>
            <a:endParaRPr lang="cs-CZ" sz="1000" dirty="0"/>
          </a:p>
          <a:p>
            <a:pPr lvl="0" algn="just">
              <a:spcAft>
                <a:spcPts val="300"/>
              </a:spcAft>
            </a:pPr>
            <a:r>
              <a:rPr lang="cs-CZ" b="1" dirty="0"/>
              <a:t>V oznámení o majetku veřejný funkcionář uvede</a:t>
            </a:r>
          </a:p>
          <a:p>
            <a:pPr lvl="0" algn="just">
              <a:spcAft>
                <a:spcPts val="300"/>
              </a:spcAft>
            </a:pPr>
            <a:endParaRPr lang="cs-CZ" sz="1000" dirty="0"/>
          </a:p>
          <a:p>
            <a:pPr lvl="0" algn="just">
              <a:spcAft>
                <a:spcPts val="300"/>
              </a:spcAft>
            </a:pPr>
            <a:r>
              <a:rPr lang="cs-CZ" dirty="0"/>
              <a:t>a) věci nemovité</a:t>
            </a:r>
            <a:r>
              <a:rPr lang="cs-CZ" dirty="0" smtClean="0"/>
              <a:t>, </a:t>
            </a:r>
            <a:endParaRPr lang="cs-CZ" dirty="0"/>
          </a:p>
          <a:p>
            <a:pPr lvl="0" algn="just">
              <a:spcAft>
                <a:spcPts val="300"/>
              </a:spcAft>
            </a:pPr>
            <a:r>
              <a:rPr lang="cs-CZ" dirty="0"/>
              <a:t>b) cenné papíry, zaknihované cenné papíry nebo práva s nimi spojená</a:t>
            </a:r>
            <a:r>
              <a:rPr lang="cs-CZ" dirty="0" smtClean="0"/>
              <a:t>, </a:t>
            </a:r>
            <a:endParaRPr lang="cs-CZ" dirty="0"/>
          </a:p>
          <a:p>
            <a:pPr lvl="0" algn="just">
              <a:spcAft>
                <a:spcPts val="300"/>
              </a:spcAft>
            </a:pPr>
            <a:r>
              <a:rPr lang="cs-CZ" dirty="0"/>
              <a:t>c) podíl v obchodní korporaci nepředstavovaný cenným papírem nebo zaknihovaným cenným papírem, </a:t>
            </a:r>
            <a:r>
              <a:rPr lang="cs-CZ" dirty="0" smtClean="0"/>
              <a:t>a </a:t>
            </a:r>
            <a:endParaRPr lang="cs-CZ" dirty="0"/>
          </a:p>
          <a:p>
            <a:pPr lvl="0" algn="just">
              <a:spcAft>
                <a:spcPts val="300"/>
              </a:spcAft>
            </a:pPr>
            <a:r>
              <a:rPr lang="cs-CZ" dirty="0"/>
              <a:t>d) jiné věci movité určené podle druhu,</a:t>
            </a:r>
          </a:p>
          <a:p>
            <a:pPr lvl="0" algn="just">
              <a:spcAft>
                <a:spcPts val="300"/>
              </a:spcAft>
            </a:pPr>
            <a:r>
              <a:rPr lang="cs-CZ" dirty="0"/>
              <a:t>1. jejichž cena, která je v daném místě a čase obvyklá, přesahuje v jednotlivém případě částku 500 000 Kč, jde-li o oznámení o majetku podle odstavce 1 písm. a), nebo</a:t>
            </a:r>
          </a:p>
          <a:p>
            <a:pPr lvl="0" algn="just">
              <a:spcAft>
                <a:spcPts val="300"/>
              </a:spcAft>
            </a:pPr>
            <a:r>
              <a:rPr lang="cs-CZ" dirty="0"/>
              <a:t>2. pokud je nabyl v průběhu kalendářního roku a jejich hodnota ve svém souhrnu, do něhož se nezapočítávají věci, jejichž cena je nižší než 50 000 Kč, přesáhla částku 500 000 Kč, jde-li o oznámení o majetku podle odstavce 1 písm. b).</a:t>
            </a:r>
          </a:p>
        </p:txBody>
      </p:sp>
    </p:spTree>
    <p:extLst>
      <p:ext uri="{BB962C8B-B14F-4D97-AF65-F5344CB8AC3E}">
        <p14:creationId xmlns:p14="http://schemas.microsoft.com/office/powerpoint/2010/main" val="4173706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191744" cy="365124"/>
          </a:xfrm>
        </p:spPr>
        <p:txBody>
          <a:bodyPr/>
          <a:lstStyle/>
          <a:p>
            <a:r>
              <a:rPr lang="cs-CZ" dirty="0" smtClean="0"/>
              <a:t>JUDr. Petr Pospíšil, Ph.D., LL.M.</a:t>
            </a:r>
          </a:p>
          <a:p>
            <a:r>
              <a:rPr lang="cs-CZ" dirty="0" smtClean="0"/>
              <a:t>ŘÍZENÍ OBCÍ A REGIONŮ – MORÁLKA VEŘEJNÝCH ČINITELŮ</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136904" cy="4462760"/>
          </a:xfrm>
          <a:prstGeom prst="rect">
            <a:avLst/>
          </a:prstGeom>
          <a:noFill/>
        </p:spPr>
        <p:txBody>
          <a:bodyPr wrap="square" rtlCol="0">
            <a:spAutoFit/>
          </a:bodyPr>
          <a:lstStyle/>
          <a:p>
            <a:r>
              <a:rPr lang="cs-CZ" sz="2400" b="1" u="sng" cap="all" dirty="0" smtClean="0"/>
              <a:t>MORÁLKA VEŘEJNÝCH ČINITELŮ</a:t>
            </a:r>
            <a:r>
              <a:rPr lang="cs-CZ" sz="2400" b="1" u="sng" dirty="0" smtClean="0"/>
              <a:t>:</a:t>
            </a:r>
          </a:p>
          <a:p>
            <a:endParaRPr lang="cs-CZ" sz="2000" dirty="0" smtClean="0"/>
          </a:p>
          <a:p>
            <a:pPr algn="just"/>
            <a:r>
              <a:rPr lang="cs-CZ" sz="2000" b="1" dirty="0" smtClean="0"/>
              <a:t>MORÁLKA</a:t>
            </a:r>
            <a:r>
              <a:rPr lang="cs-CZ" sz="2000" dirty="0" smtClean="0"/>
              <a:t> = </a:t>
            </a:r>
            <a:r>
              <a:rPr lang="cs-CZ" sz="2000" dirty="0"/>
              <a:t>souhrn způsobů jednání jednotlivců ve společnosti + předpisy pro toto jednání – </a:t>
            </a:r>
            <a:r>
              <a:rPr lang="cs-CZ" sz="2000" dirty="0" smtClean="0"/>
              <a:t>vyjadřuje tedy </a:t>
            </a:r>
            <a:r>
              <a:rPr lang="cs-CZ" sz="2000" dirty="0"/>
              <a:t>všechny zvyky, obyčeje, normy, zákony, tedy vše, co má lidský život jednak </a:t>
            </a:r>
            <a:r>
              <a:rPr lang="cs-CZ" sz="2000" dirty="0" smtClean="0"/>
              <a:t>zjednodušovat předem </a:t>
            </a:r>
            <a:r>
              <a:rPr lang="cs-CZ" sz="2000" dirty="0"/>
              <a:t>danými schématy rozhodování a jednání a jednak regulovat způsob života jednotlivce </a:t>
            </a:r>
            <a:r>
              <a:rPr lang="cs-CZ" sz="2000" dirty="0" smtClean="0"/>
              <a:t>ve společnosti (</a:t>
            </a:r>
            <a:r>
              <a:rPr lang="cs-CZ" sz="2000" b="1" i="1" dirty="0" smtClean="0"/>
              <a:t>regulační funkce</a:t>
            </a:r>
            <a:r>
              <a:rPr lang="cs-CZ" sz="2000" dirty="0" smtClean="0"/>
              <a:t>).</a:t>
            </a:r>
          </a:p>
          <a:p>
            <a:pPr algn="just"/>
            <a:endParaRPr lang="cs-CZ" sz="2000" dirty="0"/>
          </a:p>
          <a:p>
            <a:pPr algn="just"/>
            <a:r>
              <a:rPr lang="cs-CZ" sz="2000" b="1" dirty="0" smtClean="0"/>
              <a:t>ETIKA</a:t>
            </a:r>
            <a:r>
              <a:rPr lang="cs-CZ" sz="2000" dirty="0" smtClean="0"/>
              <a:t> = </a:t>
            </a:r>
            <a:r>
              <a:rPr lang="cs-CZ" sz="2000" dirty="0"/>
              <a:t>uvažování o správnosti morálky a jejích předpisů – řeší tedy zejména oprávněnost </a:t>
            </a:r>
            <a:r>
              <a:rPr lang="cs-CZ" sz="2000" dirty="0" smtClean="0"/>
              <a:t>požadavků morálky </a:t>
            </a:r>
            <a:r>
              <a:rPr lang="cs-CZ" sz="2000" dirty="0"/>
              <a:t>v různých situacích a </a:t>
            </a:r>
            <a:r>
              <a:rPr lang="cs-CZ" sz="2000" dirty="0" smtClean="0"/>
              <a:t>oblastech (plní zejména tzv. (</a:t>
            </a:r>
            <a:r>
              <a:rPr lang="cs-CZ" sz="2000" b="1" i="1" dirty="0" smtClean="0"/>
              <a:t>legitimizační funkce</a:t>
            </a:r>
            <a:r>
              <a:rPr lang="cs-CZ" sz="2000" dirty="0" smtClean="0"/>
              <a:t>).</a:t>
            </a:r>
          </a:p>
          <a:p>
            <a:pPr algn="just"/>
            <a:endParaRPr lang="cs-CZ" sz="2000" dirty="0"/>
          </a:p>
          <a:p>
            <a:pPr algn="just"/>
            <a:r>
              <a:rPr lang="cs-CZ" sz="2000" dirty="0"/>
              <a:t>Zatímco </a:t>
            </a:r>
            <a:r>
              <a:rPr lang="cs-CZ" sz="2000" b="1" dirty="0" smtClean="0"/>
              <a:t>morálka</a:t>
            </a:r>
            <a:r>
              <a:rPr lang="cs-CZ" sz="2000" dirty="0" smtClean="0"/>
              <a:t> </a:t>
            </a:r>
            <a:r>
              <a:rPr lang="cs-CZ" sz="2000" dirty="0"/>
              <a:t>předkládá normy, </a:t>
            </a:r>
            <a:r>
              <a:rPr lang="cs-CZ" sz="2000" b="1" dirty="0"/>
              <a:t>etika</a:t>
            </a:r>
            <a:r>
              <a:rPr lang="cs-CZ" sz="2000" dirty="0"/>
              <a:t> řeší zda a za jakých podmínek jsou jejich </a:t>
            </a:r>
            <a:r>
              <a:rPr lang="cs-CZ" sz="2000" dirty="0" smtClean="0"/>
              <a:t>požadavky oprávněné</a:t>
            </a:r>
            <a:r>
              <a:rPr lang="cs-CZ" sz="2000" dirty="0"/>
              <a:t>, spravedlivé a ospravedlnitelné.</a:t>
            </a:r>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Obdélník 3"/>
          <p:cNvSpPr/>
          <p:nvPr/>
        </p:nvSpPr>
        <p:spPr>
          <a:xfrm>
            <a:off x="395536" y="332656"/>
            <a:ext cx="8352928" cy="5993949"/>
          </a:xfrm>
          <a:prstGeom prst="rect">
            <a:avLst/>
          </a:prstGeom>
        </p:spPr>
        <p:txBody>
          <a:bodyPr wrap="square">
            <a:spAutoFit/>
          </a:bodyPr>
          <a:lstStyle/>
          <a:p>
            <a:r>
              <a:rPr lang="cs-CZ" sz="2800" b="1" dirty="0" smtClean="0"/>
              <a:t>STŘET ZÁJMŮ:</a:t>
            </a:r>
          </a:p>
          <a:p>
            <a:pPr lvl="0" algn="just"/>
            <a:endParaRPr lang="cs-CZ" sz="1100" dirty="0" smtClean="0"/>
          </a:p>
          <a:p>
            <a:pPr lvl="0" algn="just">
              <a:spcAft>
                <a:spcPts val="600"/>
              </a:spcAft>
            </a:pPr>
            <a:r>
              <a:rPr lang="cs-CZ" sz="2000" u="sng" dirty="0" smtClean="0"/>
              <a:t>Oznámení o příjmech a závazcích</a:t>
            </a:r>
            <a:r>
              <a:rPr lang="cs-CZ" sz="2000" dirty="0" smtClean="0"/>
              <a:t> = veřejný </a:t>
            </a:r>
            <a:r>
              <a:rPr lang="cs-CZ" sz="2000" dirty="0"/>
              <a:t>funkcionář je povinen přesně, úplně a pravdivě </a:t>
            </a:r>
            <a:r>
              <a:rPr lang="cs-CZ" sz="2000" dirty="0" smtClean="0"/>
              <a:t>oznámit nesplacené </a:t>
            </a:r>
            <a:r>
              <a:rPr lang="cs-CZ" sz="2000" dirty="0"/>
              <a:t>závazky, které má ke dni předcházejícímu dni zahájení výkonu funkce. V tomto oznámení uvede nesplacené závazky převyšující v jednotlivém případě částku 100 000 Kč.</a:t>
            </a:r>
          </a:p>
          <a:p>
            <a:pPr lvl="0" algn="just">
              <a:spcAft>
                <a:spcPts val="300"/>
              </a:spcAft>
            </a:pPr>
            <a:r>
              <a:rPr lang="cs-CZ" u="sng" dirty="0" smtClean="0"/>
              <a:t>Veřejný </a:t>
            </a:r>
            <a:r>
              <a:rPr lang="cs-CZ" u="sng" dirty="0"/>
              <a:t>funkcionář </a:t>
            </a:r>
            <a:r>
              <a:rPr lang="cs-CZ" u="sng" dirty="0" smtClean="0"/>
              <a:t>oznamuje, že</a:t>
            </a:r>
            <a:endParaRPr lang="cs-CZ" sz="1000" u="sng" dirty="0"/>
          </a:p>
          <a:p>
            <a:pPr lvl="0" algn="just">
              <a:spcAft>
                <a:spcPts val="300"/>
              </a:spcAft>
            </a:pPr>
            <a:r>
              <a:rPr lang="cs-CZ" dirty="0"/>
              <a:t>a) během výkonu funkce </a:t>
            </a:r>
            <a:r>
              <a:rPr lang="cs-CZ" b="1" dirty="0"/>
              <a:t>získal jakékoliv peněžité příjmy nebo jiné majetkové výhody</a:t>
            </a:r>
            <a:r>
              <a:rPr lang="cs-CZ" dirty="0"/>
              <a:t>, zejména dary, </a:t>
            </a:r>
            <a:r>
              <a:rPr lang="cs-CZ" dirty="0" smtClean="0"/>
              <a:t>odměny</a:t>
            </a:r>
            <a:r>
              <a:rPr lang="cs-CZ" dirty="0"/>
              <a:t>, příjmy z podnikatelské nebo jiné samostatné výdělečné činnosti, dividendy nebo jiné příjmy z účasti nebo činnosti v podnikajících právnických </a:t>
            </a:r>
            <a:r>
              <a:rPr lang="cs-CZ" dirty="0" smtClean="0"/>
              <a:t>osobách, </a:t>
            </a:r>
            <a:r>
              <a:rPr lang="cs-CZ" dirty="0"/>
              <a:t>pokud </a:t>
            </a:r>
            <a:r>
              <a:rPr lang="cs-CZ" b="1" dirty="0"/>
              <a:t>souhrnná výše </a:t>
            </a:r>
            <a:r>
              <a:rPr lang="cs-CZ" dirty="0"/>
              <a:t>příjmů nebo jiných majetkových výhod </a:t>
            </a:r>
            <a:r>
              <a:rPr lang="cs-CZ" b="1" dirty="0"/>
              <a:t>přesáhne v kalendářním roce 100 000 Kč</a:t>
            </a:r>
            <a:r>
              <a:rPr lang="cs-CZ" dirty="0" smtClean="0"/>
              <a:t>;; </a:t>
            </a:r>
            <a:r>
              <a:rPr lang="cs-CZ" dirty="0"/>
              <a:t>do tohoto souhrnu se nezapočítávají dary, jejichž cena je nižší než 10 000 Kč</a:t>
            </a:r>
            <a:r>
              <a:rPr lang="cs-CZ" dirty="0" smtClean="0"/>
              <a:t>, </a:t>
            </a:r>
            <a:endParaRPr lang="cs-CZ" dirty="0"/>
          </a:p>
          <a:p>
            <a:pPr lvl="0" algn="just">
              <a:spcAft>
                <a:spcPts val="300"/>
              </a:spcAft>
            </a:pPr>
            <a:r>
              <a:rPr lang="cs-CZ" dirty="0"/>
              <a:t>b) má </a:t>
            </a:r>
            <a:r>
              <a:rPr lang="cs-CZ" b="1" dirty="0"/>
              <a:t>nesplacené závazky</a:t>
            </a:r>
            <a:r>
              <a:rPr lang="cs-CZ" dirty="0"/>
              <a:t>, zejména půjčky, úvěry, nájemné, závazky ze smlouvy o nájmu s právem koupě nebo směnečné závazky, pokud souhrnná výše závazků přesáhla k 31. prosinci kalendářního roku, za nějž se oznámení podává, částku 100 000 Kč</a:t>
            </a:r>
            <a:r>
              <a:rPr lang="cs-CZ" dirty="0" smtClean="0"/>
              <a:t>.</a:t>
            </a:r>
          </a:p>
          <a:p>
            <a:pPr lvl="0" algn="just">
              <a:spcAft>
                <a:spcPts val="300"/>
              </a:spcAft>
            </a:pPr>
            <a:r>
              <a:rPr lang="cs-CZ" dirty="0" smtClean="0"/>
              <a:t>Je nutné uvést </a:t>
            </a:r>
            <a:r>
              <a:rPr lang="cs-CZ" b="1" dirty="0" smtClean="0"/>
              <a:t>výši</a:t>
            </a:r>
            <a:r>
              <a:rPr lang="cs-CZ" b="1" dirty="0"/>
              <a:t>, druh a zdroj každého příjmu </a:t>
            </a:r>
            <a:r>
              <a:rPr lang="cs-CZ" b="1" dirty="0" smtClean="0"/>
              <a:t>a </a:t>
            </a:r>
            <a:r>
              <a:rPr lang="cs-CZ" b="1" dirty="0"/>
              <a:t>výši a druh </a:t>
            </a:r>
            <a:r>
              <a:rPr lang="cs-CZ" b="1" dirty="0" smtClean="0"/>
              <a:t>závazku, </a:t>
            </a:r>
            <a:r>
              <a:rPr lang="cs-CZ" b="1" dirty="0"/>
              <a:t>včetně toho, vůči komu takový závazek má</a:t>
            </a:r>
            <a:r>
              <a:rPr lang="cs-CZ" dirty="0"/>
              <a:t>; fyzickou osobu označí jménem, popřípadě jmény a příjmením, právnickou osobu označí obchodní firmou nebo názvem, identifikačním číslem osoby a sídlem.</a:t>
            </a:r>
          </a:p>
        </p:txBody>
      </p:sp>
    </p:spTree>
    <p:extLst>
      <p:ext uri="{BB962C8B-B14F-4D97-AF65-F5344CB8AC3E}">
        <p14:creationId xmlns:p14="http://schemas.microsoft.com/office/powerpoint/2010/main" val="2773658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4" name="Obdélník 3"/>
          <p:cNvSpPr/>
          <p:nvPr/>
        </p:nvSpPr>
        <p:spPr>
          <a:xfrm>
            <a:off x="395536" y="332656"/>
            <a:ext cx="8352928" cy="5824671"/>
          </a:xfrm>
          <a:prstGeom prst="rect">
            <a:avLst/>
          </a:prstGeom>
        </p:spPr>
        <p:txBody>
          <a:bodyPr wrap="square">
            <a:spAutoFit/>
          </a:bodyPr>
          <a:lstStyle/>
          <a:p>
            <a:r>
              <a:rPr lang="cs-CZ" sz="2800" b="1" dirty="0" smtClean="0"/>
              <a:t>STŘET ZÁJMŮ:</a:t>
            </a:r>
          </a:p>
          <a:p>
            <a:pPr lvl="0" algn="just"/>
            <a:endParaRPr lang="cs-CZ" sz="1100" dirty="0" smtClean="0"/>
          </a:p>
          <a:p>
            <a:pPr lvl="0" algn="just"/>
            <a:r>
              <a:rPr lang="cs-CZ" sz="2000" b="1" dirty="0" smtClean="0"/>
              <a:t>PODÁVÁNÍ OZNÁMENÍ PODLE ZÁKONA</a:t>
            </a:r>
            <a:endParaRPr lang="cs-CZ" sz="2000" b="1" dirty="0"/>
          </a:p>
          <a:p>
            <a:pPr lvl="0" algn="just"/>
            <a:endParaRPr lang="cs-CZ" sz="1100" dirty="0" smtClean="0"/>
          </a:p>
          <a:p>
            <a:pPr algn="just">
              <a:spcAft>
                <a:spcPts val="300"/>
              </a:spcAft>
            </a:pPr>
            <a:r>
              <a:rPr lang="cs-CZ" altLang="cs-CZ" sz="2000" b="1" dirty="0"/>
              <a:t>KOMU?</a:t>
            </a:r>
          </a:p>
          <a:p>
            <a:pPr algn="just">
              <a:spcAft>
                <a:spcPts val="1000"/>
              </a:spcAft>
            </a:pPr>
            <a:r>
              <a:rPr lang="cs-CZ" altLang="cs-CZ" sz="2000" dirty="0"/>
              <a:t>Oznámení se podává do </a:t>
            </a:r>
            <a:r>
              <a:rPr lang="cs-CZ" altLang="cs-CZ" sz="2000" b="1" dirty="0"/>
              <a:t>registru oznámení</a:t>
            </a:r>
            <a:r>
              <a:rPr lang="cs-CZ" altLang="cs-CZ" sz="2000" dirty="0"/>
              <a:t>, jehož správcem </a:t>
            </a:r>
            <a:r>
              <a:rPr lang="cs-CZ" altLang="cs-CZ" sz="2000" dirty="0" smtClean="0"/>
              <a:t>je </a:t>
            </a:r>
            <a:r>
              <a:rPr lang="cs-CZ" altLang="cs-CZ" sz="2000" u="sng" dirty="0"/>
              <a:t>Ministerstvo spravedlnosti, které je zároveň evidenčním orgánem</a:t>
            </a:r>
            <a:r>
              <a:rPr lang="cs-CZ" altLang="cs-CZ" sz="2000" dirty="0"/>
              <a:t>.</a:t>
            </a:r>
            <a:endParaRPr lang="cs-CZ" altLang="cs-CZ" sz="2000" u="sng" dirty="0"/>
          </a:p>
          <a:p>
            <a:pPr algn="just">
              <a:spcAft>
                <a:spcPts val="300"/>
              </a:spcAft>
            </a:pPr>
            <a:r>
              <a:rPr lang="cs-CZ" altLang="cs-CZ" sz="2000" b="1" dirty="0"/>
              <a:t>JAK?</a:t>
            </a:r>
          </a:p>
          <a:p>
            <a:pPr marL="400050" lvl="1" indent="-311150" algn="just">
              <a:spcAft>
                <a:spcPts val="300"/>
              </a:spcAft>
              <a:buClrTx/>
              <a:buFont typeface="Wingdings" panose="05000000000000000000" pitchFamily="2" charset="2"/>
              <a:buChar char="Ø"/>
            </a:pPr>
            <a:r>
              <a:rPr lang="cs-CZ" altLang="cs-CZ" sz="2000" dirty="0"/>
              <a:t>elektronicky </a:t>
            </a:r>
            <a:r>
              <a:rPr lang="cs-CZ" altLang="cs-CZ" sz="2000" u="sng" dirty="0"/>
              <a:t>prostřednictvím registru oznámení</a:t>
            </a:r>
            <a:endParaRPr lang="cs-CZ" altLang="cs-CZ" sz="2000" dirty="0"/>
          </a:p>
          <a:p>
            <a:pPr marL="400050" lvl="1" indent="-311150" algn="just">
              <a:spcAft>
                <a:spcPts val="1000"/>
              </a:spcAft>
              <a:buClrTx/>
              <a:buFont typeface="Wingdings" panose="05000000000000000000" pitchFamily="2" charset="2"/>
              <a:buChar char="Ø"/>
            </a:pPr>
            <a:r>
              <a:rPr lang="cs-CZ" altLang="cs-CZ" sz="2000" dirty="0"/>
              <a:t>prostřednictvím portálu veřejné správy </a:t>
            </a:r>
            <a:r>
              <a:rPr lang="cs-CZ" altLang="cs-CZ" sz="2000" u="sng" dirty="0"/>
              <a:t>datovou zprávou</a:t>
            </a:r>
            <a:endParaRPr lang="cs-CZ" altLang="cs-CZ" sz="2000" dirty="0"/>
          </a:p>
          <a:p>
            <a:pPr algn="just">
              <a:spcAft>
                <a:spcPts val="300"/>
              </a:spcAft>
            </a:pPr>
            <a:r>
              <a:rPr lang="cs-CZ" altLang="cs-CZ" sz="2000" b="1" dirty="0"/>
              <a:t>KDO ZAPÍŠE FUNKCIONÁŘE DO REGISTRU?</a:t>
            </a:r>
          </a:p>
          <a:p>
            <a:pPr algn="just">
              <a:spcAft>
                <a:spcPts val="300"/>
              </a:spcAft>
            </a:pPr>
            <a:r>
              <a:rPr lang="cs-CZ" altLang="cs-CZ" sz="2000" u="sng" dirty="0" smtClean="0"/>
              <a:t>Obecní/krajský úřad</a:t>
            </a:r>
            <a:r>
              <a:rPr lang="cs-CZ" altLang="cs-CZ" sz="2000" dirty="0" smtClean="0"/>
              <a:t> </a:t>
            </a:r>
            <a:r>
              <a:rPr lang="cs-CZ" altLang="cs-CZ" sz="2000" dirty="0"/>
              <a:t>(tzv. podpůrný orgán). Zároveň veřejnému funkcionáři přidělí uživatelské jméno a heslo pro přístup do registru.</a:t>
            </a:r>
          </a:p>
          <a:p>
            <a:pPr algn="just">
              <a:spcAft>
                <a:spcPts val="1000"/>
              </a:spcAft>
            </a:pPr>
            <a:r>
              <a:rPr lang="cs-CZ" altLang="cs-CZ" sz="2000" u="sng" dirty="0"/>
              <a:t>Nutná komunikace mezi </a:t>
            </a:r>
            <a:r>
              <a:rPr lang="cs-CZ" altLang="cs-CZ" sz="2000" u="sng" dirty="0" err="1"/>
              <a:t>přísp</a:t>
            </a:r>
            <a:r>
              <a:rPr lang="cs-CZ" altLang="cs-CZ" sz="2000" u="sng" dirty="0"/>
              <a:t>. </a:t>
            </a:r>
            <a:r>
              <a:rPr lang="cs-CZ" altLang="cs-CZ" sz="2000" u="sng" dirty="0" err="1"/>
              <a:t>org</a:t>
            </a:r>
            <a:r>
              <a:rPr lang="cs-CZ" altLang="cs-CZ" sz="2000" u="sng" dirty="0"/>
              <a:t>. a </a:t>
            </a:r>
            <a:r>
              <a:rPr lang="cs-CZ" altLang="cs-CZ" sz="2000" u="sng" dirty="0" smtClean="0"/>
              <a:t>obecním/krajským </a:t>
            </a:r>
            <a:r>
              <a:rPr lang="cs-CZ" altLang="cs-CZ" sz="2000" u="sng" dirty="0"/>
              <a:t>úřadem</a:t>
            </a:r>
            <a:r>
              <a:rPr lang="cs-CZ" altLang="cs-CZ" sz="2000" dirty="0"/>
              <a:t>.</a:t>
            </a:r>
          </a:p>
          <a:p>
            <a:pPr algn="just">
              <a:spcAft>
                <a:spcPts val="300"/>
              </a:spcAft>
            </a:pPr>
            <a:r>
              <a:rPr lang="cs-CZ" altLang="cs-CZ" sz="2000" b="1" dirty="0"/>
              <a:t>NEJBLIŽŠÍ OZNÁMENÍ SOUČASNÝCH VEŘEJNÝCH FUNKCIONÁŘŮ?</a:t>
            </a:r>
          </a:p>
          <a:p>
            <a:pPr marL="800100" lvl="2" indent="-442913" algn="just">
              <a:spcAft>
                <a:spcPts val="300"/>
              </a:spcAft>
              <a:buClrTx/>
              <a:buFont typeface="Calibri" panose="020F0502020204030204" pitchFamily="34" charset="0"/>
              <a:buAutoNum type="arabicPeriod"/>
            </a:pPr>
            <a:r>
              <a:rPr lang="cs-CZ" altLang="cs-CZ" sz="2000" dirty="0"/>
              <a:t>„Přechodné“ oznámení ve lhůtě od </a:t>
            </a:r>
            <a:r>
              <a:rPr lang="cs-CZ" altLang="cs-CZ" sz="2000" b="1" dirty="0"/>
              <a:t>1. 10. 2017 do 30. 11. 2017</a:t>
            </a:r>
            <a:endParaRPr lang="cs-CZ" altLang="cs-CZ" sz="2000" dirty="0"/>
          </a:p>
          <a:p>
            <a:pPr marL="698500" lvl="4" indent="-342900" algn="just">
              <a:spcAft>
                <a:spcPts val="600"/>
              </a:spcAft>
              <a:buClrTx/>
              <a:buFont typeface="Calibri" panose="020F0502020204030204" pitchFamily="34" charset="0"/>
              <a:buAutoNum type="arabicPeriod" startAt="2"/>
            </a:pPr>
            <a:r>
              <a:rPr lang="cs-CZ" altLang="cs-CZ" sz="2000" dirty="0"/>
              <a:t>  „Zúžené pravidelné“ oznámení ve lhůtě do </a:t>
            </a:r>
            <a:r>
              <a:rPr lang="cs-CZ" altLang="cs-CZ" sz="2000" b="1" dirty="0"/>
              <a:t>30. 6. 2018</a:t>
            </a:r>
          </a:p>
        </p:txBody>
      </p:sp>
    </p:spTree>
    <p:extLst>
      <p:ext uri="{BB962C8B-B14F-4D97-AF65-F5344CB8AC3E}">
        <p14:creationId xmlns:p14="http://schemas.microsoft.com/office/powerpoint/2010/main" val="12382330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Obdélník 3"/>
          <p:cNvSpPr/>
          <p:nvPr/>
        </p:nvSpPr>
        <p:spPr>
          <a:xfrm>
            <a:off x="395536" y="332656"/>
            <a:ext cx="8352928" cy="5463034"/>
          </a:xfrm>
          <a:prstGeom prst="rect">
            <a:avLst/>
          </a:prstGeom>
        </p:spPr>
        <p:txBody>
          <a:bodyPr wrap="square">
            <a:spAutoFit/>
          </a:bodyPr>
          <a:lstStyle/>
          <a:p>
            <a:r>
              <a:rPr lang="cs-CZ" sz="2800" b="1" dirty="0" smtClean="0"/>
              <a:t>KORUPCE:</a:t>
            </a:r>
          </a:p>
          <a:p>
            <a:pPr lvl="0" algn="just"/>
            <a:endParaRPr lang="cs-CZ" sz="1100" dirty="0" smtClean="0"/>
          </a:p>
          <a:p>
            <a:pPr algn="just">
              <a:spcAft>
                <a:spcPts val="300"/>
              </a:spcAft>
            </a:pPr>
            <a:r>
              <a:rPr lang="cs-CZ" sz="2000" dirty="0"/>
              <a:t>Z</a:t>
            </a:r>
            <a:r>
              <a:rPr lang="cs-CZ" sz="2000" dirty="0" smtClean="0"/>
              <a:t> </a:t>
            </a:r>
            <a:r>
              <a:rPr lang="cs-CZ" sz="2000" dirty="0"/>
              <a:t>latinského slova </a:t>
            </a:r>
            <a:r>
              <a:rPr lang="cs-CZ" sz="2000" b="1" i="1" dirty="0"/>
              <a:t>corrumpere</a:t>
            </a:r>
            <a:r>
              <a:rPr lang="cs-CZ" sz="2000" dirty="0"/>
              <a:t> - zmařit, zkazit, uplácet, podplácet, je pojem, který není zcela jednotně definován</a:t>
            </a:r>
            <a:r>
              <a:rPr lang="cs-CZ" sz="2000" dirty="0" smtClean="0"/>
              <a:t>. </a:t>
            </a:r>
            <a:endParaRPr lang="cs-CZ" sz="2000" dirty="0"/>
          </a:p>
          <a:p>
            <a:pPr algn="just">
              <a:spcAft>
                <a:spcPts val="300"/>
              </a:spcAft>
            </a:pPr>
            <a:r>
              <a:rPr lang="cs-CZ" sz="2000" b="1" dirty="0"/>
              <a:t>Korupce</a:t>
            </a:r>
            <a:r>
              <a:rPr lang="cs-CZ" sz="2000" dirty="0"/>
              <a:t> znamená slíbení, nabídku nebo poskytnutí úplatku s cílem ovlivnit něčí jednání nebo rozhodnutí, anebo žádat o úplatek či jeho přijetí</a:t>
            </a:r>
            <a:r>
              <a:rPr lang="cs-CZ" sz="2000" dirty="0" smtClean="0"/>
              <a:t>. </a:t>
            </a:r>
            <a:endParaRPr lang="cs-CZ" sz="2000" dirty="0"/>
          </a:p>
          <a:p>
            <a:pPr algn="just">
              <a:spcAft>
                <a:spcPts val="300"/>
              </a:spcAft>
            </a:pPr>
            <a:r>
              <a:rPr lang="cs-CZ" sz="2000" b="1" dirty="0"/>
              <a:t>Úplatek</a:t>
            </a:r>
            <a:r>
              <a:rPr lang="cs-CZ" sz="2000" dirty="0"/>
              <a:t> nemusí mít vždy pouze finanční podobu, může se jednat např. o poskytnutí informací, hmotných darů (šperky) a jiných výhodných služeb (stavební práce, zaplacení dovolené, sexuální úsluhy), případně zvýhodňování známých a příbuzných apod</a:t>
            </a:r>
            <a:r>
              <a:rPr lang="cs-CZ" sz="2000" dirty="0" smtClean="0"/>
              <a:t>.</a:t>
            </a:r>
          </a:p>
          <a:p>
            <a:pPr algn="just">
              <a:spcAft>
                <a:spcPts val="300"/>
              </a:spcAft>
            </a:pPr>
            <a:r>
              <a:rPr lang="cs-CZ" sz="2000" b="1" dirty="0"/>
              <a:t>Korupce</a:t>
            </a:r>
            <a:r>
              <a:rPr lang="cs-CZ" sz="2000" dirty="0"/>
              <a:t> je transakce zpravidla mezi dvěma </a:t>
            </a:r>
            <a:r>
              <a:rPr lang="cs-CZ" sz="2000" dirty="0" smtClean="0"/>
              <a:t>stranami &gt; jedna </a:t>
            </a:r>
            <a:r>
              <a:rPr lang="cs-CZ" sz="2000" dirty="0"/>
              <a:t>strana poptává odměnu za poskytnutí neoprávněné výhody druhé straně, která tuto odměnu nabízí</a:t>
            </a:r>
            <a:r>
              <a:rPr lang="cs-CZ" sz="2000" dirty="0" smtClean="0"/>
              <a:t>. </a:t>
            </a:r>
            <a:endParaRPr lang="cs-CZ" sz="2000" dirty="0"/>
          </a:p>
          <a:p>
            <a:pPr algn="just"/>
            <a:r>
              <a:rPr lang="cs-CZ" sz="2000" b="1" dirty="0"/>
              <a:t>Korupce</a:t>
            </a:r>
            <a:r>
              <a:rPr lang="cs-CZ" sz="2000" dirty="0"/>
              <a:t> je </a:t>
            </a:r>
            <a:r>
              <a:rPr lang="cs-CZ" sz="2000" dirty="0" smtClean="0"/>
              <a:t>tím </a:t>
            </a:r>
            <a:r>
              <a:rPr lang="cs-CZ" sz="2000" dirty="0"/>
              <a:t>typem trestné činnosti, kdy všichni zúčastnění jsou pachateli a mají z této činnosti prospěch. </a:t>
            </a:r>
            <a:r>
              <a:rPr lang="cs-CZ" sz="2000" dirty="0" smtClean="0"/>
              <a:t>Všechny </a:t>
            </a:r>
            <a:r>
              <a:rPr lang="cs-CZ" sz="2000" dirty="0"/>
              <a:t>zúčastněné osoby porušují zákon a zároveň jsou výsledky této činnosti uspokojovány jejich potřeby. </a:t>
            </a:r>
          </a:p>
          <a:p>
            <a:pPr algn="just"/>
            <a:endParaRPr lang="cs-CZ" sz="2000" dirty="0"/>
          </a:p>
        </p:txBody>
      </p:sp>
    </p:spTree>
    <p:extLst>
      <p:ext uri="{BB962C8B-B14F-4D97-AF65-F5344CB8AC3E}">
        <p14:creationId xmlns:p14="http://schemas.microsoft.com/office/powerpoint/2010/main" val="3239145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Obdélník 3"/>
          <p:cNvSpPr/>
          <p:nvPr/>
        </p:nvSpPr>
        <p:spPr>
          <a:xfrm>
            <a:off x="395536" y="332656"/>
            <a:ext cx="8352928" cy="5693866"/>
          </a:xfrm>
          <a:prstGeom prst="rect">
            <a:avLst/>
          </a:prstGeom>
        </p:spPr>
        <p:txBody>
          <a:bodyPr wrap="square">
            <a:spAutoFit/>
          </a:bodyPr>
          <a:lstStyle/>
          <a:p>
            <a:r>
              <a:rPr lang="cs-CZ" sz="2800" b="1" dirty="0" smtClean="0"/>
              <a:t>FORMY KORUPCE:</a:t>
            </a:r>
          </a:p>
          <a:p>
            <a:pPr lvl="0" algn="just"/>
            <a:endParaRPr lang="cs-CZ" sz="1100" dirty="0" smtClean="0"/>
          </a:p>
          <a:p>
            <a:pPr algn="just">
              <a:spcAft>
                <a:spcPts val="300"/>
              </a:spcAft>
            </a:pPr>
            <a:r>
              <a:rPr lang="cs-CZ" sz="2000" b="1" u="sng" dirty="0" smtClean="0"/>
              <a:t>Nepotismus</a:t>
            </a:r>
            <a:r>
              <a:rPr lang="cs-CZ" sz="2000" dirty="0" smtClean="0"/>
              <a:t> </a:t>
            </a:r>
            <a:r>
              <a:rPr lang="cs-CZ" sz="2000" dirty="0"/>
              <a:t>(z italského</a:t>
            </a:r>
            <a:r>
              <a:rPr lang="cs-CZ" sz="2000" i="1" dirty="0"/>
              <a:t> nepos</a:t>
            </a:r>
            <a:r>
              <a:rPr lang="cs-CZ" sz="2000" dirty="0"/>
              <a:t> </a:t>
            </a:r>
            <a:r>
              <a:rPr lang="cs-CZ" sz="2000" dirty="0" smtClean="0"/>
              <a:t>= </a:t>
            </a:r>
            <a:r>
              <a:rPr lang="cs-CZ" sz="2000" dirty="0"/>
              <a:t>vnuk) je způsob uplatňování, upevňování a rozšiřování vlivu významného jedince na společenské struktury prostřednictvím prosazování vlastních příbuzných a oblíbenců do lukrativních a společensky vlivných pozic a rolí. </a:t>
            </a:r>
            <a:r>
              <a:rPr lang="cs-CZ" sz="2000" dirty="0" smtClean="0"/>
              <a:t>Vzniká </a:t>
            </a:r>
            <a:r>
              <a:rPr lang="cs-CZ" sz="2000" dirty="0"/>
              <a:t>síť vzájemných vazeb a osobních kontaktů, přičemž rodinné vztahy určují vztahy politické a ekonomické</a:t>
            </a:r>
            <a:r>
              <a:rPr lang="cs-CZ" sz="2000" dirty="0" smtClean="0"/>
              <a:t>.</a:t>
            </a:r>
            <a:endParaRPr lang="cs-CZ" sz="2000" dirty="0"/>
          </a:p>
          <a:p>
            <a:pPr algn="just">
              <a:spcAft>
                <a:spcPts val="300"/>
              </a:spcAft>
            </a:pPr>
            <a:r>
              <a:rPr lang="cs-CZ" sz="2000" b="1" u="sng" dirty="0" smtClean="0"/>
              <a:t>Klientelismus</a:t>
            </a:r>
            <a:r>
              <a:rPr lang="cs-CZ" sz="2000" dirty="0" smtClean="0"/>
              <a:t> (</a:t>
            </a:r>
            <a:r>
              <a:rPr lang="cs-CZ" sz="2000" dirty="0"/>
              <a:t>z latinského</a:t>
            </a:r>
            <a:r>
              <a:rPr lang="cs-CZ" sz="2000" i="1" dirty="0"/>
              <a:t> cliens</a:t>
            </a:r>
            <a:r>
              <a:rPr lang="cs-CZ" sz="2000" dirty="0"/>
              <a:t> </a:t>
            </a:r>
            <a:r>
              <a:rPr lang="cs-CZ" sz="2000" dirty="0" smtClean="0"/>
              <a:t>= </a:t>
            </a:r>
            <a:r>
              <a:rPr lang="cs-CZ" sz="2000" dirty="0"/>
              <a:t>poslušný</a:t>
            </a:r>
            <a:r>
              <a:rPr lang="cs-CZ" sz="2000" dirty="0" smtClean="0"/>
              <a:t>) je upřednostňování </a:t>
            </a:r>
            <a:r>
              <a:rPr lang="cs-CZ" sz="2000" dirty="0"/>
              <a:t>přátel a spřízněných skupin. </a:t>
            </a:r>
            <a:r>
              <a:rPr lang="cs-CZ" sz="2000" dirty="0" smtClean="0"/>
              <a:t>Je </a:t>
            </a:r>
            <a:r>
              <a:rPr lang="cs-CZ" sz="2000" dirty="0"/>
              <a:t>založený na vztahu mezi závislými klienty a jejich patronem. </a:t>
            </a:r>
            <a:r>
              <a:rPr lang="cs-CZ" sz="2000" dirty="0" smtClean="0"/>
              <a:t>Vztah </a:t>
            </a:r>
            <a:r>
              <a:rPr lang="cs-CZ" sz="2000" dirty="0"/>
              <a:t>je přísně osobní, zpravidla silně emotivně, zabarvený ideálem věrnosti, čímž se liší od neosobních vztahů tržního typu. Rozdělování statků probíhá pravidlem známostí, protekcí a lidí zapojených do určité klientské sítě.</a:t>
            </a:r>
          </a:p>
          <a:p>
            <a:pPr algn="just">
              <a:buFontTx/>
              <a:buNone/>
            </a:pPr>
            <a:r>
              <a:rPr lang="cs-CZ" sz="2000" b="1" u="sng" dirty="0"/>
              <a:t>Prodej </a:t>
            </a:r>
            <a:r>
              <a:rPr lang="cs-CZ" sz="2000" b="1" u="sng" dirty="0" smtClean="0"/>
              <a:t>pozic</a:t>
            </a:r>
            <a:r>
              <a:rPr lang="cs-CZ" sz="2000" b="1" dirty="0" smtClean="0"/>
              <a:t> </a:t>
            </a:r>
            <a:r>
              <a:rPr lang="cs-CZ" sz="2000" dirty="0" smtClean="0"/>
              <a:t>představuje </a:t>
            </a:r>
            <a:r>
              <a:rPr lang="cs-CZ" sz="2000" dirty="0"/>
              <a:t>upevňování a rozšiřování vlivu významného jedince prostřednictvím placeného protěžování. </a:t>
            </a:r>
            <a:r>
              <a:rPr lang="cs-CZ" sz="2000" dirty="0" smtClean="0"/>
              <a:t>Tento </a:t>
            </a:r>
            <a:r>
              <a:rPr lang="cs-CZ" sz="2000" dirty="0"/>
              <a:t>jedinec je v postavení, které mu umožňuje rozhodovat o personálních otázkách. Pracovní místa, o nichž rozhoduje, pak obsazuje na základě úplatků, které získává od jednotlivých zájemců o tyto pozice. Jakmile tito kandidáti místo získají, chovají se k němu jako ke kořisti, neboť se jim musí vrátit vynaložené náklady</a:t>
            </a:r>
            <a:r>
              <a:rPr lang="cs-CZ" sz="2000" dirty="0" smtClean="0"/>
              <a:t>.</a:t>
            </a:r>
            <a:endParaRPr lang="cs-CZ" sz="2000" dirty="0"/>
          </a:p>
        </p:txBody>
      </p:sp>
    </p:spTree>
    <p:extLst>
      <p:ext uri="{BB962C8B-B14F-4D97-AF65-F5344CB8AC3E}">
        <p14:creationId xmlns:p14="http://schemas.microsoft.com/office/powerpoint/2010/main" val="3075790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Obdélník 3"/>
          <p:cNvSpPr/>
          <p:nvPr/>
        </p:nvSpPr>
        <p:spPr>
          <a:xfrm>
            <a:off x="395536" y="332656"/>
            <a:ext cx="8352928" cy="5616922"/>
          </a:xfrm>
          <a:prstGeom prst="rect">
            <a:avLst/>
          </a:prstGeom>
        </p:spPr>
        <p:txBody>
          <a:bodyPr wrap="square">
            <a:spAutoFit/>
          </a:bodyPr>
          <a:lstStyle/>
          <a:p>
            <a:r>
              <a:rPr lang="cs-CZ" sz="2800" b="1" dirty="0" smtClean="0"/>
              <a:t>LOBBING:</a:t>
            </a:r>
          </a:p>
          <a:p>
            <a:pPr lvl="0" algn="just"/>
            <a:endParaRPr lang="cs-CZ" sz="1100" dirty="0" smtClean="0"/>
          </a:p>
          <a:p>
            <a:pPr algn="just"/>
            <a:r>
              <a:rPr lang="cs-CZ" sz="2000" dirty="0"/>
              <a:t>Lobbing je </a:t>
            </a:r>
            <a:r>
              <a:rPr lang="cs-CZ" sz="2000" b="1" dirty="0"/>
              <a:t>prosazování zájmů určité skupiny</a:t>
            </a:r>
            <a:r>
              <a:rPr lang="cs-CZ" sz="2000" dirty="0"/>
              <a:t> v rámci politického procesu, tedy při schvalování legislativy nebo exekutivních rozhodnutích. </a:t>
            </a:r>
          </a:p>
          <a:p>
            <a:pPr algn="just"/>
            <a:r>
              <a:rPr lang="cs-CZ" sz="2000" dirty="0"/>
              <a:t>V demokratických zemích je lobbing považován za legitimní činnost, neboť snaha přizpůsobit normy a rozhodnutí svým zájmům a získat politický vliv na tvorbu legislativy je přirozeným zájmem firem a nátlakových skupin</a:t>
            </a:r>
            <a:r>
              <a:rPr lang="cs-CZ" sz="2000" dirty="0" smtClean="0"/>
              <a:t>.</a:t>
            </a:r>
          </a:p>
          <a:p>
            <a:pPr algn="just"/>
            <a:r>
              <a:rPr lang="cs-CZ" sz="2000" dirty="0"/>
              <a:t>Při lobbingu </a:t>
            </a:r>
            <a:r>
              <a:rPr lang="cs-CZ" sz="2000" b="1" dirty="0"/>
              <a:t>existuje vysoké riziko, že se pracovní metodou lobbistů stanou různé formy </a:t>
            </a:r>
            <a:r>
              <a:rPr lang="cs-CZ" sz="2000" b="1" dirty="0" smtClean="0"/>
              <a:t>korupce </a:t>
            </a:r>
            <a:r>
              <a:rPr lang="cs-CZ" sz="2000" dirty="0" smtClean="0"/>
              <a:t>- např</a:t>
            </a:r>
            <a:r>
              <a:rPr lang="cs-CZ" sz="2000" dirty="0"/>
              <a:t>. podplácení, až po zavazování objektů lobbingu v rámci klientelistických vztahů, neboť hodnoty, které získává lobbista pro svého zákazníka, jsou často nevyčíslitelné ceny (např. změna regulačního rámce, zákonů, vyhlášek, limitů, případně personální politiky státu).</a:t>
            </a:r>
          </a:p>
          <a:p>
            <a:pPr algn="just"/>
            <a:r>
              <a:rPr lang="cs-CZ" sz="2000" dirty="0" smtClean="0"/>
              <a:t>Ve světě je </a:t>
            </a:r>
            <a:r>
              <a:rPr lang="cs-CZ" sz="2000" dirty="0"/>
              <a:t>snaha </a:t>
            </a:r>
            <a:r>
              <a:rPr lang="cs-CZ" sz="2000" b="1" dirty="0"/>
              <a:t>nastavit</a:t>
            </a:r>
            <a:r>
              <a:rPr lang="cs-CZ" sz="2000" dirty="0"/>
              <a:t> taková </a:t>
            </a:r>
            <a:r>
              <a:rPr lang="cs-CZ" sz="2000" b="1" dirty="0"/>
              <a:t>pravidla</a:t>
            </a:r>
            <a:r>
              <a:rPr lang="cs-CZ" sz="2000" dirty="0"/>
              <a:t>, která by tuto legitimní činnost udělala průhlednou a kontrolovatelnou (v </a:t>
            </a:r>
            <a:r>
              <a:rPr lang="cs-CZ" sz="2000" dirty="0" smtClean="0"/>
              <a:t>ČR dosud </a:t>
            </a:r>
            <a:r>
              <a:rPr lang="cs-CZ" sz="2000" dirty="0"/>
              <a:t>žádná pravidla pro lobbing neexistují). </a:t>
            </a:r>
          </a:p>
          <a:p>
            <a:pPr algn="just"/>
            <a:r>
              <a:rPr lang="cs-CZ" sz="2000" dirty="0" smtClean="0"/>
              <a:t>Používaná </a:t>
            </a:r>
            <a:r>
              <a:rPr lang="cs-CZ" sz="2000" b="1" dirty="0" smtClean="0"/>
              <a:t>opatření</a:t>
            </a:r>
            <a:r>
              <a:rPr lang="cs-CZ" sz="2000" dirty="0" smtClean="0"/>
              <a:t> </a:t>
            </a:r>
            <a:r>
              <a:rPr lang="cs-CZ" sz="2000" dirty="0"/>
              <a:t>jsou </a:t>
            </a:r>
            <a:r>
              <a:rPr lang="cs-CZ" sz="2000" dirty="0" smtClean="0"/>
              <a:t>např. </a:t>
            </a:r>
            <a:r>
              <a:rPr lang="cs-CZ" sz="2000" dirty="0"/>
              <a:t>povinnost registrace profesionálních lobbistů, oznamování jejich příjmů a zdrojů těchto příjmů (kdo lobbisty platí), někdy i snaha nařídit povinné oznamování veškerých schůzek a jednání s lobbisty</a:t>
            </a:r>
            <a:r>
              <a:rPr lang="cs-CZ" sz="2000" dirty="0" smtClean="0"/>
              <a:t>.</a:t>
            </a:r>
            <a:endParaRPr lang="cs-CZ" sz="1100" dirty="0" smtClean="0"/>
          </a:p>
        </p:txBody>
      </p:sp>
    </p:spTree>
    <p:extLst>
      <p:ext uri="{BB962C8B-B14F-4D97-AF65-F5344CB8AC3E}">
        <p14:creationId xmlns:p14="http://schemas.microsoft.com/office/powerpoint/2010/main" val="2086901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4" name="Obdélník 3"/>
          <p:cNvSpPr/>
          <p:nvPr/>
        </p:nvSpPr>
        <p:spPr>
          <a:xfrm>
            <a:off x="395536" y="332656"/>
            <a:ext cx="8352928" cy="5924699"/>
          </a:xfrm>
          <a:prstGeom prst="rect">
            <a:avLst/>
          </a:prstGeom>
        </p:spPr>
        <p:txBody>
          <a:bodyPr wrap="square">
            <a:spAutoFit/>
          </a:bodyPr>
          <a:lstStyle/>
          <a:p>
            <a:r>
              <a:rPr lang="cs-CZ" sz="2800" b="1" dirty="0" smtClean="0"/>
              <a:t>KORUPCE VE VEŘEJNÉ SPRÁVĚ:</a:t>
            </a:r>
          </a:p>
          <a:p>
            <a:pPr lvl="0" algn="just"/>
            <a:endParaRPr lang="cs-CZ" sz="1100" dirty="0" smtClean="0"/>
          </a:p>
          <a:p>
            <a:pPr>
              <a:buFontTx/>
              <a:buNone/>
            </a:pPr>
            <a:r>
              <a:rPr lang="cs-CZ" sz="2000" dirty="0"/>
              <a:t>Ve veřejné správě se </a:t>
            </a:r>
            <a:r>
              <a:rPr lang="cs-CZ" sz="2000" dirty="0" smtClean="0"/>
              <a:t>může uplatňovat </a:t>
            </a:r>
            <a:r>
              <a:rPr lang="cs-CZ" sz="2000" dirty="0"/>
              <a:t>korupce </a:t>
            </a:r>
            <a:r>
              <a:rPr lang="cs-CZ" sz="2000" dirty="0" smtClean="0"/>
              <a:t>např. </a:t>
            </a:r>
            <a:r>
              <a:rPr lang="cs-CZ" sz="2000" dirty="0"/>
              <a:t>při</a:t>
            </a:r>
            <a:r>
              <a:rPr lang="cs-CZ" sz="2000" dirty="0" smtClean="0"/>
              <a:t>:</a:t>
            </a:r>
          </a:p>
          <a:p>
            <a:pPr>
              <a:buFontTx/>
              <a:buNone/>
            </a:pPr>
            <a:endParaRPr lang="cs-CZ" sz="2000" dirty="0"/>
          </a:p>
          <a:p>
            <a:pPr marL="800100" lvl="1" indent="-342900" algn="just">
              <a:buFont typeface="Wingdings" panose="05000000000000000000" pitchFamily="2" charset="2"/>
              <a:buChar char="q"/>
            </a:pPr>
            <a:r>
              <a:rPr lang="cs-CZ" sz="2000" dirty="0"/>
              <a:t>zadávání veřejných zakázek,</a:t>
            </a:r>
          </a:p>
          <a:p>
            <a:pPr marL="800100" lvl="1" indent="-342900" algn="just">
              <a:buFont typeface="Wingdings" panose="05000000000000000000" pitchFamily="2" charset="2"/>
              <a:buChar char="q"/>
            </a:pPr>
            <a:r>
              <a:rPr lang="cs-CZ" sz="2000" dirty="0"/>
              <a:t>při správě a obchodování se státním či obecním majetkem na místní, regionální i centrální úrovni,</a:t>
            </a:r>
          </a:p>
          <a:p>
            <a:pPr marL="800100" lvl="1" indent="-342900" algn="just">
              <a:buFont typeface="Wingdings" panose="05000000000000000000" pitchFamily="2" charset="2"/>
              <a:buChar char="q"/>
            </a:pPr>
            <a:r>
              <a:rPr lang="cs-CZ" sz="2000" dirty="0"/>
              <a:t>při přidělování městských či obecních bytů,</a:t>
            </a:r>
          </a:p>
          <a:p>
            <a:pPr marL="800100" lvl="1" indent="-342900" algn="just">
              <a:buFont typeface="Wingdings" panose="05000000000000000000" pitchFamily="2" charset="2"/>
              <a:buChar char="q"/>
            </a:pPr>
            <a:r>
              <a:rPr lang="cs-CZ" sz="2000" dirty="0"/>
              <a:t>při rozličných druzích správních řízení,</a:t>
            </a:r>
          </a:p>
          <a:p>
            <a:pPr marL="800100" lvl="1" indent="-342900" algn="just">
              <a:buFont typeface="Wingdings" panose="05000000000000000000" pitchFamily="2" charset="2"/>
              <a:buChar char="q"/>
            </a:pPr>
            <a:r>
              <a:rPr lang="cs-CZ" sz="2000" dirty="0"/>
              <a:t>přidělování dotací v rámci veřejné správy</a:t>
            </a:r>
            <a:r>
              <a:rPr lang="cs-CZ" sz="2000" dirty="0" smtClean="0"/>
              <a:t>.</a:t>
            </a:r>
          </a:p>
          <a:p>
            <a:pPr lvl="1" algn="just"/>
            <a:endParaRPr lang="cs-CZ" sz="2000" dirty="0"/>
          </a:p>
          <a:p>
            <a:pPr algn="just"/>
            <a:r>
              <a:rPr lang="cs-CZ" sz="2000" b="1" cap="all" dirty="0"/>
              <a:t>Whistleblowing</a:t>
            </a:r>
            <a:r>
              <a:rPr lang="cs-CZ" sz="2000" b="1" dirty="0"/>
              <a:t> </a:t>
            </a:r>
            <a:r>
              <a:rPr lang="cs-CZ" sz="2000" dirty="0" smtClean="0"/>
              <a:t>= </a:t>
            </a:r>
            <a:r>
              <a:rPr lang="cs-CZ" sz="2000" dirty="0"/>
              <a:t>ochrana oznamovatelů korupčního </a:t>
            </a:r>
            <a:r>
              <a:rPr lang="cs-CZ" sz="2000" dirty="0" smtClean="0"/>
              <a:t>jednaní</a:t>
            </a:r>
          </a:p>
          <a:p>
            <a:pPr algn="just"/>
            <a:endParaRPr lang="cs-CZ" sz="2000" dirty="0"/>
          </a:p>
          <a:p>
            <a:pPr marL="342900" indent="-342900" algn="just">
              <a:buFont typeface="Wingdings" panose="05000000000000000000" pitchFamily="2" charset="2"/>
              <a:buChar char="Ø"/>
            </a:pPr>
            <a:r>
              <a:rPr lang="cs-CZ" sz="2000" dirty="0" smtClean="0"/>
              <a:t>jde o oznámení </a:t>
            </a:r>
            <a:r>
              <a:rPr lang="cs-CZ" sz="2000" dirty="0"/>
              <a:t>ilegálních nebo eticky pochybných praktik na </a:t>
            </a:r>
            <a:r>
              <a:rPr lang="cs-CZ" sz="2000" dirty="0" smtClean="0"/>
              <a:t>pracovišti,</a:t>
            </a:r>
          </a:p>
          <a:p>
            <a:pPr marL="342900" indent="-342900" algn="just">
              <a:buFont typeface="Wingdings" panose="05000000000000000000" pitchFamily="2" charset="2"/>
              <a:buChar char="Ø"/>
            </a:pPr>
            <a:r>
              <a:rPr lang="cs-CZ" sz="2000" dirty="0" smtClean="0"/>
              <a:t>záruka </a:t>
            </a:r>
            <a:r>
              <a:rPr lang="cs-CZ" sz="2000" dirty="0"/>
              <a:t>neprozrazení, nebo možnost zůstat v anonymitě je </a:t>
            </a:r>
            <a:r>
              <a:rPr lang="cs-CZ" sz="2000" dirty="0" smtClean="0"/>
              <a:t>základním </a:t>
            </a:r>
            <a:r>
              <a:rPr lang="cs-CZ" sz="2000" dirty="0"/>
              <a:t>principem ochrany </a:t>
            </a:r>
            <a:r>
              <a:rPr lang="cs-CZ" sz="2000" dirty="0" smtClean="0"/>
              <a:t>oznamovatelů,</a:t>
            </a:r>
          </a:p>
          <a:p>
            <a:pPr marL="342900" indent="-342900" algn="just">
              <a:buFont typeface="Wingdings" panose="05000000000000000000" pitchFamily="2" charset="2"/>
              <a:buChar char="Ø"/>
            </a:pPr>
            <a:r>
              <a:rPr lang="cs-CZ" sz="2000" dirty="0" smtClean="0"/>
              <a:t>v ČR </a:t>
            </a:r>
            <a:r>
              <a:rPr lang="cs-CZ" sz="2000" dirty="0"/>
              <a:t>neexistuje speciální komplexní zákon na ochranu oznamovatelů, ale pouze obecná ochrana podle pracovně-právních předpisů, správního řádu, občanského zákoníku a antidiskriminačních </a:t>
            </a:r>
            <a:r>
              <a:rPr lang="cs-CZ" sz="2000" dirty="0" smtClean="0"/>
              <a:t>předpisů.</a:t>
            </a:r>
          </a:p>
        </p:txBody>
      </p:sp>
    </p:spTree>
    <p:extLst>
      <p:ext uri="{BB962C8B-B14F-4D97-AF65-F5344CB8AC3E}">
        <p14:creationId xmlns:p14="http://schemas.microsoft.com/office/powerpoint/2010/main" val="945087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4" name="Obdélník 3"/>
          <p:cNvSpPr/>
          <p:nvPr/>
        </p:nvSpPr>
        <p:spPr>
          <a:xfrm>
            <a:off x="395536" y="332656"/>
            <a:ext cx="8352928" cy="5247590"/>
          </a:xfrm>
          <a:prstGeom prst="rect">
            <a:avLst/>
          </a:prstGeom>
        </p:spPr>
        <p:txBody>
          <a:bodyPr wrap="square">
            <a:spAutoFit/>
          </a:bodyPr>
          <a:lstStyle/>
          <a:p>
            <a:r>
              <a:rPr lang="cs-CZ" sz="2400" b="1" dirty="0" smtClean="0"/>
              <a:t>TRESTNÉ ČINY PROTI POŘÁDKU VE VĚCECH VEŘEJNÝCH:</a:t>
            </a:r>
          </a:p>
          <a:p>
            <a:pPr lvl="0" algn="just"/>
            <a:endParaRPr lang="cs-CZ" sz="1100" dirty="0" smtClean="0"/>
          </a:p>
          <a:p>
            <a:pPr marL="342900" indent="-342900">
              <a:buFont typeface="Wingdings" panose="05000000000000000000" pitchFamily="2" charset="2"/>
              <a:buChar char="Ø"/>
            </a:pPr>
            <a:r>
              <a:rPr lang="cs-CZ" sz="2000" dirty="0" smtClean="0"/>
              <a:t>Část druhá, Hlava X. trestního zákoníku (zákon č. 40/2009 Sb.)</a:t>
            </a:r>
          </a:p>
          <a:p>
            <a:pPr>
              <a:buFontTx/>
              <a:buNone/>
            </a:pPr>
            <a:endParaRPr lang="cs-CZ" sz="2000" dirty="0" smtClean="0"/>
          </a:p>
          <a:p>
            <a:pPr marL="800100" lvl="1" indent="-342900" algn="just">
              <a:buFont typeface="Wingdings" panose="05000000000000000000" pitchFamily="2" charset="2"/>
              <a:buChar char="q"/>
            </a:pPr>
            <a:r>
              <a:rPr lang="cs-CZ" sz="2000" dirty="0" smtClean="0"/>
              <a:t>zneužití </a:t>
            </a:r>
            <a:r>
              <a:rPr lang="cs-CZ" sz="2000" dirty="0"/>
              <a:t>pravomoci úřední </a:t>
            </a:r>
            <a:r>
              <a:rPr lang="cs-CZ" sz="2000" dirty="0" smtClean="0"/>
              <a:t>osoby (§ 329 tr. z.)</a:t>
            </a:r>
          </a:p>
          <a:p>
            <a:pPr marL="800100" lvl="1" indent="-342900" algn="just">
              <a:buFont typeface="Wingdings" panose="05000000000000000000" pitchFamily="2" charset="2"/>
              <a:buChar char="q"/>
            </a:pPr>
            <a:r>
              <a:rPr lang="cs-CZ" sz="2000" dirty="0" smtClean="0"/>
              <a:t>maření </a:t>
            </a:r>
            <a:r>
              <a:rPr lang="cs-CZ" sz="2000" dirty="0"/>
              <a:t>úkolů úřední osoby z </a:t>
            </a:r>
            <a:r>
              <a:rPr lang="cs-CZ" sz="2000" dirty="0" smtClean="0"/>
              <a:t>nedbalosti (§330 tr. z.)</a:t>
            </a:r>
          </a:p>
          <a:p>
            <a:pPr marL="800100" lvl="1" indent="-342900" algn="just">
              <a:buFont typeface="Wingdings" panose="05000000000000000000" pitchFamily="2" charset="2"/>
              <a:buChar char="q"/>
            </a:pPr>
            <a:r>
              <a:rPr lang="cs-CZ" sz="2000" dirty="0" smtClean="0"/>
              <a:t>přijetí úplatku (§ 331 tr. z.)</a:t>
            </a:r>
          </a:p>
          <a:p>
            <a:pPr marL="800100" lvl="1" indent="-342900" algn="just">
              <a:buFont typeface="Wingdings" panose="05000000000000000000" pitchFamily="2" charset="2"/>
              <a:buChar char="q"/>
            </a:pPr>
            <a:r>
              <a:rPr lang="cs-CZ" sz="2000" dirty="0" smtClean="0"/>
              <a:t>podplacení (§ 332 tr. z.)</a:t>
            </a:r>
          </a:p>
          <a:p>
            <a:pPr marL="800100" lvl="1" indent="-342900" algn="just">
              <a:buFont typeface="Wingdings" panose="05000000000000000000" pitchFamily="2" charset="2"/>
              <a:buChar char="q"/>
            </a:pPr>
            <a:r>
              <a:rPr lang="cs-CZ" sz="2000" dirty="0" smtClean="0"/>
              <a:t>nepřímé úplatkářství (§ 333 tr. z.)</a:t>
            </a:r>
          </a:p>
          <a:p>
            <a:pPr marL="800100" lvl="1" indent="-342900" algn="just">
              <a:buFont typeface="Wingdings" panose="05000000000000000000" pitchFamily="2" charset="2"/>
              <a:buChar char="q"/>
            </a:pPr>
            <a:r>
              <a:rPr lang="cs-CZ" sz="2000" dirty="0" smtClean="0"/>
              <a:t>neoprávněné </a:t>
            </a:r>
            <a:r>
              <a:rPr lang="cs-CZ" sz="2000" dirty="0"/>
              <a:t>nakládání s osobními </a:t>
            </a:r>
            <a:r>
              <a:rPr lang="cs-CZ" sz="2000" dirty="0" smtClean="0"/>
              <a:t>údaji (§ 180 tr. z.)</a:t>
            </a:r>
          </a:p>
          <a:p>
            <a:pPr marL="800100" lvl="1" indent="-342900" algn="just">
              <a:buFont typeface="Wingdings" panose="05000000000000000000" pitchFamily="2" charset="2"/>
              <a:buChar char="q"/>
            </a:pPr>
            <a:r>
              <a:rPr lang="cs-CZ" sz="2000" dirty="0" smtClean="0"/>
              <a:t>zneužití </a:t>
            </a:r>
            <a:r>
              <a:rPr lang="cs-CZ" sz="2000" dirty="0"/>
              <a:t>informace a postavení v obchodním </a:t>
            </a:r>
            <a:r>
              <a:rPr lang="cs-CZ" sz="2000" dirty="0" smtClean="0"/>
              <a:t>styku (§ 255 tr. z.)</a:t>
            </a:r>
            <a:endParaRPr lang="cs-CZ" sz="2000" dirty="0"/>
          </a:p>
          <a:p>
            <a:pPr marL="800100" lvl="1" indent="-342900" algn="just">
              <a:buFont typeface="Wingdings" panose="05000000000000000000" pitchFamily="2" charset="2"/>
              <a:buChar char="q"/>
            </a:pPr>
            <a:r>
              <a:rPr lang="cs-CZ" sz="2000" dirty="0" smtClean="0"/>
              <a:t>sjednání </a:t>
            </a:r>
            <a:r>
              <a:rPr lang="cs-CZ" sz="2000" dirty="0"/>
              <a:t>výhody při zadání veřejné zakázky, při veřejné soutěži a veřejné </a:t>
            </a:r>
            <a:r>
              <a:rPr lang="cs-CZ" sz="2000" dirty="0" smtClean="0"/>
              <a:t>dražbě (§ 256 tr. z.)</a:t>
            </a:r>
            <a:endParaRPr lang="cs-CZ" sz="2000" dirty="0"/>
          </a:p>
          <a:p>
            <a:pPr marL="800100" lvl="1" indent="-342900" algn="just">
              <a:buFont typeface="Wingdings" panose="05000000000000000000" pitchFamily="2" charset="2"/>
              <a:buChar char="q"/>
            </a:pPr>
            <a:r>
              <a:rPr lang="cs-CZ" sz="2000" dirty="0" smtClean="0"/>
              <a:t>pletichy </a:t>
            </a:r>
            <a:r>
              <a:rPr lang="cs-CZ" sz="2000" dirty="0"/>
              <a:t>při zadání veřejné zakázky a při veřejné </a:t>
            </a:r>
            <a:r>
              <a:rPr lang="cs-CZ" sz="2000" dirty="0" smtClean="0"/>
              <a:t>soutěži (§ 257 tr. z.)</a:t>
            </a:r>
            <a:endParaRPr lang="cs-CZ" sz="2000" dirty="0"/>
          </a:p>
          <a:p>
            <a:pPr marL="800100" lvl="1" indent="-342900" algn="just">
              <a:buFont typeface="Wingdings" panose="05000000000000000000" pitchFamily="2" charset="2"/>
              <a:buChar char="q"/>
            </a:pPr>
            <a:r>
              <a:rPr lang="cs-CZ" sz="2000" dirty="0" smtClean="0"/>
              <a:t>legalizace </a:t>
            </a:r>
            <a:r>
              <a:rPr lang="cs-CZ" sz="2000" dirty="0"/>
              <a:t>výnosů z trestné </a:t>
            </a:r>
            <a:r>
              <a:rPr lang="cs-CZ" sz="2000" dirty="0" smtClean="0"/>
              <a:t>činnosti (§ 216 tr. z.)</a:t>
            </a:r>
          </a:p>
          <a:p>
            <a:pPr marL="800100" lvl="1" indent="-342900" algn="just">
              <a:buFont typeface="Wingdings" panose="05000000000000000000" pitchFamily="2" charset="2"/>
              <a:buChar char="q"/>
            </a:pPr>
            <a:r>
              <a:rPr lang="cs-CZ" sz="2000" dirty="0" smtClean="0"/>
              <a:t>porušení povinnosti při správě cizího majetku (§ 220 tr. z.)</a:t>
            </a:r>
            <a:endParaRPr lang="cs-CZ" sz="2000" dirty="0"/>
          </a:p>
          <a:p>
            <a:pPr marL="800100" lvl="1"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26388734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4" name="Obdélník 3"/>
          <p:cNvSpPr/>
          <p:nvPr/>
        </p:nvSpPr>
        <p:spPr>
          <a:xfrm>
            <a:off x="395536" y="332656"/>
            <a:ext cx="8352928" cy="5937010"/>
          </a:xfrm>
          <a:prstGeom prst="rect">
            <a:avLst/>
          </a:prstGeom>
        </p:spPr>
        <p:txBody>
          <a:bodyPr wrap="square">
            <a:spAutoFit/>
          </a:bodyPr>
          <a:lstStyle/>
          <a:p>
            <a:r>
              <a:rPr lang="cs-CZ" sz="2800" b="1" cap="all" dirty="0"/>
              <a:t>Etika ve veřejné správě</a:t>
            </a:r>
          </a:p>
          <a:p>
            <a:endParaRPr lang="cs-CZ" sz="1000" dirty="0"/>
          </a:p>
          <a:p>
            <a:pPr algn="just">
              <a:lnSpc>
                <a:spcPct val="110000"/>
              </a:lnSpc>
              <a:spcAft>
                <a:spcPts val="300"/>
              </a:spcAft>
              <a:buClr>
                <a:srgbClr val="C00000"/>
              </a:buClr>
            </a:pPr>
            <a:r>
              <a:rPr lang="cs-CZ" b="1" dirty="0">
                <a:latin typeface="Calibri" panose="020F0502020204030204" pitchFamily="34" charset="0"/>
              </a:rPr>
              <a:t>Etikou veřejné správy </a:t>
            </a:r>
            <a:r>
              <a:rPr lang="cs-CZ" dirty="0">
                <a:latin typeface="Calibri" panose="020F0502020204030204" pitchFamily="34" charset="0"/>
              </a:rPr>
              <a:t>se rozumí celá škála opatření usměrňujících činnost ve veřejné správě žádoucím směrem, sahajících od právních norem, přes etické kodexy a vzdělávání, až po řízení veřejné služby a participaci veřejnosti. Jde tedy o zabránění nežádoucího chování úředníků a k podpoře chování a jednání žádoucího</a:t>
            </a:r>
            <a:r>
              <a:rPr lang="cs-CZ" dirty="0" smtClean="0">
                <a:latin typeface="Calibri" panose="020F0502020204030204" pitchFamily="34" charset="0"/>
              </a:rPr>
              <a:t>.</a:t>
            </a:r>
            <a:endParaRPr lang="cs-CZ" dirty="0">
              <a:latin typeface="Calibri" panose="020F0502020204030204" pitchFamily="34" charset="0"/>
            </a:endParaRPr>
          </a:p>
          <a:p>
            <a:pPr algn="just">
              <a:lnSpc>
                <a:spcPct val="110000"/>
              </a:lnSpc>
              <a:spcAft>
                <a:spcPts val="300"/>
              </a:spcAft>
              <a:buClr>
                <a:srgbClr val="C00000"/>
              </a:buClr>
            </a:pPr>
            <a:r>
              <a:rPr lang="cs-CZ" b="1" dirty="0">
                <a:latin typeface="Calibri" panose="020F0502020204030204" pitchFamily="34" charset="0"/>
              </a:rPr>
              <a:t>Etika veřejné správy </a:t>
            </a:r>
            <a:r>
              <a:rPr lang="cs-CZ" dirty="0">
                <a:latin typeface="Calibri" panose="020F0502020204030204" pitchFamily="34" charset="0"/>
              </a:rPr>
              <a:t>tedy nepředstavuje pouhý morální apel na morální integritu a jednání úředníků. Naopak se jedná o řadu nástrojů, které pomáhají regulovat nežádoucí jednání a/či podporovat jednání žádoucí</a:t>
            </a:r>
            <a:r>
              <a:rPr lang="cs-CZ" dirty="0" smtClean="0">
                <a:latin typeface="Calibri" panose="020F0502020204030204" pitchFamily="34" charset="0"/>
              </a:rPr>
              <a:t>.</a:t>
            </a:r>
            <a:endParaRPr lang="cs-CZ" dirty="0">
              <a:latin typeface="Calibri" panose="020F0502020204030204" pitchFamily="34" charset="0"/>
            </a:endParaRPr>
          </a:p>
          <a:p>
            <a:pPr algn="just">
              <a:lnSpc>
                <a:spcPct val="110000"/>
              </a:lnSpc>
              <a:spcAft>
                <a:spcPts val="300"/>
              </a:spcAft>
              <a:buClr>
                <a:srgbClr val="C00000"/>
              </a:buClr>
            </a:pPr>
            <a:r>
              <a:rPr lang="cs-CZ" u="sng" dirty="0">
                <a:latin typeface="Calibri" panose="020F0502020204030204" pitchFamily="34" charset="0"/>
              </a:rPr>
              <a:t>Společenské vnímání činnosti veřejné správy</a:t>
            </a:r>
            <a:r>
              <a:rPr lang="cs-CZ" dirty="0" smtClean="0">
                <a:latin typeface="Calibri" panose="020F0502020204030204" pitchFamily="34" charset="0"/>
              </a:rPr>
              <a:t>:</a:t>
            </a:r>
            <a:endParaRPr lang="cs-CZ" dirty="0"/>
          </a:p>
          <a:p>
            <a:pPr indent="-228600" eaLnBrk="0" hangingPunct="0">
              <a:lnSpc>
                <a:spcPct val="110000"/>
              </a:lnSpc>
              <a:buClr>
                <a:schemeClr val="tx1"/>
              </a:buClr>
              <a:buFont typeface="Wingdings" pitchFamily="2" charset="2"/>
              <a:buChar char="§"/>
              <a:tabLst>
                <a:tab pos="914400" algn="l"/>
              </a:tabLst>
            </a:pPr>
            <a:r>
              <a:rPr lang="cs-CZ" dirty="0"/>
              <a:t>korupční prostředí,</a:t>
            </a:r>
          </a:p>
          <a:p>
            <a:pPr indent="-228600" eaLnBrk="0" hangingPunct="0">
              <a:lnSpc>
                <a:spcPct val="110000"/>
              </a:lnSpc>
              <a:buClr>
                <a:schemeClr val="tx1"/>
              </a:buClr>
              <a:buFont typeface="Wingdings" pitchFamily="2" charset="2"/>
              <a:buChar char="§"/>
              <a:tabLst>
                <a:tab pos="914400" algn="l"/>
              </a:tabLst>
            </a:pPr>
            <a:r>
              <a:rPr lang="cs-CZ" dirty="0"/>
              <a:t>nedostatečná morálka,</a:t>
            </a:r>
          </a:p>
          <a:p>
            <a:pPr indent="-228600" eaLnBrk="0" hangingPunct="0">
              <a:lnSpc>
                <a:spcPct val="110000"/>
              </a:lnSpc>
              <a:buClr>
                <a:schemeClr val="tx1"/>
              </a:buClr>
              <a:buFont typeface="Wingdings" pitchFamily="2" charset="2"/>
              <a:buChar char="§"/>
              <a:tabLst>
                <a:tab pos="914400" algn="l"/>
              </a:tabLst>
            </a:pPr>
            <a:r>
              <a:rPr lang="cs-CZ" dirty="0"/>
              <a:t>nedostatečná kvalita služeb,</a:t>
            </a:r>
          </a:p>
          <a:p>
            <a:pPr indent="-228600" eaLnBrk="0" hangingPunct="0">
              <a:lnSpc>
                <a:spcPct val="110000"/>
              </a:lnSpc>
              <a:buClr>
                <a:schemeClr val="tx1"/>
              </a:buClr>
              <a:buFont typeface="Wingdings" pitchFamily="2" charset="2"/>
              <a:buChar char="§"/>
              <a:tabLst>
                <a:tab pos="914400" algn="l"/>
              </a:tabLst>
            </a:pPr>
            <a:r>
              <a:rPr lang="cs-CZ" dirty="0"/>
              <a:t>zkostnatělost,</a:t>
            </a:r>
          </a:p>
          <a:p>
            <a:pPr indent="-228600" eaLnBrk="0" hangingPunct="0">
              <a:lnSpc>
                <a:spcPct val="110000"/>
              </a:lnSpc>
              <a:buClr>
                <a:schemeClr val="tx1"/>
              </a:buClr>
              <a:buFont typeface="Wingdings" pitchFamily="2" charset="2"/>
              <a:buChar char="§"/>
              <a:tabLst>
                <a:tab pos="914400" algn="l"/>
              </a:tabLst>
            </a:pPr>
            <a:r>
              <a:rPr lang="cs-CZ" dirty="0"/>
              <a:t>byrokracie.</a:t>
            </a:r>
          </a:p>
          <a:p>
            <a:pPr eaLnBrk="0" hangingPunct="0">
              <a:lnSpc>
                <a:spcPct val="110000"/>
              </a:lnSpc>
              <a:buClr>
                <a:schemeClr val="tx1"/>
              </a:buClr>
              <a:tabLst>
                <a:tab pos="914400" algn="l"/>
              </a:tabLst>
            </a:pPr>
            <a:endParaRPr lang="cs-CZ" dirty="0">
              <a:latin typeface="Calibri" panose="020F0502020204030204" pitchFamily="34" charset="0"/>
            </a:endParaRPr>
          </a:p>
          <a:p>
            <a:pPr algn="just" eaLnBrk="0" hangingPunct="0">
              <a:lnSpc>
                <a:spcPct val="110000"/>
              </a:lnSpc>
              <a:buClr>
                <a:schemeClr val="tx1"/>
              </a:buClr>
              <a:tabLst>
                <a:tab pos="914400" algn="l"/>
              </a:tabLst>
            </a:pPr>
            <a:r>
              <a:rPr lang="cs-CZ" dirty="0"/>
              <a:t>V Evropě je Česká republika na 3. příčce v korupci, celkově na 28. místě. A v žebříčku klesáme.</a:t>
            </a:r>
            <a:endParaRPr lang="cs-CZ" dirty="0">
              <a:latin typeface="Calibri" panose="020F0502020204030204" pitchFamily="34" charset="0"/>
            </a:endParaRPr>
          </a:p>
          <a:p>
            <a:pPr marL="800100" lvl="1"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509088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28</a:t>
            </a:fld>
            <a:endParaRPr lang="cs-CZ" dirty="0"/>
          </a:p>
        </p:txBody>
      </p:sp>
      <p:sp>
        <p:nvSpPr>
          <p:cNvPr id="4" name="Obdélník 3"/>
          <p:cNvSpPr/>
          <p:nvPr/>
        </p:nvSpPr>
        <p:spPr>
          <a:xfrm>
            <a:off x="395536" y="332656"/>
            <a:ext cx="8352928" cy="5937010"/>
          </a:xfrm>
          <a:prstGeom prst="rect">
            <a:avLst/>
          </a:prstGeom>
        </p:spPr>
        <p:txBody>
          <a:bodyPr wrap="square">
            <a:spAutoFit/>
          </a:bodyPr>
          <a:lstStyle/>
          <a:p>
            <a:r>
              <a:rPr lang="cs-CZ" sz="2800" b="1" cap="all" dirty="0"/>
              <a:t>Etika ve veřejné správě</a:t>
            </a:r>
          </a:p>
          <a:p>
            <a:endParaRPr lang="cs-CZ" sz="1000" dirty="0"/>
          </a:p>
          <a:p>
            <a:pPr algn="just">
              <a:buClr>
                <a:srgbClr val="C00000"/>
              </a:buClr>
            </a:pPr>
            <a:r>
              <a:rPr lang="cs-CZ" dirty="0"/>
              <a:t>Etika veřejné služby, či etika úředníka veřejné správy bývá často zmiňována jako oblast, jejíž podpora je nutná pro celkové zlepšení fungování veřejné správy. Jako nástroj zlepšování étosu veřejné služby bývá nejčastěji zmiňován </a:t>
            </a:r>
            <a:r>
              <a:rPr lang="cs-CZ" b="1" dirty="0"/>
              <a:t>etický kodex</a:t>
            </a:r>
            <a:r>
              <a:rPr lang="cs-CZ" dirty="0"/>
              <a:t>.</a:t>
            </a:r>
          </a:p>
          <a:p>
            <a:pPr algn="just">
              <a:buClr>
                <a:srgbClr val="C00000"/>
              </a:buClr>
            </a:pPr>
            <a:endParaRPr lang="cs-CZ" sz="1000" dirty="0"/>
          </a:p>
          <a:p>
            <a:pPr algn="just">
              <a:lnSpc>
                <a:spcPct val="110000"/>
              </a:lnSpc>
              <a:buClr>
                <a:srgbClr val="C00000"/>
              </a:buClr>
            </a:pPr>
            <a:r>
              <a:rPr lang="cs-CZ" b="1" dirty="0"/>
              <a:t>Etický kodex pracovníků veřejné správy</a:t>
            </a:r>
            <a:r>
              <a:rPr lang="cs-CZ" dirty="0"/>
              <a:t> byl přijat vládou v roce 2001 (Usnesení vlády č. 270 ze dne 21. března 2001 ke </a:t>
            </a:r>
            <a:r>
              <a:rPr lang="cs-CZ" b="1" dirty="0"/>
              <a:t>Kodexu etiky zaměstnanců ve veřejné správě</a:t>
            </a:r>
            <a:r>
              <a:rPr lang="cs-CZ" dirty="0"/>
              <a:t>). Dokument byl stručný a neposkytoval dostatečné vodítko pro orientaci úředníků veřejné správy; nástrojem zkvalitnění státní správy se nikdy nestal.</a:t>
            </a:r>
          </a:p>
          <a:p>
            <a:pPr algn="just">
              <a:lnSpc>
                <a:spcPct val="110000"/>
              </a:lnSpc>
              <a:buClr>
                <a:srgbClr val="C00000"/>
              </a:buClr>
            </a:pPr>
            <a:endParaRPr lang="cs-CZ" sz="1000" dirty="0"/>
          </a:p>
          <a:p>
            <a:pPr algn="just">
              <a:buClr>
                <a:srgbClr val="C00000"/>
              </a:buClr>
            </a:pPr>
            <a:r>
              <a:rPr lang="cs-CZ" dirty="0"/>
              <a:t>V dubnu 2012 schválila vláda </a:t>
            </a:r>
            <a:r>
              <a:rPr lang="cs-CZ" b="1" dirty="0"/>
              <a:t>nové znění etického kodexu </a:t>
            </a:r>
            <a:r>
              <a:rPr lang="cs-CZ" dirty="0"/>
              <a:t>(Usnesení vlády č. 331 ze dne 9. května 2012 k </a:t>
            </a:r>
            <a:r>
              <a:rPr lang="cs-CZ" b="1" dirty="0"/>
              <a:t>Etickému kodexu úředníků a zaměstnanců veřejné správy</a:t>
            </a:r>
            <a:r>
              <a:rPr lang="cs-CZ" dirty="0"/>
              <a:t>). Etický kodex však např. pomíjí otázku, komu kromě orgánů činných v trestním řízení má úředník oznámit podezření z korupčního jednání nadřízeného (obecná trestněprávní oznamovací povinnost vyplývá z trestního zákoníku).</a:t>
            </a:r>
          </a:p>
          <a:p>
            <a:pPr algn="just">
              <a:buClr>
                <a:srgbClr val="C00000"/>
              </a:buClr>
            </a:pPr>
            <a:endParaRPr lang="cs-CZ" sz="1000" dirty="0"/>
          </a:p>
          <a:p>
            <a:pPr algn="just">
              <a:buClr>
                <a:srgbClr val="C00000"/>
              </a:buClr>
            </a:pPr>
            <a:r>
              <a:rPr lang="cs-CZ" dirty="0"/>
              <a:t>Usnesení vlády k etickému kodexu také předpokládá, že </a:t>
            </a:r>
            <a:r>
              <a:rPr lang="cs-CZ" b="1" dirty="0"/>
              <a:t>každý úřad vydá vlastní etický kodex vnitřním předpisem</a:t>
            </a:r>
            <a:r>
              <a:rPr lang="cs-CZ" dirty="0"/>
              <a:t>. Etický kodex se tak stane součástí vnitřních předpisů a jeho porušení bude moci být sankcionováno.</a:t>
            </a:r>
          </a:p>
          <a:p>
            <a:pPr marL="800100" lvl="1"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41490996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29</a:t>
            </a:fld>
            <a:endParaRPr lang="cs-CZ" dirty="0"/>
          </a:p>
        </p:txBody>
      </p:sp>
      <p:sp>
        <p:nvSpPr>
          <p:cNvPr id="4" name="Obdélník 3"/>
          <p:cNvSpPr/>
          <p:nvPr/>
        </p:nvSpPr>
        <p:spPr>
          <a:xfrm>
            <a:off x="395536" y="332656"/>
            <a:ext cx="8352928" cy="5786199"/>
          </a:xfrm>
          <a:prstGeom prst="rect">
            <a:avLst/>
          </a:prstGeom>
        </p:spPr>
        <p:txBody>
          <a:bodyPr wrap="square">
            <a:spAutoFit/>
          </a:bodyPr>
          <a:lstStyle/>
          <a:p>
            <a:r>
              <a:rPr lang="cs-CZ" sz="2800" b="1" cap="all" dirty="0"/>
              <a:t>Etika ve veřejné správě</a:t>
            </a:r>
          </a:p>
          <a:p>
            <a:endParaRPr lang="cs-CZ" sz="1000" dirty="0"/>
          </a:p>
          <a:p>
            <a:pPr algn="just">
              <a:buClr>
                <a:srgbClr val="C00000"/>
              </a:buClr>
            </a:pPr>
            <a:r>
              <a:rPr lang="cs-CZ" b="1" dirty="0"/>
              <a:t>Etické kodexy </a:t>
            </a:r>
            <a:r>
              <a:rPr lang="cs-CZ" dirty="0"/>
              <a:t>v obecné podobě obsahují zpravidla </a:t>
            </a:r>
            <a:r>
              <a:rPr lang="cs-CZ" b="1" dirty="0"/>
              <a:t>minimální standardy chování</a:t>
            </a:r>
            <a:r>
              <a:rPr lang="cs-CZ" dirty="0"/>
              <a:t> týkající se těchto otázek:</a:t>
            </a:r>
          </a:p>
          <a:p>
            <a:pPr algn="just">
              <a:buClr>
                <a:srgbClr val="C00000"/>
              </a:buClr>
            </a:pPr>
            <a:endParaRPr lang="cs-CZ" sz="800" dirty="0"/>
          </a:p>
          <a:p>
            <a:pPr marL="285750" indent="-285750" algn="just">
              <a:buFont typeface="Arial" panose="020B0604020202020204" pitchFamily="34" charset="0"/>
              <a:buChar char="•"/>
            </a:pPr>
            <a:r>
              <a:rPr lang="cs-CZ" dirty="0"/>
              <a:t>přijímání darů a jiných požitků, jako odměn, plateb, pohoštění</a:t>
            </a:r>
          </a:p>
          <a:p>
            <a:pPr marL="285750" indent="-285750" algn="just">
              <a:buFont typeface="Arial" panose="020B0604020202020204" pitchFamily="34" charset="0"/>
              <a:buChar char="•"/>
            </a:pPr>
            <a:r>
              <a:rPr lang="cs-CZ" dirty="0"/>
              <a:t>využívání veřejných informací,</a:t>
            </a:r>
          </a:p>
          <a:p>
            <a:pPr marL="285750" indent="-285750" algn="just">
              <a:buFont typeface="Arial" panose="020B0604020202020204" pitchFamily="34" charset="0"/>
              <a:buChar char="•"/>
            </a:pPr>
            <a:r>
              <a:rPr lang="cs-CZ" dirty="0"/>
              <a:t>užívání služebního (obecního) majetku,</a:t>
            </a:r>
          </a:p>
          <a:p>
            <a:pPr marL="285750" indent="-285750" algn="just">
              <a:buFont typeface="Arial" panose="020B0604020202020204" pitchFamily="34" charset="0"/>
              <a:buChar char="•"/>
            </a:pPr>
            <a:r>
              <a:rPr lang="cs-CZ" dirty="0"/>
              <a:t>práce mimo veřejnou službu,</a:t>
            </a:r>
          </a:p>
          <a:p>
            <a:pPr marL="285750" indent="-285750" algn="just">
              <a:buFont typeface="Arial" panose="020B0604020202020204" pitchFamily="34" charset="0"/>
              <a:buChar char="•"/>
            </a:pPr>
            <a:r>
              <a:rPr lang="cs-CZ" dirty="0"/>
              <a:t>účast na politické práci,</a:t>
            </a:r>
          </a:p>
          <a:p>
            <a:pPr marL="285750" indent="-285750" algn="just">
              <a:buFont typeface="Arial" panose="020B0604020202020204" pitchFamily="34" charset="0"/>
              <a:buChar char="•"/>
            </a:pPr>
            <a:r>
              <a:rPr lang="cs-CZ" dirty="0"/>
              <a:t>konflikt zájmů,</a:t>
            </a:r>
          </a:p>
          <a:p>
            <a:pPr marL="285750" indent="-285750" algn="just">
              <a:buFont typeface="Arial" panose="020B0604020202020204" pitchFamily="34" charset="0"/>
              <a:buChar char="•"/>
            </a:pPr>
            <a:r>
              <a:rPr lang="cs-CZ" dirty="0"/>
              <a:t>protikorupční opatření.</a:t>
            </a:r>
          </a:p>
          <a:p>
            <a:endParaRPr lang="cs-CZ" sz="800" dirty="0"/>
          </a:p>
          <a:p>
            <a:r>
              <a:rPr lang="cs-CZ" u="sng" dirty="0"/>
              <a:t>Základní principy</a:t>
            </a:r>
            <a:r>
              <a:rPr lang="cs-CZ" dirty="0"/>
              <a:t>:</a:t>
            </a:r>
          </a:p>
          <a:p>
            <a:endParaRPr lang="cs-CZ" sz="1000" dirty="0"/>
          </a:p>
          <a:p>
            <a:pPr marL="285750" indent="-285750" algn="just">
              <a:buFont typeface="Arial" panose="020B0604020202020204" pitchFamily="34" charset="0"/>
              <a:buChar char="•"/>
              <a:defRPr/>
            </a:pPr>
            <a:r>
              <a:rPr lang="cs-CZ" dirty="0"/>
              <a:t>Práce úředníka veřejné správy je služba společnosti.</a:t>
            </a:r>
          </a:p>
          <a:p>
            <a:pPr marL="285750" indent="-285750" algn="just">
              <a:buFont typeface="Arial" panose="020B0604020202020204" pitchFamily="34" charset="0"/>
              <a:buChar char="•"/>
              <a:defRPr/>
            </a:pPr>
            <a:r>
              <a:rPr lang="cs-CZ" dirty="0"/>
              <a:t>Společnost v tomto smyslu reprezentuje veřejný zájem. Jednání, chování a rozhodování úředníků musí sloužit k naplňování veřejného zájmu.</a:t>
            </a:r>
          </a:p>
          <a:p>
            <a:pPr marL="285750" indent="-285750" algn="just">
              <a:buFont typeface="Arial" panose="020B0604020202020204" pitchFamily="34" charset="0"/>
              <a:buChar char="•"/>
              <a:defRPr/>
            </a:pPr>
            <a:r>
              <a:rPr lang="cs-CZ" dirty="0"/>
              <a:t>Cestou k naplňování veřejného zájmu je zejména naprostá nestrannost při rozhodování.</a:t>
            </a:r>
          </a:p>
          <a:p>
            <a:pPr marL="285750" indent="-285750" algn="just">
              <a:buFont typeface="Arial" panose="020B0604020202020204" pitchFamily="34" charset="0"/>
              <a:buChar char="•"/>
              <a:defRPr/>
            </a:pPr>
            <a:r>
              <a:rPr lang="cs-CZ" dirty="0"/>
              <a:t>Zaměstnanec / úředník je placen z veřejných prostředků. Je proto společnosti - přímo či zastoupené politickou reprezentací - odpovědný</a:t>
            </a:r>
            <a:r>
              <a:rPr lang="cs-CZ" dirty="0" smtClean="0"/>
              <a:t>.</a:t>
            </a:r>
            <a:endParaRPr lang="cs-CZ" sz="2000" dirty="0"/>
          </a:p>
        </p:txBody>
      </p:sp>
    </p:spTree>
    <p:extLst>
      <p:ext uri="{BB962C8B-B14F-4D97-AF65-F5344CB8AC3E}">
        <p14:creationId xmlns:p14="http://schemas.microsoft.com/office/powerpoint/2010/main" val="1786583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237312"/>
            <a:ext cx="4176464" cy="484163"/>
          </a:xfrm>
        </p:spPr>
        <p:txBody>
          <a:bodyPr/>
          <a:lstStyle/>
          <a:p>
            <a:r>
              <a:rPr lang="cs-CZ" dirty="0" smtClean="0"/>
              <a:t>JUDr. Petr Pospíšil, Ph.D., LL.M. </a:t>
            </a:r>
          </a:p>
          <a:p>
            <a:r>
              <a:rPr lang="cs-CZ" dirty="0"/>
              <a:t>ŘÍZENÍ OBCÍ A REGIONŮ – MORÁLKA VEŘEJNÝCH ČINITELŮ</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611560" y="836712"/>
            <a:ext cx="7920880" cy="5478423"/>
          </a:xfrm>
          <a:prstGeom prst="rect">
            <a:avLst/>
          </a:prstGeom>
          <a:noFill/>
        </p:spPr>
        <p:txBody>
          <a:bodyPr wrap="square" rtlCol="0">
            <a:spAutoFit/>
          </a:bodyPr>
          <a:lstStyle/>
          <a:p>
            <a:r>
              <a:rPr lang="cs-CZ" sz="2400" b="1" dirty="0" smtClean="0"/>
              <a:t>MORÁLKA VEŘEJNÝCH ČINITELŮ:</a:t>
            </a:r>
          </a:p>
          <a:p>
            <a:endParaRPr lang="cs-CZ" sz="2000" b="1" dirty="0"/>
          </a:p>
          <a:p>
            <a:pPr algn="just"/>
            <a:r>
              <a:rPr lang="cs-CZ" b="1" cap="all" dirty="0"/>
              <a:t>Morálka</a:t>
            </a:r>
            <a:r>
              <a:rPr lang="cs-CZ" dirty="0"/>
              <a:t> </a:t>
            </a:r>
            <a:r>
              <a:rPr lang="cs-CZ" dirty="0" smtClean="0"/>
              <a:t>(česky </a:t>
            </a:r>
            <a:r>
              <a:rPr lang="cs-CZ" b="1" dirty="0"/>
              <a:t>mravnost</a:t>
            </a:r>
            <a:r>
              <a:rPr lang="cs-CZ" dirty="0"/>
              <a:t>) je vedle práva a etikety největší normativní systém. Morálka nejsou všechny zvyky, dokonce ani ne ty, které jsou považovány za závazné. Morálka jsou takové obyčeje (zvyky), jejichž porušení je považováno za nepřijatelné. </a:t>
            </a:r>
            <a:endParaRPr lang="cs-CZ" dirty="0" smtClean="0"/>
          </a:p>
          <a:p>
            <a:pPr algn="just"/>
            <a:endParaRPr lang="cs-CZ" dirty="0"/>
          </a:p>
          <a:p>
            <a:pPr algn="just"/>
            <a:r>
              <a:rPr lang="cs-CZ" dirty="0"/>
              <a:t>Morálku studuje </a:t>
            </a:r>
            <a:r>
              <a:rPr lang="cs-CZ" b="1" cap="all" dirty="0" smtClean="0"/>
              <a:t>etika</a:t>
            </a:r>
            <a:r>
              <a:rPr lang="cs-CZ" dirty="0" smtClean="0"/>
              <a:t> </a:t>
            </a:r>
            <a:r>
              <a:rPr lang="cs-CZ" dirty="0"/>
              <a:t>(filosofie morálky). V souvislosti se scientifikací filosofie se tradiční pojmy jako </a:t>
            </a:r>
            <a:r>
              <a:rPr lang="cs-CZ" i="1" dirty="0"/>
              <a:t>morální soud</a:t>
            </a:r>
            <a:r>
              <a:rPr lang="cs-CZ" dirty="0"/>
              <a:t> nebo </a:t>
            </a:r>
            <a:r>
              <a:rPr lang="cs-CZ" i="1" dirty="0"/>
              <a:t>morální princip</a:t>
            </a:r>
            <a:r>
              <a:rPr lang="cs-CZ" dirty="0"/>
              <a:t> nahrazují pojmy </a:t>
            </a:r>
            <a:r>
              <a:rPr lang="cs-CZ" i="1" dirty="0" smtClean="0"/>
              <a:t>etický </a:t>
            </a:r>
            <a:r>
              <a:rPr lang="cs-CZ" i="1" dirty="0"/>
              <a:t>soud</a:t>
            </a:r>
            <a:r>
              <a:rPr lang="cs-CZ" dirty="0"/>
              <a:t> nebo </a:t>
            </a:r>
            <a:r>
              <a:rPr lang="cs-CZ" i="1" dirty="0" smtClean="0"/>
              <a:t>etický </a:t>
            </a:r>
            <a:r>
              <a:rPr lang="cs-CZ" i="1" dirty="0"/>
              <a:t>princip</a:t>
            </a:r>
            <a:r>
              <a:rPr lang="cs-CZ" dirty="0"/>
              <a:t>. K nejsložitějším morálním otázkám patří </a:t>
            </a:r>
            <a:r>
              <a:rPr lang="cs-CZ" dirty="0" smtClean="0"/>
              <a:t>např. potraty</a:t>
            </a:r>
            <a:r>
              <a:rPr lang="cs-CZ" dirty="0"/>
              <a:t>, euthanasie a jaderné zbraně</a:t>
            </a:r>
            <a:r>
              <a:rPr lang="cs-CZ" dirty="0" smtClean="0"/>
              <a:t>.</a:t>
            </a:r>
          </a:p>
          <a:p>
            <a:pPr algn="just"/>
            <a:endParaRPr lang="cs-CZ" dirty="0"/>
          </a:p>
          <a:p>
            <a:pPr algn="just"/>
            <a:r>
              <a:rPr lang="cs-CZ" b="1" cap="all" dirty="0" smtClean="0"/>
              <a:t>Mravnost</a:t>
            </a:r>
            <a:r>
              <a:rPr lang="cs-CZ" b="1" dirty="0" smtClean="0"/>
              <a:t> </a:t>
            </a:r>
            <a:r>
              <a:rPr lang="cs-CZ" dirty="0"/>
              <a:t>je takový způsob jednání, který je většinou lidí vnímán jako dobrý, vhodný a správný</a:t>
            </a:r>
            <a:r>
              <a:rPr lang="cs-CZ" dirty="0" smtClean="0"/>
              <a:t>.</a:t>
            </a:r>
          </a:p>
          <a:p>
            <a:r>
              <a:rPr lang="cs-CZ" dirty="0" smtClean="0"/>
              <a:t> </a:t>
            </a:r>
            <a:endParaRPr lang="cs-CZ" dirty="0"/>
          </a:p>
          <a:p>
            <a:pPr algn="just"/>
            <a:r>
              <a:rPr lang="cs-CZ" b="1" i="1" dirty="0"/>
              <a:t>Za mravné </a:t>
            </a:r>
            <a:r>
              <a:rPr lang="cs-CZ" b="1" i="1" dirty="0" smtClean="0"/>
              <a:t>považujeme </a:t>
            </a:r>
            <a:r>
              <a:rPr lang="cs-CZ" b="1" i="1" dirty="0"/>
              <a:t>takové jednání, které konáme pro věc samu, ne kvůli svému prospěchu. </a:t>
            </a:r>
          </a:p>
          <a:p>
            <a:pPr algn="just"/>
            <a:r>
              <a:rPr lang="cs-CZ" dirty="0" smtClean="0"/>
              <a:t> </a:t>
            </a:r>
            <a:endParaRPr lang="cs-CZ" dirty="0"/>
          </a:p>
          <a:p>
            <a:pPr algn="just"/>
            <a:r>
              <a:rPr lang="cs-CZ" dirty="0" smtClean="0"/>
              <a:t> </a:t>
            </a:r>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30</a:t>
            </a:fld>
            <a:endParaRPr lang="cs-CZ" dirty="0"/>
          </a:p>
        </p:txBody>
      </p:sp>
      <p:sp>
        <p:nvSpPr>
          <p:cNvPr id="4" name="Obdélník 3"/>
          <p:cNvSpPr/>
          <p:nvPr/>
        </p:nvSpPr>
        <p:spPr>
          <a:xfrm>
            <a:off x="395536" y="332656"/>
            <a:ext cx="8352928" cy="4998291"/>
          </a:xfrm>
          <a:prstGeom prst="rect">
            <a:avLst/>
          </a:prstGeom>
        </p:spPr>
        <p:txBody>
          <a:bodyPr wrap="square">
            <a:spAutoFit/>
          </a:bodyPr>
          <a:lstStyle/>
          <a:p>
            <a:r>
              <a:rPr lang="cs-CZ" sz="2800" b="1" cap="all" dirty="0"/>
              <a:t>Etika ve veřejné správě</a:t>
            </a:r>
          </a:p>
          <a:p>
            <a:endParaRPr lang="cs-CZ" sz="1000" dirty="0"/>
          </a:p>
          <a:p>
            <a:r>
              <a:rPr lang="cs-CZ" u="sng" dirty="0"/>
              <a:t>Přínos etického kodexu</a:t>
            </a:r>
            <a:r>
              <a:rPr lang="cs-CZ" dirty="0"/>
              <a:t>:</a:t>
            </a:r>
          </a:p>
          <a:p>
            <a:endParaRPr lang="cs-CZ" dirty="0"/>
          </a:p>
          <a:p>
            <a:pPr marL="285750" indent="-285750" algn="just">
              <a:lnSpc>
                <a:spcPct val="110000"/>
              </a:lnSpc>
              <a:buFont typeface="Wingdings" panose="05000000000000000000" pitchFamily="2" charset="2"/>
              <a:buChar char="q"/>
            </a:pPr>
            <a:r>
              <a:rPr lang="cs-CZ" dirty="0"/>
              <a:t>poskytuje jak vedení, tak zaměstnancům vodítko umožňující dodržovat a upevňovat kulturu organizace odrážející hodnoty organizací uznávané,</a:t>
            </a:r>
          </a:p>
          <a:p>
            <a:pPr marL="285750" indent="-285750" algn="just">
              <a:lnSpc>
                <a:spcPct val="110000"/>
              </a:lnSpc>
              <a:buFont typeface="Wingdings" panose="05000000000000000000" pitchFamily="2" charset="2"/>
              <a:buChar char="q"/>
            </a:pPr>
            <a:r>
              <a:rPr lang="cs-CZ" dirty="0"/>
              <a:t>omezuje subjektivitu a nejednoznačnost v rozhodování,</a:t>
            </a:r>
          </a:p>
          <a:p>
            <a:pPr marL="285750" indent="-285750" algn="just">
              <a:lnSpc>
                <a:spcPct val="110000"/>
              </a:lnSpc>
              <a:buFont typeface="Wingdings" panose="05000000000000000000" pitchFamily="2" charset="2"/>
              <a:buChar char="q"/>
            </a:pPr>
            <a:r>
              <a:rPr lang="cs-CZ" dirty="0"/>
              <a:t>zlepšuje obraz organizace v očích veřejnosti tím, že demonstruje vůli a snahu organizace jednat v souladu s obecně platnými normami a dobrými mravy,</a:t>
            </a:r>
          </a:p>
          <a:p>
            <a:pPr marL="285750" indent="-285750" algn="just">
              <a:lnSpc>
                <a:spcPct val="110000"/>
              </a:lnSpc>
              <a:buFont typeface="Wingdings" panose="05000000000000000000" pitchFamily="2" charset="2"/>
              <a:buChar char="q"/>
            </a:pPr>
            <a:r>
              <a:rPr lang="cs-CZ" dirty="0"/>
              <a:t>zvyšuje loajalitu zaměstnanců a hrdost na to, kde jsou zaměstnáni,</a:t>
            </a:r>
          </a:p>
          <a:p>
            <a:pPr marL="285750" indent="-285750" algn="just">
              <a:buFont typeface="Wingdings" panose="05000000000000000000" pitchFamily="2" charset="2"/>
              <a:buChar char="q"/>
            </a:pPr>
            <a:r>
              <a:rPr lang="cs-CZ" dirty="0"/>
              <a:t>napomáhá vytvářet příznivé pracovní prostředí,</a:t>
            </a:r>
          </a:p>
          <a:p>
            <a:pPr marL="285750" indent="-285750" algn="just">
              <a:buFont typeface="Wingdings" panose="05000000000000000000" pitchFamily="2" charset="2"/>
              <a:buChar char="q"/>
            </a:pPr>
            <a:r>
              <a:rPr lang="cs-CZ" dirty="0"/>
              <a:t>napomáhá dobré a otevřené komunikaci,</a:t>
            </a:r>
          </a:p>
          <a:p>
            <a:pPr marL="285750" indent="-285750" algn="just">
              <a:buFont typeface="Wingdings" panose="05000000000000000000" pitchFamily="2" charset="2"/>
              <a:buChar char="q"/>
            </a:pPr>
            <a:r>
              <a:rPr lang="cs-CZ" dirty="0"/>
              <a:t>je nástrojem účinného řízení a dosahování vysokého standardu ve všech procesech,</a:t>
            </a:r>
          </a:p>
          <a:p>
            <a:pPr marL="285750" indent="-285750" algn="just">
              <a:buFont typeface="Wingdings" panose="05000000000000000000" pitchFamily="2" charset="2"/>
              <a:buChar char="q"/>
            </a:pPr>
            <a:r>
              <a:rPr lang="cs-CZ" dirty="0"/>
              <a:t>zabraňuje nadřízeným, aby po podřízených vyžadovali nesprávné jednání,</a:t>
            </a:r>
          </a:p>
          <a:p>
            <a:pPr marL="285750" indent="-285750" algn="just">
              <a:buFont typeface="Wingdings" panose="05000000000000000000" pitchFamily="2" charset="2"/>
              <a:buChar char="q"/>
            </a:pPr>
            <a:r>
              <a:rPr lang="cs-CZ" dirty="0"/>
              <a:t>zlepšuje výkonnost organizace,</a:t>
            </a:r>
          </a:p>
          <a:p>
            <a:pPr marL="285750" indent="-285750" algn="just">
              <a:buFont typeface="Wingdings" panose="05000000000000000000" pitchFamily="2" charset="2"/>
              <a:buChar char="q"/>
            </a:pPr>
            <a:r>
              <a:rPr lang="cs-CZ" dirty="0"/>
              <a:t>je nástrojem urychlení pozitivních změn,</a:t>
            </a:r>
          </a:p>
          <a:p>
            <a:pPr marL="285750" indent="-285750" algn="just">
              <a:buFont typeface="Wingdings" panose="05000000000000000000" pitchFamily="2" charset="2"/>
              <a:buChar char="q"/>
            </a:pPr>
            <a:r>
              <a:rPr lang="cs-CZ" dirty="0"/>
              <a:t>usnadňuje jednání se zainteresovanými skupinami.</a:t>
            </a:r>
          </a:p>
        </p:txBody>
      </p:sp>
    </p:spTree>
    <p:extLst>
      <p:ext uri="{BB962C8B-B14F-4D97-AF65-F5344CB8AC3E}">
        <p14:creationId xmlns:p14="http://schemas.microsoft.com/office/powerpoint/2010/main" val="39616097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31</a:t>
            </a:fld>
            <a:endParaRPr lang="cs-CZ" dirty="0"/>
          </a:p>
        </p:txBody>
      </p:sp>
      <p:sp>
        <p:nvSpPr>
          <p:cNvPr id="4" name="TextovéPole 3"/>
          <p:cNvSpPr txBox="1"/>
          <p:nvPr/>
        </p:nvSpPr>
        <p:spPr>
          <a:xfrm>
            <a:off x="1835696" y="5085184"/>
            <a:ext cx="5745069" cy="523220"/>
          </a:xfrm>
          <a:prstGeom prst="rect">
            <a:avLst/>
          </a:prstGeom>
          <a:noFill/>
        </p:spPr>
        <p:txBody>
          <a:bodyPr wrap="square" rtlCol="0">
            <a:spAutoFit/>
          </a:bodyPr>
          <a:lstStyle/>
          <a:p>
            <a:pPr algn="ctr"/>
            <a:r>
              <a:rPr lang="cs-CZ" sz="2800" b="1" dirty="0" smtClean="0"/>
              <a:t>Děkuji za pozornost </a:t>
            </a:r>
            <a:r>
              <a:rPr lang="cs-CZ" sz="2800" b="1" dirty="0" smtClean="0">
                <a:sym typeface="Wingdings" panose="05000000000000000000" pitchFamily="2" charset="2"/>
              </a:rPr>
              <a:t> </a:t>
            </a:r>
            <a:endParaRPr lang="cs-CZ" sz="2800" b="1"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62351"/>
            <a:ext cx="6747271" cy="4062793"/>
          </a:xfrm>
          <a:prstGeom prst="rect">
            <a:avLst/>
          </a:prstGeom>
        </p:spPr>
      </p:pic>
    </p:spTree>
    <p:extLst>
      <p:ext uri="{BB962C8B-B14F-4D97-AF65-F5344CB8AC3E}">
        <p14:creationId xmlns:p14="http://schemas.microsoft.com/office/powerpoint/2010/main" val="778956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Obdélník 3"/>
          <p:cNvSpPr/>
          <p:nvPr/>
        </p:nvSpPr>
        <p:spPr>
          <a:xfrm>
            <a:off x="395536" y="332656"/>
            <a:ext cx="8352928" cy="5955476"/>
          </a:xfrm>
          <a:prstGeom prst="rect">
            <a:avLst/>
          </a:prstGeom>
        </p:spPr>
        <p:txBody>
          <a:bodyPr wrap="square">
            <a:spAutoFit/>
          </a:bodyPr>
          <a:lstStyle/>
          <a:p>
            <a:r>
              <a:rPr lang="cs-CZ" sz="2400" b="1" dirty="0"/>
              <a:t>MORÁLKA VEŘEJNÝCH ČINITELŮ :</a:t>
            </a:r>
            <a:endParaRPr lang="cs-CZ" sz="2400" b="1" dirty="0" smtClean="0"/>
          </a:p>
          <a:p>
            <a:pPr lvl="0" algn="just"/>
            <a:endParaRPr lang="cs-CZ" sz="1000" dirty="0" smtClean="0"/>
          </a:p>
          <a:p>
            <a:pPr lvl="0" algn="just"/>
            <a:r>
              <a:rPr lang="cs-CZ" dirty="0" smtClean="0"/>
              <a:t>Podle platné právní úpravy se spíše používá označení „</a:t>
            </a:r>
            <a:r>
              <a:rPr lang="cs-CZ" b="1" dirty="0" smtClean="0"/>
              <a:t>ÚŘEDNÍ OSOBY</a:t>
            </a:r>
            <a:r>
              <a:rPr lang="cs-CZ" dirty="0" smtClean="0"/>
              <a:t>“.</a:t>
            </a:r>
          </a:p>
          <a:p>
            <a:pPr lvl="0" algn="just"/>
            <a:endParaRPr lang="cs-CZ" sz="1000" dirty="0"/>
          </a:p>
          <a:p>
            <a:pPr lvl="0" algn="just"/>
            <a:r>
              <a:rPr lang="cs-CZ" dirty="0" smtClean="0"/>
              <a:t>Vymezení úředních osob je obsaženo především v § 127 trestního zákoníku (zákon č. 40/2009 Sb.)</a:t>
            </a:r>
          </a:p>
          <a:p>
            <a:pPr lvl="0" algn="just"/>
            <a:endParaRPr lang="cs-CZ" sz="1000" dirty="0"/>
          </a:p>
          <a:p>
            <a:pPr lvl="0" algn="just"/>
            <a:r>
              <a:rPr lang="cs-CZ" b="1" dirty="0"/>
              <a:t>Úřední osobou </a:t>
            </a:r>
            <a:r>
              <a:rPr lang="cs-CZ" dirty="0"/>
              <a:t>je</a:t>
            </a:r>
          </a:p>
          <a:p>
            <a:pPr lvl="0" algn="just"/>
            <a:endParaRPr lang="cs-CZ" sz="1000" dirty="0"/>
          </a:p>
          <a:p>
            <a:pPr marL="342900" lvl="0" indent="-342900" algn="just">
              <a:buFont typeface="+mj-lt"/>
              <a:buAutoNum type="alphaLcParenR"/>
            </a:pPr>
            <a:r>
              <a:rPr lang="cs-CZ" sz="1600" dirty="0" smtClean="0"/>
              <a:t>soudce, </a:t>
            </a:r>
            <a:endParaRPr lang="cs-CZ" sz="1600" dirty="0"/>
          </a:p>
          <a:p>
            <a:pPr marL="342900" lvl="0" indent="-342900" algn="just">
              <a:buFont typeface="+mj-lt"/>
              <a:buAutoNum type="alphaLcParenR"/>
            </a:pPr>
            <a:r>
              <a:rPr lang="cs-CZ" sz="1600" dirty="0" smtClean="0"/>
              <a:t>státní </a:t>
            </a:r>
            <a:r>
              <a:rPr lang="cs-CZ" sz="1600" dirty="0"/>
              <a:t>zástupce</a:t>
            </a:r>
            <a:r>
              <a:rPr lang="cs-CZ" sz="1600" dirty="0" smtClean="0"/>
              <a:t>, </a:t>
            </a:r>
            <a:endParaRPr lang="cs-CZ" sz="1600" dirty="0"/>
          </a:p>
          <a:p>
            <a:pPr marL="342900" lvl="0" indent="-342900" algn="just">
              <a:buFont typeface="+mj-lt"/>
              <a:buAutoNum type="alphaLcParenR"/>
            </a:pPr>
            <a:r>
              <a:rPr lang="cs-CZ" sz="1600" dirty="0" smtClean="0"/>
              <a:t>prezident ČR, </a:t>
            </a:r>
            <a:r>
              <a:rPr lang="cs-CZ" sz="1600" dirty="0"/>
              <a:t>poslanec nebo senátor Parlamentu </a:t>
            </a:r>
            <a:r>
              <a:rPr lang="cs-CZ" sz="1600" dirty="0" smtClean="0"/>
              <a:t>ČR, </a:t>
            </a:r>
            <a:r>
              <a:rPr lang="cs-CZ" sz="1600" dirty="0"/>
              <a:t>člen vlády </a:t>
            </a:r>
            <a:r>
              <a:rPr lang="cs-CZ" sz="1600" dirty="0" smtClean="0"/>
              <a:t>ČR </a:t>
            </a:r>
            <a:r>
              <a:rPr lang="cs-CZ" sz="1600" dirty="0"/>
              <a:t>nebo jiná osoba zastávající funkci v jiném orgánu veřejné moci</a:t>
            </a:r>
            <a:r>
              <a:rPr lang="cs-CZ" sz="1600" dirty="0" smtClean="0"/>
              <a:t>, </a:t>
            </a:r>
            <a:endParaRPr lang="cs-CZ" sz="1600" dirty="0"/>
          </a:p>
          <a:p>
            <a:pPr marL="342900" lvl="0" indent="-342900" algn="just">
              <a:buFont typeface="+mj-lt"/>
              <a:buAutoNum type="alphaLcParenR"/>
            </a:pPr>
            <a:r>
              <a:rPr lang="cs-CZ" sz="1600" b="1" dirty="0" smtClean="0"/>
              <a:t>člen </a:t>
            </a:r>
            <a:r>
              <a:rPr lang="cs-CZ" sz="1600" b="1" dirty="0"/>
              <a:t>zastupitelstva nebo odpovědný úředník územní samosprávy</a:t>
            </a:r>
            <a:r>
              <a:rPr lang="cs-CZ" sz="1600" dirty="0"/>
              <a:t>, orgánu státní správy nebo jiného orgánu veřejné moci</a:t>
            </a:r>
            <a:r>
              <a:rPr lang="cs-CZ" sz="1600" dirty="0" smtClean="0"/>
              <a:t>, </a:t>
            </a:r>
            <a:endParaRPr lang="cs-CZ" sz="1600" dirty="0"/>
          </a:p>
          <a:p>
            <a:pPr marL="342900" lvl="0" indent="-342900" algn="just">
              <a:buFont typeface="+mj-lt"/>
              <a:buAutoNum type="alphaLcParenR"/>
            </a:pPr>
            <a:r>
              <a:rPr lang="cs-CZ" sz="1600" dirty="0" smtClean="0"/>
              <a:t>příslušník </a:t>
            </a:r>
            <a:r>
              <a:rPr lang="cs-CZ" sz="1600" dirty="0"/>
              <a:t>ozbrojených sil nebo bezpečnostního sboru nebo strážník obecní policie</a:t>
            </a:r>
            <a:r>
              <a:rPr lang="cs-CZ" sz="1600" dirty="0" smtClean="0"/>
              <a:t>, </a:t>
            </a:r>
            <a:endParaRPr lang="cs-CZ" sz="1600" dirty="0"/>
          </a:p>
          <a:p>
            <a:pPr marL="342900" lvl="0" indent="-342900" algn="just">
              <a:buFont typeface="+mj-lt"/>
              <a:buAutoNum type="alphaLcParenR"/>
            </a:pPr>
            <a:r>
              <a:rPr lang="cs-CZ" sz="1600" dirty="0" smtClean="0"/>
              <a:t>soudní </a:t>
            </a:r>
            <a:r>
              <a:rPr lang="cs-CZ" sz="1600" dirty="0"/>
              <a:t>exekutor při výkonu exekuční činnosti a při činnostech vykonávaných z pověření soudu nebo státního zástupce</a:t>
            </a:r>
            <a:r>
              <a:rPr lang="cs-CZ" sz="1600" dirty="0" smtClean="0"/>
              <a:t>, </a:t>
            </a:r>
            <a:endParaRPr lang="cs-CZ" sz="1600" dirty="0"/>
          </a:p>
          <a:p>
            <a:pPr marL="342900" lvl="0" indent="-342900" algn="just">
              <a:buFont typeface="+mj-lt"/>
              <a:buAutoNum type="alphaLcParenR"/>
            </a:pPr>
            <a:r>
              <a:rPr lang="cs-CZ" sz="1600" dirty="0" smtClean="0"/>
              <a:t>notář </a:t>
            </a:r>
            <a:r>
              <a:rPr lang="cs-CZ" sz="1600" dirty="0"/>
              <a:t>při provádění úkonů v řízení o dědictví jako soudní komisař</a:t>
            </a:r>
            <a:r>
              <a:rPr lang="cs-CZ" sz="1600" dirty="0" smtClean="0"/>
              <a:t>, </a:t>
            </a:r>
            <a:endParaRPr lang="cs-CZ" sz="1600" dirty="0"/>
          </a:p>
          <a:p>
            <a:pPr marL="342900" lvl="0" indent="-342900" algn="just">
              <a:buFont typeface="+mj-lt"/>
              <a:buAutoNum type="alphaLcParenR"/>
            </a:pPr>
            <a:r>
              <a:rPr lang="cs-CZ" sz="1600" dirty="0" smtClean="0"/>
              <a:t>finanční </a:t>
            </a:r>
            <a:r>
              <a:rPr lang="cs-CZ" sz="1600" dirty="0"/>
              <a:t>arbitr a jeho zástupce</a:t>
            </a:r>
            <a:r>
              <a:rPr lang="cs-CZ" sz="1600" dirty="0" smtClean="0"/>
              <a:t>, </a:t>
            </a:r>
            <a:endParaRPr lang="cs-CZ" sz="1600" dirty="0"/>
          </a:p>
          <a:p>
            <a:pPr marL="400050" lvl="0" indent="-400050" algn="just">
              <a:spcAft>
                <a:spcPts val="600"/>
              </a:spcAft>
              <a:buFont typeface="+mj-lt"/>
              <a:buAutoNum type="alphaLcParenR"/>
            </a:pPr>
            <a:r>
              <a:rPr lang="cs-CZ" sz="1600" dirty="0" smtClean="0"/>
              <a:t>fyzická </a:t>
            </a:r>
            <a:r>
              <a:rPr lang="cs-CZ" sz="1600" dirty="0"/>
              <a:t>osoba, která byla ustanovena lesní stráží, stráží přírody, mysliveckou stráží nebo rybářskou stráží</a:t>
            </a:r>
            <a:r>
              <a:rPr lang="cs-CZ" sz="1600" dirty="0" smtClean="0"/>
              <a:t>,</a:t>
            </a:r>
          </a:p>
          <a:p>
            <a:pPr lvl="0" algn="just"/>
            <a:r>
              <a:rPr lang="cs-CZ" sz="1600" dirty="0"/>
              <a:t>p</a:t>
            </a:r>
            <a:r>
              <a:rPr lang="cs-CZ" sz="1600" dirty="0" smtClean="0"/>
              <a:t>okud </a:t>
            </a:r>
            <a:r>
              <a:rPr lang="cs-CZ" sz="1600" dirty="0"/>
              <a:t>plní úkoly státu nebo společnosti a používá při tom svěřené pravomoci pro plnění těchto úkolů</a:t>
            </a:r>
            <a:r>
              <a:rPr lang="cs-CZ" sz="1600" dirty="0" smtClean="0"/>
              <a:t>.</a:t>
            </a:r>
            <a:endParaRPr lang="cs-CZ" sz="1600" dirty="0"/>
          </a:p>
        </p:txBody>
      </p:sp>
    </p:spTree>
    <p:extLst>
      <p:ext uri="{BB962C8B-B14F-4D97-AF65-F5344CB8AC3E}">
        <p14:creationId xmlns:p14="http://schemas.microsoft.com/office/powerpoint/2010/main" val="1730875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Obdélník 3"/>
          <p:cNvSpPr/>
          <p:nvPr/>
        </p:nvSpPr>
        <p:spPr>
          <a:xfrm>
            <a:off x="395536" y="332656"/>
            <a:ext cx="8352928" cy="5924699"/>
          </a:xfrm>
          <a:prstGeom prst="rect">
            <a:avLst/>
          </a:prstGeom>
        </p:spPr>
        <p:txBody>
          <a:bodyPr wrap="square">
            <a:spAutoFit/>
          </a:bodyPr>
          <a:lstStyle/>
          <a:p>
            <a:r>
              <a:rPr lang="cs-CZ" sz="2400" b="1" dirty="0"/>
              <a:t>MORÁLKA VEŘEJNÝCH ČINITELŮ :</a:t>
            </a:r>
            <a:endParaRPr lang="cs-CZ" sz="2400" b="1" dirty="0" smtClean="0"/>
          </a:p>
          <a:p>
            <a:pPr lvl="0" algn="just"/>
            <a:endParaRPr lang="cs-CZ" sz="1000" dirty="0"/>
          </a:p>
          <a:p>
            <a:pPr lvl="0" algn="just"/>
            <a:r>
              <a:rPr lang="cs-CZ" sz="2000" dirty="0"/>
              <a:t>K </a:t>
            </a:r>
            <a:r>
              <a:rPr lang="cs-CZ" sz="2000" b="1" dirty="0"/>
              <a:t>trestní odpovědnosti </a:t>
            </a:r>
            <a:r>
              <a:rPr lang="cs-CZ" sz="2000" dirty="0"/>
              <a:t>a </a:t>
            </a:r>
            <a:r>
              <a:rPr lang="cs-CZ" sz="2000" b="1" dirty="0"/>
              <a:t>ochraně</a:t>
            </a:r>
            <a:r>
              <a:rPr lang="cs-CZ" sz="2000" dirty="0"/>
              <a:t> úřední osoby se podle jednotlivých ustanovení trestního zákona vyžaduje, aby trestný čin byl spáchán </a:t>
            </a:r>
            <a:r>
              <a:rPr lang="cs-CZ" sz="2000" b="1" dirty="0"/>
              <a:t>v souvislosti s</a:t>
            </a:r>
            <a:r>
              <a:rPr lang="cs-CZ" sz="2000" dirty="0"/>
              <a:t> její </a:t>
            </a:r>
            <a:r>
              <a:rPr lang="cs-CZ" sz="2000" b="1" dirty="0"/>
              <a:t>pravomocí a odpovědností</a:t>
            </a:r>
            <a:r>
              <a:rPr lang="cs-CZ" sz="2000" dirty="0" smtClean="0"/>
              <a:t>.</a:t>
            </a:r>
          </a:p>
          <a:p>
            <a:pPr lvl="0" algn="just"/>
            <a:endParaRPr lang="cs-CZ" sz="1000" dirty="0"/>
          </a:p>
          <a:p>
            <a:pPr lvl="0" algn="just">
              <a:spcAft>
                <a:spcPts val="600"/>
              </a:spcAft>
            </a:pPr>
            <a:r>
              <a:rPr lang="cs-CZ" sz="2000" u="sng" dirty="0" smtClean="0"/>
              <a:t>Čl. 23 Ústavy ČR slib poslance </a:t>
            </a:r>
            <a:r>
              <a:rPr lang="cs-CZ" sz="2000" u="sng" dirty="0"/>
              <a:t>a senátora</a:t>
            </a:r>
            <a:r>
              <a:rPr lang="cs-CZ" sz="2000" dirty="0"/>
              <a:t>: </a:t>
            </a:r>
            <a:endParaRPr lang="cs-CZ" sz="2000" dirty="0" smtClean="0"/>
          </a:p>
          <a:p>
            <a:pPr lvl="0" algn="just"/>
            <a:r>
              <a:rPr lang="cs-CZ" sz="2000" i="1" dirty="0" smtClean="0"/>
              <a:t>Slibuji </a:t>
            </a:r>
            <a:r>
              <a:rPr lang="cs-CZ" sz="2000" i="1" dirty="0"/>
              <a:t>věrnost České republice. Slibuji, že budu zachovávat její Ústavu a zákony. Slibuji na svou čest, že svůj </a:t>
            </a:r>
            <a:r>
              <a:rPr lang="cs-CZ" sz="2000" dirty="0"/>
              <a:t>mandát</a:t>
            </a:r>
            <a:r>
              <a:rPr lang="cs-CZ" sz="2000" i="1" dirty="0"/>
              <a:t> budu vykonávat v zájmu všeho lidu a podle svého nejlepšího </a:t>
            </a:r>
            <a:r>
              <a:rPr lang="cs-CZ" sz="2000" b="1" i="1" dirty="0"/>
              <a:t>vědomí a svědomí</a:t>
            </a:r>
            <a:r>
              <a:rPr lang="cs-CZ" sz="2000" i="1" dirty="0" smtClean="0"/>
              <a:t>.</a:t>
            </a:r>
          </a:p>
          <a:p>
            <a:pPr lvl="0" algn="just"/>
            <a:endParaRPr lang="cs-CZ" sz="1000" i="1" dirty="0"/>
          </a:p>
          <a:p>
            <a:pPr lvl="0" algn="just">
              <a:spcAft>
                <a:spcPts val="600"/>
              </a:spcAft>
            </a:pPr>
            <a:r>
              <a:rPr lang="cs-CZ" sz="2000" u="sng" dirty="0" smtClean="0"/>
              <a:t>Čl. 59 Ústavy ČR – slib prezidenta republiky</a:t>
            </a:r>
            <a:r>
              <a:rPr lang="cs-CZ" sz="2000" dirty="0" smtClean="0"/>
              <a:t>:</a:t>
            </a:r>
          </a:p>
          <a:p>
            <a:pPr lvl="0" algn="just"/>
            <a:r>
              <a:rPr lang="cs-CZ" sz="2000" i="1" dirty="0"/>
              <a:t>Slibuji věrnost České republice. Slibuji, že budu zachovávat její Ústavu a zákony. Slibuji na svou čest, že svůj </a:t>
            </a:r>
            <a:r>
              <a:rPr lang="cs-CZ" sz="2000" dirty="0"/>
              <a:t>úřad</a:t>
            </a:r>
            <a:r>
              <a:rPr lang="cs-CZ" sz="2000" i="1" dirty="0"/>
              <a:t> budu zastávat v zájmu všeho lidu a podle svého nejlepšího </a:t>
            </a:r>
            <a:r>
              <a:rPr lang="cs-CZ" sz="2000" b="1" i="1" dirty="0"/>
              <a:t>vědomí a svědomí</a:t>
            </a:r>
            <a:r>
              <a:rPr lang="cs-CZ" sz="2000" i="1" dirty="0" smtClean="0"/>
              <a:t>.</a:t>
            </a:r>
          </a:p>
          <a:p>
            <a:pPr lvl="0" algn="just"/>
            <a:endParaRPr lang="cs-CZ" sz="1000" i="1" dirty="0"/>
          </a:p>
          <a:p>
            <a:pPr lvl="0" algn="just">
              <a:spcAft>
                <a:spcPts val="600"/>
              </a:spcAft>
            </a:pPr>
            <a:r>
              <a:rPr lang="cs-CZ" sz="2000" u="sng" dirty="0" smtClean="0"/>
              <a:t>Čl. 69 Ústavy ČR – slib člena vlády:</a:t>
            </a:r>
          </a:p>
          <a:p>
            <a:pPr lvl="0" algn="just"/>
            <a:r>
              <a:rPr lang="cs-CZ" sz="2000" i="1" dirty="0"/>
              <a:t>Slibuji věrnost České republice. Slibuji, že budu zachovávat její Ústavu a zákony a uvádět je v život. Slibuji na svou </a:t>
            </a:r>
            <a:r>
              <a:rPr lang="cs-CZ" sz="2000" b="1" i="1" dirty="0"/>
              <a:t>čest</a:t>
            </a:r>
            <a:r>
              <a:rPr lang="cs-CZ" sz="2000" i="1" dirty="0"/>
              <a:t>, že budu zastávat svůj úřad </a:t>
            </a:r>
            <a:r>
              <a:rPr lang="cs-CZ" sz="2000" b="1" i="1" dirty="0"/>
              <a:t>svědomitě</a:t>
            </a:r>
            <a:r>
              <a:rPr lang="cs-CZ" sz="2000" i="1" dirty="0"/>
              <a:t> a </a:t>
            </a:r>
            <a:r>
              <a:rPr lang="cs-CZ" sz="2000" b="1" i="1" dirty="0"/>
              <a:t>nezneužiji svého postavení</a:t>
            </a:r>
            <a:r>
              <a:rPr lang="cs-CZ" sz="2000" i="1" dirty="0" smtClean="0"/>
              <a:t>.</a:t>
            </a:r>
            <a:endParaRPr lang="cs-CZ" sz="2000" dirty="0"/>
          </a:p>
        </p:txBody>
      </p:sp>
    </p:spTree>
    <p:extLst>
      <p:ext uri="{BB962C8B-B14F-4D97-AF65-F5344CB8AC3E}">
        <p14:creationId xmlns:p14="http://schemas.microsoft.com/office/powerpoint/2010/main" val="1228205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Obdélník 3"/>
          <p:cNvSpPr/>
          <p:nvPr/>
        </p:nvSpPr>
        <p:spPr>
          <a:xfrm>
            <a:off x="395536" y="332656"/>
            <a:ext cx="8352928" cy="5924699"/>
          </a:xfrm>
          <a:prstGeom prst="rect">
            <a:avLst/>
          </a:prstGeom>
        </p:spPr>
        <p:txBody>
          <a:bodyPr wrap="square">
            <a:spAutoFit/>
          </a:bodyPr>
          <a:lstStyle/>
          <a:p>
            <a:r>
              <a:rPr lang="cs-CZ" sz="2400" b="1" dirty="0"/>
              <a:t>MORÁLKA VEŘEJNÝCH ČINITELŮ :</a:t>
            </a:r>
            <a:endParaRPr lang="cs-CZ" sz="2400" b="1" dirty="0" smtClean="0"/>
          </a:p>
          <a:p>
            <a:pPr lvl="0" algn="just"/>
            <a:endParaRPr lang="cs-CZ" sz="1000" dirty="0" smtClean="0"/>
          </a:p>
          <a:p>
            <a:pPr lvl="0" algn="just">
              <a:spcAft>
                <a:spcPts val="600"/>
              </a:spcAft>
            </a:pPr>
            <a:r>
              <a:rPr lang="cs-CZ" sz="2000" u="sng" dirty="0" smtClean="0"/>
              <a:t>§ 69 zákona o obcích (č. 128/2000 Sb.) – slib člena zastupitelstva obce</a:t>
            </a:r>
            <a:r>
              <a:rPr lang="cs-CZ" sz="2000" dirty="0" smtClean="0"/>
              <a:t>:</a:t>
            </a:r>
          </a:p>
          <a:p>
            <a:pPr lvl="0" algn="just"/>
            <a:r>
              <a:rPr lang="cs-CZ" sz="2000" i="1" dirty="0" smtClean="0"/>
              <a:t>Slibuji </a:t>
            </a:r>
            <a:r>
              <a:rPr lang="cs-CZ" sz="2000" i="1" dirty="0"/>
              <a:t>věrnost České republice. Slibuji na svou </a:t>
            </a:r>
            <a:r>
              <a:rPr lang="cs-CZ" sz="2000" b="1" i="1" dirty="0"/>
              <a:t>čest</a:t>
            </a:r>
            <a:r>
              <a:rPr lang="cs-CZ" sz="2000" i="1" dirty="0"/>
              <a:t> a </a:t>
            </a:r>
            <a:r>
              <a:rPr lang="cs-CZ" sz="2000" b="1" i="1" dirty="0"/>
              <a:t>svědomí</a:t>
            </a:r>
            <a:r>
              <a:rPr lang="cs-CZ" sz="2000" i="1" dirty="0"/>
              <a:t>, že svoji funkci budu vykonávat </a:t>
            </a:r>
            <a:r>
              <a:rPr lang="cs-CZ" sz="2000" b="1" i="1" dirty="0"/>
              <a:t>svědomitě</a:t>
            </a:r>
            <a:r>
              <a:rPr lang="cs-CZ" sz="2000" i="1" dirty="0"/>
              <a:t>, v zájmu obce (města, městyse) a jejích (jeho) občanů a řídit se Ústavou a zákony České republiky</a:t>
            </a:r>
            <a:r>
              <a:rPr lang="cs-CZ" sz="2000" i="1" dirty="0" smtClean="0"/>
              <a:t>.</a:t>
            </a:r>
          </a:p>
          <a:p>
            <a:pPr lvl="0" algn="just"/>
            <a:endParaRPr lang="cs-CZ" sz="1000" i="1" dirty="0" smtClean="0"/>
          </a:p>
          <a:p>
            <a:pPr lvl="0" algn="just"/>
            <a:r>
              <a:rPr lang="cs-CZ" sz="2000" u="sng" dirty="0" smtClean="0"/>
              <a:t>§ 83 zákona o obcích – povinnosti člena zastupitelstva obce</a:t>
            </a:r>
            <a:r>
              <a:rPr lang="cs-CZ" sz="2000" dirty="0" smtClean="0"/>
              <a:t>:</a:t>
            </a:r>
          </a:p>
          <a:p>
            <a:pPr lvl="0" algn="just"/>
            <a:endParaRPr lang="cs-CZ" sz="1000" i="1" dirty="0" smtClean="0"/>
          </a:p>
          <a:p>
            <a:pPr lvl="0" algn="just"/>
            <a:r>
              <a:rPr lang="cs-CZ" sz="2000" i="1" dirty="0" smtClean="0"/>
              <a:t>Člen </a:t>
            </a:r>
            <a:r>
              <a:rPr lang="cs-CZ" sz="2000" i="1" dirty="0"/>
              <a:t>zastupitelstva obce je povinen zúčastňovat se zasedání zastupitelstva obce, popřípadě zasedání jiných orgánů obce, je-li jejich členem, plnit úkoly, které mu tyto orgány uloží, </a:t>
            </a:r>
            <a:r>
              <a:rPr lang="cs-CZ" sz="2000" b="1" i="1" dirty="0"/>
              <a:t>hájit zájmy občanů obce a jednat a vystupovat tak, aby nebyla ohrožena vážnost jeho funkce</a:t>
            </a:r>
            <a:r>
              <a:rPr lang="cs-CZ" sz="2000" i="1" dirty="0"/>
              <a:t>.</a:t>
            </a:r>
          </a:p>
          <a:p>
            <a:pPr lvl="0" algn="just"/>
            <a:r>
              <a:rPr lang="cs-CZ" sz="2000" i="1" dirty="0" smtClean="0"/>
              <a:t>Člen </a:t>
            </a:r>
            <a:r>
              <a:rPr lang="cs-CZ" sz="2000" i="1" dirty="0"/>
              <a:t>zastupitelstva obce, u něhož skutečnosti nasvědčují, že by jeho podíl na projednávání a rozhodování určité záležitosti v orgánech obce mohl znamenat výhodu nebo škodu pro něj samotného nebo osobu blízkou, pro fyzickou nebo právnickou osobu, kterou zastupuje na základě zákona nebo plné moci (</a:t>
            </a:r>
            <a:r>
              <a:rPr lang="cs-CZ" sz="2000" b="1" i="1" dirty="0"/>
              <a:t>střet zájmů</a:t>
            </a:r>
            <a:r>
              <a:rPr lang="cs-CZ" sz="2000" i="1" dirty="0"/>
              <a:t>), je povinen sdělit tuto skutečnost před zahájením jednání orgánu obce, který má danou záležitost projednávat.</a:t>
            </a:r>
            <a:endParaRPr lang="cs-CZ" sz="2000" i="1" dirty="0" smtClean="0"/>
          </a:p>
          <a:p>
            <a:pPr lvl="0" algn="just"/>
            <a:endParaRPr lang="cs-CZ" sz="2000" i="1" dirty="0"/>
          </a:p>
        </p:txBody>
      </p:sp>
    </p:spTree>
    <p:extLst>
      <p:ext uri="{BB962C8B-B14F-4D97-AF65-F5344CB8AC3E}">
        <p14:creationId xmlns:p14="http://schemas.microsoft.com/office/powerpoint/2010/main" val="2378818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Obdélník 3"/>
          <p:cNvSpPr/>
          <p:nvPr/>
        </p:nvSpPr>
        <p:spPr>
          <a:xfrm>
            <a:off x="395536" y="332656"/>
            <a:ext cx="8352928" cy="5693866"/>
          </a:xfrm>
          <a:prstGeom prst="rect">
            <a:avLst/>
          </a:prstGeom>
        </p:spPr>
        <p:txBody>
          <a:bodyPr wrap="square">
            <a:spAutoFit/>
          </a:bodyPr>
          <a:lstStyle/>
          <a:p>
            <a:r>
              <a:rPr lang="cs-CZ" sz="2400" b="1" dirty="0"/>
              <a:t>MORÁLKA VEŘEJNÝCH ČINITELŮ :</a:t>
            </a:r>
            <a:endParaRPr lang="cs-CZ" sz="2400" b="1" dirty="0" smtClean="0"/>
          </a:p>
          <a:p>
            <a:pPr lvl="0" algn="just"/>
            <a:endParaRPr lang="cs-CZ" sz="1000" dirty="0" smtClean="0"/>
          </a:p>
          <a:p>
            <a:pPr lvl="0" algn="just">
              <a:spcAft>
                <a:spcPts val="600"/>
              </a:spcAft>
            </a:pPr>
            <a:r>
              <a:rPr lang="cs-CZ" sz="2000" u="sng" dirty="0" smtClean="0"/>
              <a:t>§ 33 zákona o krajích (č. 128/2000 Sb.) – slib člena zastupitelstva kraje</a:t>
            </a:r>
            <a:r>
              <a:rPr lang="cs-CZ" sz="2000" dirty="0" smtClean="0"/>
              <a:t>:</a:t>
            </a:r>
          </a:p>
          <a:p>
            <a:pPr lvl="0" algn="just"/>
            <a:r>
              <a:rPr lang="cs-CZ" sz="2000" i="1" dirty="0" smtClean="0"/>
              <a:t>Slibuji </a:t>
            </a:r>
            <a:r>
              <a:rPr lang="cs-CZ" sz="2000" i="1" dirty="0"/>
              <a:t>věrnost České republice. Slibuji na svou </a:t>
            </a:r>
            <a:r>
              <a:rPr lang="cs-CZ" sz="2000" b="1" i="1" dirty="0"/>
              <a:t>čest</a:t>
            </a:r>
            <a:r>
              <a:rPr lang="cs-CZ" sz="2000" i="1" dirty="0"/>
              <a:t> a </a:t>
            </a:r>
            <a:r>
              <a:rPr lang="cs-CZ" sz="2000" b="1" i="1" dirty="0"/>
              <a:t>svědomí</a:t>
            </a:r>
            <a:r>
              <a:rPr lang="cs-CZ" sz="2000" i="1" dirty="0"/>
              <a:t>, že svoji funkci budu vykonávat </a:t>
            </a:r>
            <a:r>
              <a:rPr lang="cs-CZ" sz="2000" b="1" i="1" dirty="0"/>
              <a:t>svědomitě</a:t>
            </a:r>
            <a:r>
              <a:rPr lang="cs-CZ" sz="2000" i="1" dirty="0"/>
              <a:t>, v zájmu kraje a jeho občanů a řídit se Ústavou a zákony České republiky</a:t>
            </a:r>
            <a:r>
              <a:rPr lang="cs-CZ" sz="2000" i="1" dirty="0" smtClean="0"/>
              <a:t>.</a:t>
            </a:r>
          </a:p>
          <a:p>
            <a:pPr lvl="0" algn="just"/>
            <a:endParaRPr lang="cs-CZ" sz="2000" i="1" dirty="0"/>
          </a:p>
          <a:p>
            <a:pPr lvl="0" algn="just">
              <a:spcAft>
                <a:spcPts val="600"/>
              </a:spcAft>
            </a:pPr>
            <a:r>
              <a:rPr lang="cs-CZ" sz="2000" u="sng" dirty="0" smtClean="0"/>
              <a:t>§ 34 zákona o krajích – povinnosti člena zastupitelstva</a:t>
            </a:r>
            <a:r>
              <a:rPr lang="cs-CZ" sz="2000" dirty="0" smtClean="0"/>
              <a:t>:</a:t>
            </a:r>
          </a:p>
          <a:p>
            <a:pPr lvl="0" algn="just"/>
            <a:r>
              <a:rPr lang="cs-CZ" sz="2000" i="1" dirty="0" smtClean="0"/>
              <a:t>Člen </a:t>
            </a:r>
            <a:r>
              <a:rPr lang="cs-CZ" sz="2000" i="1" dirty="0"/>
              <a:t>zastupitelstva je povinen zúčastňovat se zasedání zastupitelstva, popřípadě zasedání jiných orgánů kraje, je-li jejich členem, plnit úkoly, které mu tyto orgány uloží, </a:t>
            </a:r>
            <a:r>
              <a:rPr lang="cs-CZ" sz="2000" b="1" i="1" dirty="0"/>
              <a:t>hájit zájmy občanů kraje a jednat a vystupovat tak, aby nebyla ohrožena vážnost jeho funkce</a:t>
            </a:r>
            <a:r>
              <a:rPr lang="cs-CZ" sz="2000" i="1" dirty="0"/>
              <a:t>.</a:t>
            </a:r>
          </a:p>
          <a:p>
            <a:pPr lvl="0" algn="just"/>
            <a:r>
              <a:rPr lang="cs-CZ" sz="2000" i="1" dirty="0" smtClean="0"/>
              <a:t>Člen </a:t>
            </a:r>
            <a:r>
              <a:rPr lang="cs-CZ" sz="2000" i="1" dirty="0"/>
              <a:t>zastupitelstva, u něhož skutečnosti nasvědčují, že by jeho podíl na projednávání a rozhodování určité záležitosti v orgánech kraje mohl znamenat výhodu nebo škodu pro něj samotného nebo osobu blízkou, pro fyzickou nebo právnickou osobu, kterou zastupuje na základě zákona nebo plné moci (</a:t>
            </a:r>
            <a:r>
              <a:rPr lang="cs-CZ" sz="2000" b="1" i="1" dirty="0"/>
              <a:t>střet zájmů</a:t>
            </a:r>
            <a:r>
              <a:rPr lang="cs-CZ" sz="2000" i="1" dirty="0"/>
              <a:t>), je povinen sdělit tuto skutečnost před zahájením jednání orgánu kraje, který má danou záležitost projednávat.</a:t>
            </a:r>
          </a:p>
        </p:txBody>
      </p:sp>
    </p:spTree>
    <p:extLst>
      <p:ext uri="{BB962C8B-B14F-4D97-AF65-F5344CB8AC3E}">
        <p14:creationId xmlns:p14="http://schemas.microsoft.com/office/powerpoint/2010/main" val="1175611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Obdélník 3"/>
          <p:cNvSpPr/>
          <p:nvPr/>
        </p:nvSpPr>
        <p:spPr>
          <a:xfrm>
            <a:off x="395536" y="332656"/>
            <a:ext cx="8352928" cy="5917004"/>
          </a:xfrm>
          <a:prstGeom prst="rect">
            <a:avLst/>
          </a:prstGeom>
        </p:spPr>
        <p:txBody>
          <a:bodyPr wrap="square">
            <a:spAutoFit/>
          </a:bodyPr>
          <a:lstStyle/>
          <a:p>
            <a:r>
              <a:rPr lang="cs-CZ" sz="2800" b="1" dirty="0"/>
              <a:t>MORÁLKA VEŘEJNÝCH ČINITELŮ :</a:t>
            </a:r>
            <a:endParaRPr lang="cs-CZ" sz="2800" b="1" dirty="0" smtClean="0"/>
          </a:p>
          <a:p>
            <a:pPr lvl="0" algn="just"/>
            <a:endParaRPr lang="cs-CZ" sz="1050" dirty="0" smtClean="0"/>
          </a:p>
          <a:p>
            <a:pPr lvl="0" algn="just"/>
            <a:r>
              <a:rPr lang="cs-CZ" sz="2000" dirty="0" smtClean="0"/>
              <a:t>Na základě novelizace zákona o obcích (č. 128/2000 Sb.) a zákona o krajích (č. 129/2000 Sb.) od 1. 1. 2018 je vyhrazeno zastupitelstvu obce </a:t>
            </a:r>
            <a:r>
              <a:rPr lang="cs-CZ" sz="2000" dirty="0"/>
              <a:t>[§ </a:t>
            </a:r>
            <a:r>
              <a:rPr lang="cs-CZ" sz="2000" dirty="0" smtClean="0"/>
              <a:t>84 </a:t>
            </a:r>
            <a:r>
              <a:rPr lang="cs-CZ" sz="2000" dirty="0"/>
              <a:t>odst. 2 písm. </a:t>
            </a:r>
            <a:r>
              <a:rPr lang="cs-CZ" sz="2000" dirty="0" smtClean="0"/>
              <a:t>p) ZoO] a zastupitelstvu kraje [§ 35 odst. 2 písm. s) ZoK]:</a:t>
            </a:r>
          </a:p>
          <a:p>
            <a:pPr lvl="0" algn="just"/>
            <a:endParaRPr lang="cs-CZ" sz="2000" dirty="0"/>
          </a:p>
          <a:p>
            <a:pPr lvl="0" algn="just"/>
            <a:r>
              <a:rPr lang="cs-CZ" sz="2000" b="1" i="1" dirty="0"/>
              <a:t>vyslovovat souhlas se vznikem pracovněprávního vztahu mezi krajem a členem </a:t>
            </a:r>
            <a:r>
              <a:rPr lang="cs-CZ" sz="2000" b="1" i="1" dirty="0" smtClean="0"/>
              <a:t>zastupitelstva</a:t>
            </a:r>
          </a:p>
          <a:p>
            <a:pPr lvl="0" algn="just"/>
            <a:endParaRPr lang="cs-CZ" sz="2000" b="1" i="1" dirty="0"/>
          </a:p>
          <a:p>
            <a:pPr lvl="0" algn="just"/>
            <a:r>
              <a:rPr lang="cs-CZ" sz="2000" dirty="0" smtClean="0"/>
              <a:t>Od 1. 1. 2018 je v ZoO a ZoK zakotvena rovněž </a:t>
            </a:r>
            <a:r>
              <a:rPr lang="cs-CZ" sz="2000" b="1" dirty="0" smtClean="0"/>
              <a:t>možnost poskytnout členovi zastupitelstva obce/kraje mimořádnou </a:t>
            </a:r>
            <a:r>
              <a:rPr lang="cs-CZ" sz="2000" b="1" dirty="0"/>
              <a:t>odměnu za splnění mimořádných nebo zvláště významných úkolů kraje</a:t>
            </a:r>
            <a:r>
              <a:rPr lang="cs-CZ" sz="2000" dirty="0" smtClean="0"/>
              <a:t>. Výše odměny je limitována 2 násobkem měsíční odměny, kterou pobírá v souvislosti s výkonem funkce</a:t>
            </a:r>
            <a:r>
              <a:rPr lang="cs-CZ" sz="2000" dirty="0"/>
              <a:t>. Návrh na poskytnutí mimořádné odměny členovi zastupitelstva musí být uveden jako samostatný bod navrženého programu připravovaného zasedání zastupitelstva</a:t>
            </a:r>
            <a:r>
              <a:rPr lang="cs-CZ" sz="2000" dirty="0" smtClean="0"/>
              <a:t>. Návrh </a:t>
            </a:r>
            <a:r>
              <a:rPr lang="cs-CZ" sz="2000" dirty="0"/>
              <a:t>na poskytnutí mimořádné odměny členovi zastupitelstva musí být odůvodněn a projednán jako samostatný bod programu jednání zastupitelstva. Důvod poskytnutí mimořádné odměny musí být uveden v usnesení zastupitelstva, kterým byla mimořádná odměna poskytnuta.</a:t>
            </a:r>
            <a:endParaRPr lang="cs-CZ" sz="2000" dirty="0" smtClean="0"/>
          </a:p>
        </p:txBody>
      </p:sp>
    </p:spTree>
    <p:extLst>
      <p:ext uri="{BB962C8B-B14F-4D97-AF65-F5344CB8AC3E}">
        <p14:creationId xmlns:p14="http://schemas.microsoft.com/office/powerpoint/2010/main" val="1591924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356350"/>
            <a:ext cx="4032448" cy="365124"/>
          </a:xfrm>
        </p:spPr>
        <p:txBody>
          <a:bodyPr/>
          <a:lstStyle/>
          <a:p>
            <a:r>
              <a:rPr lang="cs-CZ" dirty="0" smtClean="0"/>
              <a:t>JUDr. Petr Pospíšil, Ph.D., LL.M. </a:t>
            </a:r>
          </a:p>
          <a:p>
            <a:r>
              <a:rPr lang="cs-CZ" dirty="0"/>
              <a:t>ŘÍZENÍ OBCÍ A REGIONŮ – MORÁLKA VEŘEJNÝCH ČINITELŮ</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Obdélník 3"/>
          <p:cNvSpPr/>
          <p:nvPr/>
        </p:nvSpPr>
        <p:spPr>
          <a:xfrm>
            <a:off x="395536" y="332656"/>
            <a:ext cx="8291264" cy="6017032"/>
          </a:xfrm>
          <a:prstGeom prst="rect">
            <a:avLst/>
          </a:prstGeom>
        </p:spPr>
        <p:txBody>
          <a:bodyPr wrap="square">
            <a:spAutoFit/>
          </a:bodyPr>
          <a:lstStyle/>
          <a:p>
            <a:pPr>
              <a:spcAft>
                <a:spcPts val="600"/>
              </a:spcAft>
            </a:pPr>
            <a:r>
              <a:rPr lang="cs-CZ" sz="2800" b="1" cap="all" dirty="0"/>
              <a:t>Základní povinnosti úředníka ÚSC</a:t>
            </a:r>
            <a:endParaRPr lang="cs-CZ" sz="2800" cap="all" dirty="0"/>
          </a:p>
          <a:p>
            <a:pPr>
              <a:spcAft>
                <a:spcPts val="300"/>
              </a:spcAft>
            </a:pPr>
            <a:r>
              <a:rPr lang="cs-CZ" dirty="0"/>
              <a:t>… jsou vyjmenovány v § 16 zákona o úřednících ÚSC, úředník je povinen např.:</a:t>
            </a:r>
          </a:p>
          <a:p>
            <a:pPr marL="285750" indent="-285750">
              <a:buFontTx/>
              <a:buChar char="-"/>
            </a:pPr>
            <a:r>
              <a:rPr lang="cs-CZ" dirty="0"/>
              <a:t>dodržovat ústavní pořádek ČR a právní předpisy vztahující se k jím vykonávané práci,</a:t>
            </a:r>
          </a:p>
          <a:p>
            <a:pPr marL="285750" indent="-285750">
              <a:buFontTx/>
              <a:buChar char="-"/>
            </a:pPr>
            <a:r>
              <a:rPr lang="cs-CZ" dirty="0"/>
              <a:t>hájit při výkonu správních činností veřejný zájem,</a:t>
            </a:r>
          </a:p>
          <a:p>
            <a:pPr marL="285750" indent="-285750">
              <a:buFontTx/>
              <a:buChar char="-"/>
            </a:pPr>
            <a:r>
              <a:rPr lang="cs-CZ" dirty="0"/>
              <a:t>jednat a rozhodovat nestranně,</a:t>
            </a:r>
          </a:p>
          <a:p>
            <a:pPr marL="285750" indent="-285750">
              <a:spcAft>
                <a:spcPts val="300"/>
              </a:spcAft>
              <a:buFontTx/>
              <a:buChar char="-"/>
            </a:pPr>
            <a:r>
              <a:rPr lang="cs-CZ" dirty="0"/>
              <a:t>v souvislosti s výkonem zaměstnání nepřijímat dary ani jiné výhody …</a:t>
            </a:r>
          </a:p>
          <a:p>
            <a:pPr algn="just">
              <a:spcAft>
                <a:spcPts val="300"/>
              </a:spcAft>
            </a:pPr>
            <a:r>
              <a:rPr lang="cs-CZ" dirty="0"/>
              <a:t>Úředník </a:t>
            </a:r>
            <a:r>
              <a:rPr lang="cs-CZ" b="1" dirty="0"/>
              <a:t>nesmí být členem řídícího, dozorčího nebo kontrolního orgánu právnické osoby, jejímž předmětem činnosti je podnikání</a:t>
            </a:r>
            <a:r>
              <a:rPr lang="cs-CZ" dirty="0"/>
              <a:t>. To neplatí, pokud do takového orgánu byl vyslán ÚSC, jehož je zaměstnancem. Úředníkovi, který byl do takového orgánu vyslán tímto ÚSC, nenáleží odměna za výkon funkce podle věty první. Tato odměna nesmí být poskytnuta ani po skončení pracovního poměru. </a:t>
            </a:r>
          </a:p>
          <a:p>
            <a:pPr algn="just">
              <a:spcAft>
                <a:spcPts val="300"/>
              </a:spcAft>
            </a:pPr>
            <a:r>
              <a:rPr lang="cs-CZ" dirty="0"/>
              <a:t>Úředník může vykonávat </a:t>
            </a:r>
            <a:r>
              <a:rPr lang="cs-CZ" b="1" dirty="0"/>
              <a:t>jinou výdělečnou činnost jen s předchozím písemným souhlasem ÚSC</a:t>
            </a:r>
            <a:r>
              <a:rPr lang="cs-CZ" dirty="0"/>
              <a:t>, u něhož je zaměstnán. To se nevztahuje na činnost vědeckou, pedagogickou, publicistickou, literární nebo uměleckou, na činnost znalce nebo tlumočníka vykonávanou pro soud nebo správní úřad, na činnost v poradních orgánech vlády a na správu vlastního majetku.</a:t>
            </a:r>
          </a:p>
          <a:p>
            <a:pPr algn="just"/>
            <a:r>
              <a:rPr lang="cs-CZ" b="1" dirty="0"/>
              <a:t>Vedoucí úředníci ÚSC </a:t>
            </a:r>
            <a:r>
              <a:rPr lang="cs-CZ" dirty="0"/>
              <a:t>se za splnění určitých podmínek považují za </a:t>
            </a:r>
            <a:r>
              <a:rPr lang="cs-CZ" b="1" dirty="0"/>
              <a:t>veřejné funkcionáře </a:t>
            </a:r>
            <a:r>
              <a:rPr lang="cs-CZ" dirty="0"/>
              <a:t>ve smyslu zákona č. 159/2006 Sb., o střetu zájmů, ve znění pozdějších předpisů, a vztahují se tak na ně některé povinnosti dle tohoto zákona (zejména podávání Oznámení o osobním zájmu, o činnostech, majetku, příjmech, darech a závazcích).</a:t>
            </a:r>
          </a:p>
        </p:txBody>
      </p:sp>
    </p:spTree>
    <p:extLst>
      <p:ext uri="{BB962C8B-B14F-4D97-AF65-F5344CB8AC3E}">
        <p14:creationId xmlns:p14="http://schemas.microsoft.com/office/powerpoint/2010/main" val="2591091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TotalTime>
  <Words>5015</Words>
  <Application>Microsoft Office PowerPoint</Application>
  <PresentationFormat>Předvádění na obrazovce (4:3)</PresentationFormat>
  <Paragraphs>386</Paragraphs>
  <Slides>31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Calibri</vt:lpstr>
      <vt:lpstr>Wingdings</vt:lpstr>
      <vt:lpstr>Motiv sady Office</vt:lpstr>
      <vt:lpstr>Morálka veřejných činitelů, etické kodexy samosprávy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Pospíšil Petr</cp:lastModifiedBy>
  <cp:revision>107</cp:revision>
  <cp:lastPrinted>2018-02-15T12:15:03Z</cp:lastPrinted>
  <dcterms:created xsi:type="dcterms:W3CDTF">2015-09-08T17:35:18Z</dcterms:created>
  <dcterms:modified xsi:type="dcterms:W3CDTF">2018-02-26T11:33:04Z</dcterms:modified>
</cp:coreProperties>
</file>