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19"/>
  </p:notesMasterIdLst>
  <p:sldIdLst>
    <p:sldId id="257" r:id="rId2"/>
    <p:sldId id="272" r:id="rId3"/>
    <p:sldId id="295" r:id="rId4"/>
    <p:sldId id="297" r:id="rId5"/>
    <p:sldId id="298" r:id="rId6"/>
    <p:sldId id="302" r:id="rId7"/>
    <p:sldId id="296" r:id="rId8"/>
    <p:sldId id="299" r:id="rId9"/>
    <p:sldId id="303" r:id="rId10"/>
    <p:sldId id="300" r:id="rId11"/>
    <p:sldId id="301" r:id="rId12"/>
    <p:sldId id="294" r:id="rId13"/>
    <p:sldId id="290" r:id="rId14"/>
    <p:sldId id="291" r:id="rId15"/>
    <p:sldId id="292" r:id="rId16"/>
    <p:sldId id="288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2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FF8B90-69B0-4D2C-8358-B0CA1E618BE4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B50A0A-019C-4468-BB16-D7D523E184BD}">
      <dgm:prSet phldrT="[Text]" custT="1"/>
      <dgm:spPr/>
      <dgm:t>
        <a:bodyPr/>
        <a:lstStyle/>
        <a:p>
          <a:r>
            <a:rPr lang="cs-CZ" sz="2000" b="1" dirty="0"/>
            <a:t>školství a sport</a:t>
          </a:r>
        </a:p>
      </dgm:t>
    </dgm:pt>
    <dgm:pt modelId="{5B52F6D2-98C4-4D49-8B73-E4E17FF007D6}" type="par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61B603CF-DBD2-4873-90CE-FE92931BBD72}" type="sib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7467515D-5246-43AE-BF74-B608B5153344}">
      <dgm:prSet phldrT="[Text]" custT="1"/>
      <dgm:spPr/>
      <dgm:t>
        <a:bodyPr/>
        <a:lstStyle/>
        <a:p>
          <a:r>
            <a:rPr lang="cs-CZ" sz="2000" b="1" dirty="0"/>
            <a:t>zdravotnictví</a:t>
          </a:r>
        </a:p>
      </dgm:t>
    </dgm:pt>
    <dgm:pt modelId="{3E4E658F-DD1E-4AB0-BAD2-83DE4381D2F2}" type="par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963FCF6D-B14B-41CE-80AD-399236C6979D}" type="sib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C398DCB2-2AFF-49B2-B256-C3579B49E8B9}">
      <dgm:prSet phldrT="[Text]" custT="1"/>
      <dgm:spPr/>
      <dgm:t>
        <a:bodyPr/>
        <a:lstStyle/>
        <a:p>
          <a:r>
            <a:rPr lang="cs-CZ" sz="2000" b="1" dirty="0"/>
            <a:t>kultura</a:t>
          </a:r>
        </a:p>
      </dgm:t>
    </dgm:pt>
    <dgm:pt modelId="{62AF07A7-E7F8-4972-8C87-5811CB3F415D}" type="par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FA75F32C-0075-4252-83E1-580CE33F42F5}" type="sib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755511CE-9F39-4291-B075-D93C64CEF989}">
      <dgm:prSet phldrT="[Text]" custT="1"/>
      <dgm:spPr/>
      <dgm:t>
        <a:bodyPr/>
        <a:lstStyle/>
        <a:p>
          <a:r>
            <a:rPr lang="cs-CZ" sz="2000" b="1" dirty="0"/>
            <a:t>veřejná infrastruktura</a:t>
          </a:r>
        </a:p>
      </dgm:t>
    </dgm:pt>
    <dgm:pt modelId="{37738AD3-D3CB-443A-9CCE-74761FFEF718}" type="par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B33F1236-68A4-4997-9ED2-44A2BDAF67FD}" type="sib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AADA7BAD-7C81-459F-8E22-82FC15739CDB}">
      <dgm:prSet phldrT="[Text]" custT="1"/>
      <dgm:spPr/>
      <dgm:t>
        <a:bodyPr/>
        <a:lstStyle/>
        <a:p>
          <a:r>
            <a:rPr lang="cs-CZ" sz="2000" b="1" dirty="0"/>
            <a:t>informační systémy</a:t>
          </a:r>
        </a:p>
      </dgm:t>
    </dgm:pt>
    <dgm:pt modelId="{55FD64EC-7892-49D5-9028-38978C4FA17F}" type="par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9DEC5B2-6C29-4A54-B99A-A41D8396DC2F}" type="sib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1672814-6086-4287-A8DC-4AC4D73C79FA}" type="pres">
      <dgm:prSet presAssocID="{F3FF8B90-69B0-4D2C-8358-B0CA1E618BE4}" presName="cycle" presStyleCnt="0">
        <dgm:presLayoutVars>
          <dgm:dir/>
          <dgm:resizeHandles val="exact"/>
        </dgm:presLayoutVars>
      </dgm:prSet>
      <dgm:spPr/>
    </dgm:pt>
    <dgm:pt modelId="{8DBAB27A-DB06-4563-8675-4C0AFCA2337B}" type="pres">
      <dgm:prSet presAssocID="{B6B50A0A-019C-4468-BB16-D7D523E184BD}" presName="node" presStyleLbl="node1" presStyleIdx="0" presStyleCnt="5" custScaleX="193878" custRadScaleRad="102134" custRadScaleInc="-47910">
        <dgm:presLayoutVars>
          <dgm:bulletEnabled val="1"/>
        </dgm:presLayoutVars>
      </dgm:prSet>
      <dgm:spPr/>
    </dgm:pt>
    <dgm:pt modelId="{DE95ADFE-67EA-48B2-934D-1E6DC3E2A933}" type="pres">
      <dgm:prSet presAssocID="{B6B50A0A-019C-4468-BB16-D7D523E184BD}" presName="spNode" presStyleCnt="0"/>
      <dgm:spPr/>
    </dgm:pt>
    <dgm:pt modelId="{7F6F0963-43C5-4F55-8C7F-07865C68B77C}" type="pres">
      <dgm:prSet presAssocID="{61B603CF-DBD2-4873-90CE-FE92931BBD72}" presName="sibTrans" presStyleLbl="sibTrans1D1" presStyleIdx="0" presStyleCnt="5"/>
      <dgm:spPr/>
    </dgm:pt>
    <dgm:pt modelId="{B60E4E42-2324-4C2A-A6EC-EFB88264DCEA}" type="pres">
      <dgm:prSet presAssocID="{7467515D-5246-43AE-BF74-B608B5153344}" presName="node" presStyleLbl="node1" presStyleIdx="1" presStyleCnt="5" custScaleX="205571">
        <dgm:presLayoutVars>
          <dgm:bulletEnabled val="1"/>
        </dgm:presLayoutVars>
      </dgm:prSet>
      <dgm:spPr/>
    </dgm:pt>
    <dgm:pt modelId="{7B5647E2-3F12-4C10-8B24-6603B4B9DBAC}" type="pres">
      <dgm:prSet presAssocID="{7467515D-5246-43AE-BF74-B608B5153344}" presName="spNode" presStyleCnt="0"/>
      <dgm:spPr/>
    </dgm:pt>
    <dgm:pt modelId="{049D3D47-00BC-4374-8F84-C30ED55D702A}" type="pres">
      <dgm:prSet presAssocID="{963FCF6D-B14B-41CE-80AD-399236C6979D}" presName="sibTrans" presStyleLbl="sibTrans1D1" presStyleIdx="1" presStyleCnt="5"/>
      <dgm:spPr/>
    </dgm:pt>
    <dgm:pt modelId="{4618121B-FA06-464A-96AF-411EE9799886}" type="pres">
      <dgm:prSet presAssocID="{C398DCB2-2AFF-49B2-B256-C3579B49E8B9}" presName="node" presStyleLbl="node1" presStyleIdx="2" presStyleCnt="5" custScaleX="113882">
        <dgm:presLayoutVars>
          <dgm:bulletEnabled val="1"/>
        </dgm:presLayoutVars>
      </dgm:prSet>
      <dgm:spPr/>
    </dgm:pt>
    <dgm:pt modelId="{BF417E2E-DB1F-40F2-BB2D-EA6EEFD1A1CC}" type="pres">
      <dgm:prSet presAssocID="{C398DCB2-2AFF-49B2-B256-C3579B49E8B9}" presName="spNode" presStyleCnt="0"/>
      <dgm:spPr/>
    </dgm:pt>
    <dgm:pt modelId="{F74F2DB3-B18B-4C4B-A6C9-1D54D6421C5C}" type="pres">
      <dgm:prSet presAssocID="{FA75F32C-0075-4252-83E1-580CE33F42F5}" presName="sibTrans" presStyleLbl="sibTrans1D1" presStyleIdx="2" presStyleCnt="5"/>
      <dgm:spPr/>
    </dgm:pt>
    <dgm:pt modelId="{B3E48BBD-9907-4EB3-B482-715A74BA1F7E}" type="pres">
      <dgm:prSet presAssocID="{755511CE-9F39-4291-B075-D93C64CEF989}" presName="node" presStyleLbl="node1" presStyleIdx="3" presStyleCnt="5" custScaleX="182227" custRadScaleRad="89776" custRadScaleInc="20411">
        <dgm:presLayoutVars>
          <dgm:bulletEnabled val="1"/>
        </dgm:presLayoutVars>
      </dgm:prSet>
      <dgm:spPr/>
    </dgm:pt>
    <dgm:pt modelId="{6E759E5E-E177-4D35-BEA4-8AC6FFD3F0C4}" type="pres">
      <dgm:prSet presAssocID="{755511CE-9F39-4291-B075-D93C64CEF989}" presName="spNode" presStyleCnt="0"/>
      <dgm:spPr/>
    </dgm:pt>
    <dgm:pt modelId="{D0F0A5B2-DD56-4B1D-9317-9F6666C3A171}" type="pres">
      <dgm:prSet presAssocID="{B33F1236-68A4-4997-9ED2-44A2BDAF67FD}" presName="sibTrans" presStyleLbl="sibTrans1D1" presStyleIdx="3" presStyleCnt="5"/>
      <dgm:spPr/>
    </dgm:pt>
    <dgm:pt modelId="{6EA8B606-EE72-4E3A-993B-EAFF03DB4743}" type="pres">
      <dgm:prSet presAssocID="{AADA7BAD-7C81-459F-8E22-82FC15739CDB}" presName="node" presStyleLbl="node1" presStyleIdx="4" presStyleCnt="5" custScaleX="169043">
        <dgm:presLayoutVars>
          <dgm:bulletEnabled val="1"/>
        </dgm:presLayoutVars>
      </dgm:prSet>
      <dgm:spPr/>
    </dgm:pt>
    <dgm:pt modelId="{06C9EE61-BA7B-4F24-BE63-BE244B091E6E}" type="pres">
      <dgm:prSet presAssocID="{AADA7BAD-7C81-459F-8E22-82FC15739CDB}" presName="spNode" presStyleCnt="0"/>
      <dgm:spPr/>
    </dgm:pt>
    <dgm:pt modelId="{93E18A8E-FBDB-4C0C-989F-27CE970AC715}" type="pres">
      <dgm:prSet presAssocID="{69DEC5B2-6C29-4A54-B99A-A41D8396DC2F}" presName="sibTrans" presStyleLbl="sibTrans1D1" presStyleIdx="4" presStyleCnt="5"/>
      <dgm:spPr/>
    </dgm:pt>
  </dgm:ptLst>
  <dgm:cxnLst>
    <dgm:cxn modelId="{1F473703-2474-4210-BDB5-EEFAE23B3667}" type="presOf" srcId="{7467515D-5246-43AE-BF74-B608B5153344}" destId="{B60E4E42-2324-4C2A-A6EC-EFB88264DCEA}" srcOrd="0" destOrd="0" presId="urn:microsoft.com/office/officeart/2005/8/layout/cycle6"/>
    <dgm:cxn modelId="{500A0C10-4B3C-4E6A-A340-D469D3856F87}" type="presOf" srcId="{F3FF8B90-69B0-4D2C-8358-B0CA1E618BE4}" destId="{61672814-6086-4287-A8DC-4AC4D73C79FA}" srcOrd="0" destOrd="0" presId="urn:microsoft.com/office/officeart/2005/8/layout/cycle6"/>
    <dgm:cxn modelId="{0CA98911-D031-4EE3-8FBC-BB7A9C623D84}" type="presOf" srcId="{AADA7BAD-7C81-459F-8E22-82FC15739CDB}" destId="{6EA8B606-EE72-4E3A-993B-EAFF03DB4743}" srcOrd="0" destOrd="0" presId="urn:microsoft.com/office/officeart/2005/8/layout/cycle6"/>
    <dgm:cxn modelId="{DBBE391B-F38D-4D76-B952-8F97EB2B958E}" srcId="{F3FF8B90-69B0-4D2C-8358-B0CA1E618BE4}" destId="{7467515D-5246-43AE-BF74-B608B5153344}" srcOrd="1" destOrd="0" parTransId="{3E4E658F-DD1E-4AB0-BAD2-83DE4381D2F2}" sibTransId="{963FCF6D-B14B-41CE-80AD-399236C6979D}"/>
    <dgm:cxn modelId="{3650EE23-F7A9-456B-96CC-8BBD0BBBD86E}" type="presOf" srcId="{755511CE-9F39-4291-B075-D93C64CEF989}" destId="{B3E48BBD-9907-4EB3-B482-715A74BA1F7E}" srcOrd="0" destOrd="0" presId="urn:microsoft.com/office/officeart/2005/8/layout/cycle6"/>
    <dgm:cxn modelId="{A39EC933-2AEF-4DC9-832F-484D28B5F805}" type="presOf" srcId="{61B603CF-DBD2-4873-90CE-FE92931BBD72}" destId="{7F6F0963-43C5-4F55-8C7F-07865C68B77C}" srcOrd="0" destOrd="0" presId="urn:microsoft.com/office/officeart/2005/8/layout/cycle6"/>
    <dgm:cxn modelId="{CA42755E-3369-40AD-8721-B3AF72FB9FB5}" srcId="{F3FF8B90-69B0-4D2C-8358-B0CA1E618BE4}" destId="{C398DCB2-2AFF-49B2-B256-C3579B49E8B9}" srcOrd="2" destOrd="0" parTransId="{62AF07A7-E7F8-4972-8C87-5811CB3F415D}" sibTransId="{FA75F32C-0075-4252-83E1-580CE33F42F5}"/>
    <dgm:cxn modelId="{C918FA53-1981-4216-B48A-ADED311FC51E}" type="presOf" srcId="{69DEC5B2-6C29-4A54-B99A-A41D8396DC2F}" destId="{93E18A8E-FBDB-4C0C-989F-27CE970AC715}" srcOrd="0" destOrd="0" presId="urn:microsoft.com/office/officeart/2005/8/layout/cycle6"/>
    <dgm:cxn modelId="{2F4F4C58-5B97-4673-AF0C-699C94003E15}" type="presOf" srcId="{963FCF6D-B14B-41CE-80AD-399236C6979D}" destId="{049D3D47-00BC-4374-8F84-C30ED55D702A}" srcOrd="0" destOrd="0" presId="urn:microsoft.com/office/officeart/2005/8/layout/cycle6"/>
    <dgm:cxn modelId="{CFC670A6-0D18-4E3A-B78C-03BE02DB4079}" type="presOf" srcId="{B33F1236-68A4-4997-9ED2-44A2BDAF67FD}" destId="{D0F0A5B2-DD56-4B1D-9317-9F6666C3A171}" srcOrd="0" destOrd="0" presId="urn:microsoft.com/office/officeart/2005/8/layout/cycle6"/>
    <dgm:cxn modelId="{B83BE0AC-C86E-414F-9D70-DD6AF42E70B5}" srcId="{F3FF8B90-69B0-4D2C-8358-B0CA1E618BE4}" destId="{B6B50A0A-019C-4468-BB16-D7D523E184BD}" srcOrd="0" destOrd="0" parTransId="{5B52F6D2-98C4-4D49-8B73-E4E17FF007D6}" sibTransId="{61B603CF-DBD2-4873-90CE-FE92931BBD72}"/>
    <dgm:cxn modelId="{14EC03C1-47CA-4FD8-BC85-767A0FA49F75}" srcId="{F3FF8B90-69B0-4D2C-8358-B0CA1E618BE4}" destId="{AADA7BAD-7C81-459F-8E22-82FC15739CDB}" srcOrd="4" destOrd="0" parTransId="{55FD64EC-7892-49D5-9028-38978C4FA17F}" sibTransId="{69DEC5B2-6C29-4A54-B99A-A41D8396DC2F}"/>
    <dgm:cxn modelId="{F4516FC6-233F-4E42-B462-D5F0630F5262}" type="presOf" srcId="{C398DCB2-2AFF-49B2-B256-C3579B49E8B9}" destId="{4618121B-FA06-464A-96AF-411EE9799886}" srcOrd="0" destOrd="0" presId="urn:microsoft.com/office/officeart/2005/8/layout/cycle6"/>
    <dgm:cxn modelId="{2C2450D4-AB88-4252-BA73-CEC95AB9E341}" type="presOf" srcId="{FA75F32C-0075-4252-83E1-580CE33F42F5}" destId="{F74F2DB3-B18B-4C4B-A6C9-1D54D6421C5C}" srcOrd="0" destOrd="0" presId="urn:microsoft.com/office/officeart/2005/8/layout/cycle6"/>
    <dgm:cxn modelId="{37EA97F0-C19C-4CBF-96A5-38E71C38345A}" type="presOf" srcId="{B6B50A0A-019C-4468-BB16-D7D523E184BD}" destId="{8DBAB27A-DB06-4563-8675-4C0AFCA2337B}" srcOrd="0" destOrd="0" presId="urn:microsoft.com/office/officeart/2005/8/layout/cycle6"/>
    <dgm:cxn modelId="{D3E3DCFA-548D-4A80-A47C-55A036EA9847}" srcId="{F3FF8B90-69B0-4D2C-8358-B0CA1E618BE4}" destId="{755511CE-9F39-4291-B075-D93C64CEF989}" srcOrd="3" destOrd="0" parTransId="{37738AD3-D3CB-443A-9CCE-74761FFEF718}" sibTransId="{B33F1236-68A4-4997-9ED2-44A2BDAF67FD}"/>
    <dgm:cxn modelId="{76C8578C-8CA2-472E-9963-ADA94B3E431E}" type="presParOf" srcId="{61672814-6086-4287-A8DC-4AC4D73C79FA}" destId="{8DBAB27A-DB06-4563-8675-4C0AFCA2337B}" srcOrd="0" destOrd="0" presId="urn:microsoft.com/office/officeart/2005/8/layout/cycle6"/>
    <dgm:cxn modelId="{03B95A85-AE47-4F3F-9260-F784A2CF2847}" type="presParOf" srcId="{61672814-6086-4287-A8DC-4AC4D73C79FA}" destId="{DE95ADFE-67EA-48B2-934D-1E6DC3E2A933}" srcOrd="1" destOrd="0" presId="urn:microsoft.com/office/officeart/2005/8/layout/cycle6"/>
    <dgm:cxn modelId="{C5F754EB-6217-41F1-9B24-1C762309A14F}" type="presParOf" srcId="{61672814-6086-4287-A8DC-4AC4D73C79FA}" destId="{7F6F0963-43C5-4F55-8C7F-07865C68B77C}" srcOrd="2" destOrd="0" presId="urn:microsoft.com/office/officeart/2005/8/layout/cycle6"/>
    <dgm:cxn modelId="{6864B457-7651-496D-8A61-C703AF2C540B}" type="presParOf" srcId="{61672814-6086-4287-A8DC-4AC4D73C79FA}" destId="{B60E4E42-2324-4C2A-A6EC-EFB88264DCEA}" srcOrd="3" destOrd="0" presId="urn:microsoft.com/office/officeart/2005/8/layout/cycle6"/>
    <dgm:cxn modelId="{AF4845BA-57DC-4FFE-AF1B-8B775A797B3A}" type="presParOf" srcId="{61672814-6086-4287-A8DC-4AC4D73C79FA}" destId="{7B5647E2-3F12-4C10-8B24-6603B4B9DBAC}" srcOrd="4" destOrd="0" presId="urn:microsoft.com/office/officeart/2005/8/layout/cycle6"/>
    <dgm:cxn modelId="{CB7C46D1-D102-47E1-8A42-7D20F0D35D0F}" type="presParOf" srcId="{61672814-6086-4287-A8DC-4AC4D73C79FA}" destId="{049D3D47-00BC-4374-8F84-C30ED55D702A}" srcOrd="5" destOrd="0" presId="urn:microsoft.com/office/officeart/2005/8/layout/cycle6"/>
    <dgm:cxn modelId="{F19517DF-C1BD-4DF1-9E07-817E10A61FE1}" type="presParOf" srcId="{61672814-6086-4287-A8DC-4AC4D73C79FA}" destId="{4618121B-FA06-464A-96AF-411EE9799886}" srcOrd="6" destOrd="0" presId="urn:microsoft.com/office/officeart/2005/8/layout/cycle6"/>
    <dgm:cxn modelId="{88CE8B47-F6E1-4C92-8562-C757150C09F3}" type="presParOf" srcId="{61672814-6086-4287-A8DC-4AC4D73C79FA}" destId="{BF417E2E-DB1F-40F2-BB2D-EA6EEFD1A1CC}" srcOrd="7" destOrd="0" presId="urn:microsoft.com/office/officeart/2005/8/layout/cycle6"/>
    <dgm:cxn modelId="{32B6769F-318E-4F71-B6DB-78E04745206B}" type="presParOf" srcId="{61672814-6086-4287-A8DC-4AC4D73C79FA}" destId="{F74F2DB3-B18B-4C4B-A6C9-1D54D6421C5C}" srcOrd="8" destOrd="0" presId="urn:microsoft.com/office/officeart/2005/8/layout/cycle6"/>
    <dgm:cxn modelId="{CDAB5855-B230-4C60-BB2D-3D7084C956E5}" type="presParOf" srcId="{61672814-6086-4287-A8DC-4AC4D73C79FA}" destId="{B3E48BBD-9907-4EB3-B482-715A74BA1F7E}" srcOrd="9" destOrd="0" presId="urn:microsoft.com/office/officeart/2005/8/layout/cycle6"/>
    <dgm:cxn modelId="{373BD4DD-92B8-4215-87BD-A79CA5607891}" type="presParOf" srcId="{61672814-6086-4287-A8DC-4AC4D73C79FA}" destId="{6E759E5E-E177-4D35-BEA4-8AC6FFD3F0C4}" srcOrd="10" destOrd="0" presId="urn:microsoft.com/office/officeart/2005/8/layout/cycle6"/>
    <dgm:cxn modelId="{100C91B0-7894-4646-BAC1-B0E6DFEEE376}" type="presParOf" srcId="{61672814-6086-4287-A8DC-4AC4D73C79FA}" destId="{D0F0A5B2-DD56-4B1D-9317-9F6666C3A171}" srcOrd="11" destOrd="0" presId="urn:microsoft.com/office/officeart/2005/8/layout/cycle6"/>
    <dgm:cxn modelId="{2EB8459E-E5E8-4695-B1CD-DC6A3D0049AA}" type="presParOf" srcId="{61672814-6086-4287-A8DC-4AC4D73C79FA}" destId="{6EA8B606-EE72-4E3A-993B-EAFF03DB4743}" srcOrd="12" destOrd="0" presId="urn:microsoft.com/office/officeart/2005/8/layout/cycle6"/>
    <dgm:cxn modelId="{23B3F325-1464-42FC-90EE-5C81B48238FA}" type="presParOf" srcId="{61672814-6086-4287-A8DC-4AC4D73C79FA}" destId="{06C9EE61-BA7B-4F24-BE63-BE244B091E6E}" srcOrd="13" destOrd="0" presId="urn:microsoft.com/office/officeart/2005/8/layout/cycle6"/>
    <dgm:cxn modelId="{AFCB5296-A8EF-4811-BB2B-8123503D92E7}" type="presParOf" srcId="{61672814-6086-4287-A8DC-4AC4D73C79FA}" destId="{93E18A8E-FBDB-4C0C-989F-27CE970AC71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FF8B90-69B0-4D2C-8358-B0CA1E618BE4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B50A0A-019C-4468-BB16-D7D523E184BD}">
      <dgm:prSet phldrT="[Text]" custT="1"/>
      <dgm:spPr/>
      <dgm:t>
        <a:bodyPr/>
        <a:lstStyle/>
        <a:p>
          <a:r>
            <a:rPr lang="cs-CZ" sz="2000" b="1" dirty="0"/>
            <a:t>věda a výzkum, inovace</a:t>
          </a:r>
        </a:p>
      </dgm:t>
    </dgm:pt>
    <dgm:pt modelId="{5B52F6D2-98C4-4D49-8B73-E4E17FF007D6}" type="par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61B603CF-DBD2-4873-90CE-FE92931BBD72}" type="sib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7467515D-5246-43AE-BF74-B608B5153344}">
      <dgm:prSet phldrT="[Text]" custT="1"/>
      <dgm:spPr/>
      <dgm:t>
        <a:bodyPr/>
        <a:lstStyle/>
        <a:p>
          <a:r>
            <a:rPr lang="cs-CZ" sz="2000" b="1" dirty="0"/>
            <a:t>sociální zabezpečení</a:t>
          </a:r>
        </a:p>
      </dgm:t>
    </dgm:pt>
    <dgm:pt modelId="{3E4E658F-DD1E-4AB0-BAD2-83DE4381D2F2}" type="par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963FCF6D-B14B-41CE-80AD-399236C6979D}" type="sib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C398DCB2-2AFF-49B2-B256-C3579B49E8B9}">
      <dgm:prSet phldrT="[Text]" custT="1"/>
      <dgm:spPr/>
      <dgm:t>
        <a:bodyPr/>
        <a:lstStyle/>
        <a:p>
          <a:r>
            <a:rPr lang="cs-CZ" sz="2000" b="1" dirty="0"/>
            <a:t>kreativní ekonomika</a:t>
          </a:r>
        </a:p>
      </dgm:t>
    </dgm:pt>
    <dgm:pt modelId="{62AF07A7-E7F8-4972-8C87-5811CB3F415D}" type="par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FA75F32C-0075-4252-83E1-580CE33F42F5}" type="sib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755511CE-9F39-4291-B075-D93C64CEF989}">
      <dgm:prSet phldrT="[Text]" custT="1"/>
      <dgm:spPr/>
      <dgm:t>
        <a:bodyPr/>
        <a:lstStyle/>
        <a:p>
          <a:r>
            <a:rPr lang="cs-CZ" sz="2000" b="1" dirty="0"/>
            <a:t>politika bydlení</a:t>
          </a:r>
        </a:p>
      </dgm:t>
    </dgm:pt>
    <dgm:pt modelId="{37738AD3-D3CB-443A-9CCE-74761FFEF718}" type="par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B33F1236-68A4-4997-9ED2-44A2BDAF67FD}" type="sib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AADA7BAD-7C81-459F-8E22-82FC15739CDB}">
      <dgm:prSet phldrT="[Text]" custT="1"/>
      <dgm:spPr/>
      <dgm:t>
        <a:bodyPr/>
        <a:lstStyle/>
        <a:p>
          <a:r>
            <a:rPr lang="cs-CZ" sz="2000" b="1" dirty="0"/>
            <a:t>environmentální politika</a:t>
          </a:r>
        </a:p>
      </dgm:t>
    </dgm:pt>
    <dgm:pt modelId="{55FD64EC-7892-49D5-9028-38978C4FA17F}" type="par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9DEC5B2-6C29-4A54-B99A-A41D8396DC2F}" type="sib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1672814-6086-4287-A8DC-4AC4D73C79FA}" type="pres">
      <dgm:prSet presAssocID="{F3FF8B90-69B0-4D2C-8358-B0CA1E618BE4}" presName="cycle" presStyleCnt="0">
        <dgm:presLayoutVars>
          <dgm:dir/>
          <dgm:resizeHandles val="exact"/>
        </dgm:presLayoutVars>
      </dgm:prSet>
      <dgm:spPr/>
    </dgm:pt>
    <dgm:pt modelId="{8DBAB27A-DB06-4563-8675-4C0AFCA2337B}" type="pres">
      <dgm:prSet presAssocID="{B6B50A0A-019C-4468-BB16-D7D523E184BD}" presName="node" presStyleLbl="node1" presStyleIdx="0" presStyleCnt="5" custScaleX="204547" custRadScaleRad="106614" custRadScaleInc="9023">
        <dgm:presLayoutVars>
          <dgm:bulletEnabled val="1"/>
        </dgm:presLayoutVars>
      </dgm:prSet>
      <dgm:spPr/>
    </dgm:pt>
    <dgm:pt modelId="{DE95ADFE-67EA-48B2-934D-1E6DC3E2A933}" type="pres">
      <dgm:prSet presAssocID="{B6B50A0A-019C-4468-BB16-D7D523E184BD}" presName="spNode" presStyleCnt="0"/>
      <dgm:spPr/>
    </dgm:pt>
    <dgm:pt modelId="{7F6F0963-43C5-4F55-8C7F-07865C68B77C}" type="pres">
      <dgm:prSet presAssocID="{61B603CF-DBD2-4873-90CE-FE92931BBD72}" presName="sibTrans" presStyleLbl="sibTrans1D1" presStyleIdx="0" presStyleCnt="5"/>
      <dgm:spPr/>
    </dgm:pt>
    <dgm:pt modelId="{B60E4E42-2324-4C2A-A6EC-EFB88264DCEA}" type="pres">
      <dgm:prSet presAssocID="{7467515D-5246-43AE-BF74-B608B5153344}" presName="node" presStyleLbl="node1" presStyleIdx="1" presStyleCnt="5" custScaleX="162366" custRadScaleRad="82915" custRadScaleInc="10190">
        <dgm:presLayoutVars>
          <dgm:bulletEnabled val="1"/>
        </dgm:presLayoutVars>
      </dgm:prSet>
      <dgm:spPr/>
    </dgm:pt>
    <dgm:pt modelId="{7B5647E2-3F12-4C10-8B24-6603B4B9DBAC}" type="pres">
      <dgm:prSet presAssocID="{7467515D-5246-43AE-BF74-B608B5153344}" presName="spNode" presStyleCnt="0"/>
      <dgm:spPr/>
    </dgm:pt>
    <dgm:pt modelId="{049D3D47-00BC-4374-8F84-C30ED55D702A}" type="pres">
      <dgm:prSet presAssocID="{963FCF6D-B14B-41CE-80AD-399236C6979D}" presName="sibTrans" presStyleLbl="sibTrans1D1" presStyleIdx="1" presStyleCnt="5"/>
      <dgm:spPr/>
    </dgm:pt>
    <dgm:pt modelId="{4618121B-FA06-464A-96AF-411EE9799886}" type="pres">
      <dgm:prSet presAssocID="{C398DCB2-2AFF-49B2-B256-C3579B49E8B9}" presName="node" presStyleLbl="node1" presStyleIdx="2" presStyleCnt="5" custScaleX="166110" custScaleY="84555" custRadScaleRad="114781" custRadScaleInc="-83620">
        <dgm:presLayoutVars>
          <dgm:bulletEnabled val="1"/>
        </dgm:presLayoutVars>
      </dgm:prSet>
      <dgm:spPr/>
    </dgm:pt>
    <dgm:pt modelId="{BF417E2E-DB1F-40F2-BB2D-EA6EEFD1A1CC}" type="pres">
      <dgm:prSet presAssocID="{C398DCB2-2AFF-49B2-B256-C3579B49E8B9}" presName="spNode" presStyleCnt="0"/>
      <dgm:spPr/>
    </dgm:pt>
    <dgm:pt modelId="{F74F2DB3-B18B-4C4B-A6C9-1D54D6421C5C}" type="pres">
      <dgm:prSet presAssocID="{FA75F32C-0075-4252-83E1-580CE33F42F5}" presName="sibTrans" presStyleLbl="sibTrans1D1" presStyleIdx="2" presStyleCnt="5"/>
      <dgm:spPr/>
    </dgm:pt>
    <dgm:pt modelId="{B3E48BBD-9907-4EB3-B482-715A74BA1F7E}" type="pres">
      <dgm:prSet presAssocID="{755511CE-9F39-4291-B075-D93C64CEF989}" presName="node" presStyleLbl="node1" presStyleIdx="3" presStyleCnt="5" custScaleY="125904" custRadScaleRad="38065" custRadScaleInc="-232182">
        <dgm:presLayoutVars>
          <dgm:bulletEnabled val="1"/>
        </dgm:presLayoutVars>
      </dgm:prSet>
      <dgm:spPr/>
    </dgm:pt>
    <dgm:pt modelId="{6E759E5E-E177-4D35-BEA4-8AC6FFD3F0C4}" type="pres">
      <dgm:prSet presAssocID="{755511CE-9F39-4291-B075-D93C64CEF989}" presName="spNode" presStyleCnt="0"/>
      <dgm:spPr/>
    </dgm:pt>
    <dgm:pt modelId="{D0F0A5B2-DD56-4B1D-9317-9F6666C3A171}" type="pres">
      <dgm:prSet presAssocID="{B33F1236-68A4-4997-9ED2-44A2BDAF67FD}" presName="sibTrans" presStyleLbl="sibTrans1D1" presStyleIdx="3" presStyleCnt="5"/>
      <dgm:spPr/>
    </dgm:pt>
    <dgm:pt modelId="{6EA8B606-EE72-4E3A-993B-EAFF03DB4743}" type="pres">
      <dgm:prSet presAssocID="{AADA7BAD-7C81-459F-8E22-82FC15739CDB}" presName="node" presStyleLbl="node1" presStyleIdx="4" presStyleCnt="5" custScaleX="177463" custRadScaleRad="118299" custRadScaleInc="-27578">
        <dgm:presLayoutVars>
          <dgm:bulletEnabled val="1"/>
        </dgm:presLayoutVars>
      </dgm:prSet>
      <dgm:spPr/>
    </dgm:pt>
    <dgm:pt modelId="{06C9EE61-BA7B-4F24-BE63-BE244B091E6E}" type="pres">
      <dgm:prSet presAssocID="{AADA7BAD-7C81-459F-8E22-82FC15739CDB}" presName="spNode" presStyleCnt="0"/>
      <dgm:spPr/>
    </dgm:pt>
    <dgm:pt modelId="{93E18A8E-FBDB-4C0C-989F-27CE970AC715}" type="pres">
      <dgm:prSet presAssocID="{69DEC5B2-6C29-4A54-B99A-A41D8396DC2F}" presName="sibTrans" presStyleLbl="sibTrans1D1" presStyleIdx="4" presStyleCnt="5"/>
      <dgm:spPr/>
    </dgm:pt>
  </dgm:ptLst>
  <dgm:cxnLst>
    <dgm:cxn modelId="{B284CF0B-9503-4A6C-816C-B279A717DB14}" type="presOf" srcId="{69DEC5B2-6C29-4A54-B99A-A41D8396DC2F}" destId="{93E18A8E-FBDB-4C0C-989F-27CE970AC715}" srcOrd="0" destOrd="0" presId="urn:microsoft.com/office/officeart/2005/8/layout/cycle6"/>
    <dgm:cxn modelId="{DBBE391B-F38D-4D76-B952-8F97EB2B958E}" srcId="{F3FF8B90-69B0-4D2C-8358-B0CA1E618BE4}" destId="{7467515D-5246-43AE-BF74-B608B5153344}" srcOrd="1" destOrd="0" parTransId="{3E4E658F-DD1E-4AB0-BAD2-83DE4381D2F2}" sibTransId="{963FCF6D-B14B-41CE-80AD-399236C6979D}"/>
    <dgm:cxn modelId="{AF9A051E-5824-4B25-A7A7-E1FA1B3C9F65}" type="presOf" srcId="{AADA7BAD-7C81-459F-8E22-82FC15739CDB}" destId="{6EA8B606-EE72-4E3A-993B-EAFF03DB4743}" srcOrd="0" destOrd="0" presId="urn:microsoft.com/office/officeart/2005/8/layout/cycle6"/>
    <dgm:cxn modelId="{E223E023-BBB4-470B-A86C-31447DB908ED}" type="presOf" srcId="{755511CE-9F39-4291-B075-D93C64CEF989}" destId="{B3E48BBD-9907-4EB3-B482-715A74BA1F7E}" srcOrd="0" destOrd="0" presId="urn:microsoft.com/office/officeart/2005/8/layout/cycle6"/>
    <dgm:cxn modelId="{CAAE863A-4DDB-419C-AAAC-0042A1AEE7E6}" type="presOf" srcId="{963FCF6D-B14B-41CE-80AD-399236C6979D}" destId="{049D3D47-00BC-4374-8F84-C30ED55D702A}" srcOrd="0" destOrd="0" presId="urn:microsoft.com/office/officeart/2005/8/layout/cycle6"/>
    <dgm:cxn modelId="{CA42755E-3369-40AD-8721-B3AF72FB9FB5}" srcId="{F3FF8B90-69B0-4D2C-8358-B0CA1E618BE4}" destId="{C398DCB2-2AFF-49B2-B256-C3579B49E8B9}" srcOrd="2" destOrd="0" parTransId="{62AF07A7-E7F8-4972-8C87-5811CB3F415D}" sibTransId="{FA75F32C-0075-4252-83E1-580CE33F42F5}"/>
    <dgm:cxn modelId="{8E029861-E696-4ABF-9AD3-9A59E551C91B}" type="presOf" srcId="{B33F1236-68A4-4997-9ED2-44A2BDAF67FD}" destId="{D0F0A5B2-DD56-4B1D-9317-9F6666C3A171}" srcOrd="0" destOrd="0" presId="urn:microsoft.com/office/officeart/2005/8/layout/cycle6"/>
    <dgm:cxn modelId="{FDB8B54D-EEBD-454A-BD27-2DEF91364CFC}" type="presOf" srcId="{C398DCB2-2AFF-49B2-B256-C3579B49E8B9}" destId="{4618121B-FA06-464A-96AF-411EE9799886}" srcOrd="0" destOrd="0" presId="urn:microsoft.com/office/officeart/2005/8/layout/cycle6"/>
    <dgm:cxn modelId="{F0718054-9F42-4F4B-9A7A-50E62223140A}" type="presOf" srcId="{7467515D-5246-43AE-BF74-B608B5153344}" destId="{B60E4E42-2324-4C2A-A6EC-EFB88264DCEA}" srcOrd="0" destOrd="0" presId="urn:microsoft.com/office/officeart/2005/8/layout/cycle6"/>
    <dgm:cxn modelId="{70916787-D094-487F-B51F-C35507958159}" type="presOf" srcId="{FA75F32C-0075-4252-83E1-580CE33F42F5}" destId="{F74F2DB3-B18B-4C4B-A6C9-1D54D6421C5C}" srcOrd="0" destOrd="0" presId="urn:microsoft.com/office/officeart/2005/8/layout/cycle6"/>
    <dgm:cxn modelId="{B83BE0AC-C86E-414F-9D70-DD6AF42E70B5}" srcId="{F3FF8B90-69B0-4D2C-8358-B0CA1E618BE4}" destId="{B6B50A0A-019C-4468-BB16-D7D523E184BD}" srcOrd="0" destOrd="0" parTransId="{5B52F6D2-98C4-4D49-8B73-E4E17FF007D6}" sibTransId="{61B603CF-DBD2-4873-90CE-FE92931BBD72}"/>
    <dgm:cxn modelId="{14EC03C1-47CA-4FD8-BC85-767A0FA49F75}" srcId="{F3FF8B90-69B0-4D2C-8358-B0CA1E618BE4}" destId="{AADA7BAD-7C81-459F-8E22-82FC15739CDB}" srcOrd="4" destOrd="0" parTransId="{55FD64EC-7892-49D5-9028-38978C4FA17F}" sibTransId="{69DEC5B2-6C29-4A54-B99A-A41D8396DC2F}"/>
    <dgm:cxn modelId="{DACA96E9-6C52-4C2A-8E6B-0D8505A6C970}" type="presOf" srcId="{F3FF8B90-69B0-4D2C-8358-B0CA1E618BE4}" destId="{61672814-6086-4287-A8DC-4AC4D73C79FA}" srcOrd="0" destOrd="0" presId="urn:microsoft.com/office/officeart/2005/8/layout/cycle6"/>
    <dgm:cxn modelId="{86327FEC-C1A3-4CFB-AE01-0E8047E37118}" type="presOf" srcId="{B6B50A0A-019C-4468-BB16-D7D523E184BD}" destId="{8DBAB27A-DB06-4563-8675-4C0AFCA2337B}" srcOrd="0" destOrd="0" presId="urn:microsoft.com/office/officeart/2005/8/layout/cycle6"/>
    <dgm:cxn modelId="{D3E3DCFA-548D-4A80-A47C-55A036EA9847}" srcId="{F3FF8B90-69B0-4D2C-8358-B0CA1E618BE4}" destId="{755511CE-9F39-4291-B075-D93C64CEF989}" srcOrd="3" destOrd="0" parTransId="{37738AD3-D3CB-443A-9CCE-74761FFEF718}" sibTransId="{B33F1236-68A4-4997-9ED2-44A2BDAF67FD}"/>
    <dgm:cxn modelId="{43F0FAFA-3A55-47B3-90F6-3C74E37E34F3}" type="presOf" srcId="{61B603CF-DBD2-4873-90CE-FE92931BBD72}" destId="{7F6F0963-43C5-4F55-8C7F-07865C68B77C}" srcOrd="0" destOrd="0" presId="urn:microsoft.com/office/officeart/2005/8/layout/cycle6"/>
    <dgm:cxn modelId="{69F6FACF-D9C0-423F-A1DD-C33CD5A2B390}" type="presParOf" srcId="{61672814-6086-4287-A8DC-4AC4D73C79FA}" destId="{8DBAB27A-DB06-4563-8675-4C0AFCA2337B}" srcOrd="0" destOrd="0" presId="urn:microsoft.com/office/officeart/2005/8/layout/cycle6"/>
    <dgm:cxn modelId="{0B140BF6-8799-48A1-AA89-F4FA485CB4B9}" type="presParOf" srcId="{61672814-6086-4287-A8DC-4AC4D73C79FA}" destId="{DE95ADFE-67EA-48B2-934D-1E6DC3E2A933}" srcOrd="1" destOrd="0" presId="urn:microsoft.com/office/officeart/2005/8/layout/cycle6"/>
    <dgm:cxn modelId="{25C80F01-7C2C-443E-8924-4DF0C3E4CD7C}" type="presParOf" srcId="{61672814-6086-4287-A8DC-4AC4D73C79FA}" destId="{7F6F0963-43C5-4F55-8C7F-07865C68B77C}" srcOrd="2" destOrd="0" presId="urn:microsoft.com/office/officeart/2005/8/layout/cycle6"/>
    <dgm:cxn modelId="{8379D0DA-9636-494A-85C1-3BC62D2B6EFF}" type="presParOf" srcId="{61672814-6086-4287-A8DC-4AC4D73C79FA}" destId="{B60E4E42-2324-4C2A-A6EC-EFB88264DCEA}" srcOrd="3" destOrd="0" presId="urn:microsoft.com/office/officeart/2005/8/layout/cycle6"/>
    <dgm:cxn modelId="{EADFCD68-DFD8-4CDA-98E0-032818CBA9A0}" type="presParOf" srcId="{61672814-6086-4287-A8DC-4AC4D73C79FA}" destId="{7B5647E2-3F12-4C10-8B24-6603B4B9DBAC}" srcOrd="4" destOrd="0" presId="urn:microsoft.com/office/officeart/2005/8/layout/cycle6"/>
    <dgm:cxn modelId="{9B10BD77-98CC-4DD6-9EDA-B5D9A2007CAD}" type="presParOf" srcId="{61672814-6086-4287-A8DC-4AC4D73C79FA}" destId="{049D3D47-00BC-4374-8F84-C30ED55D702A}" srcOrd="5" destOrd="0" presId="urn:microsoft.com/office/officeart/2005/8/layout/cycle6"/>
    <dgm:cxn modelId="{F0F04766-BE39-4217-8D02-73A709B93131}" type="presParOf" srcId="{61672814-6086-4287-A8DC-4AC4D73C79FA}" destId="{4618121B-FA06-464A-96AF-411EE9799886}" srcOrd="6" destOrd="0" presId="urn:microsoft.com/office/officeart/2005/8/layout/cycle6"/>
    <dgm:cxn modelId="{7BE73666-837C-4D8A-9BE0-3EB309879366}" type="presParOf" srcId="{61672814-6086-4287-A8DC-4AC4D73C79FA}" destId="{BF417E2E-DB1F-40F2-BB2D-EA6EEFD1A1CC}" srcOrd="7" destOrd="0" presId="urn:microsoft.com/office/officeart/2005/8/layout/cycle6"/>
    <dgm:cxn modelId="{18C89E3D-3993-432C-974A-1788114D6968}" type="presParOf" srcId="{61672814-6086-4287-A8DC-4AC4D73C79FA}" destId="{F74F2DB3-B18B-4C4B-A6C9-1D54D6421C5C}" srcOrd="8" destOrd="0" presId="urn:microsoft.com/office/officeart/2005/8/layout/cycle6"/>
    <dgm:cxn modelId="{CFC3576D-24F6-4CE3-8A5E-758A03649BEC}" type="presParOf" srcId="{61672814-6086-4287-A8DC-4AC4D73C79FA}" destId="{B3E48BBD-9907-4EB3-B482-715A74BA1F7E}" srcOrd="9" destOrd="0" presId="urn:microsoft.com/office/officeart/2005/8/layout/cycle6"/>
    <dgm:cxn modelId="{B7D0BC33-C8A5-4BF7-AF2C-9726582EEDA5}" type="presParOf" srcId="{61672814-6086-4287-A8DC-4AC4D73C79FA}" destId="{6E759E5E-E177-4D35-BEA4-8AC6FFD3F0C4}" srcOrd="10" destOrd="0" presId="urn:microsoft.com/office/officeart/2005/8/layout/cycle6"/>
    <dgm:cxn modelId="{37FBBCDA-D0F7-4C00-A8E5-EFE5EB941789}" type="presParOf" srcId="{61672814-6086-4287-A8DC-4AC4D73C79FA}" destId="{D0F0A5B2-DD56-4B1D-9317-9F6666C3A171}" srcOrd="11" destOrd="0" presId="urn:microsoft.com/office/officeart/2005/8/layout/cycle6"/>
    <dgm:cxn modelId="{BE0AF6D7-0A03-44C8-BAC2-2C1E9228A239}" type="presParOf" srcId="{61672814-6086-4287-A8DC-4AC4D73C79FA}" destId="{6EA8B606-EE72-4E3A-993B-EAFF03DB4743}" srcOrd="12" destOrd="0" presId="urn:microsoft.com/office/officeart/2005/8/layout/cycle6"/>
    <dgm:cxn modelId="{DF0DE29C-DE5E-4515-BC94-30E70E580AD3}" type="presParOf" srcId="{61672814-6086-4287-A8DC-4AC4D73C79FA}" destId="{06C9EE61-BA7B-4F24-BE63-BE244B091E6E}" srcOrd="13" destOrd="0" presId="urn:microsoft.com/office/officeart/2005/8/layout/cycle6"/>
    <dgm:cxn modelId="{4DC6F586-1823-421E-AC13-506A5F9E99F7}" type="presParOf" srcId="{61672814-6086-4287-A8DC-4AC4D73C79FA}" destId="{93E18A8E-FBDB-4C0C-989F-27CE970AC71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B27A-DB06-4563-8675-4C0AFCA2337B}">
      <dsp:nvSpPr>
        <dsp:cNvPr id="0" name=""/>
        <dsp:cNvSpPr/>
      </dsp:nvSpPr>
      <dsp:spPr>
        <a:xfrm>
          <a:off x="1711068" y="1482"/>
          <a:ext cx="2132590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školství a sport</a:t>
          </a:r>
        </a:p>
      </dsp:txBody>
      <dsp:txXfrm>
        <a:off x="1745970" y="36384"/>
        <a:ext cx="2062786" cy="645173"/>
      </dsp:txXfrm>
    </dsp:sp>
    <dsp:sp modelId="{7F6F0963-43C5-4F55-8C7F-07865C68B77C}">
      <dsp:nvSpPr>
        <dsp:cNvPr id="0" name=""/>
        <dsp:cNvSpPr/>
      </dsp:nvSpPr>
      <dsp:spPr>
        <a:xfrm>
          <a:off x="1600403" y="296980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2248142" y="259687"/>
              </a:moveTo>
              <a:arcTo wR="1427260" hR="1427260" stAng="18306586" swAng="141834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E4E42-2324-4C2A-A6EC-EFB88264DCEA}">
      <dsp:nvSpPr>
        <dsp:cNvPr id="0" name=""/>
        <dsp:cNvSpPr/>
      </dsp:nvSpPr>
      <dsp:spPr>
        <a:xfrm>
          <a:off x="3294747" y="988897"/>
          <a:ext cx="2261209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zdravotnictví</a:t>
          </a:r>
        </a:p>
      </dsp:txBody>
      <dsp:txXfrm>
        <a:off x="3329649" y="1023799"/>
        <a:ext cx="2191405" cy="645173"/>
      </dsp:txXfrm>
    </dsp:sp>
    <dsp:sp modelId="{049D3D47-00BC-4374-8F84-C30ED55D702A}">
      <dsp:nvSpPr>
        <dsp:cNvPr id="0" name=""/>
        <dsp:cNvSpPr/>
      </dsp:nvSpPr>
      <dsp:spPr>
        <a:xfrm>
          <a:off x="1640685" y="360173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2852578" y="1352818"/>
              </a:moveTo>
              <a:arcTo wR="1427260" hR="1427260" stAng="21420615" swAng="219470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21B-FA06-464A-96AF-411EE9799886}">
      <dsp:nvSpPr>
        <dsp:cNvPr id="0" name=""/>
        <dsp:cNvSpPr/>
      </dsp:nvSpPr>
      <dsp:spPr>
        <a:xfrm>
          <a:off x="3280538" y="2584623"/>
          <a:ext cx="1252662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kultura</a:t>
          </a:r>
        </a:p>
      </dsp:txBody>
      <dsp:txXfrm>
        <a:off x="3315440" y="2619525"/>
        <a:ext cx="1182858" cy="645173"/>
      </dsp:txXfrm>
    </dsp:sp>
    <dsp:sp modelId="{F74F2DB3-B18B-4C4B-A6C9-1D54D6421C5C}">
      <dsp:nvSpPr>
        <dsp:cNvPr id="0" name=""/>
        <dsp:cNvSpPr/>
      </dsp:nvSpPr>
      <dsp:spPr>
        <a:xfrm>
          <a:off x="3173515" y="1229253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106457" y="1968142"/>
              </a:moveTo>
              <a:arcTo wR="1427260" hR="1427260" stAng="9463826" swAng="3515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48BBD-9907-4EB3-B482-715A74BA1F7E}">
      <dsp:nvSpPr>
        <dsp:cNvPr id="0" name=""/>
        <dsp:cNvSpPr/>
      </dsp:nvSpPr>
      <dsp:spPr>
        <a:xfrm>
          <a:off x="1226808" y="2398468"/>
          <a:ext cx="2004434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veřejná infrastruktura</a:t>
          </a:r>
        </a:p>
      </dsp:txBody>
      <dsp:txXfrm>
        <a:off x="1261710" y="2433370"/>
        <a:ext cx="1934630" cy="645173"/>
      </dsp:txXfrm>
    </dsp:sp>
    <dsp:sp modelId="{D0F0A5B2-DD56-4B1D-9317-9F6666C3A171}">
      <dsp:nvSpPr>
        <dsp:cNvPr id="0" name=""/>
        <dsp:cNvSpPr/>
      </dsp:nvSpPr>
      <dsp:spPr>
        <a:xfrm>
          <a:off x="1629586" y="80427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307397" y="2312121"/>
              </a:moveTo>
              <a:arcTo wR="1427260" hR="1427260" stAng="8501157" swAng="180659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8B606-EE72-4E3A-993B-EAFF03DB4743}">
      <dsp:nvSpPr>
        <dsp:cNvPr id="0" name=""/>
        <dsp:cNvSpPr/>
      </dsp:nvSpPr>
      <dsp:spPr>
        <a:xfrm>
          <a:off x="780833" y="988897"/>
          <a:ext cx="1859414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informační systémy</a:t>
          </a:r>
        </a:p>
      </dsp:txBody>
      <dsp:txXfrm>
        <a:off x="815735" y="1023799"/>
        <a:ext cx="1789610" cy="645173"/>
      </dsp:txXfrm>
    </dsp:sp>
    <dsp:sp modelId="{93E18A8E-FBDB-4C0C-989F-27CE970AC715}">
      <dsp:nvSpPr>
        <dsp:cNvPr id="0" name=""/>
        <dsp:cNvSpPr/>
      </dsp:nvSpPr>
      <dsp:spPr>
        <a:xfrm>
          <a:off x="1709249" y="247742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177340" y="738223"/>
              </a:moveTo>
              <a:arcTo wR="1427260" hR="1427260" stAng="12531985" swAng="79138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B27A-DB06-4563-8675-4C0AFCA2337B}">
      <dsp:nvSpPr>
        <dsp:cNvPr id="0" name=""/>
        <dsp:cNvSpPr/>
      </dsp:nvSpPr>
      <dsp:spPr>
        <a:xfrm>
          <a:off x="2161299" y="-23394"/>
          <a:ext cx="2498858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věda a výzkum, inovace</a:t>
          </a:r>
        </a:p>
      </dsp:txBody>
      <dsp:txXfrm>
        <a:off x="2200063" y="15370"/>
        <a:ext cx="2421330" cy="716547"/>
      </dsp:txXfrm>
    </dsp:sp>
    <dsp:sp modelId="{7F6F0963-43C5-4F55-8C7F-07865C68B77C}">
      <dsp:nvSpPr>
        <dsp:cNvPr id="0" name=""/>
        <dsp:cNvSpPr/>
      </dsp:nvSpPr>
      <dsp:spPr>
        <a:xfrm>
          <a:off x="1312192" y="490805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2490837" y="283367"/>
              </a:moveTo>
              <a:arcTo wR="1586078" hR="1586078" stAng="18286844" swAng="13120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E4E42-2324-4C2A-A6EC-EFB88264DCEA}">
      <dsp:nvSpPr>
        <dsp:cNvPr id="0" name=""/>
        <dsp:cNvSpPr/>
      </dsp:nvSpPr>
      <dsp:spPr>
        <a:xfrm>
          <a:off x="3621989" y="1210036"/>
          <a:ext cx="1983551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sociální zabezpečení</a:t>
          </a:r>
        </a:p>
      </dsp:txBody>
      <dsp:txXfrm>
        <a:off x="3660753" y="1248800"/>
        <a:ext cx="1906023" cy="716547"/>
      </dsp:txXfrm>
    </dsp:sp>
    <dsp:sp modelId="{049D3D47-00BC-4374-8F84-C30ED55D702A}">
      <dsp:nvSpPr>
        <dsp:cNvPr id="0" name=""/>
        <dsp:cNvSpPr/>
      </dsp:nvSpPr>
      <dsp:spPr>
        <a:xfrm>
          <a:off x="1932647" y="1518235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2733639" y="491204"/>
              </a:moveTo>
              <a:arcTo wR="1586078" hR="1586078" stAng="18980755" swAng="15823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21B-FA06-464A-96AF-411EE9799886}">
      <dsp:nvSpPr>
        <dsp:cNvPr id="0" name=""/>
        <dsp:cNvSpPr/>
      </dsp:nvSpPr>
      <dsp:spPr>
        <a:xfrm>
          <a:off x="3842685" y="2640214"/>
          <a:ext cx="2029290" cy="67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kreativní ekonomika</a:t>
          </a:r>
        </a:p>
      </dsp:txBody>
      <dsp:txXfrm>
        <a:off x="3875462" y="2672991"/>
        <a:ext cx="1963736" cy="605876"/>
      </dsp:txXfrm>
    </dsp:sp>
    <dsp:sp modelId="{F74F2DB3-B18B-4C4B-A6C9-1D54D6421C5C}">
      <dsp:nvSpPr>
        <dsp:cNvPr id="0" name=""/>
        <dsp:cNvSpPr/>
      </dsp:nvSpPr>
      <dsp:spPr>
        <a:xfrm>
          <a:off x="3946471" y="467949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608357" y="2834961"/>
              </a:moveTo>
              <a:arcTo wR="1586078" hR="1586078" stAng="7683395" swAng="314179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48BBD-9907-4EB3-B482-715A74BA1F7E}">
      <dsp:nvSpPr>
        <dsp:cNvPr id="0" name=""/>
        <dsp:cNvSpPr/>
      </dsp:nvSpPr>
      <dsp:spPr>
        <a:xfrm>
          <a:off x="2939758" y="2028155"/>
          <a:ext cx="1221654" cy="999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politika bydlení</a:t>
          </a:r>
        </a:p>
      </dsp:txBody>
      <dsp:txXfrm>
        <a:off x="2988563" y="2076960"/>
        <a:ext cx="1124044" cy="902162"/>
      </dsp:txXfrm>
    </dsp:sp>
    <dsp:sp modelId="{D0F0A5B2-DD56-4B1D-9317-9F6666C3A171}">
      <dsp:nvSpPr>
        <dsp:cNvPr id="0" name=""/>
        <dsp:cNvSpPr/>
      </dsp:nvSpPr>
      <dsp:spPr>
        <a:xfrm>
          <a:off x="1000491" y="-726748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1924357" y="3135663"/>
              </a:moveTo>
              <a:arcTo wR="1586078" hR="1586078" stAng="4661122" swAng="33884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8B606-EE72-4E3A-993B-EAFF03DB4743}">
      <dsp:nvSpPr>
        <dsp:cNvPr id="0" name=""/>
        <dsp:cNvSpPr/>
      </dsp:nvSpPr>
      <dsp:spPr>
        <a:xfrm>
          <a:off x="423420" y="1192417"/>
          <a:ext cx="2167985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environmentální politika</a:t>
          </a:r>
        </a:p>
      </dsp:txBody>
      <dsp:txXfrm>
        <a:off x="462184" y="1231181"/>
        <a:ext cx="2090457" cy="716547"/>
      </dsp:txXfrm>
    </dsp:sp>
    <dsp:sp modelId="{93E18A8E-FBDB-4C0C-989F-27CE970AC715}">
      <dsp:nvSpPr>
        <dsp:cNvPr id="0" name=""/>
        <dsp:cNvSpPr/>
      </dsp:nvSpPr>
      <dsp:spPr>
        <a:xfrm>
          <a:off x="1700374" y="690711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433959" y="496002"/>
              </a:moveTo>
              <a:arcTo wR="1586078" hR="1586078" stAng="13404899" swAng="16818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02.03.2021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644DA-E06C-4018-A255-E20B64AC71F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937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1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89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5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" y="3825353"/>
            <a:ext cx="9156700" cy="2806305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odvětví veřejného sektoru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&amp;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Ing. Kamila Turečková, Ph.D.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ál 7"/>
          <p:cNvSpPr/>
          <p:nvPr/>
        </p:nvSpPr>
        <p:spPr>
          <a:xfrm>
            <a:off x="2576945" y="8048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5433317" y="8048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049713" y="86434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5003515" y="513708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18565865"/>
              </p:ext>
            </p:extLst>
          </p:nvPr>
        </p:nvGraphicFramePr>
        <p:xfrm>
          <a:off x="1399124" y="0"/>
          <a:ext cx="6336791" cy="3349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69487951"/>
              </p:ext>
            </p:extLst>
          </p:nvPr>
        </p:nvGraphicFramePr>
        <p:xfrm>
          <a:off x="3272017" y="315744"/>
          <a:ext cx="6601448" cy="3719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1804" y="373438"/>
            <a:ext cx="8472196" cy="149961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práce </a:t>
            </a:r>
            <a:b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ESEJ či úvaha</a:t>
            </a:r>
            <a:br>
              <a:rPr lang="cs-CZ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(ISP, Erasmus)     </a:t>
            </a:r>
            <a:b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(40 bodů)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0506" y="1973308"/>
            <a:ext cx="8210036" cy="4671462"/>
          </a:xfrm>
        </p:spPr>
        <p:txBody>
          <a:bodyPr>
            <a:normAutofit fontScale="925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téma: Jak covid-19 ovlivnil …. (konkrétní téma si student zvolí sám)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2-3 strany čistého textu (</a:t>
            </a:r>
            <a:r>
              <a:rPr lang="cs-CZ" sz="2400" dirty="0" err="1"/>
              <a:t>Times</a:t>
            </a:r>
            <a:r>
              <a:rPr lang="cs-CZ" sz="2400" dirty="0"/>
              <a:t> New Roman, vel. písma12, jednoduché řádkování)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celkem max. 4 strany se všemi náležitostmi….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bude hodnocena obsahová strana a formální úprava textu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doporučuji se seznámit s tím, co to esej je a jaké má náležitosti (pokud práce nebude esejí nebude hodnocena!), např. http://www.cemach.cz/jak-napsat-dobry-esej, totéž platí pro úvahu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také budou hodnoceny použité zdroje (uvádět dle přílohy č. 5 Pokynu děkana č. 7/2018 pro úpravy, zveřejňování a ukládání VŠKP)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highlight>
                  <a:srgbClr val="C0C0C0"/>
                </a:highlight>
              </a:rPr>
              <a:t>hotovou esej/úvahu je potřeba zaslat emailem vyučujícímu do:       25. 4. 2021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9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252707"/>
            <a:ext cx="8037299" cy="19086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Stručná anotace předmětu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837" y="2161309"/>
            <a:ext cx="8880764" cy="4433455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700" dirty="0"/>
              <a:t>Cílem předmětu je poskytnout základní informace o teorii veřejného sektoru, charakterizovat nejdůležitější nástroje ekonomiky veřejného sektoru a na základě tohoto přiblížit problematiku ekonomiky jednotlivých odvětví veřejného sektoru - odvětví společenských potřeb (veřejná správa, policie, justice, armáda), odvětví rozvoje člověka (školství, regionální politika, kultura, sport), odvětví poznání a informací (věda a výzkum, informační systémy ve veřejném sektoru), odvětví technické infrastruktury (doprava), odvětví privátních statků podporovaných z veřejných rozpočtů (bydlení) a existenční jistoty (sociální zabezpečení).</a:t>
            </a:r>
            <a:endParaRPr lang="en-US" sz="27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2733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-171385"/>
            <a:ext cx="8037299" cy="136944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 </a:t>
            </a:r>
            <a:b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 2020/2021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762906"/>
              </p:ext>
            </p:extLst>
          </p:nvPr>
        </p:nvGraphicFramePr>
        <p:xfrm>
          <a:off x="718773" y="913066"/>
          <a:ext cx="7731544" cy="5765903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657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110">
                  <a:extLst>
                    <a:ext uri="{9D8B030D-6E8A-4147-A177-3AD203B41FA5}">
                      <a16:colId xmlns:a16="http://schemas.microsoft.com/office/drawing/2014/main" val="3791042735"/>
                    </a:ext>
                  </a:extLst>
                </a:gridCol>
                <a:gridCol w="156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Úvod</a:t>
                      </a:r>
                      <a:r>
                        <a:rPr lang="cs-CZ" sz="18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předmětu + Teorie veřejného sektoru a jeho nástroje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Výuka odpadá (účast na </a:t>
                      </a:r>
                      <a:r>
                        <a:rPr lang="cs-CZ" sz="1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webináři</a:t>
                      </a:r>
                      <a:r>
                        <a:rPr lang="cs-CZ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Regionální školství a jeho financování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Regionální politika v kontextu veřejné správy a její konkurenceschopnost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Terciární vzdělávání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Ekonomika zdravotnictví + Kreativní ekonomika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Výuka odpadá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Kultura a sport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Environmentální</a:t>
                      </a:r>
                      <a:r>
                        <a:rPr lang="cs-CZ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politika</a:t>
                      </a:r>
                      <a:endParaRPr lang="cs-CZ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Věda, výzkum a inovace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Informační systémy ve veřejném sektoru</a:t>
                      </a:r>
                    </a:p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Typy veřejné infrastruktury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Politika bydlení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Ekonomika sociálního zabezpečení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cs-CZ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Opakovací přednáška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20.5.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Výuka</a:t>
                      </a:r>
                      <a:r>
                        <a:rPr lang="cs-CZ" sz="18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odpadá (</a:t>
                      </a:r>
                      <a:r>
                        <a:rPr lang="cs-CZ" sz="1800" b="1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předtermíny</a:t>
                      </a:r>
                      <a:r>
                        <a:rPr lang="cs-CZ" sz="18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0424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přednášek obecně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7128" y="1859622"/>
            <a:ext cx="8724472" cy="488540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/>
              <a:t>1. Teorie veřejného sektoru a jeho nástroje</a:t>
            </a:r>
            <a:br>
              <a:rPr lang="cs-CZ" sz="2400" b="1" dirty="0"/>
            </a:br>
            <a:r>
              <a:rPr lang="cs-CZ" sz="2400" b="1" dirty="0"/>
              <a:t>2. Regionální školství a jeho financování </a:t>
            </a:r>
            <a:br>
              <a:rPr lang="cs-CZ" sz="2400" b="1" dirty="0"/>
            </a:br>
            <a:r>
              <a:rPr lang="cs-CZ" sz="2400" b="1" dirty="0"/>
              <a:t>3. Terciární vzdělávání</a:t>
            </a:r>
            <a:br>
              <a:rPr lang="cs-CZ" sz="2400" b="1" dirty="0"/>
            </a:br>
            <a:r>
              <a:rPr lang="cs-CZ" sz="2400" b="1" dirty="0"/>
              <a:t>4. Regionální politika v kontextu veřejné správy a její  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/>
              <a:t>    konkurenceschopnost</a:t>
            </a:r>
            <a:br>
              <a:rPr lang="cs-CZ" sz="2400" b="1" dirty="0"/>
            </a:br>
            <a:r>
              <a:rPr lang="cs-CZ" sz="2400" b="1" dirty="0"/>
              <a:t>5. Ekonomika zdravotnictví</a:t>
            </a:r>
            <a:br>
              <a:rPr lang="cs-CZ" sz="2400" b="1" dirty="0"/>
            </a:br>
            <a:r>
              <a:rPr lang="cs-CZ" sz="2400" b="1" dirty="0"/>
              <a:t>6. Kreativní ekonomika</a:t>
            </a:r>
            <a:br>
              <a:rPr lang="cs-CZ" sz="2400" b="1" dirty="0"/>
            </a:br>
            <a:r>
              <a:rPr lang="cs-CZ" sz="2400" b="1" dirty="0"/>
              <a:t>7. Kultura a sport</a:t>
            </a:r>
            <a:br>
              <a:rPr lang="cs-CZ" sz="2400" b="1" dirty="0"/>
            </a:br>
            <a:r>
              <a:rPr lang="cs-CZ" sz="2400" b="1" dirty="0"/>
              <a:t>8. Environmentální politika</a:t>
            </a:r>
            <a:br>
              <a:rPr lang="cs-CZ" sz="2400" b="1" dirty="0"/>
            </a:br>
            <a:r>
              <a:rPr lang="cs-CZ" sz="2400" b="1" dirty="0"/>
              <a:t>9. Věda, výzkum a inovace </a:t>
            </a:r>
            <a:br>
              <a:rPr lang="cs-CZ" sz="2400" b="1" dirty="0"/>
            </a:br>
            <a:r>
              <a:rPr lang="cs-CZ" sz="2400" b="1" dirty="0"/>
              <a:t>10. Informační systémy ve veřejném sektoru </a:t>
            </a:r>
            <a:br>
              <a:rPr lang="cs-CZ" sz="2400" b="1" dirty="0"/>
            </a:br>
            <a:r>
              <a:rPr lang="cs-CZ" sz="2400" b="1" dirty="0"/>
              <a:t>11. Typy veřejné infrastruktury</a:t>
            </a:r>
            <a:br>
              <a:rPr lang="cs-CZ" sz="2400" b="1" dirty="0"/>
            </a:br>
            <a:r>
              <a:rPr lang="cs-CZ" sz="2400" b="1" dirty="0"/>
              <a:t>12. Politika bydlení</a:t>
            </a:r>
            <a:br>
              <a:rPr lang="cs-CZ" sz="2400" b="1" dirty="0"/>
            </a:br>
            <a:r>
              <a:rPr lang="cs-CZ" sz="2400" b="1" dirty="0"/>
              <a:t>13. Ekonomika sociálního zabezpečení</a:t>
            </a:r>
            <a:endParaRPr lang="en-US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3928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87236"/>
            <a:ext cx="9144000" cy="4957788"/>
          </a:xfrm>
        </p:spPr>
        <p:txBody>
          <a:bodyPr>
            <a:noAutofit/>
          </a:bodyPr>
          <a:lstStyle/>
          <a:p>
            <a:r>
              <a:rPr lang="cs-CZ" sz="1700" dirty="0"/>
              <a:t>1.Teorie veřejného sektoru</a:t>
            </a:r>
            <a:br>
              <a:rPr lang="cs-CZ" sz="1700" dirty="0"/>
            </a:br>
            <a:r>
              <a:rPr lang="cs-CZ" sz="1700" dirty="0"/>
              <a:t>Ekonomie a ekonomika veřejného sektoru. Členění a charakteristika statků. Tržní a státní selhání. Členění národního hospodářství a členění veřejného sektoru. Faktory efektivnosti veřejného sektoru.</a:t>
            </a:r>
            <a:br>
              <a:rPr lang="cs-CZ" sz="1700" dirty="0"/>
            </a:br>
            <a:r>
              <a:rPr lang="cs-CZ" sz="1700" dirty="0"/>
              <a:t>2. Regionální školství a jeho financování</a:t>
            </a:r>
            <a:br>
              <a:rPr lang="cs-CZ" sz="1700" dirty="0"/>
            </a:br>
            <a:r>
              <a:rPr lang="cs-CZ" sz="1700" dirty="0"/>
              <a:t>Současný systém financování regionálního školství. Reformní opatření financování regionálního školství v souvislosti se změnou školského zákona. Výhody a nevýhody současného a připravovaného systému financování regionálního školství. </a:t>
            </a:r>
            <a:br>
              <a:rPr lang="cs-CZ" sz="1700" dirty="0"/>
            </a:br>
            <a:r>
              <a:rPr lang="cs-CZ" sz="1700" dirty="0"/>
              <a:t>3. Terciární vzdělávání: Reforma vysokoškolského vzdělávání v souvztažnosti s "velkou" novelou vysokoškolského zákona. Veřejné vysoké školy a soukromé vysoké školy. Vnitřní předpisy. Systém financování vysokých škol.</a:t>
            </a:r>
            <a:br>
              <a:rPr lang="cs-CZ" sz="1700" dirty="0"/>
            </a:br>
            <a:r>
              <a:rPr lang="cs-CZ" sz="1700" dirty="0"/>
              <a:t>4. Regionální politika v kontextu veřejné správy a její konkurenceschopnost: Regionální konkurenceschopnost - vymezení a možnosti měření. Regionální politika v ČR a EU. Doporučení pro konkurenceschopnou veřejnou správu.</a:t>
            </a:r>
            <a:br>
              <a:rPr lang="cs-CZ" sz="1700" dirty="0"/>
            </a:br>
            <a:r>
              <a:rPr lang="cs-CZ" sz="1700" dirty="0"/>
              <a:t>5. Ekonomika zdravotnictví: Oblasti správy zdravotnictví. Modely zdravotnictví. Zdravotní péče a její poskytování. Organizace zdravotnictví. Zdravotní pojišťovny. Zdravotní pojištění. Formy financování zdravotní péče.</a:t>
            </a:r>
            <a:br>
              <a:rPr lang="cs-CZ" sz="1700" dirty="0"/>
            </a:br>
            <a:r>
              <a:rPr lang="cs-CZ" sz="1700" dirty="0"/>
              <a:t>6. Kreativní ekonomika: Vymezení kreativní ekonomiky. Historicko-teoretický rámec kreativní ekonomiky. Měření kreativní ekonomiky. ČR a kreativní ekonomika.</a:t>
            </a:r>
            <a:br>
              <a:rPr lang="cs-CZ" sz="1700" dirty="0"/>
            </a:br>
            <a:r>
              <a:rPr lang="cs-CZ" sz="1700" dirty="0"/>
              <a:t>7. Kultura a sport: Správa kultury. Ekonomické modely řízení kultury. Charakteristika vybraných oborů kultury. Institucionální zabezpečení sportu. Financování sportu v ČR. Přínosy sportu a kultury pro společnost.</a:t>
            </a:r>
            <a:br>
              <a:rPr lang="cs-CZ" sz="1600" dirty="0"/>
            </a:br>
            <a:br>
              <a:rPr lang="cs-CZ" sz="1600" dirty="0"/>
            </a:br>
            <a:br>
              <a:rPr lang="cs-CZ" sz="1600" dirty="0"/>
            </a:b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přednášek II.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911926"/>
            <a:ext cx="8991600" cy="483309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/>
              <a:t>8. Environmentální politika: Ekonomie životního prostředí. Environmentální politika v ČR. Koncept trvale udržitelného rozvoje a jeho nástroje. </a:t>
            </a:r>
            <a:br>
              <a:rPr lang="cs-CZ" sz="1800" dirty="0"/>
            </a:br>
            <a:r>
              <a:rPr lang="cs-CZ" sz="1800" dirty="0"/>
              <a:t>9. Věda, výzkum a inovace</a:t>
            </a:r>
            <a:br>
              <a:rPr lang="cs-CZ" sz="1800" dirty="0"/>
            </a:br>
            <a:r>
              <a:rPr lang="cs-CZ" sz="1800" dirty="0"/>
              <a:t>Základní pojmy, instituce vědy a výzkumu, základní dokumenty. Národní politika </a:t>
            </a:r>
            <a:r>
              <a:rPr lang="cs-CZ" sz="1800" dirty="0" err="1"/>
              <a:t>VaVaI</a:t>
            </a:r>
            <a:r>
              <a:rPr lang="cs-CZ" sz="1800" dirty="0"/>
              <a:t> v ČR. Financování </a:t>
            </a:r>
            <a:r>
              <a:rPr lang="cs-CZ" sz="1800" dirty="0" err="1"/>
              <a:t>VaVaI</a:t>
            </a:r>
            <a:r>
              <a:rPr lang="cs-CZ" sz="1800" dirty="0"/>
              <a:t> v ČR.</a:t>
            </a:r>
            <a:br>
              <a:rPr lang="cs-CZ" sz="1800" dirty="0"/>
            </a:br>
            <a:r>
              <a:rPr lang="cs-CZ" sz="1800" dirty="0"/>
              <a:t>10. Informační systémy ve veřejném sektoru</a:t>
            </a:r>
            <a:br>
              <a:rPr lang="cs-CZ" sz="1800" dirty="0"/>
            </a:br>
            <a:r>
              <a:rPr lang="cs-CZ" sz="1800" dirty="0"/>
              <a:t>Základy teorie informací, právo na informace ve veřejné správě. Elektronizace veřejné správy. Resortní informační systémy - státní správa, samospráva, instituce veřejného sektoru. Informační politika ČR.</a:t>
            </a:r>
            <a:br>
              <a:rPr lang="cs-CZ" sz="1800" dirty="0"/>
            </a:br>
            <a:r>
              <a:rPr lang="cs-CZ" sz="1800" dirty="0"/>
              <a:t>11. Typy veřejné infrastruktury: technická (dopravní), podnikatelská, energetická, sociální, institucionální, vodohospodářská - možnosti zabezpečení a vize dalšího rozvoje.</a:t>
            </a:r>
            <a:br>
              <a:rPr lang="cs-CZ" sz="1800" dirty="0"/>
            </a:br>
            <a:r>
              <a:rPr lang="cs-CZ" sz="1800" dirty="0"/>
              <a:t>12. Bydlení</a:t>
            </a:r>
            <a:br>
              <a:rPr lang="cs-CZ" sz="1800" dirty="0"/>
            </a:br>
            <a:r>
              <a:rPr lang="cs-CZ" sz="1800" dirty="0"/>
              <a:t>Trh bydlení a trh nemovitostí. Vývoj bydlení v ČR a jeho společenské souvislosti. Nástroje podpory bydlení. Financování bydlení v ČR. Koncepce bytové politiky.</a:t>
            </a:r>
            <a:br>
              <a:rPr lang="cs-CZ" sz="1800" dirty="0"/>
            </a:br>
            <a:r>
              <a:rPr lang="cs-CZ" sz="1800" dirty="0"/>
              <a:t>13. Ekonomika sociálního zabezpečení</a:t>
            </a:r>
            <a:br>
              <a:rPr lang="cs-CZ" sz="1800" dirty="0"/>
            </a:br>
            <a:r>
              <a:rPr lang="cs-CZ" sz="1800" dirty="0"/>
              <a:t>Základní pojmy, organizace, řízení a financování sociálního zabezpečení v ČR, sociální pojištění, státní sociální podpora a sociální pomoc. </a:t>
            </a:r>
            <a:endParaRPr lang="en-US" sz="1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52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318088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a 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6031" y="1817704"/>
            <a:ext cx="8835775" cy="492732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STIGLITZ, J. E. </a:t>
            </a:r>
            <a:r>
              <a:rPr lang="cs-CZ" sz="1600" i="1" dirty="0"/>
              <a:t>Ekonomie veřejného sektoru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1997. ISBN 80-7169-454-1.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REKTOŘÍK, J. a KOL. </a:t>
            </a:r>
            <a:r>
              <a:rPr lang="cs-CZ" sz="1600" i="1" dirty="0"/>
              <a:t>Ekonomika a řízení odvětví veřejného sektoru</a:t>
            </a:r>
            <a:r>
              <a:rPr lang="cs-CZ" sz="1600" dirty="0"/>
              <a:t>. Praha: </a:t>
            </a:r>
            <a:r>
              <a:rPr lang="cs-CZ" sz="1600" dirty="0" err="1"/>
              <a:t>Ekopress</a:t>
            </a:r>
            <a:r>
              <a:rPr lang="cs-CZ" sz="1600" dirty="0"/>
              <a:t>, 2007. ISBN 978-80-86929-29-3.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DUBEN, R. </a:t>
            </a:r>
            <a:r>
              <a:rPr lang="cs-CZ" sz="1600" i="1" dirty="0"/>
              <a:t>Ekonomie veřejného sektoru I. (některé oblasti působnosti veřejného sektoru)</a:t>
            </a:r>
            <a:r>
              <a:rPr lang="cs-CZ" sz="1600" dirty="0"/>
              <a:t>. Praha: VŠE, 2001. ISBN 80- 56255-1.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DUBEN, R. </a:t>
            </a:r>
            <a:r>
              <a:rPr lang="cs-CZ" sz="1600" i="1" dirty="0"/>
              <a:t>Ekonomie veřejného sektoru II. (některá teoretická východiska, formy a nástroje realizace činností ve veřejném sektoru)</a:t>
            </a:r>
            <a:r>
              <a:rPr lang="cs-CZ" sz="1600" dirty="0"/>
              <a:t>. Praha: VŠE, 2001. ISBN 80-56255-2.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MAJLINGOVÁ, Ľ. a KOL. </a:t>
            </a:r>
            <a:r>
              <a:rPr lang="cs-CZ" sz="1600" i="1" dirty="0" err="1"/>
              <a:t>Verejné</a:t>
            </a:r>
            <a:r>
              <a:rPr lang="cs-CZ" sz="1600" i="1" dirty="0"/>
              <a:t> služby</a:t>
            </a:r>
            <a:r>
              <a:rPr lang="cs-CZ" sz="1600" dirty="0"/>
              <a:t>. Banská Bystrica: EF UMB, 2002. ISBN 80-8055-754-3.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STRECKOVÁ, Y., MALÝ, I. a KOL. </a:t>
            </a:r>
            <a:r>
              <a:rPr lang="cs-CZ" sz="1600" i="1" dirty="0"/>
              <a:t>Veřejná ekonomie pro školu i praxi</a:t>
            </a:r>
            <a:r>
              <a:rPr lang="cs-CZ" sz="1600" dirty="0"/>
              <a:t>. Praha: </a:t>
            </a:r>
            <a:r>
              <a:rPr lang="cs-CZ" sz="1600" dirty="0" err="1"/>
              <a:t>Computer</a:t>
            </a:r>
            <a:r>
              <a:rPr lang="cs-CZ" sz="1600" dirty="0"/>
              <a:t> </a:t>
            </a:r>
            <a:r>
              <a:rPr lang="cs-CZ" sz="1600" dirty="0" err="1"/>
              <a:t>Press</a:t>
            </a:r>
            <a:r>
              <a:rPr lang="cs-CZ" sz="1600" dirty="0"/>
              <a:t>, 1998. ISBN 80-7226-112-6.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OCHRANA, F. </a:t>
            </a:r>
            <a:r>
              <a:rPr lang="cs-CZ" sz="1600" i="1" dirty="0"/>
              <a:t>Veřejný sektor a efektivní rozhodování</a:t>
            </a:r>
            <a:r>
              <a:rPr lang="cs-CZ" sz="1600" dirty="0"/>
              <a:t>. Praha: Management </a:t>
            </a:r>
            <a:r>
              <a:rPr lang="cs-CZ" sz="1600" dirty="0" err="1"/>
              <a:t>Press</a:t>
            </a:r>
            <a:r>
              <a:rPr lang="cs-CZ" sz="1600" dirty="0"/>
              <a:t>, 2001. ISBN 80-7261-018X. 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Jan Nevima, Kamila Turečková, František </a:t>
            </a:r>
            <a:r>
              <a:rPr lang="cs-CZ" b="1" dirty="0" err="1"/>
              <a:t>Varadzin</a:t>
            </a:r>
            <a:r>
              <a:rPr lang="cs-CZ" b="1" dirty="0"/>
              <a:t>, Ivona </a:t>
            </a:r>
            <a:r>
              <a:rPr lang="cs-CZ" b="1" dirty="0" err="1"/>
              <a:t>Buryová</a:t>
            </a:r>
            <a:r>
              <a:rPr lang="cs-CZ" b="1" dirty="0"/>
              <a:t>, Pavel </a:t>
            </a:r>
            <a:r>
              <a:rPr lang="cs-CZ" b="1" dirty="0" err="1"/>
              <a:t>Tuleja</a:t>
            </a:r>
            <a:r>
              <a:rPr lang="cs-CZ" sz="2400" b="1" dirty="0"/>
              <a:t>. </a:t>
            </a:r>
            <a:r>
              <a:rPr lang="cs-CZ" sz="2400" b="1" i="1" dirty="0"/>
              <a:t>Ekonomika odvětví veřejného sektoru (distanční studijní text)</a:t>
            </a:r>
            <a:r>
              <a:rPr lang="cs-CZ" sz="2400" b="1" dirty="0"/>
              <a:t>. 2019. </a:t>
            </a:r>
            <a:r>
              <a:rPr lang="cs-CZ" sz="2400" b="1"/>
              <a:t>Karviná: OPF SU.</a:t>
            </a:r>
            <a:endParaRPr lang="cs-CZ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sz="4800" b="1" dirty="0">
                <a:solidFill>
                  <a:schemeClr val="accent2"/>
                </a:solidFill>
                <a:latin typeface="Calibri"/>
                <a:cs typeface="Calibri"/>
              </a:rPr>
              <a:t>děkujeme</a:t>
            </a:r>
            <a:r>
              <a:rPr lang="en-US" sz="4800" b="1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POZORNOST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945" y="612925"/>
            <a:ext cx="7290055" cy="5588924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čtvrtek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8: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00-9:00</a:t>
            </a: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	jinak dle domluvy e-mailem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</a:t>
            </a:r>
            <a:r>
              <a:rPr lang="en-US" b="1" dirty="0" err="1"/>
              <a:t>Ing</a:t>
            </a:r>
            <a:r>
              <a:rPr lang="en-US" b="1" dirty="0"/>
              <a:t>. </a:t>
            </a:r>
            <a:r>
              <a:rPr lang="cs-CZ" b="1" dirty="0"/>
              <a:t>Kamila Turečková, Ph.D.</a:t>
            </a:r>
            <a:endParaRPr lang="en-US" b="1" dirty="0"/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301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dirty="0">
                <a:solidFill>
                  <a:srgbClr val="FF0000"/>
                </a:solidFill>
              </a:rPr>
              <a:t>dle dohody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úterý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12:00-12:45</a:t>
            </a: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	jinak dle domluvy e-mailem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5849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4" y="1877960"/>
            <a:ext cx="8617527" cy="4867063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strike="sngStrike" dirty="0"/>
              <a:t>Povinná účast na seminářích 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strike="sngStrike" dirty="0"/>
              <a:t>min. 60 % z uskutečněných seminářů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strike="sngStrike" dirty="0"/>
              <a:t>omluva do 5 pracovních dnů od neúčasti na semináři a jen na základě doložení lékařského potvrzení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dvě prezentace na seminářích (max. </a:t>
            </a:r>
            <a:r>
              <a:rPr lang="cs-CZ" sz="2800" b="1" dirty="0">
                <a:solidFill>
                  <a:schemeClr val="accent2"/>
                </a:solidFill>
              </a:rPr>
              <a:t>40 bodů</a:t>
            </a:r>
            <a:r>
              <a:rPr lang="cs-CZ" sz="2800" dirty="0"/>
              <a:t>)</a:t>
            </a:r>
          </a:p>
          <a:p>
            <a:pPr lvl="4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+ možnost získat bonusové body za aktivity navíc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ústní zkouška (max. </a:t>
            </a:r>
            <a:r>
              <a:rPr lang="cs-CZ" sz="2800" b="1" dirty="0">
                <a:solidFill>
                  <a:schemeClr val="accent2"/>
                </a:solidFill>
              </a:rPr>
              <a:t>60 bodů</a:t>
            </a:r>
            <a:r>
              <a:rPr lang="cs-CZ" sz="2800" dirty="0"/>
              <a:t>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5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913788" cy="11188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Zkouška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5" y="1612491"/>
            <a:ext cx="8212698" cy="2163096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zkouška je ústní</a:t>
            </a:r>
          </a:p>
          <a:p>
            <a:pPr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otázky ke zkoušce budou vycházet z okruhů probíraných témat a budou zveřejněny dodatečně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66EEDA7-C126-46D2-B534-659D5A978F24}"/>
              </a:ext>
            </a:extLst>
          </p:cNvPr>
          <p:cNvSpPr txBox="1">
            <a:spLocks/>
          </p:cNvSpPr>
          <p:nvPr/>
        </p:nvSpPr>
        <p:spPr>
          <a:xfrm>
            <a:off x="768096" y="3475377"/>
            <a:ext cx="7913788" cy="11188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 na semináři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B97ED8B9-E01D-4770-AAB2-E6CFDE70EA24}"/>
              </a:ext>
            </a:extLst>
          </p:cNvPr>
          <p:cNvSpPr txBox="1">
            <a:spLocks/>
          </p:cNvSpPr>
          <p:nvPr/>
        </p:nvSpPr>
        <p:spPr>
          <a:xfrm>
            <a:off x="462116" y="4579474"/>
            <a:ext cx="8396134" cy="1332070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týmová prezentace na vybrané odvětví VS</a:t>
            </a:r>
          </a:p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individuální prezentace „</a:t>
            </a:r>
            <a:r>
              <a:rPr lang="cs-CZ" sz="3200" b="1" dirty="0"/>
              <a:t>Jak covid-19 ovlivnil</a:t>
            </a:r>
            <a:r>
              <a:rPr lang="cs-CZ" sz="3200" dirty="0"/>
              <a:t>…“</a:t>
            </a:r>
          </a:p>
        </p:txBody>
      </p:sp>
    </p:spTree>
    <p:extLst>
      <p:ext uri="{BB962C8B-B14F-4D97-AF65-F5344CB8AC3E}">
        <p14:creationId xmlns:p14="http://schemas.microsoft.com/office/powerpoint/2010/main" val="151887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ke zkoušce je připuštěn pouze student, jenž má </a:t>
            </a:r>
            <a:r>
              <a:rPr lang="cs-CZ" sz="2800" b="1" strike="sngStrike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strike="sngStrike" dirty="0"/>
              <a:t>ze seminářů </a:t>
            </a:r>
            <a:r>
              <a:rPr lang="cs-CZ" sz="2800" dirty="0"/>
              <a:t>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odprezentovanou svou práci </a:t>
            </a:r>
            <a:r>
              <a:rPr lang="cs-CZ" sz="2800" dirty="0"/>
              <a:t>na stanovené téma</a:t>
            </a:r>
            <a:endParaRPr lang="en-US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1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150125"/>
            <a:ext cx="8037299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2020/2021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170879"/>
              </p:ext>
            </p:extLst>
          </p:nvPr>
        </p:nvGraphicFramePr>
        <p:xfrm>
          <a:off x="285750" y="1860735"/>
          <a:ext cx="8700934" cy="4633346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565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9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808">
                  <a:extLst>
                    <a:ext uri="{9D8B030D-6E8A-4147-A177-3AD203B41FA5}">
                      <a16:colId xmlns:a16="http://schemas.microsoft.com/office/drawing/2014/main" val="1540576575"/>
                    </a:ext>
                  </a:extLst>
                </a:gridCol>
                <a:gridCol w="629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effectLst/>
                        </a:rPr>
                        <a:t>2</a:t>
                      </a:r>
                      <a:r>
                        <a:rPr lang="cs-CZ" sz="2000" b="0" dirty="0">
                          <a:effectLst/>
                        </a:rPr>
                        <a:t>3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2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Úvodní přednáška, semináře odpadají.</a:t>
                      </a:r>
                      <a:endParaRPr lang="en-US" sz="20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</a:rPr>
                        <a:t>Úvodní seminář; ukázka prezentace; v</a:t>
                      </a: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ýběr témat.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Výběr témat k prezentacím. Konzultace.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i="0" dirty="0">
                          <a:effectLst/>
                        </a:rPr>
                        <a:t>1</a:t>
                      </a:r>
                      <a:r>
                        <a:rPr lang="cs-CZ" sz="2000" b="0" i="0" dirty="0">
                          <a:effectLst/>
                        </a:rPr>
                        <a:t>6</a:t>
                      </a:r>
                      <a:r>
                        <a:rPr lang="en-US" sz="2000" b="0" i="0" dirty="0">
                          <a:effectLst/>
                        </a:rPr>
                        <a:t>.</a:t>
                      </a:r>
                      <a:r>
                        <a:rPr lang="cs-CZ" sz="2000" b="0" i="0" dirty="0">
                          <a:effectLst/>
                        </a:rPr>
                        <a:t>3</a:t>
                      </a:r>
                      <a:r>
                        <a:rPr lang="en-US" sz="2000" b="0" i="0" dirty="0">
                          <a:effectLst/>
                        </a:rPr>
                        <a:t>.</a:t>
                      </a: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Týmová prezentace vybraného odvětví.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highlight>
                            <a:srgbClr val="C0C0C0"/>
                          </a:highlight>
                        </a:rPr>
                        <a:t>23</a:t>
                      </a:r>
                      <a:r>
                        <a:rPr lang="en-US" sz="2000" dirty="0">
                          <a:effectLst/>
                          <a:highlight>
                            <a:srgbClr val="C0C0C0"/>
                          </a:highlight>
                        </a:rPr>
                        <a:t>.</a:t>
                      </a:r>
                      <a:r>
                        <a:rPr lang="cs-CZ" sz="2000" dirty="0">
                          <a:effectLst/>
                          <a:highlight>
                            <a:srgbClr val="C0C0C0"/>
                          </a:highlight>
                        </a:rPr>
                        <a:t>3</a:t>
                      </a:r>
                      <a:r>
                        <a:rPr lang="en-US" sz="2000" dirty="0">
                          <a:effectLst/>
                          <a:highlight>
                            <a:srgbClr val="C0C0C0"/>
                          </a:highlight>
                        </a:rPr>
                        <a:t>.</a:t>
                      </a:r>
                      <a:endParaRPr lang="en-US" sz="200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000" b="1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Výuka odpadá.</a:t>
                      </a:r>
                      <a:endParaRPr lang="en-US" sz="2000" b="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30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Týmová prezentace vybraného odvětví.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6.4.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Individuální prezentace.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Individuální prezentace.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Individuální prezentace.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r>
                        <a:rPr lang="cs-CZ" sz="2000" dirty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Individuální prezentace.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Soutěž o body navíc</a:t>
                      </a:r>
                      <a:r>
                        <a:rPr lang="cs-CZ" sz="2000" b="0" dirty="0"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 </a:t>
                      </a:r>
                      <a:r>
                        <a:rPr lang="cs-CZ" sz="2000" b="0"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nebo prezentace.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</a:rPr>
                        <a:t>11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5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Náhradní termíny na prezentace.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18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i="1" dirty="0">
                          <a:solidFill>
                            <a:schemeClr val="tx1"/>
                          </a:solidFill>
                          <a:effectLst/>
                        </a:rPr>
                        <a:t>Zkouškový termín, případně konzultace.</a:t>
                      </a:r>
                      <a:endParaRPr lang="en-US" sz="20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218588" cy="1118893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týmová prezentace na vybrané odvětví VS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 bodů)</a:t>
            </a:r>
            <a:endParaRPr lang="pt-BR" sz="31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9B820EE-D977-4135-97EA-E399BB022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" y="1837944"/>
            <a:ext cx="8924544" cy="4853800"/>
          </a:xfrm>
        </p:spPr>
        <p:txBody>
          <a:bodyPr>
            <a:normAutofit fontScale="92500" lnSpcReduction="20000"/>
          </a:bodyPr>
          <a:lstStyle/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Krátká prezentace zjištění z terénu (cca 10 minut, PowerPoint). 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Odvětví VS: Školství, Veřejná správa, Zdravotnictví, Kreativní ekonomika, Kultura, Sport, Environmentální politika, Bydlení, Veřejná infrastruktura, Doprava, Informace ve VS, Sociální zabezpečení, Bezpečnost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Tým 2 - 3 studentů. 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Hodnotí se nápad, originalita, obsahová správnost, prezentace a přednes.</a:t>
            </a:r>
            <a:r>
              <a:rPr lang="cs-CZ" sz="2800" dirty="0"/>
              <a:t> 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Diskuze: Co je dobře, co je špatně a proč? Jak to zlepšit? …</a:t>
            </a:r>
            <a:endParaRPr lang="cs-CZ" sz="2800" b="1" dirty="0"/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Prezentaci není třeba zasílat vedoucímu semináře ani nikam vkládat.</a:t>
            </a:r>
          </a:p>
        </p:txBody>
      </p:sp>
    </p:spTree>
    <p:extLst>
      <p:ext uri="{BB962C8B-B14F-4D97-AF65-F5344CB8AC3E}">
        <p14:creationId xmlns:p14="http://schemas.microsoft.com/office/powerpoint/2010/main" val="113828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5" y="585216"/>
            <a:ext cx="8168085" cy="123375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individuální Prezentace „Jak covid-19 ovlivnil…“ </a:t>
            </a:r>
            <a:r>
              <a:rPr lang="cs-CZ" sz="3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 bodů)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91440" y="2113935"/>
            <a:ext cx="8766810" cy="4577809"/>
          </a:xfrm>
        </p:spPr>
        <p:txBody>
          <a:bodyPr>
            <a:normAutofit fontScale="85000" lnSpcReduction="10000"/>
          </a:bodyPr>
          <a:lstStyle/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obsah prezentace musí korespondovat o obsahem předmětu! N</a:t>
            </a:r>
            <a:r>
              <a:rPr lang="cs-CZ" sz="3100" dirty="0"/>
              <a:t>apř.: </a:t>
            </a:r>
          </a:p>
          <a:p>
            <a:pPr marL="180000" indent="0">
              <a:lnSpc>
                <a:spcPct val="100000"/>
              </a:lnSpc>
              <a:buNone/>
            </a:pPr>
            <a:endParaRPr lang="cs-CZ" sz="3100" dirty="0"/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kulturu.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život na veřejných prostranstvích.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sport.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základní vzdělávání.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dopravu.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bezpečnost.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Jak pandemie covid+19 ovlivnil nabídku sociálních služeb.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700" dirty="0"/>
              <a:t>apod.…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69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5" y="585216"/>
            <a:ext cx="8168085" cy="11188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individuální Prezentace                     </a:t>
            </a:r>
            <a:b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</a:t>
            </a:r>
            <a:r>
              <a:rPr lang="cs-CZ" sz="3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 bodů)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2B51280D-A3D6-448C-A33C-FD1BD82A9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" y="1718812"/>
            <a:ext cx="8924544" cy="4853800"/>
          </a:xfrm>
        </p:spPr>
        <p:txBody>
          <a:bodyPr>
            <a:noAutofit/>
          </a:bodyPr>
          <a:lstStyle/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prezentace zvoleného tématu zpracovaného v PowerPointu</a:t>
            </a:r>
          </a:p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délka prezentace by měla být 10-15 minut (cca10-12 snímků celkem)</a:t>
            </a:r>
          </a:p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lze doplnit jinými – dalšími aktuálními zdroji, informacemi, statistikou, obrázky, grafy aj.</a:t>
            </a:r>
          </a:p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b="1" dirty="0"/>
              <a:t>hodnocena bude formální stránka prezentace, přednes, aktuálnost, zajímavost, zpracování tématu, práce s citacemi a zdroji apod.</a:t>
            </a:r>
          </a:p>
          <a:p>
            <a:pPr marL="713736" lvl="1" indent="-3600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bude hodnocena grafická úroveň prezentace – tzv. vizuální dojem (přehlednost, atraktivita zvoleného motivu atd.), také bude hodnocena příprava – není dobré pouze číst s podkladů, ale připravit si projev a komunikovat s auditoriem, také budou hodnoceny použité zdroje (uvádět dle přílohy č. 5 Pokynu děkana č. 7/2018 pro úpravy, zveřejňování a ukládání VŠKP)</a:t>
            </a:r>
          </a:p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prezentace bude vložena do „</a:t>
            </a:r>
            <a:r>
              <a:rPr lang="cs-CZ" dirty="0" err="1"/>
              <a:t>Odevzdávárny</a:t>
            </a:r>
            <a:r>
              <a:rPr lang="cs-CZ" dirty="0"/>
              <a:t>“ v IS jeden den před samotným datem prezentace (tj. </a:t>
            </a:r>
            <a:r>
              <a:rPr lang="pt-BR" b="1" dirty="0">
                <a:highlight>
                  <a:srgbClr val="C0C0C0"/>
                </a:highlight>
              </a:rPr>
              <a:t>do </a:t>
            </a:r>
            <a:r>
              <a:rPr lang="cs-CZ" b="1" dirty="0">
                <a:highlight>
                  <a:srgbClr val="C0C0C0"/>
                </a:highlight>
              </a:rPr>
              <a:t>pondělí</a:t>
            </a:r>
            <a:r>
              <a:rPr lang="pt-BR" b="1" dirty="0">
                <a:highlight>
                  <a:srgbClr val="C0C0C0"/>
                </a:highlight>
              </a:rPr>
              <a:t> do </a:t>
            </a:r>
            <a:r>
              <a:rPr lang="cs-CZ" b="1" dirty="0">
                <a:highlight>
                  <a:srgbClr val="C0C0C0"/>
                </a:highlight>
              </a:rPr>
              <a:t>7</a:t>
            </a:r>
            <a:r>
              <a:rPr lang="pt-BR" b="1" dirty="0">
                <a:highlight>
                  <a:srgbClr val="C0C0C0"/>
                </a:highlight>
              </a:rPr>
              <a:t> hodin</a:t>
            </a:r>
            <a:r>
              <a:rPr lang="cs-CZ" b="1" dirty="0">
                <a:highlight>
                  <a:srgbClr val="C0C0C0"/>
                </a:highlight>
              </a:rPr>
              <a:t> ráno</a:t>
            </a:r>
            <a:r>
              <a:rPr lang="pt-BR" dirty="0"/>
              <a:t>)</a:t>
            </a:r>
            <a:r>
              <a:rPr lang="cs-CZ" dirty="0"/>
              <a:t>!</a:t>
            </a:r>
          </a:p>
          <a:p>
            <a:pPr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název prezentace studenti nahlásí na semináři vyučujícímu a zvolí si datum prezentace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06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2229</TotalTime>
  <Words>1965</Words>
  <Application>Microsoft Office PowerPoint</Application>
  <PresentationFormat>Předvádění na obrazovce (4:3)</PresentationFormat>
  <Paragraphs>226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Ekonomika odvětví veřejného sektoru  doc. Ing. Jan Nevima, Ph.D.                                    &amp;    Ing. Kamila Turečková, Ph.D.</vt:lpstr>
      <vt:lpstr>Prezentace aplikace PowerPoint</vt:lpstr>
      <vt:lpstr>Podmínky absolvování</vt:lpstr>
      <vt:lpstr>Zkouška</vt:lpstr>
      <vt:lpstr>Celkové hodnocení</vt:lpstr>
      <vt:lpstr>ROZPIS seminářů  ZS 2020/2021</vt:lpstr>
      <vt:lpstr>týmová prezentace na vybrané odvětví VS (10 bodů)</vt:lpstr>
      <vt:lpstr>individuální Prezentace „Jak covid-19 ovlivnil…“ (30 bodů)</vt:lpstr>
      <vt:lpstr>individuální Prezentace                                                           (30 bodů)</vt:lpstr>
      <vt:lpstr>Seminární práce  – ESEJ či úvaha (ISP, Erasmus)                                                               (40 bodů)</vt:lpstr>
      <vt:lpstr>Stručná anotace předmětu </vt:lpstr>
      <vt:lpstr>ROZPIS přednášek  LS 2020/2021</vt:lpstr>
      <vt:lpstr>Struktura přednášek obecně</vt:lpstr>
      <vt:lpstr>Struktura přednášek I.</vt:lpstr>
      <vt:lpstr>Struktura přednášek II.</vt:lpstr>
      <vt:lpstr>Základní a doporučená literatura</vt:lpstr>
      <vt:lpstr>děkujeme POZORNOST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kamila tureckova</dc:creator>
  <cp:lastModifiedBy>Kamila Turečková</cp:lastModifiedBy>
  <cp:revision>211</cp:revision>
  <dcterms:created xsi:type="dcterms:W3CDTF">2015-02-16T16:45:18Z</dcterms:created>
  <dcterms:modified xsi:type="dcterms:W3CDTF">2021-03-02T09:09:45Z</dcterms:modified>
</cp:coreProperties>
</file>