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handoutMasterIdLst>
    <p:handoutMasterId r:id="rId12"/>
  </p:handoutMasterIdLst>
  <p:sldIdLst>
    <p:sldId id="256" r:id="rId2"/>
    <p:sldId id="265" r:id="rId3"/>
    <p:sldId id="257" r:id="rId4"/>
    <p:sldId id="258" r:id="rId5"/>
    <p:sldId id="264" r:id="rId6"/>
    <p:sldId id="259" r:id="rId7"/>
    <p:sldId id="260" r:id="rId8"/>
    <p:sldId id="263" r:id="rId9"/>
    <p:sldId id="262" r:id="rId10"/>
    <p:sldId id="261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54083-0BCB-47CF-A6A7-3A5EA824DF7A}" type="datetimeFigureOut">
              <a:rPr lang="cs-CZ" smtClean="0"/>
              <a:t>18.02.2021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0A8F6-88C2-4DC8-9180-B917F64B0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306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626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840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871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53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325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114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2/18/2021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614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2/18/2021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899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852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530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05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8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tureckova@opf.slu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chmielova@opf.slu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media.slu.cz/videolist.ph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EB472E-7CA6-4C2D-81E9-CD39A44F0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E0A0486-F672-4FEF-A0A9-E6C3B7E3A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3289875" cy="5334001"/>
          </a:xfrm>
          <a:prstGeom prst="rect">
            <a:avLst/>
          </a:prstGeom>
          <a:solidFill>
            <a:srgbClr val="C8C8C8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89BC21-5566-4B70-91EA-44B4299CB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11870" y="761999"/>
            <a:ext cx="8790301" cy="3810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DC3DE2-B30B-4A94-BF06-430988550C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2622" y="1298448"/>
            <a:ext cx="7773961" cy="2951819"/>
          </a:xfrm>
        </p:spPr>
        <p:txBody>
          <a:bodyPr anchor="b">
            <a:normAutofit fontScale="90000"/>
          </a:bodyPr>
          <a:lstStyle/>
          <a:p>
            <a:r>
              <a:rPr lang="cs-CZ" sz="8800" b="1" dirty="0"/>
              <a:t>Makroekonomie</a:t>
            </a:r>
            <a:br>
              <a:rPr lang="cs-CZ" sz="6000" dirty="0"/>
            </a:br>
            <a:r>
              <a:rPr lang="cs-CZ" sz="6000" dirty="0"/>
              <a:t>2+1, EVSNPMABMI</a:t>
            </a:r>
            <a:br>
              <a:rPr lang="cs-CZ" sz="6000" dirty="0"/>
            </a:br>
            <a:br>
              <a:rPr lang="cs-CZ" sz="6000" dirty="0"/>
            </a:br>
            <a:r>
              <a:rPr lang="cs-CZ" sz="6000" b="1" dirty="0">
                <a:solidFill>
                  <a:schemeClr val="accent2">
                    <a:lumMod val="50000"/>
                  </a:schemeClr>
                </a:solidFill>
              </a:rPr>
              <a:t>Úvodní informace</a:t>
            </a:r>
            <a:endParaRPr lang="cs-CZ" sz="6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1FCE6A-97BC-41EB-809A-50936E0F9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00889" y="4684418"/>
            <a:ext cx="8801282" cy="1411582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689239-7EEA-430F-BDDA-0BCCA2E48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2622" y="4786716"/>
            <a:ext cx="7187529" cy="1309284"/>
          </a:xfrm>
        </p:spPr>
        <p:txBody>
          <a:bodyPr anchor="t">
            <a:normAutofit fontScale="70000" lnSpcReduction="20000"/>
          </a:bodyPr>
          <a:lstStyle/>
          <a:p>
            <a:r>
              <a:rPr lang="cs-CZ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Doc. Ing. Jan </a:t>
            </a:r>
            <a:r>
              <a:rPr lang="cs-CZ" sz="4000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Nevima</a:t>
            </a:r>
            <a:r>
              <a:rPr lang="cs-CZ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, Ph.D. (přednášky)</a:t>
            </a:r>
          </a:p>
          <a:p>
            <a:r>
              <a:rPr lang="cs-CZ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Ing. Petra Chmielová (semináře)</a:t>
            </a:r>
          </a:p>
          <a:p>
            <a:r>
              <a:rPr lang="cs-CZ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Ing. Kamila Turečková, Ph.D.</a:t>
            </a:r>
          </a:p>
          <a:p>
            <a:endParaRPr lang="cs-CZ" sz="40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413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4B5CC49-6FAE-42FA-99B6-A3FDA8C688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5FC61E-1B21-4708-A6C6-5E6B205EB7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3295" y="1083732"/>
            <a:ext cx="5509628" cy="4690534"/>
          </a:xfrm>
        </p:spPr>
        <p:txBody>
          <a:bodyPr anchor="ctr">
            <a:normAutofit/>
          </a:bodyPr>
          <a:lstStyle/>
          <a:p>
            <a:pPr algn="r"/>
            <a:r>
              <a:rPr lang="cs-CZ" sz="7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Děkujeme za pozornost.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6BC9B4A-2119-4645-B4CA-7817D5FAF4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58D888F-D87A-4C3C-BD82-273E4C8C5E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99A2CD81-3BB6-4ED6-A50F-DC14F37A9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577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2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FE30E4-1C47-4051-94C2-6D6362EA4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/>
              <a:t>Základní informace</a:t>
            </a:r>
            <a:br>
              <a:rPr lang="cs-CZ" sz="4400" b="1" dirty="0"/>
            </a:br>
            <a:br>
              <a:rPr lang="cs-CZ" sz="4400" b="1" dirty="0"/>
            </a:br>
            <a:r>
              <a:rPr lang="cs-CZ" sz="4400" b="1" dirty="0"/>
              <a:t>přednášky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1D0059-2FD0-4900-8140-F00D0E024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doc. Ing. Jan Nevima, Ph.D.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katedra ekonomie a veřejné správy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A208</a:t>
            </a:r>
          </a:p>
          <a:p>
            <a:r>
              <a:rPr lang="cs-CZ" sz="3600" dirty="0">
                <a:hlinkClick r:id="rId2"/>
              </a:rPr>
              <a:t>nevima@opf.slu.cz</a:t>
            </a:r>
            <a:endParaRPr lang="cs-CZ" sz="3600" dirty="0"/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+420 596 398 318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Konzultace na základě předchozí domluvy e-mailem.</a:t>
            </a:r>
          </a:p>
          <a:p>
            <a:endParaRPr lang="cs-CZ" sz="36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28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FE30E4-1C47-4051-94C2-6D6362EA4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/>
              <a:t>Základní informace</a:t>
            </a:r>
            <a:br>
              <a:rPr lang="cs-CZ" sz="4400" b="1" dirty="0"/>
            </a:br>
            <a:br>
              <a:rPr lang="cs-CZ" sz="4400" b="1" dirty="0"/>
            </a:br>
            <a:r>
              <a:rPr lang="cs-CZ" sz="4400" b="1" dirty="0"/>
              <a:t>semináře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1D0059-2FD0-4900-8140-F00D0E024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Ing. Petra Chmielová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katedra ekonomie a veřejné správy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A236</a:t>
            </a:r>
          </a:p>
          <a:p>
            <a:r>
              <a:rPr lang="cs-CZ" sz="3600" dirty="0">
                <a:hlinkClick r:id="rId2"/>
              </a:rPr>
              <a:t>chmielova@opf.slu.cz</a:t>
            </a:r>
            <a:endParaRPr lang="cs-CZ" sz="3600" dirty="0"/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+420 596 398 267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	konzultace jsou možné po předchozí domluvě e-mailem</a:t>
            </a:r>
          </a:p>
        </p:txBody>
      </p:sp>
      <p:sp>
        <p:nvSpPr>
          <p:cNvPr id="4" name="Obdélník 3"/>
          <p:cNvSpPr/>
          <p:nvPr/>
        </p:nvSpPr>
        <p:spPr>
          <a:xfrm>
            <a:off x="158995" y="6245229"/>
            <a:ext cx="118030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Semináře budou probíhat online formou prostřednictvím MS Teams -&gt; kód pro připojení do týmu je:  </a:t>
            </a:r>
            <a:r>
              <a:rPr lang="cs-CZ" sz="2800" b="1" dirty="0">
                <a:solidFill>
                  <a:srgbClr val="C00000"/>
                </a:solidFill>
              </a:rPr>
              <a:t>4vsaxlc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b="1" dirty="0">
                <a:solidFill>
                  <a:srgbClr val="C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1694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1FC2-925D-4D41-9C0B-5941059B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2987431" cy="4601183"/>
          </a:xfrm>
        </p:spPr>
        <p:txBody>
          <a:bodyPr/>
          <a:lstStyle/>
          <a:p>
            <a:r>
              <a:rPr lang="cs-CZ" sz="4400" b="1" dirty="0"/>
              <a:t>Podmínky absolvování kurzu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583F3-5762-41FF-8E63-81925B18F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867" y="864108"/>
            <a:ext cx="8096434" cy="5120640"/>
          </a:xfrm>
        </p:spPr>
        <p:txBody>
          <a:bodyPr>
            <a:normAutofit fontScale="85000" lnSpcReduction="20000"/>
          </a:bodyPr>
          <a:lstStyle/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Požadavky na studenta: esej/úvaha na téma  „Vliv koronaviru (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lockdownu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) na ekonomiku ČR“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Hodnotící metody: aktivita v průběhu semestru (</a:t>
            </a:r>
            <a:r>
              <a:rPr lang="cs-CZ" sz="3600" b="1" dirty="0">
                <a:solidFill>
                  <a:schemeClr val="accent4">
                    <a:lumMod val="75000"/>
                  </a:schemeClr>
                </a:solidFill>
              </a:rPr>
              <a:t>20 bodů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), esej/úvaha (</a:t>
            </a:r>
            <a:r>
              <a:rPr lang="cs-CZ" sz="3600" b="1" dirty="0">
                <a:solidFill>
                  <a:schemeClr val="accent4">
                    <a:lumMod val="75000"/>
                  </a:schemeClr>
                </a:solidFill>
              </a:rPr>
              <a:t>20 bodů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), ústní zkouška (</a:t>
            </a:r>
            <a:r>
              <a:rPr lang="cs-CZ" sz="3600" b="1" dirty="0">
                <a:solidFill>
                  <a:schemeClr val="accent4">
                    <a:lumMod val="75000"/>
                  </a:schemeClr>
                </a:solidFill>
              </a:rPr>
              <a:t>60 bodů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)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100-92 : A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91- 84 :B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83 – 76 :C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75 – 68 :D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67 – 60 :E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59 – 0 : F</a:t>
            </a:r>
          </a:p>
        </p:txBody>
      </p:sp>
    </p:spTree>
    <p:extLst>
      <p:ext uri="{BB962C8B-B14F-4D97-AF65-F5344CB8AC3E}">
        <p14:creationId xmlns:p14="http://schemas.microsoft.com/office/powerpoint/2010/main" val="4087086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013BD-3E3F-4EDC-AD62-C4B75E922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463635" cy="4601183"/>
          </a:xfrm>
        </p:spPr>
        <p:txBody>
          <a:bodyPr/>
          <a:lstStyle/>
          <a:p>
            <a:r>
              <a:rPr lang="cs-CZ" b="1" dirty="0"/>
              <a:t>Okruhy z </a:t>
            </a:r>
            <a:r>
              <a:rPr lang="cs-CZ" sz="3200" b="1" dirty="0"/>
              <a:t>makroekonomické</a:t>
            </a:r>
            <a:r>
              <a:rPr lang="cs-CZ" b="1" dirty="0"/>
              <a:t> části pro SZZ programu Manažerská informatika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B17100-F99A-4B22-8657-05AEEEAE3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3709" y="157018"/>
            <a:ext cx="8174182" cy="6594764"/>
          </a:xfrm>
        </p:spPr>
        <p:txBody>
          <a:bodyPr>
            <a:normAutofit fontScale="92500" lnSpcReduction="10000"/>
          </a:bodyPr>
          <a:lstStyle/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14. Hodnocení účinnosti hospodářské politiky prizmatem modelu IS-LM. </a:t>
            </a:r>
          </a:p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15. Model IS-ELM, hodnocení účinnosti hospodářská politiky v modelu IS-ELM.</a:t>
            </a:r>
          </a:p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16. Hospodářská politika v modelu IS-LM-BP v podmínkách různých systémů měnových kurzů, platební bilance a její kategorie. </a:t>
            </a:r>
          </a:p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17. Hospodářská politika v modelu AS-AD, krátkodobé a dlouhodobé efekty fiskální politiky a monetární politiky. </a:t>
            </a:r>
          </a:p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18. Inflace a nezaměstnanost a jejich vzájemný vztah. </a:t>
            </a:r>
          </a:p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19. Hospodářský cyklus a teorie konjunktury. </a:t>
            </a:r>
          </a:p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20. Teorie racionálních očekávání a její implikace pro tvůrce hospodářské politiky. </a:t>
            </a:r>
          </a:p>
        </p:txBody>
      </p:sp>
    </p:spTree>
    <p:extLst>
      <p:ext uri="{BB962C8B-B14F-4D97-AF65-F5344CB8AC3E}">
        <p14:creationId xmlns:p14="http://schemas.microsoft.com/office/powerpoint/2010/main" val="1007414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1FC2-925D-4D41-9C0B-5941059B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32" y="1123837"/>
            <a:ext cx="3364637" cy="4601183"/>
          </a:xfrm>
        </p:spPr>
        <p:txBody>
          <a:bodyPr/>
          <a:lstStyle/>
          <a:p>
            <a:r>
              <a:rPr lang="cs-CZ" sz="4000" b="1" dirty="0"/>
              <a:t>Harmonogram</a:t>
            </a:r>
            <a:r>
              <a:rPr lang="cs-CZ" sz="4400" b="1" dirty="0"/>
              <a:t> kurzu</a:t>
            </a:r>
            <a:br>
              <a:rPr lang="cs-CZ" sz="4400" b="1" dirty="0"/>
            </a:br>
            <a:r>
              <a:rPr lang="cs-CZ" sz="4400" b="1" dirty="0"/>
              <a:t>2020/2021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A8EB53D3-4790-4AF5-80EA-28D7B32B7C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3988246"/>
              </p:ext>
            </p:extLst>
          </p:nvPr>
        </p:nvGraphicFramePr>
        <p:xfrm>
          <a:off x="3595818" y="73200"/>
          <a:ext cx="8318276" cy="6559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7986">
                  <a:extLst>
                    <a:ext uri="{9D8B030D-6E8A-4147-A177-3AD203B41FA5}">
                      <a16:colId xmlns:a16="http://schemas.microsoft.com/office/drawing/2014/main" val="982250742"/>
                    </a:ext>
                  </a:extLst>
                </a:gridCol>
                <a:gridCol w="659229">
                  <a:extLst>
                    <a:ext uri="{9D8B030D-6E8A-4147-A177-3AD203B41FA5}">
                      <a16:colId xmlns:a16="http://schemas.microsoft.com/office/drawing/2014/main" val="3075743327"/>
                    </a:ext>
                  </a:extLst>
                </a:gridCol>
                <a:gridCol w="4658386">
                  <a:extLst>
                    <a:ext uri="{9D8B030D-6E8A-4147-A177-3AD203B41FA5}">
                      <a16:colId xmlns:a16="http://schemas.microsoft.com/office/drawing/2014/main" val="2388053262"/>
                    </a:ext>
                  </a:extLst>
                </a:gridCol>
                <a:gridCol w="1742675">
                  <a:extLst>
                    <a:ext uri="{9D8B030D-6E8A-4147-A177-3AD203B41FA5}">
                      <a16:colId xmlns:a16="http://schemas.microsoft.com/office/drawing/2014/main" val="2923104272"/>
                    </a:ext>
                  </a:extLst>
                </a:gridCol>
              </a:tblGrid>
              <a:tr h="385482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termín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přednáška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seminář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97720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25.2.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Úvod do předmětu. Hospodářská politika a její nástroje, typy a cíle.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cs-CZ" sz="1600" b="0" i="1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---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720438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4.3.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---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Výuka odpadá, účast na </a:t>
                      </a:r>
                      <a:r>
                        <a:rPr lang="cs-CZ" sz="1600" b="0" kern="0" baseline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webináři</a:t>
                      </a:r>
                      <a:endParaRPr lang="cs-CZ" sz="1600" b="0" kern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opakování z Bc.</a:t>
                      </a:r>
                      <a:endParaRPr lang="cs-CZ" sz="1600" b="0" i="1" kern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endParaRPr lang="cs-CZ" sz="1600" b="0" i="1" kern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605735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11.3.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 důchod-výdaje (opakování).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8995435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18.3.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 IS-LM. Hospodářská politika v modelu IS-LM.</a:t>
                      </a:r>
                      <a:endParaRPr lang="cs-CZ" sz="16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2495881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25.3.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 IS-ELM.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507915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1.4.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---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Výuka odpadá, účast na </a:t>
                      </a:r>
                      <a:r>
                        <a:rPr lang="cs-CZ" sz="1600" b="0" kern="0" baseline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webináři</a:t>
                      </a:r>
                      <a:endParaRPr lang="cs-CZ" sz="1600" b="0" kern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9511013"/>
                  </a:ext>
                </a:extLst>
              </a:tr>
              <a:tr h="472536"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8.4.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Otevřená ekonomika, model IS-LM-BP, platební bilance, měnové kurzy.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2610582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15.4.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 AS-AD.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1766247"/>
                  </a:ext>
                </a:extLst>
              </a:tr>
              <a:tr h="500645"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22.4.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Inflace a nezaměstnanost a jejich vzájemný vztah.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0062860"/>
                  </a:ext>
                </a:extLst>
              </a:tr>
              <a:tr h="472536"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29.4.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Hospodářský cyklus a ekonomický růst.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3123671"/>
                  </a:ext>
                </a:extLst>
              </a:tr>
              <a:tr h="472536"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6.5.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Teorie racionálních očekávání a její implikace pro tvůrce hospodářské politiky.</a:t>
                      </a:r>
                      <a:r>
                        <a:rPr lang="cs-CZ" sz="1600" b="1" dirty="0">
                          <a:solidFill>
                            <a:srgbClr val="C00000"/>
                          </a:solidFill>
                        </a:rPr>
                        <a:t> </a:t>
                      </a:r>
                      <a:endParaRPr lang="cs-CZ" sz="1600" b="0" kern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  <a:endParaRPr lang="cs-CZ" sz="1600" b="0" i="1" kern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900061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13.5.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</a:rPr>
                        <a:t>Opakovací přednáška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4592034"/>
                  </a:ext>
                </a:extLst>
              </a:tr>
              <a:tr h="472536"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>
                          <a:solidFill>
                            <a:schemeClr val="tx1"/>
                          </a:solidFill>
                        </a:rPr>
                        <a:t>20.5.</a:t>
                      </a:r>
                      <a:endParaRPr lang="cs-CZ" sz="16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>
                          <a:solidFill>
                            <a:schemeClr val="tx1"/>
                          </a:solidFill>
                        </a:rPr>
                        <a:t>---</a:t>
                      </a:r>
                      <a:endParaRPr lang="cs-CZ" sz="16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Předtermín a náhradní termín průběžného testu pro omluvené.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konzultace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3787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4314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1FC2-925D-4D41-9C0B-5941059B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2987431" cy="4601183"/>
          </a:xfrm>
        </p:spPr>
        <p:txBody>
          <a:bodyPr/>
          <a:lstStyle/>
          <a:p>
            <a:r>
              <a:rPr lang="cs-CZ" sz="4400" b="1" dirty="0"/>
              <a:t>Zkouška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583F3-5762-41FF-8E63-81925B18F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867" y="559293"/>
            <a:ext cx="8096434" cy="5903651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Ústní zkouška 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(60bodů)  se bude skládat z celé teorie, kdy otázky budou reflektovat </a:t>
            </a:r>
            <a:r>
              <a:rPr lang="cs-CZ" sz="3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okruhy z makroekonomické části pro SZZ (7 otázek)</a:t>
            </a:r>
          </a:p>
        </p:txBody>
      </p:sp>
    </p:spTree>
    <p:extLst>
      <p:ext uri="{BB962C8B-B14F-4D97-AF65-F5344CB8AC3E}">
        <p14:creationId xmlns:p14="http://schemas.microsoft.com/office/powerpoint/2010/main" val="2610820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1FC2-925D-4D41-9C0B-5941059B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2987431" cy="4601183"/>
          </a:xfrm>
        </p:spPr>
        <p:txBody>
          <a:bodyPr/>
          <a:lstStyle/>
          <a:p>
            <a:r>
              <a:rPr lang="cs-CZ" sz="4400" b="1" dirty="0"/>
              <a:t>Další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583F3-5762-41FF-8E63-81925B18F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867" y="864107"/>
            <a:ext cx="8096434" cy="5563587"/>
          </a:xfrm>
        </p:spPr>
        <p:txBody>
          <a:bodyPr>
            <a:normAutofit fontScale="92500" lnSpcReduction="20000"/>
          </a:bodyPr>
          <a:lstStyle/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Prezentace a zadání příkladů budou v IS SU vkládány průběžně.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Přes LMS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Moodle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kurz probíhat nebude.</a:t>
            </a:r>
          </a:p>
          <a:p>
            <a:r>
              <a:rPr lang="cs-CZ" sz="3600" b="1" dirty="0">
                <a:solidFill>
                  <a:schemeClr val="accent2">
                    <a:lumMod val="50000"/>
                  </a:schemeClr>
                </a:solidFill>
              </a:rPr>
              <a:t>Ukázky výpočtů příkladů jsou také zpracovány přes </a:t>
            </a:r>
            <a:r>
              <a:rPr lang="cs-CZ" sz="3600" b="1" dirty="0" err="1">
                <a:solidFill>
                  <a:schemeClr val="accent2">
                    <a:lumMod val="50000"/>
                  </a:schemeClr>
                </a:solidFill>
              </a:rPr>
              <a:t>videoprezentace</a:t>
            </a:r>
            <a:endParaRPr lang="cs-CZ" sz="3600" b="1" dirty="0">
              <a:solidFill>
                <a:schemeClr val="accent2">
                  <a:lumMod val="50000"/>
                </a:schemeClr>
              </a:solidFill>
            </a:endParaRPr>
          </a:p>
          <a:p>
            <a:pPr lvl="1"/>
            <a:r>
              <a:rPr lang="cs-CZ" sz="3400" b="1" dirty="0">
                <a:solidFill>
                  <a:schemeClr val="accent2">
                    <a:lumMod val="50000"/>
                  </a:schemeClr>
                </a:solidFill>
              </a:rPr>
              <a:t>http://media.slu.cz/...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Přednášky je potřeba doplnit samostudiem z doporučené i jiné relevantní literatury.</a:t>
            </a:r>
          </a:p>
          <a:p>
            <a:pPr lvl="1"/>
            <a:r>
              <a:rPr lang="cs-CZ" sz="34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Přednášky Makroekonomie B (pokročilý kurz) doc. Ing. Mariana </a:t>
            </a:r>
            <a:r>
              <a:rPr lang="cs-CZ" sz="3400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Lebiedzika</a:t>
            </a:r>
            <a:r>
              <a:rPr lang="cs-CZ" sz="34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Ph.D. naleznete na: </a:t>
            </a:r>
            <a:r>
              <a:rPr lang="cs-CZ" sz="3400" b="1" dirty="0">
                <a:solidFill>
                  <a:schemeClr val="tx1">
                    <a:lumMod val="90000"/>
                    <a:lumOff val="10000"/>
                  </a:schemeClr>
                </a:solidFill>
                <a:hlinkClick r:id="rId2"/>
              </a:rPr>
              <a:t>http://media.slu.cz/videolist.php</a:t>
            </a:r>
            <a:r>
              <a:rPr lang="cs-CZ" sz="34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- filtr Makroekonomie</a:t>
            </a:r>
          </a:p>
        </p:txBody>
      </p:sp>
    </p:spTree>
    <p:extLst>
      <p:ext uri="{BB962C8B-B14F-4D97-AF65-F5344CB8AC3E}">
        <p14:creationId xmlns:p14="http://schemas.microsoft.com/office/powerpoint/2010/main" val="2985169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1FC2-925D-4D41-9C0B-5941059B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2987431" cy="4601183"/>
          </a:xfrm>
        </p:spPr>
        <p:txBody>
          <a:bodyPr/>
          <a:lstStyle/>
          <a:p>
            <a:r>
              <a:rPr lang="cs-CZ" sz="4400" b="1" dirty="0"/>
              <a:t>Studijní 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583F3-5762-41FF-8E63-81925B18F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8988" y="161365"/>
            <a:ext cx="8498541" cy="6598023"/>
          </a:xfrm>
        </p:spPr>
        <p:txBody>
          <a:bodyPr>
            <a:normAutofit fontScale="47500" lnSpcReduction="20000"/>
          </a:bodyPr>
          <a:lstStyle/>
          <a:p>
            <a:r>
              <a:rPr lang="cs-CZ" sz="3600" b="1" u="sng" dirty="0">
                <a:solidFill>
                  <a:schemeClr val="tx1">
                    <a:lumMod val="90000"/>
                    <a:lumOff val="10000"/>
                  </a:schemeClr>
                </a:solidFill>
              </a:rPr>
              <a:t>Základní: 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ŠEVELA, M. Makroekonomie II. Středně pokročilý kurz. Brno: Mendelova univerzita, 2012. ISBN 978-80-7375-609-3. 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CAHLÍK, T., HLAVÁČEK, M., SEIDLER, J. Makroekonomie. Praha: Karolinum, 2010. ISBN 978-80-246-1906-4.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SOUKUP, J. A KOL. Makroekonomie: moderní přístup. Praha: Management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Press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2010. ISBN 978-80-7261-219-2.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HOLMAN, R. Makroekonomie: středně pokročilý kurz. Praha: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C.H.Beck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2010. ISBN 978-80-7179-861-3. 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MACH, M. Makroekonomie II. Pro magisterské (inženýrské) studium. 1. a 2. část. Slaný: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Melandrium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2002. ISBN 80-86175-18-9. </a:t>
            </a:r>
          </a:p>
          <a:p>
            <a:r>
              <a:rPr lang="cs-CZ" sz="3600" b="1" u="sng" dirty="0">
                <a:solidFill>
                  <a:schemeClr val="tx1">
                    <a:lumMod val="90000"/>
                    <a:lumOff val="10000"/>
                  </a:schemeClr>
                </a:solidFill>
              </a:rPr>
              <a:t>Doporučená: 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WAWROSZ, P., HEISSLER, H., MACH, P. Reálie v makroekonomii: odborné texty, mediální reflexe, praktické analýzy. Praha: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Wolters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Kluwer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Česká republika, 2012. ISBN 978-80-7357-848-0.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JONES, CH. I.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Macroeconomics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. New York: W. W.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Norton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&amp;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Company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2011. ISBN 978-0-393-93423-6. 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HALL, R. E., PAPELL, D. H.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Macroeconomics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: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Economic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Growth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Fluctuations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And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Policy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. New York: W. W.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Norton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&amp;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Company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2011. ISBN 978-0-393-97515-4. 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MANSOOR, M. Makroekonomie v praxi. Praha: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Wolters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Kluwer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Česká republika, 2010. ISBN 978-80-7357-560-1. </a:t>
            </a:r>
          </a:p>
          <a:p>
            <a:endParaRPr lang="cs-CZ" sz="4000" b="1" u="sng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cs-CZ" sz="5100" b="1" u="sng" dirty="0">
                <a:solidFill>
                  <a:srgbClr val="C00000"/>
                </a:solidFill>
              </a:rPr>
              <a:t>Studijní opora Makroekonomie, viz IS SU</a:t>
            </a:r>
          </a:p>
        </p:txBody>
      </p:sp>
    </p:spTree>
    <p:extLst>
      <p:ext uri="{BB962C8B-B14F-4D97-AF65-F5344CB8AC3E}">
        <p14:creationId xmlns:p14="http://schemas.microsoft.com/office/powerpoint/2010/main" val="1871752760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Rámeče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826</Words>
  <Application>Microsoft Office PowerPoint</Application>
  <PresentationFormat>Širokoúhlá obrazovka</PresentationFormat>
  <Paragraphs>116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Calibri</vt:lpstr>
      <vt:lpstr>Corbel</vt:lpstr>
      <vt:lpstr>Wingdings 2</vt:lpstr>
      <vt:lpstr>Rámeček</vt:lpstr>
      <vt:lpstr>Makroekonomie 2+1, EVSNPMABMI  Úvodní informace</vt:lpstr>
      <vt:lpstr>Základní informace  přednášky</vt:lpstr>
      <vt:lpstr>Základní informace  semináře</vt:lpstr>
      <vt:lpstr>Podmínky absolvování kurzu</vt:lpstr>
      <vt:lpstr>Okruhy z makroekonomické části pro SZZ programu Manažerská informatika</vt:lpstr>
      <vt:lpstr>Harmonogram kurzu 2020/2021</vt:lpstr>
      <vt:lpstr>Zkouška</vt:lpstr>
      <vt:lpstr>Další informace</vt:lpstr>
      <vt:lpstr>Studijní literatura</vt:lpstr>
      <vt:lpstr>Děkujeme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Mikroekonomie 2+1, NPMKB</dc:title>
  <dc:creator>Kamila</dc:creator>
  <cp:lastModifiedBy>Jan Nevima</cp:lastModifiedBy>
  <cp:revision>48</cp:revision>
  <cp:lastPrinted>2020-01-09T09:32:47Z</cp:lastPrinted>
  <dcterms:created xsi:type="dcterms:W3CDTF">2019-08-09T18:58:20Z</dcterms:created>
  <dcterms:modified xsi:type="dcterms:W3CDTF">2021-02-18T12:21:35Z</dcterms:modified>
</cp:coreProperties>
</file>