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57" r:id="rId3"/>
    <p:sldId id="304" r:id="rId4"/>
    <p:sldId id="258" r:id="rId5"/>
    <p:sldId id="264" r:id="rId6"/>
    <p:sldId id="259" r:id="rId7"/>
    <p:sldId id="260" r:id="rId8"/>
    <p:sldId id="263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slu.cz/videolist.php?idsada=145" TargetMode="External"/><Relationship Id="rId2" Type="http://schemas.openxmlformats.org/officeDocument/2006/relationships/hyperlink" Target="http://media.slu.cz/videolist.php?idsada=1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ia.slu.cz/videolist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Makroekonomie</a:t>
            </a:r>
            <a:br>
              <a:rPr lang="cs-CZ" sz="6000" dirty="0"/>
            </a:br>
            <a:r>
              <a:rPr lang="cs-CZ" sz="6000" dirty="0"/>
              <a:t>2+1, EVSNPMABMI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Obecné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399" y="1021126"/>
            <a:ext cx="8737601" cy="5120640"/>
          </a:xfrm>
        </p:spPr>
        <p:txBody>
          <a:bodyPr>
            <a:normAutofit/>
          </a:bodyPr>
          <a:lstStyle/>
          <a:p>
            <a:r>
              <a:rPr lang="en-US" sz="3600" dirty="0" err="1"/>
              <a:t>Vyučující</a:t>
            </a:r>
            <a:r>
              <a:rPr lang="en-US" sz="3600" dirty="0"/>
              <a:t>:</a:t>
            </a:r>
            <a:r>
              <a:rPr lang="cs-CZ" sz="3600" b="1" dirty="0"/>
              <a:t>	</a:t>
            </a:r>
            <a:r>
              <a:rPr lang="en-US" sz="3600" b="1" dirty="0"/>
              <a:t>Ing. </a:t>
            </a:r>
            <a:r>
              <a:rPr lang="cs-CZ" sz="3600" b="1" dirty="0"/>
              <a:t>Kamila Turečková, Ph.D.</a:t>
            </a:r>
            <a:endParaRPr lang="en-US" sz="3600" b="1" dirty="0"/>
          </a:p>
          <a:p>
            <a:r>
              <a:rPr lang="en-US" sz="3600" dirty="0"/>
              <a:t>Email: 	</a:t>
            </a:r>
            <a:r>
              <a:rPr lang="cs-CZ" sz="3600" dirty="0"/>
              <a:t>	</a:t>
            </a:r>
            <a:r>
              <a:rPr lang="cs-CZ" sz="36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3200" dirty="0" err="1"/>
              <a:t>Kancelář</a:t>
            </a:r>
            <a:r>
              <a:rPr lang="cs-CZ" sz="3200" dirty="0"/>
              <a:t>:</a:t>
            </a:r>
            <a:r>
              <a:rPr lang="en-US" sz="3200" dirty="0"/>
              <a:t> 	A-A2</a:t>
            </a:r>
            <a:r>
              <a:rPr lang="cs-CZ" sz="3200" dirty="0"/>
              <a:t>08</a:t>
            </a:r>
          </a:p>
          <a:p>
            <a:r>
              <a:rPr lang="cs-CZ" sz="3200" dirty="0"/>
              <a:t>Telefon: 		+420 596398 301</a:t>
            </a:r>
            <a:endParaRPr lang="en-US" sz="3200" dirty="0"/>
          </a:p>
          <a:p>
            <a:r>
              <a:rPr lang="cs-CZ" sz="3200" dirty="0" err="1"/>
              <a:t>Teams</a:t>
            </a:r>
            <a:r>
              <a:rPr lang="cs-CZ" sz="3200" dirty="0"/>
              <a:t>: 		konzultace dle dohody on-line; </a:t>
            </a:r>
          </a:p>
          <a:p>
            <a:pPr marL="0" indent="0">
              <a:buNone/>
            </a:pPr>
            <a:r>
              <a:rPr lang="cs-CZ" sz="3200" dirty="0"/>
              <a:t>			kód 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oca8om0</a:t>
            </a:r>
          </a:p>
          <a:p>
            <a:r>
              <a:rPr lang="cs-CZ" sz="3200" dirty="0"/>
              <a:t>Konzultace: 	viz aktuální informace v daném AR</a:t>
            </a: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6909" y="748860"/>
            <a:ext cx="7444510" cy="5284818"/>
          </a:xfrm>
        </p:spPr>
        <p:txBody>
          <a:bodyPr>
            <a:normAutofit/>
          </a:bodyPr>
          <a:lstStyle/>
          <a:p>
            <a:r>
              <a:rPr lang="cs-CZ" sz="3200" dirty="0"/>
              <a:t>Aktuální informace pro daný akademický rok ve smyslu konzultačních hodin, harmonogramu výuky, tématu eseje/úvahy, termínů testů apod. budou uvedeny v úvodní informativní prezentaci pro daný AR (soubor: EVSNPMABMI_0_Uvodni prezentace.pptx) a oznámeny na první přednášce/výukovém bloku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5DBABF-73B7-4D52-8A4C-9783E825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5" y="824322"/>
            <a:ext cx="3454400" cy="500382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Informace k aktuálnímu akademickému roku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1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docházka na semináře 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min. 60 % 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průběžný test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10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průběžný test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30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kombinovaná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makroekonomické</a:t>
            </a:r>
            <a:r>
              <a:rPr lang="cs-CZ" b="1" dirty="0"/>
              <a:t> části pro SZZ programu Manažerská informatika, stejné okruhy jsou nastaveny u ústní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14. Hodnocení účinnosti hospodářské politiky prizmatem modelu IS-LM.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15. Model IS-ELM, hodnocení účinnosti hospodářská politiky v modelu IS-ELM.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16. Hospodářská politika v modelu IS-LM-BP v podmínkách různých systémů měnových kurzů, platební bilance a její kategorie.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17. Hospodářská politika v modelu AS-AD, krátkodobé a dlouhodobé efekty fiskální politiky a monetární politiky.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18. Inflace a nezaměstnanost a jejich vzájemný vztah.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19. Hospodářský cyklus a teorie konjunktury.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20. Teorie racionálních očekávání a její implikace pro tvůrce hospodářské politiky. </a:t>
            </a:r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Obecný harmonogram</a:t>
            </a:r>
            <a:r>
              <a:rPr lang="cs-CZ" sz="4400" b="1" dirty="0"/>
              <a:t> přednášek kurzu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55992"/>
              </p:ext>
            </p:extLst>
          </p:nvPr>
        </p:nvGraphicFramePr>
        <p:xfrm>
          <a:off x="3632763" y="258849"/>
          <a:ext cx="7968109" cy="640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056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6984053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</a:tblGrid>
              <a:tr h="385482"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předmětu.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Hospodářská politika a její nástroje, typy a cíle.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důchod-výdaje (opakování).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důchod-výdaje (opakování).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IS-LM. Hospodářská politika v modelu IS-LM.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IS-ELM.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Otevřená ekonomika, model IS-LM-BP, platební bilance, měnové kurzy.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500645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a nezaměstnanost a jejich vzájemný vztah.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Hospodářský cyklus a ekonomický růst.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racionálních očekávání a její implikace pro tvůrce hospodářské politiky.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cs-CZ" sz="18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C00000"/>
                          </a:solidFill>
                        </a:rPr>
                        <a:t>Závěrečné opakování.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 a náhradní termín průběžného testu pro omluvené.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78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Průběžný test a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258619"/>
            <a:ext cx="8096434" cy="6446982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Průběžný písemný test (30 bodů) se bude skládat z početních příkladů z oblasti makroekonomie a bude se konat ke konci semestru.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Zkouška (60 bodů) se bude skládat z odpovědí na jednu vybranou otázku ze sedmi (okruhy kopírují otázky na SZZ).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1. Hodnocení účinnosti hospodářské politiky prizmatem modelu IS-LM. 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2. Model IS-ELM, hodnocení účinnosti hospodářská politiky v modelu IS-ELM.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3. Hospodářská politika v modelu IS-LM-BP v podmínkách různých systémů měnových kurzů, platební bilance a její kategorie. 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4. Hospodářská politika v modelu AS-AD, krátkodobé a dlouhodobé efekty fiskální politiky a monetární politiky. 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5. Inflace a nezaměstnanost a jejich vzájemný vztah. 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6. Hospodářský cyklus a teorie konjunktury. 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7. Teorie racionálních očekávání a její implikace pro tvůrce hospodářské politiky. 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258619"/>
            <a:ext cx="8096434" cy="6169076"/>
          </a:xfrm>
        </p:spPr>
        <p:txBody>
          <a:bodyPr>
            <a:normAutofit fontScale="85000" lnSpcReduction="10000"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36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400" b="1" u="sng" dirty="0">
                <a:solidFill>
                  <a:srgbClr val="FF0000"/>
                </a:solidFill>
                <a:hlinkClick r:id="rId2"/>
              </a:rPr>
              <a:t>http://media.slu.cz/videolist.php?idsada=146</a:t>
            </a:r>
            <a:endParaRPr lang="cs-CZ" sz="3400" b="1" u="sng" dirty="0">
              <a:solidFill>
                <a:srgbClr val="FF0000"/>
              </a:solidFill>
            </a:endParaRPr>
          </a:p>
          <a:p>
            <a:pPr lvl="1"/>
            <a:r>
              <a:rPr lang="cs-CZ" sz="3400" b="1" dirty="0">
                <a:solidFill>
                  <a:schemeClr val="accent2">
                    <a:lumMod val="50000"/>
                  </a:schemeClr>
                </a:solidFill>
              </a:rPr>
              <a:t>zadání příkladů je k </a:t>
            </a:r>
            <a:r>
              <a:rPr lang="cs-CZ" sz="3400" b="1">
                <a:solidFill>
                  <a:schemeClr val="accent2">
                    <a:lumMod val="50000"/>
                  </a:schemeClr>
                </a:solidFill>
              </a:rPr>
              <a:t>dispozici v </a:t>
            </a:r>
            <a:r>
              <a:rPr lang="cs-CZ" sz="3400" b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</a:p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Shrnutí teorie je také zpracováno prostřednictvím videoprezentací</a:t>
            </a:r>
          </a:p>
          <a:p>
            <a:pPr lvl="1"/>
            <a:r>
              <a:rPr lang="cs-CZ" sz="3400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http://media.slu.cz/videolist.php?idsada=145</a:t>
            </a:r>
            <a:endParaRPr lang="cs-CZ" sz="3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40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  <a:p>
            <a:pPr lvl="1"/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Makroekonomie B (pokročilý kurz) doc. Ing. Mariana </a:t>
            </a:r>
            <a:r>
              <a:rPr lang="cs-CZ" sz="34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Lebiedzika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Ph.D. naleznete na: 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  <a:hlinkClick r:id="rId4"/>
              </a:rPr>
              <a:t>http://media.slu.cz/videolist.php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- filtr Makroekonomie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988" y="161365"/>
            <a:ext cx="8498541" cy="6598023"/>
          </a:xfrm>
        </p:spPr>
        <p:txBody>
          <a:bodyPr>
            <a:normAutofit fontScale="47500" lnSpcReduction="20000"/>
          </a:bodyPr>
          <a:lstStyle/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ŠEVELA, M. Makroekonomie II. Středně pokročilý kurz. Brno: Mendelova univerzita, 2012. ISBN 978-80-7375-609-3.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CAHLÍK, T., HLAVÁČEK, M., SEIDLER, J. Makroekonomie. Praha: Karolinum, 2010. ISBN 978-80-246-1906-4.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SOUKUP, J. A KOL. Makroekonomie: moderní přístup.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978-80-7261-219-2.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HOLMAN, R. Makroekonomie: středně pokročilý kurz.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C.H.Beck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978-80-7179-861-3.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MACH, M. Makroekonomie II. Pro magisterské (inženýrské) studium. 1. a 2. část. Slaný: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Melandrium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2002. ISBN 80-86175-18-9. </a:t>
            </a:r>
          </a:p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WAWROSZ, P., HEISSLER, H., MACH, P. Reálie v makroekonomii: odborné texty, mediální reflexe, praktické analýzy.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2012. ISBN 978-80-7357-848-0.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JONES, CH. I.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978-0-393-93423-6.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HALL, R. E., PAPELL, D. H.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Economic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Growth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Fluctuations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And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Policy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978-0-393-97515-4.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MANSOOR, M. Makroekonomie v praxi.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2010. ISBN 978-80-7357-560-1. </a:t>
            </a:r>
          </a:p>
          <a:p>
            <a:endParaRPr lang="cs-CZ" sz="4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5100" b="1" u="sng" dirty="0">
                <a:solidFill>
                  <a:srgbClr val="C00000"/>
                </a:solidFill>
              </a:rPr>
              <a:t>Studijní opora Makroekonomie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911</Words>
  <Application>Microsoft Office PowerPoint</Application>
  <PresentationFormat>Širokoúhlá obrazovka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Rámeček</vt:lpstr>
      <vt:lpstr>Makroekonomie 2+1, EVSNPMABMI  Obecné informace</vt:lpstr>
      <vt:lpstr>Obecné informace</vt:lpstr>
      <vt:lpstr>Informace k aktuálnímu akademickému roku</vt:lpstr>
      <vt:lpstr>Podmínky absolvování kurzu</vt:lpstr>
      <vt:lpstr>Okruhy z makroekonomické části pro SZZ programu Manažerská informatika, stejné okruhy jsou nastaveny u ústní zkoušky</vt:lpstr>
      <vt:lpstr>Obecný harmonogram přednášek kurzu</vt:lpstr>
      <vt:lpstr>Průběžný test a zkouška</vt:lpstr>
      <vt:lpstr>Další zdroje</vt:lpstr>
      <vt:lpstr>Studijní literatura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56</cp:revision>
  <cp:lastPrinted>2020-01-09T09:32:47Z</cp:lastPrinted>
  <dcterms:created xsi:type="dcterms:W3CDTF">2019-08-09T18:58:20Z</dcterms:created>
  <dcterms:modified xsi:type="dcterms:W3CDTF">2021-04-01T19:18:55Z</dcterms:modified>
</cp:coreProperties>
</file>