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handoutMasterIdLst>
    <p:handoutMasterId r:id="rId12"/>
  </p:handoutMasterIdLst>
  <p:sldIdLst>
    <p:sldId id="256" r:id="rId2"/>
    <p:sldId id="257" r:id="rId3"/>
    <p:sldId id="304" r:id="rId4"/>
    <p:sldId id="258" r:id="rId5"/>
    <p:sldId id="264" r:id="rId6"/>
    <p:sldId id="259" r:id="rId7"/>
    <p:sldId id="260" r:id="rId8"/>
    <p:sldId id="263" r:id="rId9"/>
    <p:sldId id="262" r:id="rId10"/>
    <p:sldId id="261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54083-0BCB-47CF-A6A7-3A5EA824DF7A}" type="datetimeFigureOut">
              <a:rPr lang="cs-CZ" smtClean="0"/>
              <a:t>01.04.2021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0A8F6-88C2-4DC8-9180-B917F64B0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306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626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840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871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53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325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114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614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899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85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530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05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8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edia.slu.cz/videolist.php?idsada=145" TargetMode="External"/><Relationship Id="rId2" Type="http://schemas.openxmlformats.org/officeDocument/2006/relationships/hyperlink" Target="http://media.slu.cz/videolist.php?idsada=14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edia.slu.cz/videolist.php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EB472E-7CA6-4C2D-81E9-CD39A44F0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0A0486-F672-4FEF-A0A9-E6C3B7E3A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3289875" cy="5334001"/>
          </a:xfrm>
          <a:prstGeom prst="rect">
            <a:avLst/>
          </a:prstGeom>
          <a:solidFill>
            <a:srgbClr val="C8C8C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89BC21-5566-4B70-91EA-44B4299CB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11870" y="761999"/>
            <a:ext cx="8790301" cy="3810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DC3DE2-B30B-4A94-BF06-430988550C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2622" y="1298448"/>
            <a:ext cx="7773961" cy="2951819"/>
          </a:xfrm>
        </p:spPr>
        <p:txBody>
          <a:bodyPr anchor="b">
            <a:normAutofit fontScale="90000"/>
          </a:bodyPr>
          <a:lstStyle/>
          <a:p>
            <a:r>
              <a:rPr lang="cs-CZ" sz="8800" b="1" dirty="0"/>
              <a:t>Makroekonomie</a:t>
            </a:r>
            <a:br>
              <a:rPr lang="cs-CZ" sz="6000" dirty="0"/>
            </a:br>
            <a:r>
              <a:rPr lang="cs-CZ" sz="6000" dirty="0"/>
              <a:t>2+1, EVSNPMABMI</a:t>
            </a:r>
            <a:br>
              <a:rPr lang="cs-CZ" sz="6000" dirty="0"/>
            </a:br>
            <a:br>
              <a:rPr lang="cs-CZ" sz="6000" dirty="0"/>
            </a:br>
            <a:r>
              <a:rPr lang="cs-CZ" sz="6000" b="1" dirty="0">
                <a:solidFill>
                  <a:schemeClr val="accent2">
                    <a:lumMod val="50000"/>
                  </a:schemeClr>
                </a:solidFill>
              </a:rPr>
              <a:t>Obecné informace</a:t>
            </a:r>
            <a:endParaRPr lang="cs-CZ" sz="6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1FCE6A-97BC-41EB-809A-50936E0F9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00889" y="4684418"/>
            <a:ext cx="8801282" cy="1411582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689239-7EEA-430F-BDDA-0BCCA2E48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2622" y="5006151"/>
            <a:ext cx="7187529" cy="768116"/>
          </a:xfr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Ing. Kamila Turečková, Ph.D.</a:t>
            </a:r>
          </a:p>
        </p:txBody>
      </p:sp>
    </p:spTree>
    <p:extLst>
      <p:ext uri="{BB962C8B-B14F-4D97-AF65-F5344CB8AC3E}">
        <p14:creationId xmlns:p14="http://schemas.microsoft.com/office/powerpoint/2010/main" val="1119413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4B5CC49-6FAE-42FA-99B6-A3FDA8C688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5FC61E-1B21-4708-A6C6-5E6B205EB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3295" y="1083732"/>
            <a:ext cx="5509628" cy="4690534"/>
          </a:xfrm>
        </p:spPr>
        <p:txBody>
          <a:bodyPr anchor="ctr">
            <a:normAutofit/>
          </a:bodyPr>
          <a:lstStyle/>
          <a:p>
            <a:pPr algn="r"/>
            <a:r>
              <a:rPr lang="cs-CZ" sz="7200">
                <a:solidFill>
                  <a:schemeClr val="tx1">
                    <a:lumMod val="75000"/>
                    <a:lumOff val="25000"/>
                  </a:schemeClr>
                </a:solidFill>
              </a:rPr>
              <a:t>Děkuji za pozornost.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6BC9B4A-2119-4645-B4CA-7817D5FAF4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58D888F-D87A-4C3C-BD82-273E4C8C5E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99A2CD81-3BB6-4ED6-A50F-DC14F37A9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577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2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FE30E4-1C47-4051-94C2-6D6362EA4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/>
              <a:t>Obecné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1D0059-2FD0-4900-8140-F00D0E02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4399" y="1021126"/>
            <a:ext cx="8737601" cy="5120640"/>
          </a:xfrm>
        </p:spPr>
        <p:txBody>
          <a:bodyPr>
            <a:normAutofit/>
          </a:bodyPr>
          <a:lstStyle/>
          <a:p>
            <a:r>
              <a:rPr lang="en-US" sz="3600" dirty="0" err="1"/>
              <a:t>Vyučující</a:t>
            </a:r>
            <a:r>
              <a:rPr lang="en-US" sz="3600" dirty="0"/>
              <a:t>:</a:t>
            </a:r>
            <a:r>
              <a:rPr lang="cs-CZ" sz="3600" b="1" dirty="0"/>
              <a:t>	</a:t>
            </a:r>
            <a:r>
              <a:rPr lang="en-US" sz="3600" b="1" dirty="0"/>
              <a:t>Ing. </a:t>
            </a:r>
            <a:r>
              <a:rPr lang="cs-CZ" sz="3600" b="1" dirty="0"/>
              <a:t>Kamila Turečková, Ph.D.</a:t>
            </a:r>
            <a:endParaRPr lang="en-US" sz="3600" b="1" dirty="0"/>
          </a:p>
          <a:p>
            <a:r>
              <a:rPr lang="en-US" sz="3600" dirty="0"/>
              <a:t>Email: 	</a:t>
            </a:r>
            <a:r>
              <a:rPr lang="cs-CZ" sz="3600" dirty="0"/>
              <a:t>	</a:t>
            </a:r>
            <a:r>
              <a:rPr lang="cs-CZ" sz="3600" b="1" dirty="0" err="1">
                <a:solidFill>
                  <a:schemeClr val="accent2">
                    <a:lumMod val="75000"/>
                  </a:schemeClr>
                </a:solidFill>
              </a:rPr>
              <a:t>tureckova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sz="3200" dirty="0" err="1"/>
              <a:t>Kancelář</a:t>
            </a:r>
            <a:r>
              <a:rPr lang="cs-CZ" sz="3200" dirty="0"/>
              <a:t>:</a:t>
            </a:r>
            <a:r>
              <a:rPr lang="en-US" sz="3200" dirty="0"/>
              <a:t> 	A-A2</a:t>
            </a:r>
            <a:r>
              <a:rPr lang="cs-CZ" sz="3200" dirty="0"/>
              <a:t>08</a:t>
            </a:r>
          </a:p>
          <a:p>
            <a:r>
              <a:rPr lang="cs-CZ" sz="3200" dirty="0"/>
              <a:t>Telefon: 		+420 596398 301</a:t>
            </a:r>
            <a:endParaRPr lang="en-US" sz="3200" dirty="0"/>
          </a:p>
          <a:p>
            <a:r>
              <a:rPr lang="cs-CZ" sz="3200" dirty="0" err="1"/>
              <a:t>Teams</a:t>
            </a:r>
            <a:r>
              <a:rPr lang="cs-CZ" sz="3200" dirty="0"/>
              <a:t>: 		konzultace dle dohody on-line; </a:t>
            </a:r>
          </a:p>
          <a:p>
            <a:pPr marL="0" indent="0">
              <a:buNone/>
            </a:pPr>
            <a:r>
              <a:rPr lang="cs-CZ" sz="3200" dirty="0"/>
              <a:t>			kód </a:t>
            </a:r>
            <a:r>
              <a:rPr lang="cs-CZ" sz="3200" b="1" dirty="0">
                <a:solidFill>
                  <a:schemeClr val="accent6">
                    <a:lumMod val="50000"/>
                  </a:schemeClr>
                </a:solidFill>
              </a:rPr>
              <a:t>oca8om0</a:t>
            </a:r>
          </a:p>
          <a:p>
            <a:r>
              <a:rPr lang="cs-CZ" sz="3200" dirty="0"/>
              <a:t>Konzultace: 	viz aktuální informace v daném AR</a:t>
            </a:r>
          </a:p>
        </p:txBody>
      </p:sp>
    </p:spTree>
    <p:extLst>
      <p:ext uri="{BB962C8B-B14F-4D97-AF65-F5344CB8AC3E}">
        <p14:creationId xmlns:p14="http://schemas.microsoft.com/office/powerpoint/2010/main" val="471694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6909" y="748860"/>
            <a:ext cx="7444510" cy="5284818"/>
          </a:xfrm>
        </p:spPr>
        <p:txBody>
          <a:bodyPr>
            <a:normAutofit/>
          </a:bodyPr>
          <a:lstStyle/>
          <a:p>
            <a:r>
              <a:rPr lang="cs-CZ" sz="3200" dirty="0"/>
              <a:t>Aktuální informace pro daný akademický rok ve smyslu konzultačních hodin, harmonogramu výuky, tématu eseje/úvahy, termínů testů apod. budou uvedeny v úvodní informativní prezentaci pro daný AR (soubor: EVSNPMABMI_0_Uvodni prezentace.pptx) a oznámeny na první přednášce/výukovém bloku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45DBABF-73B7-4D52-8A4C-9783E825F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55" y="824322"/>
            <a:ext cx="3454400" cy="5003823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</a:rPr>
              <a:t>Informace k aktuálnímu akademickému roku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711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2987431" cy="4601183"/>
          </a:xfrm>
        </p:spPr>
        <p:txBody>
          <a:bodyPr/>
          <a:lstStyle/>
          <a:p>
            <a:r>
              <a:rPr lang="cs-CZ" sz="4400" b="1" dirty="0"/>
              <a:t>Podmínky absolvování kurzu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583F3-5762-41FF-8E63-81925B18F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867" y="864108"/>
            <a:ext cx="8096434" cy="5120640"/>
          </a:xfrm>
        </p:spPr>
        <p:txBody>
          <a:bodyPr>
            <a:normAutofit fontScale="92500" lnSpcReduction="20000"/>
          </a:bodyPr>
          <a:lstStyle/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Požadavky na studenta: docházka na semináře </a:t>
            </a:r>
            <a:r>
              <a:rPr lang="cs-CZ" sz="3600" b="1" dirty="0">
                <a:solidFill>
                  <a:schemeClr val="accent5">
                    <a:lumMod val="75000"/>
                  </a:schemeClr>
                </a:solidFill>
              </a:rPr>
              <a:t>min. 60 % 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průběžný test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Hodnotící metody: aktivita na seminářích (</a:t>
            </a:r>
            <a:r>
              <a:rPr lang="cs-CZ" sz="3600" b="1" dirty="0">
                <a:solidFill>
                  <a:schemeClr val="accent4">
                    <a:lumMod val="75000"/>
                  </a:schemeClr>
                </a:solidFill>
              </a:rPr>
              <a:t>10 bodů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), průběžný test (</a:t>
            </a:r>
            <a:r>
              <a:rPr lang="cs-CZ" sz="3600" b="1" dirty="0">
                <a:solidFill>
                  <a:schemeClr val="accent4">
                    <a:lumMod val="75000"/>
                  </a:schemeClr>
                </a:solidFill>
              </a:rPr>
              <a:t>30 bodů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), kombinovaná zkouška (</a:t>
            </a:r>
            <a:r>
              <a:rPr lang="cs-CZ" sz="3600" b="1" dirty="0">
                <a:solidFill>
                  <a:schemeClr val="accent4">
                    <a:lumMod val="75000"/>
                  </a:schemeClr>
                </a:solidFill>
              </a:rPr>
              <a:t>60 bodů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)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100-92 : A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91- 84 :B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83 – 76 :C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75 – 68 :D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67 – 60 :E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59 – 0 : F</a:t>
            </a:r>
          </a:p>
        </p:txBody>
      </p:sp>
    </p:spTree>
    <p:extLst>
      <p:ext uri="{BB962C8B-B14F-4D97-AF65-F5344CB8AC3E}">
        <p14:creationId xmlns:p14="http://schemas.microsoft.com/office/powerpoint/2010/main" val="4087086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013BD-3E3F-4EDC-AD62-C4B75E922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463635" cy="4601183"/>
          </a:xfrm>
        </p:spPr>
        <p:txBody>
          <a:bodyPr/>
          <a:lstStyle/>
          <a:p>
            <a:r>
              <a:rPr lang="cs-CZ" b="1" dirty="0"/>
              <a:t>Okruhy z </a:t>
            </a:r>
            <a:r>
              <a:rPr lang="cs-CZ" sz="3200" b="1" dirty="0"/>
              <a:t>makroekonomické</a:t>
            </a:r>
            <a:r>
              <a:rPr lang="cs-CZ" b="1" dirty="0"/>
              <a:t> části pro SZZ programu Manažerská informatika, stejné okruhy jsou nastaveny u ústní zkoušky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B17100-F99A-4B22-8657-05AEEEAE3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3709" y="157018"/>
            <a:ext cx="8174182" cy="6594764"/>
          </a:xfrm>
        </p:spPr>
        <p:txBody>
          <a:bodyPr>
            <a:normAutofit fontScale="92500" lnSpcReduction="10000"/>
          </a:bodyPr>
          <a:lstStyle/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14. Hodnocení účinnosti hospodářské politiky prizmatem modelu IS-LM. </a:t>
            </a:r>
          </a:p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15. Model IS-ELM, hodnocení účinnosti hospodářská politiky v modelu IS-ELM.</a:t>
            </a:r>
          </a:p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16. Hospodářská politika v modelu IS-LM-BP v podmínkách různých systémů měnových kurzů, platební bilance a její kategorie. </a:t>
            </a:r>
          </a:p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17. Hospodářská politika v modelu AS-AD, krátkodobé a dlouhodobé efekty fiskální politiky a monetární politiky. </a:t>
            </a:r>
          </a:p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18. Inflace a nezaměstnanost a jejich vzájemný vztah. </a:t>
            </a:r>
          </a:p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19. Hospodářský cyklus a teorie konjunktury. </a:t>
            </a:r>
          </a:p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20. Teorie racionálních očekávání a její implikace pro tvůrce hospodářské politiky. </a:t>
            </a:r>
          </a:p>
        </p:txBody>
      </p:sp>
    </p:spTree>
    <p:extLst>
      <p:ext uri="{BB962C8B-B14F-4D97-AF65-F5344CB8AC3E}">
        <p14:creationId xmlns:p14="http://schemas.microsoft.com/office/powerpoint/2010/main" val="1007414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32" y="1123837"/>
            <a:ext cx="3364637" cy="4601183"/>
          </a:xfrm>
        </p:spPr>
        <p:txBody>
          <a:bodyPr/>
          <a:lstStyle/>
          <a:p>
            <a:r>
              <a:rPr lang="cs-CZ" sz="4000" b="1" dirty="0"/>
              <a:t>Obecný harmonogram</a:t>
            </a:r>
            <a:r>
              <a:rPr lang="cs-CZ" sz="4400" b="1" dirty="0"/>
              <a:t> přednášek kurzu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A8EB53D3-4790-4AF5-80EA-28D7B32B7C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8355992"/>
              </p:ext>
            </p:extLst>
          </p:nvPr>
        </p:nvGraphicFramePr>
        <p:xfrm>
          <a:off x="3632763" y="258849"/>
          <a:ext cx="7968109" cy="64035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4056">
                  <a:extLst>
                    <a:ext uri="{9D8B030D-6E8A-4147-A177-3AD203B41FA5}">
                      <a16:colId xmlns:a16="http://schemas.microsoft.com/office/drawing/2014/main" val="3075743327"/>
                    </a:ext>
                  </a:extLst>
                </a:gridCol>
                <a:gridCol w="6984053">
                  <a:extLst>
                    <a:ext uri="{9D8B030D-6E8A-4147-A177-3AD203B41FA5}">
                      <a16:colId xmlns:a16="http://schemas.microsoft.com/office/drawing/2014/main" val="2388053262"/>
                    </a:ext>
                  </a:extLst>
                </a:gridCol>
              </a:tblGrid>
              <a:tr h="385482">
                <a:tc>
                  <a:txBody>
                    <a:bodyPr/>
                    <a:lstStyle/>
                    <a:p>
                      <a:endParaRPr lang="cs-CZ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přednáška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97720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1800" b="0" baseline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8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Úvod do předmětu.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720438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1800" b="0" baseline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Hospodářská politika a její nástroje, typy a cíle.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605735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1800" b="0" baseline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 důchod-výdaje (opakování).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8995435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1800" b="0" baseline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 důchod-výdaje (opakování).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2495881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1800" b="0" baseline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 IS-LM. Hospodářská politika v modelu IS-LM.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507915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1800" b="0" baseline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 IS-ELM.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9511013"/>
                  </a:ext>
                </a:extLst>
              </a:tr>
              <a:tr h="472536">
                <a:tc>
                  <a:txBody>
                    <a:bodyPr/>
                    <a:lstStyle/>
                    <a:p>
                      <a:pPr algn="ctr"/>
                      <a:r>
                        <a:rPr lang="cs-CZ" sz="1800" b="0" baseline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Otevřená ekonomika, model IS-LM-BP, platební bilance, měnové kurzy.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2610582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1800" b="0" baseline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 AS-AD.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1766247"/>
                  </a:ext>
                </a:extLst>
              </a:tr>
              <a:tr h="500645">
                <a:tc>
                  <a:txBody>
                    <a:bodyPr/>
                    <a:lstStyle/>
                    <a:p>
                      <a:pPr algn="ctr"/>
                      <a:r>
                        <a:rPr lang="cs-CZ" sz="1800" b="0" baseline="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Inflace a nezaměstnanost a jejich vzájemný vztah.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0062860"/>
                  </a:ext>
                </a:extLst>
              </a:tr>
              <a:tr h="472536">
                <a:tc>
                  <a:txBody>
                    <a:bodyPr/>
                    <a:lstStyle/>
                    <a:p>
                      <a:pPr algn="ctr"/>
                      <a:r>
                        <a:rPr lang="cs-CZ" sz="1800" b="0" baseline="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Hospodářský cyklus a ekonomický růst.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3123671"/>
                  </a:ext>
                </a:extLst>
              </a:tr>
              <a:tr h="472536">
                <a:tc>
                  <a:txBody>
                    <a:bodyPr/>
                    <a:lstStyle/>
                    <a:p>
                      <a:pPr algn="ctr"/>
                      <a:r>
                        <a:rPr lang="cs-CZ" sz="1800" b="0" baseline="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Teorie racionálních očekávání a její implikace pro tvůrce hospodářské politiky.</a:t>
                      </a:r>
                      <a:r>
                        <a:rPr lang="cs-CZ" sz="1800" b="1" dirty="0">
                          <a:solidFill>
                            <a:srgbClr val="C00000"/>
                          </a:solidFill>
                        </a:rPr>
                        <a:t> </a:t>
                      </a:r>
                      <a:endParaRPr lang="cs-CZ" sz="1800" b="0" kern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900061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1800" b="0" baseline="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>
                          <a:solidFill>
                            <a:srgbClr val="C00000"/>
                          </a:solidFill>
                        </a:rPr>
                        <a:t>Závěrečné opakování.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4592034"/>
                  </a:ext>
                </a:extLst>
              </a:tr>
              <a:tr h="472536">
                <a:tc>
                  <a:txBody>
                    <a:bodyPr/>
                    <a:lstStyle/>
                    <a:p>
                      <a:pPr algn="ctr"/>
                      <a:r>
                        <a:rPr lang="cs-CZ" sz="1800" b="0" baseline="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Předtermín a náhradní termín průběžného testu pro omluvené.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3787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4314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2987431" cy="4601183"/>
          </a:xfrm>
        </p:spPr>
        <p:txBody>
          <a:bodyPr/>
          <a:lstStyle/>
          <a:p>
            <a:r>
              <a:rPr lang="cs-CZ" sz="4400" b="1" dirty="0"/>
              <a:t>Průběžný test a zkouška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583F3-5762-41FF-8E63-81925B18F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867" y="258619"/>
            <a:ext cx="8096434" cy="6446982"/>
          </a:xfrm>
        </p:spPr>
        <p:txBody>
          <a:bodyPr>
            <a:normAutofit fontScale="77500" lnSpcReduction="20000"/>
          </a:bodyPr>
          <a:lstStyle/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Průběžný písemný test (30 bodů) se bude skládat z početních příkladů z oblasti makroekonomie a bude se konat ke konci semestru.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Zkouška (60 bodů) se bude skládat z odpovědí na jednu vybranou otázku ze sedmi (okruhy kopírují otázky na SZZ).</a:t>
            </a:r>
          </a:p>
          <a:p>
            <a:pPr lvl="1"/>
            <a:r>
              <a:rPr lang="cs-CZ" sz="3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1. Hodnocení účinnosti hospodářské politiky prizmatem modelu IS-LM. </a:t>
            </a:r>
          </a:p>
          <a:p>
            <a:pPr lvl="1"/>
            <a:r>
              <a:rPr lang="cs-CZ" sz="3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2. Model IS-ELM, hodnocení účinnosti hospodářská politiky v modelu IS-ELM.</a:t>
            </a:r>
          </a:p>
          <a:p>
            <a:pPr lvl="1"/>
            <a:r>
              <a:rPr lang="cs-CZ" sz="3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3. Hospodářská politika v modelu IS-LM-BP v podmínkách různých systémů měnových kurzů, platební bilance a její kategorie. </a:t>
            </a:r>
          </a:p>
          <a:p>
            <a:pPr lvl="1"/>
            <a:r>
              <a:rPr lang="cs-CZ" sz="3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4. Hospodářská politika v modelu AS-AD, krátkodobé a dlouhodobé efekty fiskální politiky a monetární politiky. </a:t>
            </a:r>
          </a:p>
          <a:p>
            <a:pPr lvl="1"/>
            <a:r>
              <a:rPr lang="cs-CZ" sz="3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5. Inflace a nezaměstnanost a jejich vzájemný vztah. </a:t>
            </a:r>
          </a:p>
          <a:p>
            <a:pPr lvl="1"/>
            <a:r>
              <a:rPr lang="cs-CZ" sz="3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6. Hospodářský cyklus a teorie konjunktury. </a:t>
            </a:r>
          </a:p>
          <a:p>
            <a:pPr lvl="1"/>
            <a:r>
              <a:rPr lang="cs-CZ" sz="3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7. Teorie racionálních očekávání a její implikace pro tvůrce hospodářské politiky. </a:t>
            </a:r>
          </a:p>
        </p:txBody>
      </p:sp>
    </p:spTree>
    <p:extLst>
      <p:ext uri="{BB962C8B-B14F-4D97-AF65-F5344CB8AC3E}">
        <p14:creationId xmlns:p14="http://schemas.microsoft.com/office/powerpoint/2010/main" val="2610820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2987431" cy="4601183"/>
          </a:xfrm>
        </p:spPr>
        <p:txBody>
          <a:bodyPr/>
          <a:lstStyle/>
          <a:p>
            <a:r>
              <a:rPr lang="cs-CZ" sz="4400" b="1" dirty="0"/>
              <a:t>Další 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583F3-5762-41FF-8E63-81925B18F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867" y="258619"/>
            <a:ext cx="8096434" cy="6169076"/>
          </a:xfrm>
        </p:spPr>
        <p:txBody>
          <a:bodyPr>
            <a:normAutofit fontScale="85000" lnSpcReduction="10000"/>
          </a:bodyPr>
          <a:lstStyle/>
          <a:p>
            <a:r>
              <a:rPr lang="cs-CZ" sz="3600" b="1" dirty="0">
                <a:solidFill>
                  <a:schemeClr val="accent2">
                    <a:lumMod val="50000"/>
                  </a:schemeClr>
                </a:solidFill>
              </a:rPr>
              <a:t>Ukázky výpočtů příkladů jsou také zpracovány přes </a:t>
            </a:r>
            <a:r>
              <a:rPr lang="cs-CZ" sz="3600" b="1" dirty="0" err="1">
                <a:solidFill>
                  <a:schemeClr val="accent2">
                    <a:lumMod val="50000"/>
                  </a:schemeClr>
                </a:solidFill>
              </a:rPr>
              <a:t>videoprezentace</a:t>
            </a:r>
            <a:endParaRPr lang="cs-CZ" sz="3600" b="1" dirty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r>
              <a:rPr lang="cs-CZ" sz="3400" b="1" u="sng" dirty="0">
                <a:solidFill>
                  <a:srgbClr val="FF0000"/>
                </a:solidFill>
                <a:hlinkClick r:id="rId2"/>
              </a:rPr>
              <a:t>http://media.slu.cz/videolist.php?idsada=146</a:t>
            </a:r>
            <a:endParaRPr lang="cs-CZ" sz="3400" b="1" u="sng" dirty="0">
              <a:solidFill>
                <a:srgbClr val="FF0000"/>
              </a:solidFill>
            </a:endParaRPr>
          </a:p>
          <a:p>
            <a:pPr lvl="1"/>
            <a:r>
              <a:rPr lang="cs-CZ" sz="3400" b="1" dirty="0">
                <a:solidFill>
                  <a:schemeClr val="accent2">
                    <a:lumMod val="50000"/>
                  </a:schemeClr>
                </a:solidFill>
              </a:rPr>
              <a:t>zadání příkladů je k </a:t>
            </a:r>
            <a:r>
              <a:rPr lang="cs-CZ" sz="3400" b="1">
                <a:solidFill>
                  <a:schemeClr val="accent2">
                    <a:lumMod val="50000"/>
                  </a:schemeClr>
                </a:solidFill>
              </a:rPr>
              <a:t>dispozici v </a:t>
            </a:r>
            <a:r>
              <a:rPr lang="cs-CZ" sz="3400" b="1" dirty="0">
                <a:solidFill>
                  <a:schemeClr val="accent2">
                    <a:lumMod val="50000"/>
                  </a:schemeClr>
                </a:solidFill>
              </a:rPr>
              <a:t>IS</a:t>
            </a:r>
          </a:p>
          <a:p>
            <a:r>
              <a:rPr lang="cs-CZ" sz="3600" b="1" dirty="0">
                <a:solidFill>
                  <a:schemeClr val="accent2">
                    <a:lumMod val="50000"/>
                  </a:schemeClr>
                </a:solidFill>
              </a:rPr>
              <a:t>Shrnutí teorie je také zpracováno prostřednictvím videoprezentací</a:t>
            </a:r>
          </a:p>
          <a:p>
            <a:pPr lvl="1"/>
            <a:r>
              <a:rPr lang="cs-CZ" sz="3400" b="1" dirty="0">
                <a:solidFill>
                  <a:schemeClr val="accent2">
                    <a:lumMod val="50000"/>
                  </a:schemeClr>
                </a:solidFill>
                <a:hlinkClick r:id="rId3"/>
              </a:rPr>
              <a:t>http://media.slu.cz/videolist.php?idsada=145</a:t>
            </a:r>
            <a:endParaRPr lang="cs-CZ" sz="34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40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Přednášky je potřeba doplnit samostudiem z doporučené i jiné relevantní literatury.</a:t>
            </a:r>
          </a:p>
          <a:p>
            <a:pPr lvl="1"/>
            <a:r>
              <a:rPr lang="cs-CZ" sz="34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Přednášky Makroekonomie B (pokročilý kurz) doc. Ing. Mariana </a:t>
            </a:r>
            <a:r>
              <a:rPr lang="cs-CZ" sz="3400" b="1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Lebiedzika</a:t>
            </a:r>
            <a:r>
              <a:rPr lang="cs-CZ" sz="34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Ph.D. naleznete na: </a:t>
            </a:r>
            <a:r>
              <a:rPr lang="cs-CZ" sz="3400" b="1" dirty="0">
                <a:solidFill>
                  <a:schemeClr val="tx1">
                    <a:lumMod val="90000"/>
                    <a:lumOff val="10000"/>
                  </a:schemeClr>
                </a:solidFill>
                <a:hlinkClick r:id="rId4"/>
              </a:rPr>
              <a:t>http://media.slu.cz/videolist.php</a:t>
            </a:r>
            <a:r>
              <a:rPr lang="cs-CZ" sz="34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- filtr Makroekonomie</a:t>
            </a:r>
          </a:p>
        </p:txBody>
      </p:sp>
    </p:spTree>
    <p:extLst>
      <p:ext uri="{BB962C8B-B14F-4D97-AF65-F5344CB8AC3E}">
        <p14:creationId xmlns:p14="http://schemas.microsoft.com/office/powerpoint/2010/main" val="2985169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2987431" cy="4601183"/>
          </a:xfrm>
        </p:spPr>
        <p:txBody>
          <a:bodyPr/>
          <a:lstStyle/>
          <a:p>
            <a:r>
              <a:rPr lang="cs-CZ" sz="4400" b="1" dirty="0"/>
              <a:t>Studijní 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583F3-5762-41FF-8E63-81925B18F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8988" y="161365"/>
            <a:ext cx="8498541" cy="6598023"/>
          </a:xfrm>
        </p:spPr>
        <p:txBody>
          <a:bodyPr>
            <a:normAutofit fontScale="47500" lnSpcReduction="20000"/>
          </a:bodyPr>
          <a:lstStyle/>
          <a:p>
            <a:r>
              <a:rPr lang="cs-CZ" sz="3600" b="1" u="sng" dirty="0">
                <a:solidFill>
                  <a:schemeClr val="tx1">
                    <a:lumMod val="90000"/>
                    <a:lumOff val="10000"/>
                  </a:schemeClr>
                </a:solidFill>
              </a:rPr>
              <a:t>Základní: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ŠEVELA, M. Makroekonomie II. Středně pokročilý kurz. Brno: Mendelova univerzita, 2012. ISBN 978-80-7375-609-3.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CAHLÍK, T., HLAVÁČEK, M., SEIDLER, J. Makroekonomie. Praha: Karolinum, 2010. ISBN 978-80-246-1906-4.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SOUKUP, J. A KOL. Makroekonomie: moderní přístup. Praha: Management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Press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2010. ISBN 978-80-7261-219-2.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HOLMAN, R. Makroekonomie: středně pokročilý kurz. Praha: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C.H.Beck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2010. ISBN 978-80-7179-861-3.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MACH, M. Makroekonomie II. Pro magisterské (inženýrské) studium. 1. a 2. část. Slaný: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Melandrium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2002. ISBN 80-86175-18-9. </a:t>
            </a:r>
          </a:p>
          <a:p>
            <a:r>
              <a:rPr lang="cs-CZ" sz="3600" b="1" u="sng" dirty="0">
                <a:solidFill>
                  <a:schemeClr val="tx1">
                    <a:lumMod val="90000"/>
                    <a:lumOff val="10000"/>
                  </a:schemeClr>
                </a:solidFill>
              </a:rPr>
              <a:t>Doporučená: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WAWROSZ, P., HEISSLER, H., MACH, P. Reálie v makroekonomii: odborné texty, mediální reflexe, praktické analýzy. Praha: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Wolters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Kluwer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Česká republika, 2012. ISBN 978-80-7357-848-0.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JONES, CH. I.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Macroeconomics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. New York: W. W.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Norton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&amp;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Company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2011. ISBN 978-0-393-93423-6.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HALL, R. E., PAPELL, D. H.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Macroeconomics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: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Economic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Growth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Fluctuations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And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Policy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. New York: W. W.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Norton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&amp;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Company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2011. ISBN 978-0-393-97515-4.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MANSOOR, M. Makroekonomie v praxi. Praha: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Wolters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Kluwer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Česká republika, 2010. ISBN 978-80-7357-560-1. </a:t>
            </a:r>
          </a:p>
          <a:p>
            <a:endParaRPr lang="cs-CZ" sz="4000" b="1" u="sng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cs-CZ" sz="5100" b="1" u="sng" dirty="0">
                <a:solidFill>
                  <a:srgbClr val="C00000"/>
                </a:solidFill>
              </a:rPr>
              <a:t>Studijní opora Makroekonomie</a:t>
            </a:r>
          </a:p>
        </p:txBody>
      </p:sp>
    </p:spTree>
    <p:extLst>
      <p:ext uri="{BB962C8B-B14F-4D97-AF65-F5344CB8AC3E}">
        <p14:creationId xmlns:p14="http://schemas.microsoft.com/office/powerpoint/2010/main" val="1871752760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Rámeče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911</Words>
  <Application>Microsoft Office PowerPoint</Application>
  <PresentationFormat>Širokoúhlá obrazovka</PresentationFormat>
  <Paragraphs>90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Calibri</vt:lpstr>
      <vt:lpstr>Corbel</vt:lpstr>
      <vt:lpstr>Wingdings 2</vt:lpstr>
      <vt:lpstr>Rámeček</vt:lpstr>
      <vt:lpstr>Makroekonomie 2+1, EVSNPMABMI  Obecné informace</vt:lpstr>
      <vt:lpstr>Obecné informace</vt:lpstr>
      <vt:lpstr>Informace k aktuálnímu akademickému roku</vt:lpstr>
      <vt:lpstr>Podmínky absolvování kurzu</vt:lpstr>
      <vt:lpstr>Okruhy z makroekonomické části pro SZZ programu Manažerská informatika, stejné okruhy jsou nastaveny u ústní zkoušky</vt:lpstr>
      <vt:lpstr>Obecný harmonogram přednášek kurzu</vt:lpstr>
      <vt:lpstr>Průběžný test a zkouška</vt:lpstr>
      <vt:lpstr>Další zdroje</vt:lpstr>
      <vt:lpstr>Studijní literatura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Mikroekonomie 2+1, NPMKB</dc:title>
  <dc:creator>Kamila</dc:creator>
  <cp:lastModifiedBy>Kamila Turečková</cp:lastModifiedBy>
  <cp:revision>56</cp:revision>
  <cp:lastPrinted>2020-01-09T09:32:47Z</cp:lastPrinted>
  <dcterms:created xsi:type="dcterms:W3CDTF">2019-08-09T18:58:20Z</dcterms:created>
  <dcterms:modified xsi:type="dcterms:W3CDTF">2021-04-01T19:18:55Z</dcterms:modified>
</cp:coreProperties>
</file>