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03" r:id="rId3"/>
    <p:sldId id="257" r:id="rId4"/>
    <p:sldId id="300" r:id="rId5"/>
    <p:sldId id="301" r:id="rId6"/>
    <p:sldId id="302" r:id="rId7"/>
    <p:sldId id="269" r:id="rId8"/>
    <p:sldId id="304" r:id="rId9"/>
    <p:sldId id="306" r:id="rId10"/>
    <p:sldId id="305" r:id="rId11"/>
    <p:sldId id="307" r:id="rId12"/>
    <p:sldId id="308" r:id="rId13"/>
    <p:sldId id="309" r:id="rId14"/>
    <p:sldId id="276" r:id="rId15"/>
    <p:sldId id="310" r:id="rId16"/>
    <p:sldId id="311" r:id="rId17"/>
    <p:sldId id="312" r:id="rId18"/>
    <p:sldId id="323" r:id="rId19"/>
    <p:sldId id="280" r:id="rId20"/>
    <p:sldId id="313" r:id="rId21"/>
    <p:sldId id="314" r:id="rId22"/>
    <p:sldId id="315" r:id="rId23"/>
    <p:sldId id="316" r:id="rId24"/>
    <p:sldId id="317" r:id="rId25"/>
    <p:sldId id="287" r:id="rId26"/>
    <p:sldId id="318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9900"/>
    <a:srgbClr val="981E3A"/>
    <a:srgbClr val="9F2B2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591"/>
  </p:normalViewPr>
  <p:slideViewPr>
    <p:cSldViewPr>
      <p:cViewPr varScale="1">
        <p:scale>
          <a:sx n="84" d="100"/>
          <a:sy n="84" d="100"/>
        </p:scale>
        <p:origin x="844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784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668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1529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917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784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8667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8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893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2974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525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582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423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1932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5715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0493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64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16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340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982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814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677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591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459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0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400600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Určení rovnovážné produkce ve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dvou-sektorovém modelu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68144" y="3723878"/>
            <a:ext cx="3104127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Petra Chmielová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Kamila Turečková, Ph.D.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 Makroekonomie</a:t>
            </a:r>
          </a:p>
          <a:p>
            <a:pPr algn="r"/>
            <a:r>
              <a:rPr lang="cs-CZ" altLang="cs-CZ" sz="1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letní semestr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79609"/>
            <a:ext cx="784887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a) Určete mezní sklon ke spotřebě a mezní sklon k úsporám.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b) Napište rovnici spotřební funkce a nakreslete.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b="1" dirty="0">
                <a:solidFill>
                  <a:srgbClr val="0070C0"/>
                </a:solidFill>
              </a:rPr>
              <a:t>c) Napište rovnici funkce úspor a nakreslete.</a:t>
            </a:r>
          </a:p>
          <a:p>
            <a:pPr marL="0" lvl="0" indent="0">
              <a:buNone/>
            </a:pPr>
            <a:r>
              <a:rPr lang="cs-CZ" sz="1200" dirty="0"/>
              <a:t>	d) Určete sklon spotřební a funkce úspor. </a:t>
            </a:r>
          </a:p>
          <a:p>
            <a:pPr marL="0" lvl="0" indent="0">
              <a:buNone/>
            </a:pPr>
            <a:r>
              <a:rPr lang="cs-CZ" sz="1200" dirty="0"/>
              <a:t>	e) Určete velikost autonomních výdajů a nakreslete funkci autonomních výdajů.</a:t>
            </a:r>
          </a:p>
          <a:p>
            <a:pPr marL="0" lvl="0" indent="0">
              <a:buNone/>
            </a:pPr>
            <a:r>
              <a:rPr lang="cs-CZ" sz="1200" dirty="0"/>
              <a:t>	f) Určete velikost jednoduchého výdajového multiplikátoru (multiplikátoru autonomních výdajů).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… c)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6F3F459-051E-4B62-9EB0-C5AB6997A3A4}"/>
              </a:ext>
            </a:extLst>
          </p:cNvPr>
          <p:cNvSpPr txBox="1">
            <a:spLocks/>
          </p:cNvSpPr>
          <p:nvPr/>
        </p:nvSpPr>
        <p:spPr>
          <a:xfrm>
            <a:off x="179512" y="2475187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D2515B98-CC7B-4A01-8C00-02F573C50317}"/>
              </a:ext>
            </a:extLst>
          </p:cNvPr>
          <p:cNvCxnSpPr>
            <a:cxnSpLocks/>
          </p:cNvCxnSpPr>
          <p:nvPr/>
        </p:nvCxnSpPr>
        <p:spPr>
          <a:xfrm>
            <a:off x="179512" y="3291830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5BC613E9-58FE-4EFB-AE3D-206AE3EF4B36}"/>
              </a:ext>
            </a:extLst>
          </p:cNvPr>
          <p:cNvSpPr txBox="1">
            <a:spLocks/>
          </p:cNvSpPr>
          <p:nvPr/>
        </p:nvSpPr>
        <p:spPr>
          <a:xfrm>
            <a:off x="323528" y="3510124"/>
            <a:ext cx="1473426" cy="30003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úspor: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ástupný symbol pro obsah 2">
            <a:extLst>
              <a:ext uri="{FF2B5EF4-FFF2-40B4-BE49-F238E27FC236}">
                <a16:creationId xmlns:a16="http://schemas.microsoft.com/office/drawing/2014/main" id="{45BF4B84-C787-469C-8954-C4EFB6919196}"/>
              </a:ext>
            </a:extLst>
          </p:cNvPr>
          <p:cNvSpPr txBox="1">
            <a:spLocks/>
          </p:cNvSpPr>
          <p:nvPr/>
        </p:nvSpPr>
        <p:spPr>
          <a:xfrm>
            <a:off x="1822107" y="3539901"/>
            <a:ext cx="1738944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-Ca + mps*Y</a:t>
            </a:r>
          </a:p>
        </p:txBody>
      </p:sp>
      <p:sp>
        <p:nvSpPr>
          <p:cNvPr id="21" name="Zástupný symbol pro obsah 2">
            <a:extLst>
              <a:ext uri="{FF2B5EF4-FFF2-40B4-BE49-F238E27FC236}">
                <a16:creationId xmlns:a16="http://schemas.microsoft.com/office/drawing/2014/main" id="{1C34173E-199A-4013-9556-9C1E135BA76B}"/>
              </a:ext>
            </a:extLst>
          </p:cNvPr>
          <p:cNvSpPr txBox="1">
            <a:spLocks/>
          </p:cNvSpPr>
          <p:nvPr/>
        </p:nvSpPr>
        <p:spPr>
          <a:xfrm>
            <a:off x="1822107" y="3849157"/>
            <a:ext cx="1813790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-100 + 0,3*Y</a:t>
            </a:r>
          </a:p>
        </p:txBody>
      </p:sp>
    </p:spTree>
    <p:extLst>
      <p:ext uri="{BB962C8B-B14F-4D97-AF65-F5344CB8AC3E}">
        <p14:creationId xmlns:p14="http://schemas.microsoft.com/office/powerpoint/2010/main" val="6846648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79609"/>
            <a:ext cx="784887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a) Určete mezní sklon ke spotřebě a mezní sklon k úsporám.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b) Napište rovnici spotřební funkce a nakreslete.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c) Napište rovnici funkce úspor a nakreslete.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</a:rPr>
              <a:t>d) Určete sklon spotřební a funkce úspor. </a:t>
            </a:r>
          </a:p>
          <a:p>
            <a:pPr marL="0" lvl="0" indent="0">
              <a:buNone/>
            </a:pPr>
            <a:r>
              <a:rPr lang="cs-CZ" sz="1200" dirty="0"/>
              <a:t>	e) Určete velikost autonomních výdajů a nakreslete funkci autonomních výdajů.</a:t>
            </a:r>
          </a:p>
          <a:p>
            <a:pPr marL="0" lvl="0" indent="0">
              <a:buNone/>
            </a:pPr>
            <a:r>
              <a:rPr lang="cs-CZ" sz="1200" dirty="0"/>
              <a:t>	f) Určete velikost jednoduchého výdajového multiplikátoru (multiplikátoru autonomních výdajů).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… d)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6F3F459-051E-4B62-9EB0-C5AB6997A3A4}"/>
              </a:ext>
            </a:extLst>
          </p:cNvPr>
          <p:cNvSpPr txBox="1">
            <a:spLocks/>
          </p:cNvSpPr>
          <p:nvPr/>
        </p:nvSpPr>
        <p:spPr>
          <a:xfrm>
            <a:off x="179512" y="2475187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D2515B98-CC7B-4A01-8C00-02F573C50317}"/>
              </a:ext>
            </a:extLst>
          </p:cNvPr>
          <p:cNvCxnSpPr>
            <a:cxnSpLocks/>
          </p:cNvCxnSpPr>
          <p:nvPr/>
        </p:nvCxnSpPr>
        <p:spPr>
          <a:xfrm>
            <a:off x="179512" y="3291830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5BC613E9-58FE-4EFB-AE3D-206AE3EF4B36}"/>
              </a:ext>
            </a:extLst>
          </p:cNvPr>
          <p:cNvSpPr txBox="1">
            <a:spLocks/>
          </p:cNvSpPr>
          <p:nvPr/>
        </p:nvSpPr>
        <p:spPr>
          <a:xfrm>
            <a:off x="2195736" y="3579862"/>
            <a:ext cx="5472608" cy="11498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Sklon spotřební funkce je 0,7 a sklon funkce úspor je 0,3. </a:t>
            </a:r>
          </a:p>
          <a:p>
            <a:pPr marL="0" indent="0">
              <a:buNone/>
            </a:pPr>
            <a:endParaRPr lang="cs-CZ" altLang="cs-CZ" sz="1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Funkce úspor je plošší (čím menší sklon, tím je plošší). </a:t>
            </a:r>
          </a:p>
          <a:p>
            <a:pPr>
              <a:buFontTx/>
              <a:buChar char="-"/>
            </a:pPr>
            <a:r>
              <a:rPr lang="cs-CZ" altLang="cs-CZ" sz="1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nejsou rovnoběžné, protože mají jiné sklony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985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79609"/>
            <a:ext cx="784887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a) Určete mezní sklon ke spotřebě a mezní sklon k úsporám.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b) Napište rovnici spotřební funkce a nakreslete.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c) Napište rovnici funkce úspor a nakreslete.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d) Určete sklon spotřební a funkce úspor. 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b="1" dirty="0">
                <a:solidFill>
                  <a:srgbClr val="009900"/>
                </a:solidFill>
              </a:rPr>
              <a:t>e) Určete velikost autonomních výdajů a nakreslete funkci autonomních výdajů.</a:t>
            </a:r>
          </a:p>
          <a:p>
            <a:pPr marL="0" lvl="0" indent="0">
              <a:buNone/>
            </a:pPr>
            <a:r>
              <a:rPr lang="cs-CZ" sz="1200" dirty="0"/>
              <a:t>	f) Určete velikost jednoduchého výdajového multiplikátoru (multiplikátoru autonomních výdajů).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… e)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6F3F459-051E-4B62-9EB0-C5AB6997A3A4}"/>
              </a:ext>
            </a:extLst>
          </p:cNvPr>
          <p:cNvSpPr txBox="1">
            <a:spLocks/>
          </p:cNvSpPr>
          <p:nvPr/>
        </p:nvSpPr>
        <p:spPr>
          <a:xfrm>
            <a:off x="179512" y="2475187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D2515B98-CC7B-4A01-8C00-02F573C50317}"/>
              </a:ext>
            </a:extLst>
          </p:cNvPr>
          <p:cNvCxnSpPr>
            <a:cxnSpLocks/>
          </p:cNvCxnSpPr>
          <p:nvPr/>
        </p:nvCxnSpPr>
        <p:spPr>
          <a:xfrm>
            <a:off x="179512" y="3291830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53B05AEF-88A0-43ED-8D0F-18F834F90B81}"/>
              </a:ext>
            </a:extLst>
          </p:cNvPr>
          <p:cNvSpPr txBox="1">
            <a:spLocks/>
          </p:cNvSpPr>
          <p:nvPr/>
        </p:nvSpPr>
        <p:spPr>
          <a:xfrm>
            <a:off x="183744" y="3505237"/>
            <a:ext cx="2588056" cy="3626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autonomních výdajů: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424799A-5706-4540-B74C-D9150AF6B485}"/>
              </a:ext>
            </a:extLst>
          </p:cNvPr>
          <p:cNvSpPr/>
          <p:nvPr/>
        </p:nvSpPr>
        <p:spPr>
          <a:xfrm>
            <a:off x="2627784" y="3496188"/>
            <a:ext cx="1069267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Ca + Ia</a:t>
            </a:r>
            <a:endParaRPr lang="cs-CZ" sz="1400" dirty="0">
              <a:solidFill>
                <a:srgbClr val="00990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2A33E2B-307D-4266-82DF-E14DB2CECEBF}"/>
              </a:ext>
            </a:extLst>
          </p:cNvPr>
          <p:cNvSpPr/>
          <p:nvPr/>
        </p:nvSpPr>
        <p:spPr>
          <a:xfrm>
            <a:off x="2627784" y="3903864"/>
            <a:ext cx="11830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100 + 50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B313884-68E5-4513-B693-43AF28875A13}"/>
              </a:ext>
            </a:extLst>
          </p:cNvPr>
          <p:cNvSpPr/>
          <p:nvPr/>
        </p:nvSpPr>
        <p:spPr>
          <a:xfrm>
            <a:off x="2627783" y="4241968"/>
            <a:ext cx="8111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150 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02DBB0A4-20E0-4FB7-B377-44785BE9D232}"/>
              </a:ext>
            </a:extLst>
          </p:cNvPr>
          <p:cNvSpPr txBox="1">
            <a:spLocks/>
          </p:cNvSpPr>
          <p:nvPr/>
        </p:nvSpPr>
        <p:spPr>
          <a:xfrm>
            <a:off x="1925706" y="4717675"/>
            <a:ext cx="4536504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(autonomní výdaje) - jsou nezávislé na výši důchodu </a:t>
            </a:r>
          </a:p>
          <a:p>
            <a:pPr marL="0" indent="0">
              <a:buNone/>
            </a:pPr>
            <a:endParaRPr lang="cs-CZ" sz="18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3886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3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D533985-2642-4ADC-A8AC-D62F94797077}"/>
              </a:ext>
            </a:extLst>
          </p:cNvPr>
          <p:cNvSpPr/>
          <p:nvPr/>
        </p:nvSpPr>
        <p:spPr>
          <a:xfrm>
            <a:off x="3243456" y="4392423"/>
            <a:ext cx="792205" cy="3077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altLang="cs-CZ" sz="1400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3,33</a:t>
            </a:r>
            <a:endParaRPr lang="cs-CZ" sz="1400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79609"/>
            <a:ext cx="784887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a) Určete mezní sklon ke spotřebě a mezní sklon k úsporám.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b) Napište rovnici spotřební funkce a nakreslete.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c) Napište rovnici funkce úspor a nakreslete.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d) Určete sklon spotřební a funkce úspor. 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e) Určete velikost autonomních výdajů a nakreslete funkci autonomních výdajů.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b="1" dirty="0">
                <a:solidFill>
                  <a:schemeClr val="bg2">
                    <a:lumMod val="50000"/>
                  </a:schemeClr>
                </a:solidFill>
              </a:rPr>
              <a:t>f) Určete velikost jednoduchého výdajového multiplikátoru (multiplikátoru autonomních výdajů).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… f)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6F3F459-051E-4B62-9EB0-C5AB6997A3A4}"/>
              </a:ext>
            </a:extLst>
          </p:cNvPr>
          <p:cNvSpPr txBox="1">
            <a:spLocks/>
          </p:cNvSpPr>
          <p:nvPr/>
        </p:nvSpPr>
        <p:spPr>
          <a:xfrm>
            <a:off x="179512" y="2475187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D2515B98-CC7B-4A01-8C00-02F573C50317}"/>
              </a:ext>
            </a:extLst>
          </p:cNvPr>
          <p:cNvCxnSpPr>
            <a:cxnSpLocks/>
          </p:cNvCxnSpPr>
          <p:nvPr/>
        </p:nvCxnSpPr>
        <p:spPr>
          <a:xfrm>
            <a:off x="179512" y="3291830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53B05AEF-88A0-43ED-8D0F-18F834F90B81}"/>
              </a:ext>
            </a:extLst>
          </p:cNvPr>
          <p:cNvSpPr txBox="1">
            <a:spLocks/>
          </p:cNvSpPr>
          <p:nvPr/>
        </p:nvSpPr>
        <p:spPr>
          <a:xfrm>
            <a:off x="183744" y="3505237"/>
            <a:ext cx="3031896" cy="3626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Jednoduchý výdajový multiplikátor: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014336E0-4181-404A-8CE7-C4176578433F}"/>
                  </a:ext>
                </a:extLst>
              </p:cNvPr>
              <p:cNvSpPr/>
              <p:nvPr/>
            </p:nvSpPr>
            <p:spPr>
              <a:xfrm>
                <a:off x="3243456" y="3436493"/>
                <a:ext cx="942887" cy="429990"/>
              </a:xfrm>
              <a:prstGeom prst="rect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𝐦𝐩𝐜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014336E0-4181-404A-8CE7-C417657843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456" y="3436493"/>
                <a:ext cx="942887" cy="429990"/>
              </a:xfrm>
              <a:prstGeom prst="rect">
                <a:avLst/>
              </a:prstGeom>
              <a:blipFill>
                <a:blip r:embed="rId3"/>
                <a:stretch>
                  <a:fillRect l="-629"/>
                </a:stretch>
              </a:blipFill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>
                <a:extLst>
                  <a:ext uri="{FF2B5EF4-FFF2-40B4-BE49-F238E27FC236}">
                    <a16:creationId xmlns:a16="http://schemas.microsoft.com/office/drawing/2014/main" id="{7977FC15-11D8-40D1-BCFF-2965D7EA4285}"/>
                  </a:ext>
                </a:extLst>
              </p:cNvPr>
              <p:cNvSpPr/>
              <p:nvPr/>
            </p:nvSpPr>
            <p:spPr>
              <a:xfrm>
                <a:off x="3243456" y="3972308"/>
                <a:ext cx="864339" cy="420115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Obdélník 12">
                <a:extLst>
                  <a:ext uri="{FF2B5EF4-FFF2-40B4-BE49-F238E27FC236}">
                    <a16:creationId xmlns:a16="http://schemas.microsoft.com/office/drawing/2014/main" id="{7977FC15-11D8-40D1-BCFF-2965D7EA42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456" y="3972308"/>
                <a:ext cx="864339" cy="420115"/>
              </a:xfrm>
              <a:prstGeom prst="rect">
                <a:avLst/>
              </a:prstGeom>
              <a:blipFill>
                <a:blip r:embed="rId4"/>
                <a:stretch>
                  <a:fillRect l="-68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5471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/>
      <p:bldP spid="4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6504" y="2067694"/>
            <a:ext cx="9280256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g) Určete rovnovážnou produkci (rovnovážný důchod) v této 2sektorové ekonomice státu Doho.</a:t>
            </a:r>
          </a:p>
          <a:p>
            <a:pPr marL="457200" lvl="1" indent="0">
              <a:buNone/>
            </a:pPr>
            <a:r>
              <a:rPr lang="cs-CZ" sz="1800" dirty="0"/>
              <a:t>I) 	Jaká je v rovnováze velikost indukované spotřeby?</a:t>
            </a:r>
          </a:p>
          <a:p>
            <a:pPr marL="457200" lvl="1" indent="0">
              <a:buNone/>
            </a:pPr>
            <a:r>
              <a:rPr lang="cs-CZ" sz="1800" dirty="0"/>
              <a:t>II) 	Jaká je v rovnováze velikost celkové spotřeby?</a:t>
            </a:r>
          </a:p>
          <a:p>
            <a:pPr marL="457200" lvl="1" indent="0">
              <a:buNone/>
            </a:pPr>
            <a:r>
              <a:rPr lang="cs-CZ" sz="1800" dirty="0"/>
              <a:t>III) 	Jaká je v rovnováze velikost úspor?</a:t>
            </a:r>
          </a:p>
          <a:p>
            <a:pPr marL="457200" lvl="1" indent="0">
              <a:buNone/>
            </a:pPr>
            <a:r>
              <a:rPr lang="cs-CZ" sz="1800" dirty="0"/>
              <a:t>IV)	 Nakreslete rovnováhu v modelu.</a:t>
            </a:r>
          </a:p>
          <a:p>
            <a:pPr marL="457200" lvl="1" indent="0">
              <a:buNone/>
            </a:pPr>
            <a:r>
              <a:rPr lang="cs-CZ" sz="1800" dirty="0"/>
              <a:t>V) 	Platí teoretický předpoklad, že v bodě rovnováhy je úroveň důchodu rovna součtu 	spotřebních výdajů a úspor?</a:t>
            </a:r>
          </a:p>
          <a:p>
            <a:pPr marL="457200" lvl="1" indent="0">
              <a:buNone/>
            </a:pPr>
            <a:r>
              <a:rPr lang="cs-CZ" sz="1800" dirty="0"/>
              <a:t>VI) 	Platí teoretický předpoklad rovnováhy, že investice se rovnají úsporám?</a:t>
            </a:r>
          </a:p>
          <a:p>
            <a:pPr marL="0" indent="0">
              <a:buNone/>
            </a:pPr>
            <a:endParaRPr lang="cs-CZ" sz="1800" dirty="0"/>
          </a:p>
          <a:p>
            <a:pPr marL="0" lv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_ pokračování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66D32F5D-C308-41F8-9397-6A1430EC72D0}"/>
              </a:ext>
            </a:extLst>
          </p:cNvPr>
          <p:cNvSpPr txBox="1">
            <a:spLocks/>
          </p:cNvSpPr>
          <p:nvPr/>
        </p:nvSpPr>
        <p:spPr>
          <a:xfrm>
            <a:off x="251520" y="987574"/>
            <a:ext cx="8496944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 algn="just">
              <a:buNone/>
            </a:pPr>
            <a:r>
              <a:rPr lang="cs-CZ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0256243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6220" y="1203598"/>
            <a:ext cx="7920880" cy="16767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</a:rPr>
              <a:t>g) Určete rovnovážnou produkci (rovnovážný důchod) v této 2sektorové ekonomice státu Doho.</a:t>
            </a:r>
          </a:p>
          <a:p>
            <a:pPr marL="457200" lvl="1" indent="0">
              <a:buNone/>
            </a:pPr>
            <a:r>
              <a:rPr lang="cs-CZ" sz="1200" dirty="0"/>
              <a:t>I) 	Jaká je v rovnováze velikost indukované spotřeby?</a:t>
            </a:r>
          </a:p>
          <a:p>
            <a:pPr marL="457200" lvl="1" indent="0">
              <a:buNone/>
            </a:pPr>
            <a:r>
              <a:rPr lang="cs-CZ" sz="1200" dirty="0"/>
              <a:t>II) 	Jaká je v rovnováze velikost celkové spotřeby?</a:t>
            </a:r>
          </a:p>
          <a:p>
            <a:pPr marL="457200" lvl="1" indent="0">
              <a:buNone/>
            </a:pPr>
            <a:r>
              <a:rPr lang="cs-CZ" sz="1200" dirty="0"/>
              <a:t>III) 	Jaká je v rovnováze velikost úspor?</a:t>
            </a:r>
          </a:p>
          <a:p>
            <a:pPr marL="457200" lvl="1" indent="0">
              <a:buNone/>
            </a:pPr>
            <a:r>
              <a:rPr lang="cs-CZ" sz="1200" dirty="0"/>
              <a:t>IV)	 Nakreslete rovnováhu v modelu.</a:t>
            </a:r>
          </a:p>
          <a:p>
            <a:pPr marL="457200" lvl="1" indent="0">
              <a:buNone/>
            </a:pPr>
            <a:r>
              <a:rPr lang="cs-CZ" sz="1200" dirty="0"/>
              <a:t>V) 	Platí teoretický předpoklad, že v bodě rovnováhy je úroveň důchodu rovna součtu spotřebních výdajů a úspor?</a:t>
            </a:r>
          </a:p>
          <a:p>
            <a:pPr marL="457200" lvl="1" indent="0">
              <a:buNone/>
            </a:pPr>
            <a:r>
              <a:rPr lang="cs-CZ" sz="1200" dirty="0"/>
              <a:t>VI) 	Platí teoretický předpoklad rovnováhy, že investice se rovnají úsporám?</a:t>
            </a:r>
          </a:p>
          <a:p>
            <a:pPr marL="0" indent="0">
              <a:buNone/>
            </a:pPr>
            <a:endParaRPr lang="cs-CZ" sz="1200" dirty="0"/>
          </a:p>
          <a:p>
            <a:pPr marL="0" lvl="0" indent="0">
              <a:buNone/>
            </a:pPr>
            <a:endParaRPr 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b="1" dirty="0"/>
              <a:t>Příklad č. 2 _ pokračování … g)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66D32F5D-C308-41F8-9397-6A1430EC72D0}"/>
              </a:ext>
            </a:extLst>
          </p:cNvPr>
          <p:cNvSpPr txBox="1">
            <a:spLocks/>
          </p:cNvSpPr>
          <p:nvPr/>
        </p:nvSpPr>
        <p:spPr>
          <a:xfrm>
            <a:off x="189384" y="771550"/>
            <a:ext cx="791100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57AB913-A987-4715-88E7-4662F21EB9CA}"/>
              </a:ext>
            </a:extLst>
          </p:cNvPr>
          <p:cNvSpPr txBox="1">
            <a:spLocks/>
          </p:cNvSpPr>
          <p:nvPr/>
        </p:nvSpPr>
        <p:spPr>
          <a:xfrm>
            <a:off x="179512" y="2744959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E97C1598-3534-4A69-879E-7C14E6C440F2}"/>
              </a:ext>
            </a:extLst>
          </p:cNvPr>
          <p:cNvCxnSpPr>
            <a:cxnSpLocks/>
          </p:cNvCxnSpPr>
          <p:nvPr/>
        </p:nvCxnSpPr>
        <p:spPr>
          <a:xfrm>
            <a:off x="196220" y="3579862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A189018-5D6D-4AC9-AF6B-394B2A7AD742}"/>
              </a:ext>
            </a:extLst>
          </p:cNvPr>
          <p:cNvSpPr txBox="1">
            <a:spLocks/>
          </p:cNvSpPr>
          <p:nvPr/>
        </p:nvSpPr>
        <p:spPr>
          <a:xfrm>
            <a:off x="208464" y="3664775"/>
            <a:ext cx="1872208" cy="3217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Rovnováha: AE = Y</a:t>
            </a:r>
            <a:endParaRPr lang="cs-CZ" altLang="cs-CZ" sz="11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2CABB01-22AA-449E-8585-E7F3AA58EFCE}"/>
              </a:ext>
            </a:extLst>
          </p:cNvPr>
          <p:cNvSpPr txBox="1">
            <a:spLocks/>
          </p:cNvSpPr>
          <p:nvPr/>
        </p:nvSpPr>
        <p:spPr>
          <a:xfrm>
            <a:off x="2339752" y="3664775"/>
            <a:ext cx="1536915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 C + I 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3A8283A-887D-4E0C-A85B-BE85C737F5F4}"/>
              </a:ext>
            </a:extLst>
          </p:cNvPr>
          <p:cNvSpPr txBox="1">
            <a:spLocks/>
          </p:cNvSpPr>
          <p:nvPr/>
        </p:nvSpPr>
        <p:spPr>
          <a:xfrm>
            <a:off x="2311192" y="4025559"/>
            <a:ext cx="226080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=100 + 0,7Y + 50 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24DAA112-AD45-40FB-9C43-925179864BE8}"/>
              </a:ext>
            </a:extLst>
          </p:cNvPr>
          <p:cNvSpPr txBox="1">
            <a:spLocks/>
          </p:cNvSpPr>
          <p:nvPr/>
        </p:nvSpPr>
        <p:spPr>
          <a:xfrm>
            <a:off x="2339752" y="4386343"/>
            <a:ext cx="226080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070E34FE-D46F-4947-B9BA-1C09855C8C76}"/>
              </a:ext>
            </a:extLst>
          </p:cNvPr>
          <p:cNvSpPr txBox="1">
            <a:spLocks/>
          </p:cNvSpPr>
          <p:nvPr/>
        </p:nvSpPr>
        <p:spPr>
          <a:xfrm>
            <a:off x="4667638" y="3671950"/>
            <a:ext cx="912474" cy="4047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9F0DB65-9E07-4E2A-885A-74AB1E02AA79}"/>
              </a:ext>
            </a:extLst>
          </p:cNvPr>
          <p:cNvSpPr txBox="1">
            <a:spLocks/>
          </p:cNvSpPr>
          <p:nvPr/>
        </p:nvSpPr>
        <p:spPr>
          <a:xfrm>
            <a:off x="6228184" y="3708348"/>
            <a:ext cx="1224136" cy="3172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A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5F1F3DFB-95F8-4816-A8FF-1A9F2B185AC0}"/>
              </a:ext>
            </a:extLst>
          </p:cNvPr>
          <p:cNvSpPr txBox="1">
            <a:spLocks/>
          </p:cNvSpPr>
          <p:nvPr/>
        </p:nvSpPr>
        <p:spPr>
          <a:xfrm>
            <a:off x="6228184" y="4040148"/>
            <a:ext cx="1504588" cy="3172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3,33 * 150</a:t>
            </a:r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5624F0C1-4D10-42B1-BF16-C42E581C55B1}"/>
              </a:ext>
            </a:extLst>
          </p:cNvPr>
          <p:cNvSpPr txBox="1">
            <a:spLocks/>
          </p:cNvSpPr>
          <p:nvPr/>
        </p:nvSpPr>
        <p:spPr>
          <a:xfrm>
            <a:off x="6228184" y="4415522"/>
            <a:ext cx="1504588" cy="3172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</a:p>
        </p:txBody>
      </p:sp>
    </p:spTree>
    <p:extLst>
      <p:ext uri="{BB962C8B-B14F-4D97-AF65-F5344CB8AC3E}">
        <p14:creationId xmlns:p14="http://schemas.microsoft.com/office/powerpoint/2010/main" val="19211849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6220" y="1203598"/>
            <a:ext cx="7920880" cy="16767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307871"/>
                </a:solidFill>
              </a:rPr>
              <a:t>g) Určete rovnovážnou produkci (rovnovážný důchod) v této 2sektorové ekonomice státu Doho.</a:t>
            </a:r>
          </a:p>
          <a:p>
            <a:pPr marL="457200" lvl="1" indent="0">
              <a:buNone/>
            </a:pPr>
            <a:r>
              <a:rPr lang="cs-CZ" sz="1200" b="1" dirty="0">
                <a:solidFill>
                  <a:srgbClr val="0070C0"/>
                </a:solidFill>
              </a:rPr>
              <a:t>I) 	Jaká je v rovnováze velikost indukované spotřeby?</a:t>
            </a:r>
          </a:p>
          <a:p>
            <a:pPr marL="457200" lvl="1" indent="0">
              <a:buNone/>
            </a:pPr>
            <a:r>
              <a:rPr lang="cs-CZ" sz="1200" b="1" dirty="0">
                <a:solidFill>
                  <a:srgbClr val="00B050"/>
                </a:solidFill>
              </a:rPr>
              <a:t>II) 	Jaká je v rovnováze velikost celkové spotřeby?</a:t>
            </a:r>
          </a:p>
          <a:p>
            <a:pPr marL="457200" lvl="1" indent="0">
              <a:buNone/>
            </a:pPr>
            <a:r>
              <a:rPr lang="cs-CZ" sz="1200" b="1" dirty="0">
                <a:solidFill>
                  <a:srgbClr val="7030A0"/>
                </a:solidFill>
              </a:rPr>
              <a:t>III) 	Jaká je v rovnováze velikost úspor?</a:t>
            </a:r>
          </a:p>
          <a:p>
            <a:pPr marL="457200" lvl="1" indent="0">
              <a:buNone/>
            </a:pPr>
            <a:r>
              <a:rPr lang="cs-CZ" sz="1200" dirty="0"/>
              <a:t>IV)	 Nakreslete rovnováhu v modelu.</a:t>
            </a:r>
          </a:p>
          <a:p>
            <a:pPr marL="457200" lvl="1" indent="0">
              <a:buNone/>
            </a:pPr>
            <a:r>
              <a:rPr lang="cs-CZ" sz="1200" dirty="0"/>
              <a:t>V) 	Platí teoretický předpoklad, že v bodě rovnováhy je úroveň důchodu rovna součtu spotřebních výdajů a úspor?</a:t>
            </a:r>
          </a:p>
          <a:p>
            <a:pPr marL="457200" lvl="1" indent="0">
              <a:buNone/>
            </a:pPr>
            <a:r>
              <a:rPr lang="cs-CZ" sz="1200" dirty="0"/>
              <a:t>VI) 	Platí teoretický předpoklad rovnováhy, že investice se rovnají úsporám?</a:t>
            </a:r>
          </a:p>
          <a:p>
            <a:pPr marL="0" indent="0">
              <a:buNone/>
            </a:pPr>
            <a:endParaRPr lang="cs-CZ" sz="1200" dirty="0"/>
          </a:p>
          <a:p>
            <a:pPr marL="0" lvl="0" indent="0">
              <a:buNone/>
            </a:pPr>
            <a:endParaRPr 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20680" cy="507703"/>
          </a:xfrm>
        </p:spPr>
        <p:txBody>
          <a:bodyPr/>
          <a:lstStyle/>
          <a:p>
            <a:r>
              <a:rPr lang="cs-CZ" b="1" dirty="0"/>
              <a:t>Příklad č. 2 _ pokračování … g) I, II, III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66D32F5D-C308-41F8-9397-6A1430EC72D0}"/>
              </a:ext>
            </a:extLst>
          </p:cNvPr>
          <p:cNvSpPr txBox="1">
            <a:spLocks/>
          </p:cNvSpPr>
          <p:nvPr/>
        </p:nvSpPr>
        <p:spPr>
          <a:xfrm>
            <a:off x="189384" y="771550"/>
            <a:ext cx="791100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57AB913-A987-4715-88E7-4662F21EB9CA}"/>
              </a:ext>
            </a:extLst>
          </p:cNvPr>
          <p:cNvSpPr txBox="1">
            <a:spLocks/>
          </p:cNvSpPr>
          <p:nvPr/>
        </p:nvSpPr>
        <p:spPr>
          <a:xfrm>
            <a:off x="179512" y="2744959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E97C1598-3534-4A69-879E-7C14E6C440F2}"/>
              </a:ext>
            </a:extLst>
          </p:cNvPr>
          <p:cNvCxnSpPr>
            <a:cxnSpLocks/>
          </p:cNvCxnSpPr>
          <p:nvPr/>
        </p:nvCxnSpPr>
        <p:spPr>
          <a:xfrm>
            <a:off x="196220" y="3579862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3A8283A-887D-4E0C-A85B-BE85C737F5F4}"/>
              </a:ext>
            </a:extLst>
          </p:cNvPr>
          <p:cNvSpPr txBox="1">
            <a:spLocks/>
          </p:cNvSpPr>
          <p:nvPr/>
        </p:nvSpPr>
        <p:spPr>
          <a:xfrm>
            <a:off x="179512" y="3716113"/>
            <a:ext cx="2604140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Indukovaná spotřeba: mpc*Y</a:t>
            </a: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AD7C526B-4421-4D7C-ACD2-56969B1D28F5}"/>
              </a:ext>
            </a:extLst>
          </p:cNvPr>
          <p:cNvSpPr txBox="1">
            <a:spLocks/>
          </p:cNvSpPr>
          <p:nvPr/>
        </p:nvSpPr>
        <p:spPr>
          <a:xfrm>
            <a:off x="179512" y="4096616"/>
            <a:ext cx="2604140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Indukovaná spotřeba: 0,7*500</a:t>
            </a:r>
          </a:p>
        </p:txBody>
      </p:sp>
      <p:sp>
        <p:nvSpPr>
          <p:cNvPr id="18" name="Zástupný symbol pro obsah 2">
            <a:extLst>
              <a:ext uri="{FF2B5EF4-FFF2-40B4-BE49-F238E27FC236}">
                <a16:creationId xmlns:a16="http://schemas.microsoft.com/office/drawing/2014/main" id="{63292A45-2991-433A-94EA-38C7A3D47005}"/>
              </a:ext>
            </a:extLst>
          </p:cNvPr>
          <p:cNvSpPr txBox="1">
            <a:spLocks/>
          </p:cNvSpPr>
          <p:nvPr/>
        </p:nvSpPr>
        <p:spPr>
          <a:xfrm>
            <a:off x="196220" y="4477119"/>
            <a:ext cx="3456384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Indukovaná spotřeba v rovnováze je </a:t>
            </a:r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</a:t>
            </a: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0" name="Zástupný symbol pro obsah 2">
            <a:extLst>
              <a:ext uri="{FF2B5EF4-FFF2-40B4-BE49-F238E27FC236}">
                <a16:creationId xmlns:a16="http://schemas.microsoft.com/office/drawing/2014/main" id="{508FF234-B1EA-436C-A876-426B00DB3AFE}"/>
              </a:ext>
            </a:extLst>
          </p:cNvPr>
          <p:cNvSpPr txBox="1">
            <a:spLocks/>
          </p:cNvSpPr>
          <p:nvPr/>
        </p:nvSpPr>
        <p:spPr>
          <a:xfrm>
            <a:off x="3544200" y="3716112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spotřeba: C = Ca + mpc*Y</a:t>
            </a:r>
          </a:p>
        </p:txBody>
      </p:sp>
      <p:sp>
        <p:nvSpPr>
          <p:cNvPr id="21" name="Zástupný symbol pro obsah 2">
            <a:extLst>
              <a:ext uri="{FF2B5EF4-FFF2-40B4-BE49-F238E27FC236}">
                <a16:creationId xmlns:a16="http://schemas.microsoft.com/office/drawing/2014/main" id="{07FAC343-56AE-49BF-9781-DEAE3D87D761}"/>
              </a:ext>
            </a:extLst>
          </p:cNvPr>
          <p:cNvSpPr txBox="1">
            <a:spLocks/>
          </p:cNvSpPr>
          <p:nvPr/>
        </p:nvSpPr>
        <p:spPr>
          <a:xfrm>
            <a:off x="4984360" y="4030731"/>
            <a:ext cx="1656184" cy="3412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100 + 0,7*500</a:t>
            </a:r>
          </a:p>
        </p:txBody>
      </p:sp>
      <p:sp>
        <p:nvSpPr>
          <p:cNvPr id="22" name="Zástupný symbol pro obsah 2">
            <a:extLst>
              <a:ext uri="{FF2B5EF4-FFF2-40B4-BE49-F238E27FC236}">
                <a16:creationId xmlns:a16="http://schemas.microsoft.com/office/drawing/2014/main" id="{389C7801-83C3-4BD4-9052-34295E610AED}"/>
              </a:ext>
            </a:extLst>
          </p:cNvPr>
          <p:cNvSpPr txBox="1">
            <a:spLocks/>
          </p:cNvSpPr>
          <p:nvPr/>
        </p:nvSpPr>
        <p:spPr>
          <a:xfrm>
            <a:off x="4968044" y="4371950"/>
            <a:ext cx="1656184" cy="3412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450 </a:t>
            </a:r>
          </a:p>
        </p:txBody>
      </p:sp>
      <p:sp>
        <p:nvSpPr>
          <p:cNvPr id="23" name="Zástupný symbol pro obsah 2">
            <a:extLst>
              <a:ext uri="{FF2B5EF4-FFF2-40B4-BE49-F238E27FC236}">
                <a16:creationId xmlns:a16="http://schemas.microsoft.com/office/drawing/2014/main" id="{28A69F10-0FBE-4FED-A644-5436D5EE47F3}"/>
              </a:ext>
            </a:extLst>
          </p:cNvPr>
          <p:cNvSpPr txBox="1">
            <a:spLocks/>
          </p:cNvSpPr>
          <p:nvPr/>
        </p:nvSpPr>
        <p:spPr>
          <a:xfrm>
            <a:off x="7596336" y="4030731"/>
            <a:ext cx="1732656" cy="3412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-100 + 0,3*500</a:t>
            </a:r>
          </a:p>
        </p:txBody>
      </p:sp>
      <p:sp>
        <p:nvSpPr>
          <p:cNvPr id="24" name="Zástupný symbol pro obsah 2">
            <a:extLst>
              <a:ext uri="{FF2B5EF4-FFF2-40B4-BE49-F238E27FC236}">
                <a16:creationId xmlns:a16="http://schemas.microsoft.com/office/drawing/2014/main" id="{9ACD5292-5E93-46A1-BAE9-54F92A4C329E}"/>
              </a:ext>
            </a:extLst>
          </p:cNvPr>
          <p:cNvSpPr txBox="1">
            <a:spLocks/>
          </p:cNvSpPr>
          <p:nvPr/>
        </p:nvSpPr>
        <p:spPr>
          <a:xfrm>
            <a:off x="6948264" y="3686758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Úspory: S = -Ca + mps*Y</a:t>
            </a:r>
          </a:p>
        </p:txBody>
      </p:sp>
      <p:sp>
        <p:nvSpPr>
          <p:cNvPr id="25" name="Zástupný symbol pro obsah 2">
            <a:extLst>
              <a:ext uri="{FF2B5EF4-FFF2-40B4-BE49-F238E27FC236}">
                <a16:creationId xmlns:a16="http://schemas.microsoft.com/office/drawing/2014/main" id="{5D1A811D-11B4-42E2-890C-346A3870EA77}"/>
              </a:ext>
            </a:extLst>
          </p:cNvPr>
          <p:cNvSpPr txBox="1">
            <a:spLocks/>
          </p:cNvSpPr>
          <p:nvPr/>
        </p:nvSpPr>
        <p:spPr>
          <a:xfrm>
            <a:off x="7596336" y="4382290"/>
            <a:ext cx="1732656" cy="3412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50 </a:t>
            </a:r>
          </a:p>
        </p:txBody>
      </p:sp>
    </p:spTree>
    <p:extLst>
      <p:ext uri="{BB962C8B-B14F-4D97-AF65-F5344CB8AC3E}">
        <p14:creationId xmlns:p14="http://schemas.microsoft.com/office/powerpoint/2010/main" val="8447082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6220" y="1203598"/>
            <a:ext cx="8480236" cy="16767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307871"/>
                </a:solidFill>
              </a:rPr>
              <a:t>g) Určete rovnovážnou produkci (rovnovážný důchod) v této 2sektorové ekonomice státu Doho.</a:t>
            </a:r>
          </a:p>
          <a:p>
            <a:pPr marL="457200" lvl="1" indent="0">
              <a:buNone/>
            </a:pPr>
            <a:r>
              <a:rPr lang="cs-CZ" sz="1200" dirty="0">
                <a:solidFill>
                  <a:srgbClr val="307871"/>
                </a:solidFill>
              </a:rPr>
              <a:t>I) 	Jaká je v rovnováze velikost indukované spotřeby?</a:t>
            </a:r>
          </a:p>
          <a:p>
            <a:pPr marL="457200" lvl="1" indent="0">
              <a:buNone/>
            </a:pPr>
            <a:r>
              <a:rPr lang="cs-CZ" sz="1200" dirty="0">
                <a:solidFill>
                  <a:srgbClr val="307871"/>
                </a:solidFill>
              </a:rPr>
              <a:t>II) 	Jaká je v rovnováze velikost celkové spotřeby?</a:t>
            </a:r>
          </a:p>
          <a:p>
            <a:pPr marL="457200" lvl="1" indent="0">
              <a:buNone/>
            </a:pPr>
            <a:r>
              <a:rPr lang="cs-CZ" sz="1200" dirty="0">
                <a:solidFill>
                  <a:srgbClr val="307871"/>
                </a:solidFill>
              </a:rPr>
              <a:t>III) 	Jaká je v rovnováze velikost úspor?</a:t>
            </a:r>
          </a:p>
          <a:p>
            <a:pPr marL="457200" lvl="1" indent="0">
              <a:buNone/>
            </a:pPr>
            <a:r>
              <a:rPr lang="cs-CZ" sz="1200" dirty="0"/>
              <a:t>IV)	 Nakreslete rovnováhu v modelu.</a:t>
            </a:r>
          </a:p>
          <a:p>
            <a:pPr marL="457200" lvl="1" indent="0">
              <a:buNone/>
            </a:pPr>
            <a:r>
              <a:rPr lang="cs-CZ" sz="1200" b="1" dirty="0">
                <a:solidFill>
                  <a:srgbClr val="C00000"/>
                </a:solidFill>
              </a:rPr>
              <a:t>V) 	Platí teoretický předpoklad, že v bodě rovnováhy je úroveň důchodu rovna součtu spotřebních výdajů a úspor?</a:t>
            </a:r>
          </a:p>
          <a:p>
            <a:pPr marL="457200" lvl="1" indent="0">
              <a:buNone/>
            </a:pPr>
            <a:r>
              <a:rPr lang="cs-CZ" sz="1200" b="1" dirty="0">
                <a:solidFill>
                  <a:srgbClr val="002060"/>
                </a:solidFill>
              </a:rPr>
              <a:t>VI) 	Platí teoretický předpoklad rovnováhy, že investice se rovnají úsporám?</a:t>
            </a:r>
          </a:p>
          <a:p>
            <a:pPr marL="0" indent="0">
              <a:buNone/>
            </a:pPr>
            <a:endParaRPr lang="cs-CZ" sz="1200" dirty="0"/>
          </a:p>
          <a:p>
            <a:pPr marL="0" lvl="0" indent="0">
              <a:buNone/>
            </a:pPr>
            <a:endParaRPr 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b="1" dirty="0"/>
              <a:t>Příklad č. 2 _ pokračování … g) V, VI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66D32F5D-C308-41F8-9397-6A1430EC72D0}"/>
              </a:ext>
            </a:extLst>
          </p:cNvPr>
          <p:cNvSpPr txBox="1">
            <a:spLocks/>
          </p:cNvSpPr>
          <p:nvPr/>
        </p:nvSpPr>
        <p:spPr>
          <a:xfrm>
            <a:off x="189384" y="771550"/>
            <a:ext cx="791100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57AB913-A987-4715-88E7-4662F21EB9CA}"/>
              </a:ext>
            </a:extLst>
          </p:cNvPr>
          <p:cNvSpPr txBox="1">
            <a:spLocks/>
          </p:cNvSpPr>
          <p:nvPr/>
        </p:nvSpPr>
        <p:spPr>
          <a:xfrm>
            <a:off x="179512" y="2744959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E97C1598-3534-4A69-879E-7C14E6C440F2}"/>
              </a:ext>
            </a:extLst>
          </p:cNvPr>
          <p:cNvCxnSpPr>
            <a:cxnSpLocks/>
          </p:cNvCxnSpPr>
          <p:nvPr/>
        </p:nvCxnSpPr>
        <p:spPr>
          <a:xfrm>
            <a:off x="196220" y="3579862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3A8283A-887D-4E0C-A85B-BE85C737F5F4}"/>
              </a:ext>
            </a:extLst>
          </p:cNvPr>
          <p:cNvSpPr txBox="1">
            <a:spLocks/>
          </p:cNvSpPr>
          <p:nvPr/>
        </p:nvSpPr>
        <p:spPr>
          <a:xfrm>
            <a:off x="145232" y="3776752"/>
            <a:ext cx="8816044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vzorců víme, že rovnováha v dvousektorové ekonomice je vyjádřena pomocí: </a:t>
            </a:r>
            <a:r>
              <a:rPr lang="cs-CZ" altLang="cs-CZ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C + S  </a:t>
            </a:r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ano, platí.</a:t>
            </a:r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F13708B2-D9AB-470C-81A0-38B76A8B3AE1}"/>
              </a:ext>
            </a:extLst>
          </p:cNvPr>
          <p:cNvSpPr txBox="1">
            <a:spLocks/>
          </p:cNvSpPr>
          <p:nvPr/>
        </p:nvSpPr>
        <p:spPr>
          <a:xfrm>
            <a:off x="145232" y="4248485"/>
            <a:ext cx="8816044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teorie víme, že v rovnováze platí, že investice se rovnají úsporám -&gt;  </a:t>
            </a:r>
            <a:r>
              <a:rPr lang="cs-CZ" altLang="cs-CZ" sz="1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S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ano, platí.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8328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9613" y="1638412"/>
            <a:ext cx="9280256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buFont typeface="+mj-lt"/>
              <a:buAutoNum type="alphaLcParenR" startAt="8"/>
            </a:pPr>
            <a:r>
              <a:rPr lang="cs-CZ" sz="1800" dirty="0"/>
              <a:t>Jaká by měla být úroveň důchodu, pokud chceme, aby úspory byly nulové?</a:t>
            </a:r>
          </a:p>
          <a:p>
            <a:pPr marL="857250" lvl="1" indent="-400050">
              <a:spcBef>
                <a:spcPts val="0"/>
              </a:spcBef>
              <a:buAutoNum type="romanUcParenR"/>
            </a:pPr>
            <a:r>
              <a:rPr lang="cs-CZ" sz="1800" dirty="0"/>
              <a:t>Jaká je při tomto důchodu velikost agregátní poptávky?</a:t>
            </a:r>
          </a:p>
          <a:p>
            <a:pPr marL="857250" lvl="1" indent="-400050">
              <a:spcBef>
                <a:spcPts val="0"/>
              </a:spcBef>
              <a:buAutoNum type="romanUcParenR"/>
            </a:pPr>
            <a:r>
              <a:rPr lang="cs-CZ" sz="1800" dirty="0"/>
              <a:t>Proč nelze při tomto důchodu hovořit o makroekonomické rovnováze?</a:t>
            </a:r>
          </a:p>
          <a:p>
            <a:pPr lvl="0">
              <a:spcBef>
                <a:spcPts val="0"/>
              </a:spcBef>
              <a:buFont typeface="+mj-lt"/>
              <a:buAutoNum type="alphaLcParenR" startAt="8"/>
            </a:pPr>
            <a:r>
              <a:rPr lang="cs-CZ" sz="1800" dirty="0"/>
              <a:t>Víme-li, že úroveň potenciálního produktu ekonomiky činí 700 liber, lze hovořit o mezeře produkce (produkční mezeře), případně o jaké?</a:t>
            </a:r>
          </a:p>
          <a:p>
            <a:pPr lvl="0">
              <a:spcBef>
                <a:spcPts val="0"/>
              </a:spcBef>
              <a:buFont typeface="+mj-lt"/>
              <a:buAutoNum type="alphaLcParenR" startAt="8"/>
            </a:pPr>
            <a:r>
              <a:rPr lang="cs-CZ" sz="1800" dirty="0"/>
              <a:t>Pokud se občané státu Doho rozhodnout zvýšit investice o 10 liber, lze předpokládat zvýšení rovnovážného produktu taktéž o 10 liber?</a:t>
            </a:r>
          </a:p>
          <a:p>
            <a:pPr marL="857250" lvl="1" indent="-400050">
              <a:spcBef>
                <a:spcPts val="0"/>
              </a:spcBef>
              <a:buAutoNum type="romanUcParenR"/>
            </a:pPr>
            <a:r>
              <a:rPr lang="cs-CZ" sz="1800" dirty="0"/>
              <a:t>Určete velikost důchodu jak prostřednictvím pravidla rovnováhy (AD=Y), tak pomocí multiplikátoru.</a:t>
            </a:r>
          </a:p>
          <a:p>
            <a:pPr marL="857250" lvl="1" indent="-400050">
              <a:spcBef>
                <a:spcPts val="0"/>
              </a:spcBef>
              <a:buAutoNum type="romanUcParenR"/>
            </a:pPr>
            <a:r>
              <a:rPr lang="cs-CZ" sz="1800" dirty="0"/>
              <a:t>Bude se velikost spotřebních výdajů a úspor z g) lišit, když se nám změnily investice?</a:t>
            </a:r>
          </a:p>
          <a:p>
            <a:pPr marL="857250" lvl="1" indent="-400050">
              <a:spcBef>
                <a:spcPts val="0"/>
              </a:spcBef>
              <a:buAutoNum type="romanUcParenR"/>
            </a:pPr>
            <a:r>
              <a:rPr lang="cs-CZ" sz="1800" dirty="0"/>
              <a:t>Určete celkovou velikost autonomních výdajů.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/>
          </a:p>
          <a:p>
            <a:pPr marL="0" lvl="0" indent="0">
              <a:spcBef>
                <a:spcPts val="0"/>
              </a:spcBef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_ pokračování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66D32F5D-C308-41F8-9397-6A1430EC72D0}"/>
              </a:ext>
            </a:extLst>
          </p:cNvPr>
          <p:cNvSpPr txBox="1">
            <a:spLocks/>
          </p:cNvSpPr>
          <p:nvPr/>
        </p:nvSpPr>
        <p:spPr>
          <a:xfrm>
            <a:off x="194855" y="703189"/>
            <a:ext cx="7690270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Stát Doho má 80 občanů, kteří spoří 30 % svých důchodů. Jejich autonomní spotřební výdaje činí 100 liber a ročně investují do opravy svého fotbalového stadionu 50 liber.</a:t>
            </a:r>
          </a:p>
        </p:txBody>
      </p:sp>
    </p:spTree>
    <p:extLst>
      <p:ext uri="{BB962C8B-B14F-4D97-AF65-F5344CB8AC3E}">
        <p14:creationId xmlns:p14="http://schemas.microsoft.com/office/powerpoint/2010/main" val="3825989403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920880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b="1" dirty="0">
                <a:solidFill>
                  <a:srgbClr val="00B0F0"/>
                </a:solidFill>
              </a:rPr>
              <a:t>h) Jaká by měla být úroveň důchodu, pokud chceme, aby úspory byly nulové?</a:t>
            </a:r>
          </a:p>
          <a:p>
            <a:pPr marL="857250" lvl="1" indent="-400050">
              <a:buAutoNum type="romanUcParenR"/>
            </a:pP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</a:rPr>
              <a:t>Jaká je při tomto důchodu velikost agregátní poptávky?</a:t>
            </a:r>
          </a:p>
          <a:p>
            <a:pPr marL="857250" lvl="1" indent="-400050">
              <a:buAutoNum type="romanUcParenR"/>
            </a:pPr>
            <a:r>
              <a:rPr lang="cs-CZ" sz="1200" b="1" dirty="0">
                <a:solidFill>
                  <a:srgbClr val="C00000"/>
                </a:solidFill>
              </a:rPr>
              <a:t>Proč nelze při tomto důchodu hovořit o makroekonomické rovnováze?</a:t>
            </a:r>
          </a:p>
          <a:p>
            <a:pPr marL="0" lvl="0" indent="0">
              <a:buNone/>
            </a:pPr>
            <a:endParaRPr lang="cs-CZ" sz="1200" b="1" dirty="0">
              <a:solidFill>
                <a:srgbClr val="00B0F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/>
              <a:t>Příklad č. 2 _ pokračování … h) I, II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4A86D91-7CCF-4A34-B34D-8C5BE0639B55}"/>
              </a:ext>
            </a:extLst>
          </p:cNvPr>
          <p:cNvSpPr txBox="1">
            <a:spLocks/>
          </p:cNvSpPr>
          <p:nvPr/>
        </p:nvSpPr>
        <p:spPr>
          <a:xfrm>
            <a:off x="193636" y="1850005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C436918-A436-4446-BEF2-D181E34CD3E9}"/>
              </a:ext>
            </a:extLst>
          </p:cNvPr>
          <p:cNvCxnSpPr>
            <a:cxnSpLocks/>
          </p:cNvCxnSpPr>
          <p:nvPr/>
        </p:nvCxnSpPr>
        <p:spPr>
          <a:xfrm>
            <a:off x="193636" y="2686820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15B33E46-E932-4812-B381-259616226F25}"/>
              </a:ext>
            </a:extLst>
          </p:cNvPr>
          <p:cNvSpPr txBox="1">
            <a:spLocks/>
          </p:cNvSpPr>
          <p:nvPr/>
        </p:nvSpPr>
        <p:spPr>
          <a:xfrm>
            <a:off x="107504" y="2686820"/>
            <a:ext cx="2808312" cy="5904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Chceme, aby byly úspory nulové, tzn. že za úspory dosadíme nulu: 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8F90FA4E-87CC-4B61-A460-7D24BEA36294}"/>
              </a:ext>
            </a:extLst>
          </p:cNvPr>
          <p:cNvSpPr txBox="1">
            <a:spLocks/>
          </p:cNvSpPr>
          <p:nvPr/>
        </p:nvSpPr>
        <p:spPr>
          <a:xfrm>
            <a:off x="114028" y="3216788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-Ca + mps*Y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D01E75C-6E21-451D-BB5C-81F269E13657}"/>
              </a:ext>
            </a:extLst>
          </p:cNvPr>
          <p:cNvSpPr txBox="1">
            <a:spLocks/>
          </p:cNvSpPr>
          <p:nvPr/>
        </p:nvSpPr>
        <p:spPr>
          <a:xfrm>
            <a:off x="120552" y="3509080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= -100 + 0,3*Y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24DA68F6-A20C-4D59-A9F2-171B295BC7FF}"/>
              </a:ext>
            </a:extLst>
          </p:cNvPr>
          <p:cNvSpPr txBox="1">
            <a:spLocks/>
          </p:cNvSpPr>
          <p:nvPr/>
        </p:nvSpPr>
        <p:spPr>
          <a:xfrm>
            <a:off x="107504" y="3762064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333,33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EF153F1-3C28-421D-81C7-CEA55828FD0D}"/>
              </a:ext>
            </a:extLst>
          </p:cNvPr>
          <p:cNvSpPr txBox="1">
            <a:spLocks/>
          </p:cNvSpPr>
          <p:nvPr/>
        </p:nvSpPr>
        <p:spPr>
          <a:xfrm>
            <a:off x="86444" y="3987693"/>
            <a:ext cx="3189412" cy="63929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 si do 333,3 liber půjčí, nad 333,3 liber vytváří úspory a v rámci 333,3 nevytváří úspory ani si nepůjčí. 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89FF92B0-7AC2-48BD-9657-2517458A4599}"/>
              </a:ext>
            </a:extLst>
          </p:cNvPr>
          <p:cNvSpPr txBox="1">
            <a:spLocks/>
          </p:cNvSpPr>
          <p:nvPr/>
        </p:nvSpPr>
        <p:spPr>
          <a:xfrm>
            <a:off x="3247668" y="3033604"/>
            <a:ext cx="2222688" cy="3463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150 + 0,7*Y</a:t>
            </a:r>
            <a:endParaRPr lang="cs-CZ" altLang="cs-CZ" sz="1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170097EA-7611-4D5B-AB24-E3FDDA508242}"/>
              </a:ext>
            </a:extLst>
          </p:cNvPr>
          <p:cNvSpPr txBox="1">
            <a:spLocks/>
          </p:cNvSpPr>
          <p:nvPr/>
        </p:nvSpPr>
        <p:spPr>
          <a:xfrm>
            <a:off x="3247668" y="2708900"/>
            <a:ext cx="1343292" cy="3054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C + I</a:t>
            </a:r>
            <a:endParaRPr lang="cs-CZ" altLang="cs-CZ" sz="1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66399E80-FA49-4948-92C3-343952962E33}"/>
              </a:ext>
            </a:extLst>
          </p:cNvPr>
          <p:cNvSpPr txBox="1">
            <a:spLocks/>
          </p:cNvSpPr>
          <p:nvPr/>
        </p:nvSpPr>
        <p:spPr>
          <a:xfrm>
            <a:off x="3635896" y="3247357"/>
            <a:ext cx="3863570" cy="3054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(150 známe ze vzorce A = Ca + Ia -&gt; A = 100 + 50)</a:t>
            </a:r>
          </a:p>
        </p:txBody>
      </p:sp>
      <p:sp>
        <p:nvSpPr>
          <p:cNvPr id="18" name="Zástupný symbol pro obsah 2">
            <a:extLst>
              <a:ext uri="{FF2B5EF4-FFF2-40B4-BE49-F238E27FC236}">
                <a16:creationId xmlns:a16="http://schemas.microsoft.com/office/drawing/2014/main" id="{1DE23FA5-2069-41FB-AECE-B5CFED289146}"/>
              </a:ext>
            </a:extLst>
          </p:cNvPr>
          <p:cNvSpPr txBox="1">
            <a:spLocks/>
          </p:cNvSpPr>
          <p:nvPr/>
        </p:nvSpPr>
        <p:spPr>
          <a:xfrm>
            <a:off x="3275856" y="3538339"/>
            <a:ext cx="2222688" cy="3463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150 + 0,7*333,3</a:t>
            </a:r>
            <a:endParaRPr lang="cs-CZ" altLang="cs-CZ" sz="1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624C9698-E6DA-4FFB-9FE4-14F8C9D5016A}"/>
              </a:ext>
            </a:extLst>
          </p:cNvPr>
          <p:cNvSpPr txBox="1">
            <a:spLocks/>
          </p:cNvSpPr>
          <p:nvPr/>
        </p:nvSpPr>
        <p:spPr>
          <a:xfrm>
            <a:off x="3270940" y="3855471"/>
            <a:ext cx="2222688" cy="3463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383,31</a:t>
            </a:r>
            <a:endParaRPr lang="cs-CZ" altLang="cs-CZ" sz="1400" u="sng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ástupný symbol pro obsah 2">
            <a:extLst>
              <a:ext uri="{FF2B5EF4-FFF2-40B4-BE49-F238E27FC236}">
                <a16:creationId xmlns:a16="http://schemas.microsoft.com/office/drawing/2014/main" id="{653EEA47-7B3C-495E-84D8-1D3763D262A0}"/>
              </a:ext>
            </a:extLst>
          </p:cNvPr>
          <p:cNvSpPr txBox="1">
            <a:spLocks/>
          </p:cNvSpPr>
          <p:nvPr/>
        </p:nvSpPr>
        <p:spPr>
          <a:xfrm>
            <a:off x="4360872" y="3877278"/>
            <a:ext cx="4173317" cy="3463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ekonomice je 333,3, ale poptává se 383,31.</a:t>
            </a:r>
          </a:p>
        </p:txBody>
      </p:sp>
      <p:sp>
        <p:nvSpPr>
          <p:cNvPr id="21" name="Zástupný symbol pro obsah 2">
            <a:extLst>
              <a:ext uri="{FF2B5EF4-FFF2-40B4-BE49-F238E27FC236}">
                <a16:creationId xmlns:a16="http://schemas.microsoft.com/office/drawing/2014/main" id="{05464291-1D8D-481F-A7EA-66BFBFD04051}"/>
              </a:ext>
            </a:extLst>
          </p:cNvPr>
          <p:cNvSpPr txBox="1">
            <a:spLocks/>
          </p:cNvSpPr>
          <p:nvPr/>
        </p:nvSpPr>
        <p:spPr>
          <a:xfrm>
            <a:off x="179512" y="4797108"/>
            <a:ext cx="9145016" cy="3463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&lt; AD =&gt; </a:t>
            </a:r>
            <a:r>
              <a:rPr lang="cs-CZ" altLang="cs-CZ" sz="1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– AD = -50 </a:t>
            </a:r>
            <a:r>
              <a:rPr lang="cs-CZ" altLang="cs-CZ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(IU) … IU &lt; 0 </a:t>
            </a:r>
            <a:r>
              <a:rPr lang="cs-CZ" altLang="cs-CZ" sz="1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dochází k čerpání zásob, protože lidé chtějí více než se vytvoří – není zde rovnováha </a:t>
            </a:r>
          </a:p>
        </p:txBody>
      </p:sp>
    </p:spTree>
    <p:extLst>
      <p:ext uri="{BB962C8B-B14F-4D97-AF65-F5344CB8AC3E}">
        <p14:creationId xmlns:p14="http://schemas.microsoft.com/office/powerpoint/2010/main" val="29587144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275606"/>
            <a:ext cx="8568952" cy="194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>
                <a:solidFill>
                  <a:srgbClr val="307871"/>
                </a:solidFill>
              </a:rPr>
              <a:t>V zemi krále Honzy je spotřeba pouze indukovaná s mezním sklonem ke spotřebě 0,8. Král vlastní v podzámčí pekárnu (zvláště dobře peče pravé povidlové buchty) a každoročně do ní investuje stejnou částku ve výši 15 000 zlaťáků.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</a:t>
            </a:r>
          </a:p>
        </p:txBody>
      </p:sp>
      <p:sp>
        <p:nvSpPr>
          <p:cNvPr id="2" name="Obdélník 1"/>
          <p:cNvSpPr/>
          <p:nvPr/>
        </p:nvSpPr>
        <p:spPr>
          <a:xfrm>
            <a:off x="1331640" y="2715766"/>
            <a:ext cx="68020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 </a:t>
            </a:r>
            <a:r>
              <a:rPr lang="cs-CZ" sz="2000" dirty="0">
                <a:solidFill>
                  <a:srgbClr val="307871"/>
                </a:solidFill>
              </a:rPr>
              <a:t>Jaká je hodnota mezního sklonu k úsporám?</a:t>
            </a:r>
          </a:p>
          <a:p>
            <a:pPr lvl="0"/>
            <a:r>
              <a:rPr lang="cs-CZ" sz="2000" dirty="0"/>
              <a:t>b)    Napište rovnici spotřebních výdajů a rovnici funkce úspor.</a:t>
            </a:r>
          </a:p>
          <a:p>
            <a:pPr lvl="0"/>
            <a:r>
              <a:rPr lang="cs-CZ" sz="2000" dirty="0"/>
              <a:t>c)    Najděte rovnovážnou úroveň důchodu v zemi krále Honzy </a:t>
            </a:r>
          </a:p>
          <a:p>
            <a:pPr lvl="0"/>
            <a:r>
              <a:rPr lang="cs-CZ" sz="2000" dirty="0"/>
              <a:t>       (v této 2sektorové ekonomice). </a:t>
            </a:r>
          </a:p>
          <a:p>
            <a:pPr lvl="0"/>
            <a:r>
              <a:rPr lang="cs-CZ" sz="2000" dirty="0"/>
              <a:t>d)</a:t>
            </a:r>
            <a:r>
              <a:rPr lang="cs-CZ" sz="2000" b="1" dirty="0"/>
              <a:t>    </a:t>
            </a:r>
            <a:r>
              <a:rPr lang="cs-CZ" sz="2000" dirty="0"/>
              <a:t>Jaká bude při tomto Y velikost spotřeby a úspor?</a:t>
            </a:r>
          </a:p>
        </p:txBody>
      </p:sp>
    </p:spTree>
    <p:extLst>
      <p:ext uri="{BB962C8B-B14F-4D97-AF65-F5344CB8AC3E}">
        <p14:creationId xmlns:p14="http://schemas.microsoft.com/office/powerpoint/2010/main" val="149061968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920880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indent="0">
              <a:buNone/>
            </a:pPr>
            <a:r>
              <a:rPr lang="cs-CZ" sz="1200" b="1" dirty="0">
                <a:solidFill>
                  <a:srgbClr val="7030A0"/>
                </a:solidFill>
              </a:rPr>
              <a:t>i) Víme-li, že úroveň potenciálního produktu ekonomiky činí 700 liber, lze hovořit o mezeře produkce (produkční mezeře), případně o jaké?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/>
              <a:t>Příklad č. 2 _ pokračování … i)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4A86D91-7CCF-4A34-B34D-8C5BE0639B55}"/>
              </a:ext>
            </a:extLst>
          </p:cNvPr>
          <p:cNvSpPr txBox="1">
            <a:spLocks/>
          </p:cNvSpPr>
          <p:nvPr/>
        </p:nvSpPr>
        <p:spPr>
          <a:xfrm>
            <a:off x="164312" y="1600257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C436918-A436-4446-BEF2-D181E34CD3E9}"/>
              </a:ext>
            </a:extLst>
          </p:cNvPr>
          <p:cNvCxnSpPr>
            <a:cxnSpLocks/>
          </p:cNvCxnSpPr>
          <p:nvPr/>
        </p:nvCxnSpPr>
        <p:spPr>
          <a:xfrm>
            <a:off x="179512" y="2427734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15B33E46-E932-4812-B381-259616226F25}"/>
              </a:ext>
            </a:extLst>
          </p:cNvPr>
          <p:cNvSpPr txBox="1">
            <a:spLocks/>
          </p:cNvSpPr>
          <p:nvPr/>
        </p:nvSpPr>
        <p:spPr>
          <a:xfrm>
            <a:off x="154028" y="2728606"/>
            <a:ext cx="6228184" cy="37159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Y* = 700 … </a:t>
            </a:r>
            <a:r>
              <a:rPr lang="cs-CZ" altLang="cs-CZ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potenciální produkt = maximálně dosažitelný produkt v ekonomice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170097EA-7611-4D5B-AB24-E3FDDA508242}"/>
              </a:ext>
            </a:extLst>
          </p:cNvPr>
          <p:cNvSpPr txBox="1">
            <a:spLocks/>
          </p:cNvSpPr>
          <p:nvPr/>
        </p:nvSpPr>
        <p:spPr>
          <a:xfrm>
            <a:off x="155556" y="3248366"/>
            <a:ext cx="5140756" cy="6195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dvě mezery produktu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	1. deflační (recesní)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		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inflační (expanzivní) 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97DFEB00-EB4B-465A-A5DE-3BF0DD2931CE}"/>
              </a:ext>
            </a:extLst>
          </p:cNvPr>
          <p:cNvSpPr/>
          <p:nvPr/>
        </p:nvSpPr>
        <p:spPr>
          <a:xfrm>
            <a:off x="154028" y="4218061"/>
            <a:ext cx="72728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&lt; Y*  = deflační mezera (recesní)  - </a:t>
            </a:r>
            <a:r>
              <a:rPr lang="cs-CZ" altLang="cs-CZ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produkujeme méně (Y = 500), než můžeme (Y* = 700)</a:t>
            </a:r>
            <a:endParaRPr lang="cs-CZ" altLang="cs-CZ" sz="1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9888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920880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b="1" dirty="0">
                <a:solidFill>
                  <a:srgbClr val="00B050"/>
                </a:solidFill>
              </a:rPr>
              <a:t>j) Pokud se občané státu Doho rozhodnout zvýšit investice o 10 liber, lze předpokládat zvýšení rovnovážného produktu taktéž o 10 liber?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/>
              <a:t>Příklad č. 2 _ pokračování … j)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4A86D91-7CCF-4A34-B34D-8C5BE0639B55}"/>
              </a:ext>
            </a:extLst>
          </p:cNvPr>
          <p:cNvSpPr txBox="1">
            <a:spLocks/>
          </p:cNvSpPr>
          <p:nvPr/>
        </p:nvSpPr>
        <p:spPr>
          <a:xfrm>
            <a:off x="164312" y="1600257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C436918-A436-4446-BEF2-D181E34CD3E9}"/>
              </a:ext>
            </a:extLst>
          </p:cNvPr>
          <p:cNvCxnSpPr>
            <a:cxnSpLocks/>
          </p:cNvCxnSpPr>
          <p:nvPr/>
        </p:nvCxnSpPr>
        <p:spPr>
          <a:xfrm>
            <a:off x="179512" y="2427734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15B33E46-E932-4812-B381-259616226F25}"/>
              </a:ext>
            </a:extLst>
          </p:cNvPr>
          <p:cNvSpPr txBox="1">
            <a:spLocks/>
          </p:cNvSpPr>
          <p:nvPr/>
        </p:nvSpPr>
        <p:spPr>
          <a:xfrm>
            <a:off x="2826004" y="4390980"/>
            <a:ext cx="2967528" cy="41909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+10 	  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</a:t>
            </a: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 I</a:t>
            </a:r>
            <a:r>
              <a:rPr lang="cs-CZ" altLang="cs-CZ" sz="1400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60</a:t>
            </a:r>
            <a:endParaRPr lang="cs-CZ" altLang="cs-CZ" sz="1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ECCE6618-CA43-45C6-943A-1520C2BA5C7A}"/>
              </a:ext>
            </a:extLst>
          </p:cNvPr>
          <p:cNvSpPr txBox="1">
            <a:spLocks/>
          </p:cNvSpPr>
          <p:nvPr/>
        </p:nvSpPr>
        <p:spPr>
          <a:xfrm>
            <a:off x="141080" y="2582793"/>
            <a:ext cx="7527264" cy="37708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Změnily se nám investice – vzrostly, tzn. že budeme psát plus (+), budeme tedy přičítat. </a:t>
            </a:r>
          </a:p>
          <a:p>
            <a:pPr marL="0" indent="0">
              <a:buNone/>
            </a:pPr>
            <a:r>
              <a:rPr lang="cs-CZ" altLang="cs-CZ" sz="1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Kdyby investice klesly, značíme mínusem (-), odečítáme. 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5B9E7B48-8513-4B71-87C5-D6D03E995532}"/>
              </a:ext>
            </a:extLst>
          </p:cNvPr>
          <p:cNvSpPr txBox="1">
            <a:spLocks/>
          </p:cNvSpPr>
          <p:nvPr/>
        </p:nvSpPr>
        <p:spPr>
          <a:xfrm>
            <a:off x="139592" y="3154000"/>
            <a:ext cx="9145016" cy="70466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dva způsoby zápisu: 	1. pomocí změny (</a:t>
            </a:r>
            <a:r>
              <a:rPr lang="el-GR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 </a:t>
            </a:r>
            <a:r>
              <a:rPr lang="el-GR" altLang="cs-CZ" sz="1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cs-CZ" altLang="cs-CZ" sz="1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+10 </a:t>
            </a:r>
          </a:p>
          <a:p>
            <a:pPr marL="0" indent="0">
              <a:buNone/>
            </a:pPr>
            <a:r>
              <a:rPr lang="cs-CZ" altLang="cs-CZ" sz="1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pomocí zápisu dolního indexu (I</a:t>
            </a:r>
            <a:r>
              <a:rPr lang="cs-CZ" altLang="cs-CZ" sz="1400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 I</a:t>
            </a:r>
            <a:r>
              <a:rPr lang="cs-CZ" altLang="cs-CZ" sz="1400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60 </a:t>
            </a:r>
            <a:r>
              <a:rPr lang="cs-CZ" altLang="cs-CZ" sz="1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 tomto případě přičteme hodnotu 						                   zvýšení investic k původní hodnotě 						                  investic)  </a:t>
            </a:r>
          </a:p>
        </p:txBody>
      </p:sp>
    </p:spTree>
    <p:extLst>
      <p:ext uri="{BB962C8B-B14F-4D97-AF65-F5344CB8AC3E}">
        <p14:creationId xmlns:p14="http://schemas.microsoft.com/office/powerpoint/2010/main" val="350568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920880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b="1" dirty="0">
                <a:solidFill>
                  <a:srgbClr val="00B050"/>
                </a:solidFill>
              </a:rPr>
              <a:t>j) Pokud se občané státu Doho rozhodnout zvýšit investice o 10 liber, lze předpokládat zvýšení rovnovážného produktu taktéž o 10 liber?</a:t>
            </a:r>
          </a:p>
          <a:p>
            <a:pPr marL="0" indent="0">
              <a:buNone/>
            </a:pPr>
            <a:r>
              <a:rPr lang="cs-CZ" sz="1200" b="1" dirty="0">
                <a:solidFill>
                  <a:schemeClr val="accent3"/>
                </a:solidFill>
              </a:rPr>
              <a:t>	I) Určete velikost důchodu jak prostřednictvím pravidla rovnováhy (AD=Y), tak pomocí multiplikátoru.</a:t>
            </a:r>
          </a:p>
          <a:p>
            <a:pPr marL="0" lvl="0" indent="0">
              <a:buNone/>
            </a:pPr>
            <a:endParaRPr lang="cs-CZ" sz="1200" b="1" dirty="0">
              <a:solidFill>
                <a:srgbClr val="00B05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/>
              <a:t>Příklad č. 2 _ pokračování … j) I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4A86D91-7CCF-4A34-B34D-8C5BE0639B55}"/>
              </a:ext>
            </a:extLst>
          </p:cNvPr>
          <p:cNvSpPr txBox="1">
            <a:spLocks/>
          </p:cNvSpPr>
          <p:nvPr/>
        </p:nvSpPr>
        <p:spPr>
          <a:xfrm>
            <a:off x="139592" y="1885902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C436918-A436-4446-BEF2-D181E34CD3E9}"/>
              </a:ext>
            </a:extLst>
          </p:cNvPr>
          <p:cNvCxnSpPr>
            <a:cxnSpLocks/>
          </p:cNvCxnSpPr>
          <p:nvPr/>
        </p:nvCxnSpPr>
        <p:spPr>
          <a:xfrm>
            <a:off x="233716" y="2715766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15B33E46-E932-4812-B381-259616226F25}"/>
              </a:ext>
            </a:extLst>
          </p:cNvPr>
          <p:cNvSpPr txBox="1">
            <a:spLocks/>
          </p:cNvSpPr>
          <p:nvPr/>
        </p:nvSpPr>
        <p:spPr>
          <a:xfrm>
            <a:off x="139592" y="2787774"/>
            <a:ext cx="2967528" cy="41909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+10 	  nebo 	 I</a:t>
            </a:r>
            <a:r>
              <a:rPr lang="cs-CZ" altLang="cs-CZ" sz="1400" b="1" baseline="-25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60</a:t>
            </a:r>
            <a:endParaRPr lang="cs-CZ" altLang="cs-CZ" sz="1400" i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E1F8A2C-6CBC-4F61-8EF8-08A7C6AF9EF3}"/>
              </a:ext>
            </a:extLst>
          </p:cNvPr>
          <p:cNvSpPr txBox="1">
            <a:spLocks/>
          </p:cNvSpPr>
          <p:nvPr/>
        </p:nvSpPr>
        <p:spPr>
          <a:xfrm>
            <a:off x="208232" y="3196379"/>
            <a:ext cx="1872208" cy="321715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Rovnováha: AE = Y</a:t>
            </a:r>
            <a:endParaRPr lang="cs-CZ" altLang="cs-CZ" sz="11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D7483E70-F378-4735-80F1-206AF7CDB613}"/>
              </a:ext>
            </a:extLst>
          </p:cNvPr>
          <p:cNvSpPr txBox="1">
            <a:spLocks/>
          </p:cNvSpPr>
          <p:nvPr/>
        </p:nvSpPr>
        <p:spPr>
          <a:xfrm>
            <a:off x="2267744" y="3206873"/>
            <a:ext cx="1536915" cy="346391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 C + I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9B726302-2081-4853-9A3A-7A261722D638}"/>
              </a:ext>
            </a:extLst>
          </p:cNvPr>
          <p:cNvSpPr txBox="1">
            <a:spLocks/>
          </p:cNvSpPr>
          <p:nvPr/>
        </p:nvSpPr>
        <p:spPr>
          <a:xfrm>
            <a:off x="2267744" y="3518094"/>
            <a:ext cx="2304256" cy="346391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 100 + 0,7*Y + 60 </a:t>
            </a: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FAC258CA-366D-4EE1-B03F-8001849C7994}"/>
              </a:ext>
            </a:extLst>
          </p:cNvPr>
          <p:cNvSpPr txBox="1">
            <a:spLocks/>
          </p:cNvSpPr>
          <p:nvPr/>
        </p:nvSpPr>
        <p:spPr>
          <a:xfrm>
            <a:off x="2702280" y="4184981"/>
            <a:ext cx="1656184" cy="3412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533,3</a:t>
            </a:r>
          </a:p>
        </p:txBody>
      </p:sp>
      <p:sp>
        <p:nvSpPr>
          <p:cNvPr id="18" name="Zástupný symbol pro obsah 2">
            <a:extLst>
              <a:ext uri="{FF2B5EF4-FFF2-40B4-BE49-F238E27FC236}">
                <a16:creationId xmlns:a16="http://schemas.microsoft.com/office/drawing/2014/main" id="{83823FF3-183D-4FE7-AEBA-9B4DC7076D27}"/>
              </a:ext>
            </a:extLst>
          </p:cNvPr>
          <p:cNvSpPr txBox="1">
            <a:spLocks/>
          </p:cNvSpPr>
          <p:nvPr/>
        </p:nvSpPr>
        <p:spPr>
          <a:xfrm>
            <a:off x="2267744" y="3864485"/>
            <a:ext cx="2304256" cy="346391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 160 + 0,7*Y 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8ED25B50-79D2-4857-B797-11CA6615483F}"/>
              </a:ext>
            </a:extLst>
          </p:cNvPr>
          <p:cNvSpPr/>
          <p:nvPr/>
        </p:nvSpPr>
        <p:spPr>
          <a:xfrm>
            <a:off x="6948264" y="3123983"/>
            <a:ext cx="987514" cy="3077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A</a:t>
            </a:r>
            <a:endParaRPr lang="cs-CZ" sz="1400" u="sng" dirty="0">
              <a:solidFill>
                <a:schemeClr val="accent3"/>
              </a:solidFill>
            </a:endParaRPr>
          </a:p>
        </p:txBody>
      </p:sp>
      <p:sp>
        <p:nvSpPr>
          <p:cNvPr id="22" name="Zástupný symbol pro obsah 2">
            <a:extLst>
              <a:ext uri="{FF2B5EF4-FFF2-40B4-BE49-F238E27FC236}">
                <a16:creationId xmlns:a16="http://schemas.microsoft.com/office/drawing/2014/main" id="{571DE127-5434-447A-8540-EE5779F1297E}"/>
              </a:ext>
            </a:extLst>
          </p:cNvPr>
          <p:cNvSpPr txBox="1">
            <a:spLocks/>
          </p:cNvSpPr>
          <p:nvPr/>
        </p:nvSpPr>
        <p:spPr>
          <a:xfrm>
            <a:off x="5008810" y="3123983"/>
            <a:ext cx="2056144" cy="321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multiplikátoru</a:t>
            </a: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altLang="cs-CZ" sz="11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3ECBE487-245B-4288-9CE5-0264EEF1CD64}"/>
              </a:ext>
            </a:extLst>
          </p:cNvPr>
          <p:cNvSpPr/>
          <p:nvPr/>
        </p:nvSpPr>
        <p:spPr>
          <a:xfrm>
            <a:off x="6966862" y="3537400"/>
            <a:ext cx="1350050" cy="3077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3,33 * 160</a:t>
            </a:r>
            <a:endParaRPr lang="cs-CZ" sz="1400" u="sng" dirty="0">
              <a:solidFill>
                <a:schemeClr val="accent3"/>
              </a:solidFill>
            </a:endParaRP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6AAF4054-43D0-47D8-962D-6BB689766871}"/>
              </a:ext>
            </a:extLst>
          </p:cNvPr>
          <p:cNvSpPr/>
          <p:nvPr/>
        </p:nvSpPr>
        <p:spPr>
          <a:xfrm>
            <a:off x="6966862" y="3936879"/>
            <a:ext cx="990977" cy="3077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533,3</a:t>
            </a:r>
            <a:endParaRPr lang="cs-CZ" sz="1400" u="sng" dirty="0">
              <a:solidFill>
                <a:schemeClr val="accent3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8A557AF-F2D0-4486-980B-ECE250F60EA3}"/>
              </a:ext>
            </a:extLst>
          </p:cNvPr>
          <p:cNvSpPr/>
          <p:nvPr/>
        </p:nvSpPr>
        <p:spPr>
          <a:xfrm>
            <a:off x="2000968" y="4773120"/>
            <a:ext cx="7510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Multiplikační efekt </a:t>
            </a:r>
            <a:r>
              <a:rPr lang="cs-CZ" altLang="cs-CZ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i když se I zvednou o 10, Y se zvedne o 33,3.</a:t>
            </a: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ABBC860A-296D-4160-ADB4-7D697D7136A7}"/>
              </a:ext>
            </a:extLst>
          </p:cNvPr>
          <p:cNvSpPr/>
          <p:nvPr/>
        </p:nvSpPr>
        <p:spPr>
          <a:xfrm>
            <a:off x="6936185" y="4244656"/>
            <a:ext cx="2160239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+/- … záleží na zaokrouhlování v mezivýpočtech</a:t>
            </a:r>
            <a:endParaRPr lang="cs-CZ" sz="1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31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/>
      <p:bldP spid="15" grpId="0"/>
      <p:bldP spid="17" grpId="0"/>
      <p:bldP spid="18" grpId="0"/>
      <p:bldP spid="19" grpId="0" animBg="1"/>
      <p:bldP spid="22" grpId="0"/>
      <p:bldP spid="23" grpId="0" animBg="1"/>
      <p:bldP spid="24" grpId="0" animBg="1"/>
      <p:bldP spid="2" grpId="0"/>
      <p:bldP spid="2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920880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b="1" dirty="0">
                <a:solidFill>
                  <a:srgbClr val="00B050"/>
                </a:solidFill>
              </a:rPr>
              <a:t>j) Pokud se občané státu Doho rozhodnout zvýšit investice o 10 liber, lze předpokládat zvýšení rovnovážného produktu taktéž o 10 liber?</a:t>
            </a:r>
          </a:p>
          <a:p>
            <a:pPr marL="457200" lvl="1" indent="0">
              <a:buNone/>
            </a:pPr>
            <a:r>
              <a:rPr lang="cs-CZ" sz="1200" b="1" dirty="0">
                <a:solidFill>
                  <a:srgbClr val="00B0F0"/>
                </a:solidFill>
              </a:rPr>
              <a:t>II) Bude se velikost spotřebních výdajů a úspor z g) lišit, když se nám změnily investice?</a:t>
            </a:r>
          </a:p>
          <a:p>
            <a:pPr marL="0" lvl="0" indent="0">
              <a:buNone/>
            </a:pPr>
            <a:endParaRPr lang="cs-CZ" sz="1200" b="1" dirty="0">
              <a:solidFill>
                <a:srgbClr val="00B05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/>
              <a:t>Příklad č. 2 _ pokračování … j) II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4A86D91-7CCF-4A34-B34D-8C5BE0639B55}"/>
              </a:ext>
            </a:extLst>
          </p:cNvPr>
          <p:cNvSpPr txBox="1">
            <a:spLocks/>
          </p:cNvSpPr>
          <p:nvPr/>
        </p:nvSpPr>
        <p:spPr>
          <a:xfrm>
            <a:off x="139592" y="1885902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C436918-A436-4446-BEF2-D181E34CD3E9}"/>
              </a:ext>
            </a:extLst>
          </p:cNvPr>
          <p:cNvCxnSpPr>
            <a:cxnSpLocks/>
          </p:cNvCxnSpPr>
          <p:nvPr/>
        </p:nvCxnSpPr>
        <p:spPr>
          <a:xfrm>
            <a:off x="233716" y="2715766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Zástupný symbol pro obsah 2">
            <a:extLst>
              <a:ext uri="{FF2B5EF4-FFF2-40B4-BE49-F238E27FC236}">
                <a16:creationId xmlns:a16="http://schemas.microsoft.com/office/drawing/2014/main" id="{98AE0F20-A49B-40C1-9B09-8B6C906E5FD1}"/>
              </a:ext>
            </a:extLst>
          </p:cNvPr>
          <p:cNvSpPr txBox="1">
            <a:spLocks/>
          </p:cNvSpPr>
          <p:nvPr/>
        </p:nvSpPr>
        <p:spPr>
          <a:xfrm>
            <a:off x="233716" y="2859782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spotřeba: C = Ca + mpc*Y</a:t>
            </a:r>
          </a:p>
        </p:txBody>
      </p:sp>
      <p:sp>
        <p:nvSpPr>
          <p:cNvPr id="21" name="Zástupný symbol pro obsah 2">
            <a:extLst>
              <a:ext uri="{FF2B5EF4-FFF2-40B4-BE49-F238E27FC236}">
                <a16:creationId xmlns:a16="http://schemas.microsoft.com/office/drawing/2014/main" id="{22EE6FBC-59FF-4A6C-9894-05806A8F1842}"/>
              </a:ext>
            </a:extLst>
          </p:cNvPr>
          <p:cNvSpPr txBox="1">
            <a:spLocks/>
          </p:cNvSpPr>
          <p:nvPr/>
        </p:nvSpPr>
        <p:spPr>
          <a:xfrm>
            <a:off x="1673876" y="3176998"/>
            <a:ext cx="2304256" cy="4822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100 + 0,7*533,3</a:t>
            </a:r>
          </a:p>
        </p:txBody>
      </p:sp>
      <p:sp>
        <p:nvSpPr>
          <p:cNvPr id="26" name="Zástupný symbol pro obsah 2">
            <a:extLst>
              <a:ext uri="{FF2B5EF4-FFF2-40B4-BE49-F238E27FC236}">
                <a16:creationId xmlns:a16="http://schemas.microsoft.com/office/drawing/2014/main" id="{7C4E9E18-9657-46F3-AED2-D346C50A4F1D}"/>
              </a:ext>
            </a:extLst>
          </p:cNvPr>
          <p:cNvSpPr txBox="1">
            <a:spLocks/>
          </p:cNvSpPr>
          <p:nvPr/>
        </p:nvSpPr>
        <p:spPr>
          <a:xfrm>
            <a:off x="1673876" y="3523389"/>
            <a:ext cx="2304256" cy="4822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473,31</a:t>
            </a:r>
          </a:p>
        </p:txBody>
      </p:sp>
      <p:sp>
        <p:nvSpPr>
          <p:cNvPr id="27" name="Zástupný symbol pro obsah 2">
            <a:extLst>
              <a:ext uri="{FF2B5EF4-FFF2-40B4-BE49-F238E27FC236}">
                <a16:creationId xmlns:a16="http://schemas.microsoft.com/office/drawing/2014/main" id="{476DF364-E01C-4C9B-B57A-CA9BA2E35A1A}"/>
              </a:ext>
            </a:extLst>
          </p:cNvPr>
          <p:cNvSpPr txBox="1">
            <a:spLocks/>
          </p:cNvSpPr>
          <p:nvPr/>
        </p:nvSpPr>
        <p:spPr>
          <a:xfrm>
            <a:off x="4716016" y="3203755"/>
            <a:ext cx="1732656" cy="3412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-100 + 0,3*533,3</a:t>
            </a:r>
          </a:p>
        </p:txBody>
      </p:sp>
      <p:sp>
        <p:nvSpPr>
          <p:cNvPr id="28" name="Zástupný symbol pro obsah 2">
            <a:extLst>
              <a:ext uri="{FF2B5EF4-FFF2-40B4-BE49-F238E27FC236}">
                <a16:creationId xmlns:a16="http://schemas.microsoft.com/office/drawing/2014/main" id="{074C8B3E-25CC-47AB-968F-29876ACCBBD5}"/>
              </a:ext>
            </a:extLst>
          </p:cNvPr>
          <p:cNvSpPr txBox="1">
            <a:spLocks/>
          </p:cNvSpPr>
          <p:nvPr/>
        </p:nvSpPr>
        <p:spPr>
          <a:xfrm>
            <a:off x="4067944" y="2859782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Úspory: S = -Ca + mps*Y</a:t>
            </a:r>
          </a:p>
        </p:txBody>
      </p:sp>
      <p:sp>
        <p:nvSpPr>
          <p:cNvPr id="29" name="Zástupný symbol pro obsah 2">
            <a:extLst>
              <a:ext uri="{FF2B5EF4-FFF2-40B4-BE49-F238E27FC236}">
                <a16:creationId xmlns:a16="http://schemas.microsoft.com/office/drawing/2014/main" id="{661E4C66-329D-4A64-9B94-52A67408BE01}"/>
              </a:ext>
            </a:extLst>
          </p:cNvPr>
          <p:cNvSpPr txBox="1">
            <a:spLocks/>
          </p:cNvSpPr>
          <p:nvPr/>
        </p:nvSpPr>
        <p:spPr>
          <a:xfrm>
            <a:off x="4716016" y="3555314"/>
            <a:ext cx="1732656" cy="3412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59,99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19BA7CD-3952-4FDD-9361-A659E5064D31}"/>
              </a:ext>
            </a:extLst>
          </p:cNvPr>
          <p:cNvSpPr/>
          <p:nvPr/>
        </p:nvSpPr>
        <p:spPr>
          <a:xfrm>
            <a:off x="2826004" y="4167382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Ano, budou se lišit. 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20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6" grpId="0"/>
      <p:bldP spid="27" grpId="0"/>
      <p:bldP spid="28" grpId="0"/>
      <p:bldP spid="29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920880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b="1" dirty="0">
                <a:solidFill>
                  <a:srgbClr val="00B050"/>
                </a:solidFill>
              </a:rPr>
              <a:t>j) Pokud se občané státu Doho rozhodnout zvýšit investice o 10 liber, lze předpokládat zvýšení rovnovážného produktu taktéž o 10 liber?</a:t>
            </a:r>
          </a:p>
          <a:p>
            <a:pPr marL="457200" lvl="1" indent="0">
              <a:buNone/>
            </a:pPr>
            <a:r>
              <a:rPr lang="cs-CZ" sz="1200" b="1" dirty="0">
                <a:solidFill>
                  <a:srgbClr val="7030A0"/>
                </a:solidFill>
              </a:rPr>
              <a:t>III) Určete celkovou velikost autonomních výdajů.</a:t>
            </a:r>
          </a:p>
          <a:p>
            <a:pPr marL="0" lvl="0" indent="0">
              <a:buNone/>
            </a:pPr>
            <a:endParaRPr lang="cs-CZ" sz="1200" b="1" dirty="0">
              <a:solidFill>
                <a:srgbClr val="00B05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/>
              <a:t>Příklad č. 2 _ pokračování … j) III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4A86D91-7CCF-4A34-B34D-8C5BE0639B55}"/>
              </a:ext>
            </a:extLst>
          </p:cNvPr>
          <p:cNvSpPr txBox="1">
            <a:spLocks/>
          </p:cNvSpPr>
          <p:nvPr/>
        </p:nvSpPr>
        <p:spPr>
          <a:xfrm>
            <a:off x="139592" y="1885902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C436918-A436-4446-BEF2-D181E34CD3E9}"/>
              </a:ext>
            </a:extLst>
          </p:cNvPr>
          <p:cNvCxnSpPr>
            <a:cxnSpLocks/>
          </p:cNvCxnSpPr>
          <p:nvPr/>
        </p:nvCxnSpPr>
        <p:spPr>
          <a:xfrm>
            <a:off x="233716" y="2715766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Zástupný symbol pro obsah 2">
            <a:extLst>
              <a:ext uri="{FF2B5EF4-FFF2-40B4-BE49-F238E27FC236}">
                <a16:creationId xmlns:a16="http://schemas.microsoft.com/office/drawing/2014/main" id="{98AE0F20-A49B-40C1-9B09-8B6C906E5FD1}"/>
              </a:ext>
            </a:extLst>
          </p:cNvPr>
          <p:cNvSpPr txBox="1">
            <a:spLocks/>
          </p:cNvSpPr>
          <p:nvPr/>
        </p:nvSpPr>
        <p:spPr>
          <a:xfrm>
            <a:off x="233716" y="2859782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Autonomní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výdaje: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D138C64E-5B30-433E-90C8-AEE45B23CEAB}"/>
              </a:ext>
            </a:extLst>
          </p:cNvPr>
          <p:cNvSpPr/>
          <p:nvPr/>
        </p:nvSpPr>
        <p:spPr>
          <a:xfrm>
            <a:off x="1887828" y="2891526"/>
            <a:ext cx="1128579" cy="30777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Ca + Ia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405AF358-1CD1-4745-AEE5-D311CC2D2CE8}"/>
              </a:ext>
            </a:extLst>
          </p:cNvPr>
          <p:cNvSpPr/>
          <p:nvPr/>
        </p:nvSpPr>
        <p:spPr>
          <a:xfrm>
            <a:off x="1887828" y="3299202"/>
            <a:ext cx="11830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100 + 60 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682FAE34-672A-4E63-8AE2-CBEA11E9EB67}"/>
              </a:ext>
            </a:extLst>
          </p:cNvPr>
          <p:cNvSpPr/>
          <p:nvPr/>
        </p:nvSpPr>
        <p:spPr>
          <a:xfrm>
            <a:off x="1887827" y="3637306"/>
            <a:ext cx="8111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160 </a:t>
            </a:r>
          </a:p>
        </p:txBody>
      </p:sp>
    </p:spTree>
    <p:extLst>
      <p:ext uri="{BB962C8B-B14F-4D97-AF65-F5344CB8AC3E}">
        <p14:creationId xmlns:p14="http://schemas.microsoft.com/office/powerpoint/2010/main" val="37776345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3" grpId="0" animBg="1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419622"/>
            <a:ext cx="8640960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Investice jsou ve výši 3400 Kč. Spotřební výdaje jsou dány funkcí C=1500+0,8Y.</a:t>
            </a:r>
          </a:p>
          <a:p>
            <a:pPr marL="0" indent="0">
              <a:buNone/>
            </a:pPr>
            <a:endParaRPr lang="cs-CZ" sz="2000" dirty="0"/>
          </a:p>
          <a:p>
            <a:pPr marL="457200" lvl="1" indent="0" fontAlgn="base" hangingPunct="0">
              <a:buNone/>
            </a:pPr>
            <a:r>
              <a:rPr lang="cs-CZ" sz="2000" dirty="0"/>
              <a:t>a) Určete velikost autonomních výdajů a graficky je zobrazte.</a:t>
            </a:r>
          </a:p>
          <a:p>
            <a:pPr marL="457200" lvl="1" indent="0" fontAlgn="base" hangingPunct="0">
              <a:buNone/>
            </a:pPr>
            <a:r>
              <a:rPr lang="cs-CZ" sz="2000" dirty="0"/>
              <a:t>b) Vypočítejte rovnovážnou úroveň důchodu.</a:t>
            </a:r>
          </a:p>
          <a:p>
            <a:pPr marL="457200" lvl="1" indent="0" fontAlgn="base" hangingPunct="0">
              <a:buNone/>
            </a:pPr>
            <a:r>
              <a:rPr lang="cs-CZ" sz="2000" dirty="0"/>
              <a:t>c) Vypočítejte velikost výdajového multiplikátoru.</a:t>
            </a:r>
          </a:p>
          <a:p>
            <a:pPr marL="457200" lvl="1" indent="0" fontAlgn="base" hangingPunct="0">
              <a:buNone/>
            </a:pPr>
            <a:r>
              <a:rPr lang="cs-CZ" sz="2000" dirty="0"/>
              <a:t>d) Určete novou úroveň důchodu pro mps = 0,35.</a:t>
            </a:r>
          </a:p>
          <a:p>
            <a:pPr marL="457200" lvl="1" indent="0" fontAlgn="base" hangingPunct="0">
              <a:buNone/>
            </a:pPr>
            <a:r>
              <a:rPr lang="cs-CZ" sz="2000" dirty="0"/>
              <a:t>e) Určete jak změna zadaní z c) ovlivní výdajový multiplikátor.</a:t>
            </a:r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3</a:t>
            </a:r>
          </a:p>
        </p:txBody>
      </p:sp>
    </p:spTree>
    <p:extLst>
      <p:ext uri="{BB962C8B-B14F-4D97-AF65-F5344CB8AC3E}">
        <p14:creationId xmlns:p14="http://schemas.microsoft.com/office/powerpoint/2010/main" val="169596357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1784" y="720359"/>
            <a:ext cx="7272808" cy="142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Investice jsou ve výši 3400 Kč. Spotřební výdaje jsou dány funkcí C=1500+0,8Y.</a:t>
            </a:r>
          </a:p>
          <a:p>
            <a:pPr marL="457200" lvl="1" indent="0" fontAlgn="base" hangingPunct="0">
              <a:buNone/>
            </a:pPr>
            <a:r>
              <a:rPr lang="cs-CZ" sz="1200" b="1" dirty="0">
                <a:solidFill>
                  <a:srgbClr val="7030A0"/>
                </a:solidFill>
              </a:rPr>
              <a:t>a) Určete velikost autonomních výdajů a graficky je zobrazte.</a:t>
            </a:r>
          </a:p>
          <a:p>
            <a:pPr marL="457200" lvl="1" indent="0" fontAlgn="base" hangingPunct="0">
              <a:buNone/>
            </a:pP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</a:rPr>
              <a:t>b) Vypočítejte rovnovážnou úroveň důchodu.</a:t>
            </a:r>
          </a:p>
          <a:p>
            <a:pPr marL="457200" lvl="1" indent="0" fontAlgn="base" hangingPunct="0">
              <a:buNone/>
            </a:pPr>
            <a:r>
              <a:rPr lang="cs-CZ" sz="1200" b="1" dirty="0">
                <a:solidFill>
                  <a:schemeClr val="bg2">
                    <a:lumMod val="50000"/>
                  </a:schemeClr>
                </a:solidFill>
              </a:rPr>
              <a:t>c) Vypočítejte velikost výdajového multiplikátoru.</a:t>
            </a:r>
          </a:p>
          <a:p>
            <a:pPr marL="457200" lvl="1" indent="0" fontAlgn="base" hangingPunct="0">
              <a:buNone/>
            </a:pPr>
            <a:r>
              <a:rPr lang="cs-CZ" sz="1200" b="1" dirty="0">
                <a:solidFill>
                  <a:srgbClr val="00B0F0"/>
                </a:solidFill>
              </a:rPr>
              <a:t>d) Určete novou úroveň důchodu pro mps = 0,35.</a:t>
            </a:r>
          </a:p>
          <a:p>
            <a:pPr marL="457200" lvl="1" indent="0" fontAlgn="base" hangingPunct="0">
              <a:buNone/>
            </a:pPr>
            <a:r>
              <a:rPr lang="cs-CZ" sz="1200" b="1" dirty="0">
                <a:solidFill>
                  <a:srgbClr val="00B050"/>
                </a:solidFill>
              </a:rPr>
              <a:t>e) Určete jak změna zadaní z c) ovlivní výdajový multiplikátor.</a:t>
            </a:r>
          </a:p>
          <a:p>
            <a:pPr marL="0" lvl="0" indent="0">
              <a:buNone/>
            </a:pPr>
            <a:endParaRPr lang="cs-CZ" sz="1200" dirty="0"/>
          </a:p>
          <a:p>
            <a:pPr marL="0" lvl="0" indent="0">
              <a:buNone/>
            </a:pPr>
            <a:endParaRPr 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3 … řešení 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77220" y="2017782"/>
            <a:ext cx="7059056" cy="7997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	I = 3 400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 = 1500 + 0,8*Y 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cs-CZ" altLang="cs-CZ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 z toho víme, že:  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mpc = 0,8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					  mps = 0,2 </a:t>
            </a: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6F1B825F-6AB8-414F-9405-7CB039064192}"/>
              </a:ext>
            </a:extLst>
          </p:cNvPr>
          <p:cNvCxnSpPr>
            <a:cxnSpLocks/>
          </p:cNvCxnSpPr>
          <p:nvPr/>
        </p:nvCxnSpPr>
        <p:spPr>
          <a:xfrm>
            <a:off x="177220" y="2859782"/>
            <a:ext cx="61949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D95DC217-EDC4-4DE3-929F-4FE2EC206AFB}"/>
              </a:ext>
            </a:extLst>
          </p:cNvPr>
          <p:cNvSpPr txBox="1">
            <a:spLocks/>
          </p:cNvSpPr>
          <p:nvPr/>
        </p:nvSpPr>
        <p:spPr>
          <a:xfrm>
            <a:off x="152108" y="2852912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Autonomní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výdaje: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884C22E-F8BB-463B-BD55-6A580B2E1731}"/>
              </a:ext>
            </a:extLst>
          </p:cNvPr>
          <p:cNvSpPr/>
          <p:nvPr/>
        </p:nvSpPr>
        <p:spPr>
          <a:xfrm>
            <a:off x="1764396" y="3143897"/>
            <a:ext cx="15421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1 500 + 3 400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C75FB6C-CBCE-4A8A-8B8F-FAF1C49B826F}"/>
              </a:ext>
            </a:extLst>
          </p:cNvPr>
          <p:cNvSpPr/>
          <p:nvPr/>
        </p:nvSpPr>
        <p:spPr>
          <a:xfrm>
            <a:off x="1764396" y="3428011"/>
            <a:ext cx="945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4 900 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AE8F9244-3F22-464F-98E3-A510B5B3978E}"/>
              </a:ext>
            </a:extLst>
          </p:cNvPr>
          <p:cNvSpPr/>
          <p:nvPr/>
        </p:nvSpPr>
        <p:spPr>
          <a:xfrm>
            <a:off x="1764396" y="2882613"/>
            <a:ext cx="1069267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Ca + Ia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6AB20301-A72B-4351-88FB-F096D46AFC43}"/>
              </a:ext>
            </a:extLst>
          </p:cNvPr>
          <p:cNvSpPr txBox="1">
            <a:spLocks/>
          </p:cNvSpPr>
          <p:nvPr/>
        </p:nvSpPr>
        <p:spPr>
          <a:xfrm>
            <a:off x="175738" y="3789782"/>
            <a:ext cx="1872208" cy="3217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Rovnováha: AE = Y</a:t>
            </a:r>
            <a:endParaRPr lang="cs-CZ" altLang="cs-CZ" sz="11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F38F3294-72C6-443A-ABCE-3FD2CD1C45A9}"/>
              </a:ext>
            </a:extLst>
          </p:cNvPr>
          <p:cNvSpPr txBox="1">
            <a:spLocks/>
          </p:cNvSpPr>
          <p:nvPr/>
        </p:nvSpPr>
        <p:spPr>
          <a:xfrm>
            <a:off x="2072726" y="3791300"/>
            <a:ext cx="1536915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 C + I </a:t>
            </a:r>
          </a:p>
        </p:txBody>
      </p:sp>
      <p:sp>
        <p:nvSpPr>
          <p:cNvPr id="18" name="Zástupný symbol pro obsah 2">
            <a:extLst>
              <a:ext uri="{FF2B5EF4-FFF2-40B4-BE49-F238E27FC236}">
                <a16:creationId xmlns:a16="http://schemas.microsoft.com/office/drawing/2014/main" id="{E446A362-9407-4F9B-BE6D-1399A264FD7F}"/>
              </a:ext>
            </a:extLst>
          </p:cNvPr>
          <p:cNvSpPr txBox="1">
            <a:spLocks/>
          </p:cNvSpPr>
          <p:nvPr/>
        </p:nvSpPr>
        <p:spPr>
          <a:xfrm>
            <a:off x="2072726" y="4075934"/>
            <a:ext cx="2499274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=1 500 + 0,8Y + 3 400 </a:t>
            </a:r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CCFC60FA-D879-4639-8016-1FF79776DE17}"/>
              </a:ext>
            </a:extLst>
          </p:cNvPr>
          <p:cNvSpPr txBox="1">
            <a:spLocks/>
          </p:cNvSpPr>
          <p:nvPr/>
        </p:nvSpPr>
        <p:spPr>
          <a:xfrm>
            <a:off x="2411760" y="4415454"/>
            <a:ext cx="226080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24 500</a:t>
            </a:r>
          </a:p>
        </p:txBody>
      </p:sp>
      <p:sp>
        <p:nvSpPr>
          <p:cNvPr id="21" name="Zástupný symbol pro obsah 2">
            <a:extLst>
              <a:ext uri="{FF2B5EF4-FFF2-40B4-BE49-F238E27FC236}">
                <a16:creationId xmlns:a16="http://schemas.microsoft.com/office/drawing/2014/main" id="{042DF11E-C9FF-4C70-AA24-DE87E7E57ACE}"/>
              </a:ext>
            </a:extLst>
          </p:cNvPr>
          <p:cNvSpPr txBox="1">
            <a:spLocks/>
          </p:cNvSpPr>
          <p:nvPr/>
        </p:nvSpPr>
        <p:spPr>
          <a:xfrm>
            <a:off x="6142914" y="1239105"/>
            <a:ext cx="3031896" cy="3626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Jednoduchý výdajový multiplikátor: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>
                <a:extLst>
                  <a:ext uri="{FF2B5EF4-FFF2-40B4-BE49-F238E27FC236}">
                    <a16:creationId xmlns:a16="http://schemas.microsoft.com/office/drawing/2014/main" id="{67FCA42B-8C17-41FB-ADCF-495B69E6C7F7}"/>
                  </a:ext>
                </a:extLst>
              </p:cNvPr>
              <p:cNvSpPr/>
              <p:nvPr/>
            </p:nvSpPr>
            <p:spPr>
              <a:xfrm>
                <a:off x="7343425" y="1568871"/>
                <a:ext cx="942887" cy="429990"/>
              </a:xfrm>
              <a:prstGeom prst="rect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𝐦𝐩𝐜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Obdélník 21">
                <a:extLst>
                  <a:ext uri="{FF2B5EF4-FFF2-40B4-BE49-F238E27FC236}">
                    <a16:creationId xmlns:a16="http://schemas.microsoft.com/office/drawing/2014/main" id="{67FCA42B-8C17-41FB-ADCF-495B69E6C7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425" y="1568871"/>
                <a:ext cx="942887" cy="429990"/>
              </a:xfrm>
              <a:prstGeom prst="rect">
                <a:avLst/>
              </a:prstGeom>
              <a:blipFill>
                <a:blip r:embed="rId3"/>
                <a:stretch>
                  <a:fillRect l="-633"/>
                </a:stretch>
              </a:blipFill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>
                <a:extLst>
                  <a:ext uri="{FF2B5EF4-FFF2-40B4-BE49-F238E27FC236}">
                    <a16:creationId xmlns:a16="http://schemas.microsoft.com/office/drawing/2014/main" id="{5803CFEA-E4CB-49D7-A7E0-DC302C7D9E51}"/>
                  </a:ext>
                </a:extLst>
              </p:cNvPr>
              <p:cNvSpPr/>
              <p:nvPr/>
            </p:nvSpPr>
            <p:spPr>
              <a:xfrm>
                <a:off x="7429830" y="4343114"/>
                <a:ext cx="1494320" cy="420115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𝟔𝟓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cs-CZ" sz="1400" b="1" dirty="0">
                    <a:solidFill>
                      <a:srgbClr val="00B050"/>
                    </a:solidFill>
                  </a:rPr>
                  <a:t> = </a:t>
                </a:r>
                <a:r>
                  <a:rPr lang="cs-CZ" sz="1400" b="1" u="sng" dirty="0">
                    <a:solidFill>
                      <a:srgbClr val="00B050"/>
                    </a:solidFill>
                  </a:rPr>
                  <a:t>2,86 </a:t>
                </a:r>
              </a:p>
            </p:txBody>
          </p:sp>
        </mc:Choice>
        <mc:Fallback xmlns="">
          <p:sp>
            <p:nvSpPr>
              <p:cNvPr id="23" name="Obdélník 22">
                <a:extLst>
                  <a:ext uri="{FF2B5EF4-FFF2-40B4-BE49-F238E27FC236}">
                    <a16:creationId xmlns:a16="http://schemas.microsoft.com/office/drawing/2014/main" id="{5803CFEA-E4CB-49D7-A7E0-DC302C7D9E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830" y="4343114"/>
                <a:ext cx="1494320" cy="420115"/>
              </a:xfrm>
              <a:prstGeom prst="rect">
                <a:avLst/>
              </a:prstGeom>
              <a:blipFill>
                <a:blip r:embed="rId4"/>
                <a:stretch>
                  <a:fillRect l="-40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délník 2">
            <a:extLst>
              <a:ext uri="{FF2B5EF4-FFF2-40B4-BE49-F238E27FC236}">
                <a16:creationId xmlns:a16="http://schemas.microsoft.com/office/drawing/2014/main" id="{0508D0EC-C53B-4443-BFAC-F7DBA7CDC805}"/>
              </a:ext>
            </a:extLst>
          </p:cNvPr>
          <p:cNvSpPr/>
          <p:nvPr/>
        </p:nvSpPr>
        <p:spPr>
          <a:xfrm>
            <a:off x="4555212" y="2971014"/>
            <a:ext cx="21146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mps = 0,35 … mpc = 0,65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28" name="Zástupný symbol pro obsah 2">
            <a:extLst>
              <a:ext uri="{FF2B5EF4-FFF2-40B4-BE49-F238E27FC236}">
                <a16:creationId xmlns:a16="http://schemas.microsoft.com/office/drawing/2014/main" id="{8C86C4E4-7FFB-4C82-9935-BC5A44873C50}"/>
              </a:ext>
            </a:extLst>
          </p:cNvPr>
          <p:cNvSpPr txBox="1">
            <a:spLocks/>
          </p:cNvSpPr>
          <p:nvPr/>
        </p:nvSpPr>
        <p:spPr>
          <a:xfrm>
            <a:off x="6686134" y="2956146"/>
            <a:ext cx="1536915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 C + I </a:t>
            </a:r>
          </a:p>
        </p:txBody>
      </p:sp>
      <p:sp>
        <p:nvSpPr>
          <p:cNvPr id="29" name="Zástupný symbol pro obsah 2">
            <a:extLst>
              <a:ext uri="{FF2B5EF4-FFF2-40B4-BE49-F238E27FC236}">
                <a16:creationId xmlns:a16="http://schemas.microsoft.com/office/drawing/2014/main" id="{5AA59DF0-ABE1-41DB-9B85-C8B241801378}"/>
              </a:ext>
            </a:extLst>
          </p:cNvPr>
          <p:cNvSpPr txBox="1">
            <a:spLocks/>
          </p:cNvSpPr>
          <p:nvPr/>
        </p:nvSpPr>
        <p:spPr>
          <a:xfrm>
            <a:off x="6668918" y="3250526"/>
            <a:ext cx="2619383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 1 500 + 0,65Y + 3 400 </a:t>
            </a:r>
          </a:p>
        </p:txBody>
      </p:sp>
      <p:sp>
        <p:nvSpPr>
          <p:cNvPr id="30" name="Zástupný symbol pro obsah 2">
            <a:extLst>
              <a:ext uri="{FF2B5EF4-FFF2-40B4-BE49-F238E27FC236}">
                <a16:creationId xmlns:a16="http://schemas.microsoft.com/office/drawing/2014/main" id="{4C00B111-9001-4C98-8828-C8D1526DC670}"/>
              </a:ext>
            </a:extLst>
          </p:cNvPr>
          <p:cNvSpPr txBox="1">
            <a:spLocks/>
          </p:cNvSpPr>
          <p:nvPr/>
        </p:nvSpPr>
        <p:spPr>
          <a:xfrm>
            <a:off x="7027494" y="3577077"/>
            <a:ext cx="226080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E2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14 000</a:t>
            </a: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A6B53082-5DE5-43F7-8E71-23FC336EFFF4}"/>
              </a:ext>
            </a:extLst>
          </p:cNvPr>
          <p:cNvSpPr/>
          <p:nvPr/>
        </p:nvSpPr>
        <p:spPr>
          <a:xfrm>
            <a:off x="7294216" y="2558499"/>
            <a:ext cx="567784" cy="3077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1400" b="1" u="sng" dirty="0">
                <a:solidFill>
                  <a:schemeClr val="bg2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7E2AB00D-7FE1-4D18-84C1-D597AAC087C0}"/>
              </a:ext>
            </a:extLst>
          </p:cNvPr>
          <p:cNvSpPr txBox="1">
            <a:spLocks/>
          </p:cNvSpPr>
          <p:nvPr/>
        </p:nvSpPr>
        <p:spPr>
          <a:xfrm>
            <a:off x="4561696" y="3969206"/>
            <a:ext cx="3031896" cy="3626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Jednoduchý výdajový multiplikátor: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>
                <a:extLst>
                  <a:ext uri="{FF2B5EF4-FFF2-40B4-BE49-F238E27FC236}">
                    <a16:creationId xmlns:a16="http://schemas.microsoft.com/office/drawing/2014/main" id="{6A9A9673-D5DC-4562-B3F2-FC3667F874EE}"/>
                  </a:ext>
                </a:extLst>
              </p:cNvPr>
              <p:cNvSpPr/>
              <p:nvPr/>
            </p:nvSpPr>
            <p:spPr>
              <a:xfrm>
                <a:off x="7491028" y="3904395"/>
                <a:ext cx="942887" cy="429990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𝐦𝐩𝐜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1" name="Obdélník 40">
                <a:extLst>
                  <a:ext uri="{FF2B5EF4-FFF2-40B4-BE49-F238E27FC236}">
                    <a16:creationId xmlns:a16="http://schemas.microsoft.com/office/drawing/2014/main" id="{6A9A9673-D5DC-4562-B3F2-FC3667F874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028" y="3904395"/>
                <a:ext cx="942887" cy="429990"/>
              </a:xfrm>
              <a:prstGeom prst="rect">
                <a:avLst/>
              </a:prstGeom>
              <a:blipFill>
                <a:blip r:embed="rId5"/>
                <a:stretch>
                  <a:fillRect l="-629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>
                <a:extLst>
                  <a:ext uri="{FF2B5EF4-FFF2-40B4-BE49-F238E27FC236}">
                    <a16:creationId xmlns:a16="http://schemas.microsoft.com/office/drawing/2014/main" id="{D086B925-5C29-4AAE-ABA7-DF4B4108FA4D}"/>
                  </a:ext>
                </a:extLst>
              </p:cNvPr>
              <p:cNvSpPr/>
              <p:nvPr/>
            </p:nvSpPr>
            <p:spPr>
              <a:xfrm>
                <a:off x="7305714" y="2124866"/>
                <a:ext cx="864339" cy="420115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cs-CZ" altLang="cs-CZ" sz="1400" b="1" i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cs-CZ" sz="1400" b="1" u="sng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Obdélník 41">
                <a:extLst>
                  <a:ext uri="{FF2B5EF4-FFF2-40B4-BE49-F238E27FC236}">
                    <a16:creationId xmlns:a16="http://schemas.microsoft.com/office/drawing/2014/main" id="{D086B925-5C29-4AAE-ABA7-DF4B4108FA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714" y="2124866"/>
                <a:ext cx="864339" cy="420115"/>
              </a:xfrm>
              <a:prstGeom prst="rect">
                <a:avLst/>
              </a:prstGeom>
              <a:blipFill>
                <a:blip r:embed="rId6"/>
                <a:stretch>
                  <a:fillRect l="-68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3064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5" grpId="0" animBg="1"/>
      <p:bldP spid="17" grpId="0"/>
      <p:bldP spid="18" grpId="0"/>
      <p:bldP spid="19" grpId="0"/>
      <p:bldP spid="21" grpId="0"/>
      <p:bldP spid="22" grpId="0" animBg="1"/>
      <p:bldP spid="23" grpId="0" animBg="1"/>
      <p:bldP spid="3" grpId="0"/>
      <p:bldP spid="28" grpId="0"/>
      <p:bldP spid="29" grpId="0"/>
      <p:bldP spid="30" grpId="0"/>
      <p:bldP spid="31" grpId="0" animBg="1"/>
      <p:bldP spid="40" grpId="0"/>
      <p:bldP spid="41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0992" y="2026529"/>
            <a:ext cx="2880320" cy="5906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mpc = 0,8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15 000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956376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307871"/>
                </a:solidFill>
              </a:rPr>
              <a:t>V zemi krále Honzy je spotřeba pouze indukovaná s mezním sklonem ke spotřebě 0,8. Král vlastní v podzámčí pekárnu (zvláště dobře peče pravé povidlové buchty) a každoročně do ní investuje stejnou částku ve výši 15 000 zlaťáků.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sz="1200" b="1" dirty="0">
                <a:solidFill>
                  <a:schemeClr val="accent2"/>
                </a:solidFill>
              </a:rPr>
              <a:t>Jaká je hodnota mezního sklonu k úsporám?</a:t>
            </a:r>
          </a:p>
          <a:p>
            <a:pPr marL="0" lvl="0" indent="0">
              <a:buNone/>
            </a:pPr>
            <a:r>
              <a:rPr lang="cs-CZ" sz="1200" dirty="0"/>
              <a:t>	b) Napište rovnici spotřebních výdajů a rovnici funkce úspor.</a:t>
            </a:r>
          </a:p>
          <a:p>
            <a:pPr marL="0" lvl="0" indent="0">
              <a:buNone/>
            </a:pPr>
            <a:r>
              <a:rPr lang="cs-CZ" sz="1200" dirty="0"/>
              <a:t>	c) Najděte rovnovážnou úroveň důchodu v zemi krále Honzy (v této 2sektorové ekonomice). </a:t>
            </a:r>
          </a:p>
          <a:p>
            <a:pPr marL="0" lvl="0" indent="0">
              <a:buNone/>
            </a:pPr>
            <a:r>
              <a:rPr lang="cs-CZ" sz="1200" dirty="0"/>
              <a:t>	d)</a:t>
            </a:r>
            <a:r>
              <a:rPr lang="cs-CZ" sz="1200" b="1" dirty="0"/>
              <a:t> </a:t>
            </a:r>
            <a:r>
              <a:rPr lang="cs-CZ" sz="1200" dirty="0"/>
              <a:t>Jaká bude při tomto Y velikost spotřeby a úspor?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a) 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238017" y="2955824"/>
            <a:ext cx="1354764" cy="351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mpc + mps = 1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07504" y="2978613"/>
            <a:ext cx="5256584" cy="3512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teorie víme, že součet mezních hodnot je roven jedné: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5238017" y="3513839"/>
            <a:ext cx="1201621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0,8 + mps = 1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5238017" y="3875271"/>
            <a:ext cx="1201621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mps = 0,2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179512" y="2617180"/>
            <a:ext cx="32403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0992" y="2026529"/>
            <a:ext cx="2880320" cy="5906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mpc = 0,8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15 000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956376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307871"/>
                </a:solidFill>
              </a:rPr>
              <a:t>V zemi krále Honzy je spotřeba pouze indukovaná s mezním sklonem ke spotřebě 0,8. Král vlastní v podzámčí pekárnu (zvláště dobře peče pravé povidlové buchty) a každoročně do ní investuje stejnou částku ve výši 15 000 zlaťáků.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/>
              <a:t>Jaká je hodnota mezního sklonu k úsporám?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b="1" dirty="0">
                <a:solidFill>
                  <a:srgbClr val="307871"/>
                </a:solidFill>
              </a:rPr>
              <a:t>b) Napište rovnici </a:t>
            </a:r>
            <a:r>
              <a:rPr lang="cs-CZ" sz="1200" b="1" dirty="0">
                <a:solidFill>
                  <a:srgbClr val="7030A0"/>
                </a:solidFill>
              </a:rPr>
              <a:t>spotřebních výdajů a </a:t>
            </a:r>
            <a:r>
              <a:rPr lang="cs-CZ" sz="1200" b="1" dirty="0">
                <a:solidFill>
                  <a:srgbClr val="0070C0"/>
                </a:solidFill>
              </a:rPr>
              <a:t>rovnici funkce úspor</a:t>
            </a:r>
            <a:r>
              <a:rPr lang="cs-CZ" sz="1200" b="1" dirty="0">
                <a:solidFill>
                  <a:srgbClr val="7030A0"/>
                </a:solidFill>
              </a:rPr>
              <a:t>.</a:t>
            </a:r>
          </a:p>
          <a:p>
            <a:pPr marL="0" lvl="0" indent="0">
              <a:buNone/>
            </a:pPr>
            <a:r>
              <a:rPr lang="cs-CZ" sz="1200" dirty="0"/>
              <a:t>	c)</a:t>
            </a:r>
            <a:r>
              <a:rPr lang="cs-CZ" sz="1200" b="1" dirty="0"/>
              <a:t> </a:t>
            </a:r>
            <a:r>
              <a:rPr lang="cs-CZ" sz="1200" dirty="0"/>
              <a:t>Najděte rovnovážnou úroveň důchodu v zemi krále Honzy (v této 2sektorové ekonomice). </a:t>
            </a:r>
          </a:p>
          <a:p>
            <a:pPr marL="0" lvl="0" indent="0">
              <a:buNone/>
            </a:pPr>
            <a:r>
              <a:rPr lang="cs-CZ" sz="1200" dirty="0"/>
              <a:t>	d) Jaká bude při tomto Y velikost spotřeby a úspor?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b)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450501" y="3008391"/>
            <a:ext cx="1473426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Ca + mpc*Y</a:t>
            </a:r>
            <a:endParaRPr lang="cs-CZ" altLang="cs-CZ" sz="11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07503" y="2978614"/>
            <a:ext cx="2758819" cy="309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spotřebních výdajů: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450501" y="3300329"/>
            <a:ext cx="1473426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0 + 0,8*Y</a:t>
            </a:r>
            <a:endParaRPr lang="cs-CZ" altLang="cs-CZ" sz="11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450501" y="3631264"/>
            <a:ext cx="1201621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0,8*Y</a:t>
            </a:r>
            <a:endParaRPr lang="cs-CZ" altLang="cs-CZ" sz="11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5089646" y="2987001"/>
            <a:ext cx="1473426" cy="30003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úspor: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6588225" y="3016778"/>
            <a:ext cx="1738944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-Ca + mps*Y</a:t>
            </a:r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6588224" y="3304522"/>
            <a:ext cx="1201621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0 + 0,2*Y</a:t>
            </a: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6588224" y="3631264"/>
            <a:ext cx="1201621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0,2*Y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179512" y="2617180"/>
            <a:ext cx="32403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1538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3" grpId="0"/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0992" y="2026529"/>
            <a:ext cx="2880320" cy="5906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mpc = 0,8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15 000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956376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307871"/>
                </a:solidFill>
              </a:rPr>
              <a:t>V zemi krále Honzy je spotřeba pouze indukovaná s mezním sklonem ke spotřebě 0,8. Král vlastní v podzámčí pekárnu (zvláště dobře peče pravé povidlové buchty) a každoročně do ní investuje stejnou částku ve výši 15 000 zlaťáků.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/>
              <a:t>Jaká je hodnota mezního sklonu k úsporám?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b) Napište rovnici spotřebních výdajů a rovnici funkce úspor.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</a:rPr>
              <a:t>c) Najděte rovnovážnou úroveň důchodu v zemi krále Honzy (v této 2sektorové ekonomice). </a:t>
            </a:r>
          </a:p>
          <a:p>
            <a:pPr marL="0" lvl="0" indent="0">
              <a:buNone/>
            </a:pPr>
            <a:r>
              <a:rPr lang="cs-CZ" sz="1200" dirty="0"/>
              <a:t>	d) Jaká bude při tomto Y velikost spotřeby a úspor?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c) 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098981" y="2991072"/>
            <a:ext cx="1536915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 C + I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38024" y="2983729"/>
            <a:ext cx="1872208" cy="3217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Rovnováha: AE = Y</a:t>
            </a:r>
            <a:endParaRPr lang="cs-CZ" altLang="cs-CZ" sz="11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2123727" y="3312787"/>
            <a:ext cx="2050775" cy="33950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0,8*Y + 15 000</a:t>
            </a: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2136912" y="3610682"/>
            <a:ext cx="1512168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75 000</a:t>
            </a:r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2483768" y="3919938"/>
            <a:ext cx="648072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Zástupný symbol pro obsah 2"/>
          <p:cNvSpPr txBox="1">
            <a:spLocks/>
          </p:cNvSpPr>
          <p:nvPr/>
        </p:nvSpPr>
        <p:spPr>
          <a:xfrm>
            <a:off x="3149114" y="4217833"/>
            <a:ext cx="2050775" cy="29249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E nám značí rovnováhu</a:t>
            </a:r>
            <a:endParaRPr lang="cs-CZ" altLang="cs-CZ" sz="12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Přímá spojnice 22"/>
          <p:cNvCxnSpPr/>
          <p:nvPr/>
        </p:nvCxnSpPr>
        <p:spPr>
          <a:xfrm>
            <a:off x="179512" y="2617180"/>
            <a:ext cx="32403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0580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9" grpId="0"/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0992" y="2026529"/>
            <a:ext cx="2880320" cy="5906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mpc = 0,8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15 000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956376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307871"/>
                </a:solidFill>
              </a:rPr>
              <a:t>V zemi krále Honzy je spotřeba pouze indukovaná s mezním sklonem ke spotřebě 0,8. Král vlastní v podzámčí pekárnu (zvláště dobře peče pravé povidlové buchty) a každoročně do ní investuje stejnou částku ve výši 15 000 zlaťáků.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/>
              <a:t>Jaká je hodnota mezního sklonu k úsporám?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b) Napište rovnici spotřebních výdajů a rovnici funkce úspor.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c) Najděte rovnovážnou úroveň důchodu v zemi krále Honzy (v této 2sektorové ekonomice). 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b="1" dirty="0">
                <a:solidFill>
                  <a:srgbClr val="307871"/>
                </a:solidFill>
              </a:rPr>
              <a:t>d) Jaká bude při tomto Y </a:t>
            </a:r>
            <a:r>
              <a:rPr lang="cs-CZ" sz="1200" b="1" dirty="0">
                <a:solidFill>
                  <a:srgbClr val="7030A0"/>
                </a:solidFill>
              </a:rPr>
              <a:t>velikost spotřeby </a:t>
            </a:r>
            <a:r>
              <a:rPr lang="cs-CZ" sz="1200" b="1" dirty="0">
                <a:solidFill>
                  <a:srgbClr val="307871"/>
                </a:solidFill>
              </a:rPr>
              <a:t>a </a:t>
            </a:r>
            <a:r>
              <a:rPr lang="cs-CZ" sz="1200" b="1" dirty="0">
                <a:solidFill>
                  <a:srgbClr val="0070C0"/>
                </a:solidFill>
              </a:rPr>
              <a:t>úspor</a:t>
            </a:r>
            <a:r>
              <a:rPr lang="cs-CZ" sz="1200" b="1" dirty="0">
                <a:solidFill>
                  <a:srgbClr val="307871"/>
                </a:solidFill>
              </a:rPr>
              <a:t>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d) 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79512" y="3003532"/>
            <a:ext cx="2952328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Velikost spotřeby při Y = 75 000: </a:t>
            </a: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2830320" y="3003532"/>
            <a:ext cx="1512168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Ca + mpc*Y</a:t>
            </a: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2830320" y="3312788"/>
            <a:ext cx="1885696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0 + 0,8*75 000	</a:t>
            </a:r>
            <a:endParaRPr lang="cs-CZ" altLang="cs-CZ" sz="1400" b="1" u="sng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830320" y="3653716"/>
            <a:ext cx="1512168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60 000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altLang="cs-CZ" sz="1400" b="1" u="sng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837898" y="3003532"/>
            <a:ext cx="2736303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Velikost úspor při Y = 75 000: 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7291192" y="3012404"/>
            <a:ext cx="1512168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-Ca + mps*Y</a:t>
            </a: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7291192" y="3303916"/>
            <a:ext cx="1817312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0 + 0,2*75 000</a:t>
            </a: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7291192" y="3622044"/>
            <a:ext cx="1512168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15 000</a:t>
            </a:r>
            <a:endParaRPr lang="cs-CZ" altLang="cs-CZ" sz="11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Přímá spojnice 16"/>
          <p:cNvCxnSpPr/>
          <p:nvPr/>
        </p:nvCxnSpPr>
        <p:spPr>
          <a:xfrm>
            <a:off x="179512" y="2670902"/>
            <a:ext cx="32403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0433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8496944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 algn="just">
              <a:buNone/>
            </a:pPr>
            <a:r>
              <a:rPr lang="cs-CZ" sz="2000" dirty="0"/>
              <a:t>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925706" y="4717675"/>
            <a:ext cx="4536504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= autonomní výdaje </a:t>
            </a:r>
          </a:p>
          <a:p>
            <a:pPr marL="0" indent="0">
              <a:buNone/>
            </a:pPr>
            <a:endParaRPr lang="cs-CZ" sz="18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03040" y="2211710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/>
              <a:t>a)   Určete mezní sklon ke spotřebě a mezní sklon k úsporám.</a:t>
            </a:r>
          </a:p>
          <a:p>
            <a:pPr lvl="0"/>
            <a:r>
              <a:rPr lang="cs-CZ" sz="2000" dirty="0"/>
              <a:t>b)   Napište rovnici spotřební funkce a nakreslete.</a:t>
            </a:r>
          </a:p>
          <a:p>
            <a:pPr lvl="0"/>
            <a:r>
              <a:rPr lang="cs-CZ" sz="2000" dirty="0"/>
              <a:t>c)   Napište rovnici funkce úspor a nakreslete.</a:t>
            </a:r>
          </a:p>
          <a:p>
            <a:pPr lvl="0"/>
            <a:r>
              <a:rPr lang="cs-CZ" sz="2000" dirty="0"/>
              <a:t>d)   Určete sklon spotřební a funkce úspor. </a:t>
            </a:r>
          </a:p>
          <a:p>
            <a:pPr lvl="0"/>
            <a:r>
              <a:rPr lang="cs-CZ" sz="2000" dirty="0"/>
              <a:t>e)   Určete velikost autonomních výdajů a nakreslete funkci autonomních výdajů.</a:t>
            </a:r>
          </a:p>
          <a:p>
            <a:pPr marL="342900" lvl="0" indent="-342900">
              <a:buAutoNum type="alphaLcParenR" startAt="6"/>
            </a:pPr>
            <a:r>
              <a:rPr lang="cs-CZ" sz="2000" dirty="0"/>
              <a:t>Určete velikost jednoduchého výdajového multiplikátoru </a:t>
            </a:r>
          </a:p>
          <a:p>
            <a:pPr lvl="0"/>
            <a:r>
              <a:rPr lang="cs-CZ" sz="2000" dirty="0"/>
              <a:t>      (multiplikátoru autonomních výdajů).</a:t>
            </a:r>
          </a:p>
        </p:txBody>
      </p:sp>
    </p:spTree>
    <p:extLst>
      <p:ext uri="{BB962C8B-B14F-4D97-AF65-F5344CB8AC3E}">
        <p14:creationId xmlns:p14="http://schemas.microsoft.com/office/powerpoint/2010/main" val="241478178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79609"/>
            <a:ext cx="784887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b="1" dirty="0">
                <a:solidFill>
                  <a:srgbClr val="C00000"/>
                </a:solidFill>
              </a:rPr>
              <a:t>a) Určete mezní sklon ke spotřebě a mezní sklon k úsporám.</a:t>
            </a:r>
          </a:p>
          <a:p>
            <a:pPr marL="0" lvl="0" indent="0">
              <a:buNone/>
            </a:pPr>
            <a:r>
              <a:rPr lang="cs-CZ" sz="1200" dirty="0"/>
              <a:t>	b) Napište rovnici spotřební funkce a nakreslete.</a:t>
            </a:r>
          </a:p>
          <a:p>
            <a:pPr marL="0" lvl="0" indent="0">
              <a:buNone/>
            </a:pPr>
            <a:r>
              <a:rPr lang="cs-CZ" sz="1200" dirty="0"/>
              <a:t>	c) Napište rovnici funkce úspor a nakreslete.</a:t>
            </a:r>
          </a:p>
          <a:p>
            <a:pPr marL="0" lvl="0" indent="0">
              <a:buNone/>
            </a:pPr>
            <a:r>
              <a:rPr lang="cs-CZ" sz="1200" dirty="0"/>
              <a:t>	d) Určete sklon spotřební a funkce úspor. </a:t>
            </a:r>
          </a:p>
          <a:p>
            <a:pPr marL="0" lvl="0" indent="0">
              <a:buNone/>
            </a:pPr>
            <a:r>
              <a:rPr lang="cs-CZ" sz="1200" dirty="0"/>
              <a:t>	e) Určete velikost autonomních výdajů a nakreslete funkci autonomních výdajů.</a:t>
            </a:r>
          </a:p>
          <a:p>
            <a:pPr marL="0" lvl="0" indent="0">
              <a:buNone/>
            </a:pPr>
            <a:r>
              <a:rPr lang="cs-CZ" sz="1200" dirty="0"/>
              <a:t>	f) Určete velikost jednoduchého výdajového multiplikátoru (multiplikátoru autonomních výdajů).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… a)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6F3F459-051E-4B62-9EB0-C5AB6997A3A4}"/>
              </a:ext>
            </a:extLst>
          </p:cNvPr>
          <p:cNvSpPr txBox="1">
            <a:spLocks/>
          </p:cNvSpPr>
          <p:nvPr/>
        </p:nvSpPr>
        <p:spPr>
          <a:xfrm>
            <a:off x="179512" y="2475187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D2515B98-CC7B-4A01-8C00-02F573C50317}"/>
              </a:ext>
            </a:extLst>
          </p:cNvPr>
          <p:cNvCxnSpPr>
            <a:cxnSpLocks/>
          </p:cNvCxnSpPr>
          <p:nvPr/>
        </p:nvCxnSpPr>
        <p:spPr>
          <a:xfrm>
            <a:off x="179512" y="3291830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BD44F8BA-5791-4A87-BBF7-81D7784CCE71}"/>
              </a:ext>
            </a:extLst>
          </p:cNvPr>
          <p:cNvSpPr txBox="1">
            <a:spLocks/>
          </p:cNvSpPr>
          <p:nvPr/>
        </p:nvSpPr>
        <p:spPr>
          <a:xfrm>
            <a:off x="179512" y="3517823"/>
            <a:ext cx="5256584" cy="3512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teorie víme, že součet mezních hodnot je roven jedné: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49943385-E3B2-44D5-881E-0BB162624F9A}"/>
              </a:ext>
            </a:extLst>
          </p:cNvPr>
          <p:cNvSpPr txBox="1">
            <a:spLocks/>
          </p:cNvSpPr>
          <p:nvPr/>
        </p:nvSpPr>
        <p:spPr>
          <a:xfrm>
            <a:off x="5343108" y="3517823"/>
            <a:ext cx="1354764" cy="351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mpc + mps = 1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8E7D0D97-79A6-49B1-8D9B-9603A8E67B63}"/>
              </a:ext>
            </a:extLst>
          </p:cNvPr>
          <p:cNvSpPr txBox="1">
            <a:spLocks/>
          </p:cNvSpPr>
          <p:nvPr/>
        </p:nvSpPr>
        <p:spPr>
          <a:xfrm>
            <a:off x="5343108" y="4075838"/>
            <a:ext cx="1201621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mpc + 0,3 = 1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7F5BFA23-1CCA-4936-A708-2D4222C0ED83}"/>
              </a:ext>
            </a:extLst>
          </p:cNvPr>
          <p:cNvSpPr txBox="1">
            <a:spLocks/>
          </p:cNvSpPr>
          <p:nvPr/>
        </p:nvSpPr>
        <p:spPr>
          <a:xfrm>
            <a:off x="5327084" y="4385094"/>
            <a:ext cx="1201621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mpc = 0,7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3074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79609"/>
            <a:ext cx="784887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Stát Doho má 80 občanů, kteří spoří 30 % svých důchodů. Jejich autonomní spotřební výdaje činí 100 liber a ročně investují do opravy svého fotbalového stadionu 50 liber.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dirty="0">
                <a:solidFill>
                  <a:srgbClr val="307871"/>
                </a:solidFill>
              </a:rPr>
              <a:t>a) Určete mezní sklon ke spotřebě a mezní sklon k úsporám.</a:t>
            </a:r>
          </a:p>
          <a:p>
            <a:pPr marL="0" lvl="0" indent="0">
              <a:buNone/>
            </a:pPr>
            <a:r>
              <a:rPr lang="cs-CZ" sz="1200" dirty="0"/>
              <a:t>	</a:t>
            </a:r>
            <a:r>
              <a:rPr lang="cs-CZ" sz="1200" b="1" dirty="0">
                <a:solidFill>
                  <a:srgbClr val="7030A0"/>
                </a:solidFill>
              </a:rPr>
              <a:t>b) Napište rovnici spotřební funkce a nakreslete.</a:t>
            </a:r>
          </a:p>
          <a:p>
            <a:pPr marL="0" lvl="0" indent="0">
              <a:buNone/>
            </a:pPr>
            <a:r>
              <a:rPr lang="cs-CZ" sz="1200" dirty="0"/>
              <a:t>	c) Napište rovnici funkce úspor a nakreslete.</a:t>
            </a:r>
          </a:p>
          <a:p>
            <a:pPr marL="0" lvl="0" indent="0">
              <a:buNone/>
            </a:pPr>
            <a:r>
              <a:rPr lang="cs-CZ" sz="1200" dirty="0"/>
              <a:t>	d) Určete sklon spotřební a funkce úspor. </a:t>
            </a:r>
          </a:p>
          <a:p>
            <a:pPr marL="0" lvl="0" indent="0">
              <a:buNone/>
            </a:pPr>
            <a:r>
              <a:rPr lang="cs-CZ" sz="1200" dirty="0"/>
              <a:t>	e) Určete velikost autonomních výdajů a nakreslete funkci autonomních výdajů.</a:t>
            </a:r>
          </a:p>
          <a:p>
            <a:pPr marL="0" lvl="0" indent="0">
              <a:buNone/>
            </a:pPr>
            <a:r>
              <a:rPr lang="cs-CZ" sz="1200" dirty="0"/>
              <a:t>	f) Určete velikost jednoduchého výdajového multiplikátoru (multiplikátoru autonomních výdajů).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… b)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6F3F459-051E-4B62-9EB0-C5AB6997A3A4}"/>
              </a:ext>
            </a:extLst>
          </p:cNvPr>
          <p:cNvSpPr txBox="1">
            <a:spLocks/>
          </p:cNvSpPr>
          <p:nvPr/>
        </p:nvSpPr>
        <p:spPr>
          <a:xfrm>
            <a:off x="179512" y="2475187"/>
            <a:ext cx="5616624" cy="59065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mps = 0,3 (30 % svého důchodu spoří)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100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D2515B98-CC7B-4A01-8C00-02F573C50317}"/>
              </a:ext>
            </a:extLst>
          </p:cNvPr>
          <p:cNvCxnSpPr>
            <a:cxnSpLocks/>
          </p:cNvCxnSpPr>
          <p:nvPr/>
        </p:nvCxnSpPr>
        <p:spPr>
          <a:xfrm>
            <a:off x="179512" y="3291830"/>
            <a:ext cx="51845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7021BA7F-6A93-4779-A140-DD92AFC32248}"/>
              </a:ext>
            </a:extLst>
          </p:cNvPr>
          <p:cNvSpPr txBox="1">
            <a:spLocks/>
          </p:cNvSpPr>
          <p:nvPr/>
        </p:nvSpPr>
        <p:spPr>
          <a:xfrm>
            <a:off x="229005" y="3579862"/>
            <a:ext cx="2758819" cy="309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spotřební funkce: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E69FEF0-BA43-4A49-A2DC-F599D8B1E6E8}"/>
              </a:ext>
            </a:extLst>
          </p:cNvPr>
          <p:cNvSpPr txBox="1">
            <a:spLocks/>
          </p:cNvSpPr>
          <p:nvPr/>
        </p:nvSpPr>
        <p:spPr>
          <a:xfrm>
            <a:off x="2411760" y="3579862"/>
            <a:ext cx="1473426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Ca + mpc*Y</a:t>
            </a:r>
            <a:endParaRPr lang="cs-CZ" altLang="cs-CZ" sz="11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3EDBC57B-A699-41C7-8DC4-5B7D5941BD62}"/>
              </a:ext>
            </a:extLst>
          </p:cNvPr>
          <p:cNvSpPr txBox="1">
            <a:spLocks/>
          </p:cNvSpPr>
          <p:nvPr/>
        </p:nvSpPr>
        <p:spPr>
          <a:xfrm>
            <a:off x="2411760" y="3871800"/>
            <a:ext cx="1473426" cy="3092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100 + 0,7*Y</a:t>
            </a:r>
            <a:endParaRPr lang="cs-CZ" altLang="cs-CZ" sz="11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4253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3080</TotalTime>
  <Words>4160</Words>
  <Application>Microsoft Office PowerPoint</Application>
  <PresentationFormat>Předvádění na obrazovce (16:9)</PresentationFormat>
  <Paragraphs>410</Paragraphs>
  <Slides>26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Cambria Math</vt:lpstr>
      <vt:lpstr>Enriqueta</vt:lpstr>
      <vt:lpstr>Times New Roman</vt:lpstr>
      <vt:lpstr>Wingdings</vt:lpstr>
      <vt:lpstr>SLU</vt:lpstr>
      <vt:lpstr>Určení rovnovážné produkce ve  dvou-sektorovém modelu</vt:lpstr>
      <vt:lpstr>Příklad č. 1</vt:lpstr>
      <vt:lpstr>Příklad č. 1 … a) </vt:lpstr>
      <vt:lpstr>Příklad č. 1 … b)</vt:lpstr>
      <vt:lpstr>Příklad č. 1 … c) </vt:lpstr>
      <vt:lpstr>Příklad č. 1 … d) </vt:lpstr>
      <vt:lpstr>Příklad č. 2</vt:lpstr>
      <vt:lpstr>Příklad č. 2 … a)</vt:lpstr>
      <vt:lpstr>Příklad č. 2 … b)</vt:lpstr>
      <vt:lpstr>Příklad č. 2 … c)</vt:lpstr>
      <vt:lpstr>Příklad č. 2 … d)</vt:lpstr>
      <vt:lpstr>Příklad č. 2 … e)</vt:lpstr>
      <vt:lpstr>Příklad č. 2 … f)</vt:lpstr>
      <vt:lpstr>Příklad č. 2 _ pokračování</vt:lpstr>
      <vt:lpstr>Příklad č. 2 _ pokračování … g)</vt:lpstr>
      <vt:lpstr>Příklad č. 2 _ pokračování … g) I, II, III</vt:lpstr>
      <vt:lpstr>Příklad č. 2 _ pokračování … g) V, VI</vt:lpstr>
      <vt:lpstr>Příklad č. 2 _ pokračování</vt:lpstr>
      <vt:lpstr>Příklad č. 2 _ pokračování … h) I, II</vt:lpstr>
      <vt:lpstr>Příklad č. 2 _ pokračování … i)</vt:lpstr>
      <vt:lpstr>Příklad č. 2 _ pokračování … j)</vt:lpstr>
      <vt:lpstr>Příklad č. 2 _ pokračování … j) I</vt:lpstr>
      <vt:lpstr>Příklad č. 2 _ pokračování … j) II</vt:lpstr>
      <vt:lpstr>Příklad č. 2 _ pokračování … j) III</vt:lpstr>
      <vt:lpstr>Příklad č. 3</vt:lpstr>
      <vt:lpstr>Příklad č. 3 … řešení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 Chmielová</cp:lastModifiedBy>
  <cp:revision>111</cp:revision>
  <dcterms:created xsi:type="dcterms:W3CDTF">2016-07-06T15:42:34Z</dcterms:created>
  <dcterms:modified xsi:type="dcterms:W3CDTF">2021-03-12T17:25:45Z</dcterms:modified>
</cp:coreProperties>
</file>