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5" r:id="rId4"/>
    <p:sldId id="307" r:id="rId5"/>
    <p:sldId id="308" r:id="rId6"/>
    <p:sldId id="306" r:id="rId7"/>
    <p:sldId id="310" r:id="rId8"/>
    <p:sldId id="311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F2B2B"/>
    <a:srgbClr val="000000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2287" autoAdjust="0"/>
  </p:normalViewPr>
  <p:slideViewPr>
    <p:cSldViewPr>
      <p:cViewPr varScale="1">
        <p:scale>
          <a:sx n="83" d="100"/>
          <a:sy n="83" d="100"/>
        </p:scale>
        <p:origin x="644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1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680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533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883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120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0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Určení rovnovážné produkce v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tří-sektorovém modelu včetně analýzy rozpočtu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203848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Petra Chmielová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Kamila Turečková, Ph.D.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 Makroekonomie</a:t>
            </a:r>
          </a:p>
          <a:p>
            <a:pPr algn="r"/>
            <a:r>
              <a:rPr lang="cs-CZ" altLang="cs-CZ" sz="1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 semestr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8352928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marL="0" indent="0" algn="just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002283-6511-4D84-97C2-F78330003974}"/>
              </a:ext>
            </a:extLst>
          </p:cNvPr>
          <p:cNvSpPr/>
          <p:nvPr/>
        </p:nvSpPr>
        <p:spPr>
          <a:xfrm>
            <a:off x="1115616" y="2211710"/>
            <a:ext cx="8064896" cy="254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 činí sazba důchodové daně?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disponibilního důchodu.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celkové spotřeby a celkových úspor.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agregátní poptávky.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rovnovážný důchod v Hůrce (na základě vztahu AD=Y).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autonomních výdajů.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jednoduchý výdajový multiplikátor 3sektorové ekonomiky.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9532" y="2045140"/>
            <a:ext cx="8748464" cy="1053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I = 100	       T = 20 + 0,15Y     -&gt;  Ta = 20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50 			 t = 0,15 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 = sazba důchodové daně)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30 	        mps = 0,1 (10 %) … když znám mps, tak vím, že mpc = 0,9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76864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12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 činí sazba důchodové daně?</a:t>
            </a:r>
            <a:endParaRPr lang="cs-CZ" sz="1200" b="1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disponibilního důchodu.</a:t>
            </a:r>
            <a:endParaRPr lang="cs-CZ" sz="1200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celkové spotřeby a celkových úspor.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agregátní poptávky.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a), b) 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9512" y="308014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Obdélník 3">
            <a:extLst>
              <a:ext uri="{FF2B5EF4-FFF2-40B4-BE49-F238E27FC236}">
                <a16:creationId xmlns:a16="http://schemas.microsoft.com/office/drawing/2014/main" id="{7656BACB-AA91-46EC-A089-93EBC80FA005}"/>
              </a:ext>
            </a:extLst>
          </p:cNvPr>
          <p:cNvSpPr/>
          <p:nvPr/>
        </p:nvSpPr>
        <p:spPr>
          <a:xfrm>
            <a:off x="99532" y="3147814"/>
            <a:ext cx="64807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Sazba důchodové daně (t) je obsažena v rovnici celkových daní: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776DFA1-A114-4DAE-9922-E7212B091827}"/>
              </a:ext>
            </a:extLst>
          </p:cNvPr>
          <p:cNvSpPr/>
          <p:nvPr/>
        </p:nvSpPr>
        <p:spPr>
          <a:xfrm>
            <a:off x="5085297" y="3351156"/>
            <a:ext cx="4248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20 + 0,15Y -&gt; sazba důchodové daně: </a:t>
            </a: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0,15 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EC7BC53-FCA1-4A8E-AA4F-84C39D65950F}"/>
              </a:ext>
            </a:extLst>
          </p:cNvPr>
          <p:cNvSpPr/>
          <p:nvPr/>
        </p:nvSpPr>
        <p:spPr>
          <a:xfrm>
            <a:off x="5085297" y="3121365"/>
            <a:ext cx="4248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Ta + t*Y</a:t>
            </a:r>
            <a:endParaRPr lang="cs-CZ" altLang="cs-CZ" sz="14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81D6127-F27C-4495-B8CE-DFE488502C60}"/>
              </a:ext>
            </a:extLst>
          </p:cNvPr>
          <p:cNvSpPr/>
          <p:nvPr/>
        </p:nvSpPr>
        <p:spPr>
          <a:xfrm>
            <a:off x="2740194" y="3707523"/>
            <a:ext cx="2155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YD = Y + TR – (Ta + t*Y)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7DA0F62-FACA-4392-B520-F861778DDF79}"/>
              </a:ext>
            </a:extLst>
          </p:cNvPr>
          <p:cNvSpPr/>
          <p:nvPr/>
        </p:nvSpPr>
        <p:spPr>
          <a:xfrm>
            <a:off x="96516" y="3707523"/>
            <a:ext cx="2714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disponibilního důchodu: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CAA9D06-7F55-4AA2-B53B-13000FB3CC89}"/>
              </a:ext>
            </a:extLst>
          </p:cNvPr>
          <p:cNvSpPr/>
          <p:nvPr/>
        </p:nvSpPr>
        <p:spPr>
          <a:xfrm>
            <a:off x="2771566" y="4015300"/>
            <a:ext cx="23289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YD = Y + 10 – (20 + 0,15*Y)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EEB54662-83C5-4DE2-B84C-0485A0149D40}"/>
              </a:ext>
            </a:extLst>
          </p:cNvPr>
          <p:cNvSpPr/>
          <p:nvPr/>
        </p:nvSpPr>
        <p:spPr>
          <a:xfrm>
            <a:off x="2740194" y="4323077"/>
            <a:ext cx="62922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YD = 0,85*Y – 10 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rovnice (funkce) disponibilního důchodu</a:t>
            </a:r>
            <a:endParaRPr lang="cs-CZ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29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5" grpId="0"/>
      <p:bldP spid="13" grpId="0"/>
      <p:bldP spid="9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9532" y="2045140"/>
            <a:ext cx="8748464" cy="1053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I = 100	       T = 20 + 0,15Y     -&gt;  Ta = 20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50 			 t = 0,15 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 = sazba důchodové daně)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30 	        mps = 0,1 (10 %) … když znám mps, tak vím, že mpc = 0,9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76864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12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 činí sazba důchodové daně?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disponibilního důchodu.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</a:t>
            </a:r>
            <a:r>
              <a:rPr lang="cs-CZ" sz="1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celkové spotřeby 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celkových úspor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agregátní poptávky.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c)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9512" y="308014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125448" y="3138083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celkové spotřeby: </a:t>
            </a:r>
          </a:p>
        </p:txBody>
      </p:sp>
      <p:sp>
        <p:nvSpPr>
          <p:cNvPr id="18" name="Zástupný symbol pro obsah 2">
            <a:extLst>
              <a:ext uri="{FF2B5EF4-FFF2-40B4-BE49-F238E27FC236}">
                <a16:creationId xmlns:a16="http://schemas.microsoft.com/office/drawing/2014/main" id="{8F90D0D4-B947-470A-A946-17BA97B2D941}"/>
              </a:ext>
            </a:extLst>
          </p:cNvPr>
          <p:cNvSpPr txBox="1">
            <a:spLocks/>
          </p:cNvSpPr>
          <p:nvPr/>
        </p:nvSpPr>
        <p:spPr>
          <a:xfrm>
            <a:off x="125448" y="3428894"/>
            <a:ext cx="1584176" cy="4322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Ca + mpc*YD</a:t>
            </a:r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4F898511-2249-4462-BD69-BA9AD8E1E11B}"/>
              </a:ext>
            </a:extLst>
          </p:cNvPr>
          <p:cNvSpPr txBox="1">
            <a:spLocks/>
          </p:cNvSpPr>
          <p:nvPr/>
        </p:nvSpPr>
        <p:spPr>
          <a:xfrm>
            <a:off x="4283968" y="3178079"/>
            <a:ext cx="2952328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celkových úspor: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80B54448-7376-4E7A-B104-D780DB61F59D}"/>
              </a:ext>
            </a:extLst>
          </p:cNvPr>
          <p:cNvSpPr/>
          <p:nvPr/>
        </p:nvSpPr>
        <p:spPr>
          <a:xfrm>
            <a:off x="125448" y="3727841"/>
            <a:ext cx="2846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Ca + mpc*(Y + TR – Ta – t*Y)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5EFBF51-4882-4839-9A21-D9FBD5B80130}"/>
              </a:ext>
            </a:extLst>
          </p:cNvPr>
          <p:cNvSpPr/>
          <p:nvPr/>
        </p:nvSpPr>
        <p:spPr>
          <a:xfrm>
            <a:off x="131276" y="4026788"/>
            <a:ext cx="29688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30 + 0,9 * (Y + 10 – 20 – 0,15*Y)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E9C8DED-7B50-43A8-AF6B-12EC2F570367}"/>
              </a:ext>
            </a:extLst>
          </p:cNvPr>
          <p:cNvSpPr/>
          <p:nvPr/>
        </p:nvSpPr>
        <p:spPr>
          <a:xfrm>
            <a:off x="125448" y="4334565"/>
            <a:ext cx="28534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= 21 + 0,765Y</a:t>
            </a:r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funkce spotřeby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C37FBDBF-0E0F-4395-AE9F-C2FFA3BDF6C1}"/>
              </a:ext>
            </a:extLst>
          </p:cNvPr>
          <p:cNvSpPr/>
          <p:nvPr/>
        </p:nvSpPr>
        <p:spPr>
          <a:xfrm>
            <a:off x="4243184" y="3778719"/>
            <a:ext cx="2910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-Ca + mps*(Y + TR – Ta – t*Y)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52817797-209D-47CF-9070-7238BDF9C2E0}"/>
              </a:ext>
            </a:extLst>
          </p:cNvPr>
          <p:cNvSpPr/>
          <p:nvPr/>
        </p:nvSpPr>
        <p:spPr>
          <a:xfrm>
            <a:off x="4253096" y="3485348"/>
            <a:ext cx="16610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-Ca + mps*YD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CA33A5A7-0219-49FC-8C6D-B79EC1AA6826}"/>
              </a:ext>
            </a:extLst>
          </p:cNvPr>
          <p:cNvSpPr/>
          <p:nvPr/>
        </p:nvSpPr>
        <p:spPr>
          <a:xfrm>
            <a:off x="4291790" y="4087650"/>
            <a:ext cx="2832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-30 + 0,1*(Y + 10 – 20 -0,15*Y)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320F5662-E4DE-4FA2-BBC7-B756239E8435}"/>
              </a:ext>
            </a:extLst>
          </p:cNvPr>
          <p:cNvSpPr/>
          <p:nvPr/>
        </p:nvSpPr>
        <p:spPr>
          <a:xfrm>
            <a:off x="4283968" y="4379867"/>
            <a:ext cx="29546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-31 + 0,085Y   </a:t>
            </a:r>
            <a:r>
              <a:rPr lang="cs-CZ" altLang="cs-CZ" sz="1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funkce úspor	</a:t>
            </a:r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0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" grpId="0"/>
      <p:bldP spid="8" grpId="0"/>
      <p:bldP spid="12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9532" y="2045140"/>
            <a:ext cx="8748464" cy="1053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I = 100	       T = 20 + 0,15Y     -&gt;  Ta = 20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50 			 t = 0,15 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 = sazba důchodové daně)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30 	        mps = 0,1 (10 %) … když znám mps, tak vím, že mpc = 0,9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76864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12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 činí sazba důchodové daně?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disponibilního důchodu.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celkové spotřeby a celkových úspor.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Napište rovnici agregátní poptávky.</a:t>
            </a:r>
            <a:endParaRPr lang="cs-CZ" sz="12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d)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9512" y="308014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134968" y="3291830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agregátní poptávky: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DE9C95C-A98A-4010-A0F1-71E6C446200B}"/>
              </a:ext>
            </a:extLst>
          </p:cNvPr>
          <p:cNvSpPr/>
          <p:nvPr/>
        </p:nvSpPr>
        <p:spPr>
          <a:xfrm>
            <a:off x="2589782" y="3291830"/>
            <a:ext cx="14061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C + I + G </a:t>
            </a:r>
            <a:endParaRPr lang="cs-CZ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C20C4DA-2C33-4D38-8591-FE52DD311695}"/>
              </a:ext>
            </a:extLst>
          </p:cNvPr>
          <p:cNvSpPr/>
          <p:nvPr/>
        </p:nvSpPr>
        <p:spPr>
          <a:xfrm>
            <a:off x="2592929" y="3599607"/>
            <a:ext cx="352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Ca + mpc*(Y + TR – Ta –t*Y) + I + G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5249262-7F21-48F2-84CE-58A9ED3F3E48}"/>
              </a:ext>
            </a:extLst>
          </p:cNvPr>
          <p:cNvSpPr/>
          <p:nvPr/>
        </p:nvSpPr>
        <p:spPr>
          <a:xfrm>
            <a:off x="2589782" y="3878629"/>
            <a:ext cx="68787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Ca + mpc*Y + mpc*TR – mpc*Ta – mpc*t*Y + I + G</a:t>
            </a:r>
            <a:r>
              <a:rPr lang="cs-CZ" altLang="cs-CZ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  </a:t>
            </a:r>
            <a:r>
              <a:rPr lang="cs-CZ" altLang="cs-CZ" sz="1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matematicky upravený tvar</a:t>
            </a:r>
            <a:endParaRPr lang="cs-CZ" altLang="cs-CZ" sz="14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AED5A08-2BD2-4EF7-AE84-3EB41A118FED}"/>
              </a:ext>
            </a:extLst>
          </p:cNvPr>
          <p:cNvSpPr/>
          <p:nvPr/>
        </p:nvSpPr>
        <p:spPr>
          <a:xfrm>
            <a:off x="2589782" y="420122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30 + 0,9Y + 0,9*10 – 0,9*20 – 0,9*0,15Y + 100 + 50</a:t>
            </a:r>
            <a:endParaRPr lang="cs-CZ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38305CC-692C-4955-A8E5-730A08EAEDC2}"/>
              </a:ext>
            </a:extLst>
          </p:cNvPr>
          <p:cNvSpPr/>
          <p:nvPr/>
        </p:nvSpPr>
        <p:spPr>
          <a:xfrm>
            <a:off x="2581026" y="4465428"/>
            <a:ext cx="61815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171 + 0,765Y </a:t>
            </a:r>
            <a:r>
              <a:rPr lang="cs-CZ" altLang="cs-CZ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rovnice agregátní poptávky</a:t>
            </a:r>
            <a:endParaRPr lang="cs-CZ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387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" grpId="0"/>
      <p:bldP spid="5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862354"/>
            <a:ext cx="8748464" cy="1053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I = 100	       T = 20 + 0,15Y     -&gt;  Ta = 20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50 			 t = 0,15 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 = sazba důchodové daně)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30 	        mps = 0,1 (10 %) … když znám mps, tak vím, že mpc = 0,9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76864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12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rovnovážný důchod v Hůrce (na základě vztahu AD=Y).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autonomních výdajů.</a:t>
            </a:r>
            <a:endParaRPr lang="cs-CZ" sz="12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jednoduchý výdajový multiplikátor 3sektorové ekonomiky.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e), f)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9512" y="292407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0AF3DBF9-A287-4C1A-9535-F1F17860799A}"/>
              </a:ext>
            </a:extLst>
          </p:cNvPr>
          <p:cNvSpPr txBox="1">
            <a:spLocks/>
          </p:cNvSpPr>
          <p:nvPr/>
        </p:nvSpPr>
        <p:spPr>
          <a:xfrm>
            <a:off x="179512" y="3031541"/>
            <a:ext cx="1872208" cy="321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D42BB70F-F4A7-462D-82C8-A0210438A8C7}"/>
              </a:ext>
            </a:extLst>
          </p:cNvPr>
          <p:cNvSpPr txBox="1">
            <a:spLocks/>
          </p:cNvSpPr>
          <p:nvPr/>
        </p:nvSpPr>
        <p:spPr>
          <a:xfrm>
            <a:off x="72413" y="3670921"/>
            <a:ext cx="4571595" cy="3463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Ca + mpc*Y + mpc*TR – mpc*Ta – mpc*t*Y + I + G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40265C2-9A7D-4A1F-A66B-63F7883CF257}"/>
              </a:ext>
            </a:extLst>
          </p:cNvPr>
          <p:cNvSpPr/>
          <p:nvPr/>
        </p:nvSpPr>
        <p:spPr>
          <a:xfrm>
            <a:off x="72413" y="3387056"/>
            <a:ext cx="16898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(Y) = C + I + G 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8F915951-B5E1-4940-8205-2C3BD33DB518}"/>
              </a:ext>
            </a:extLst>
          </p:cNvPr>
          <p:cNvSpPr/>
          <p:nvPr/>
        </p:nvSpPr>
        <p:spPr>
          <a:xfrm>
            <a:off x="72413" y="3979332"/>
            <a:ext cx="42835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30 + 0,9Y + 0,9*10 – 0,9*20 - 0,9*0,15Y + 100 + 50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E3DADD5-FFFB-46F3-967D-FBE6C2FAF46F}"/>
              </a:ext>
            </a:extLst>
          </p:cNvPr>
          <p:cNvSpPr/>
          <p:nvPr/>
        </p:nvSpPr>
        <p:spPr>
          <a:xfrm>
            <a:off x="72413" y="4281417"/>
            <a:ext cx="34563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727,66  </a:t>
            </a:r>
            <a:r>
              <a:rPr lang="cs-CZ" altLang="cs-CZ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rovnovážný důchod v Hůrce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E7231494-B29C-4C65-A1C3-D05A6D12BFCD}"/>
              </a:ext>
            </a:extLst>
          </p:cNvPr>
          <p:cNvSpPr txBox="1">
            <a:spLocks/>
          </p:cNvSpPr>
          <p:nvPr/>
        </p:nvSpPr>
        <p:spPr>
          <a:xfrm>
            <a:off x="5436096" y="3031541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autonomních výdajů: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F6AC29BF-5343-4F7C-837C-6470B78F0A20}"/>
              </a:ext>
            </a:extLst>
          </p:cNvPr>
          <p:cNvSpPr/>
          <p:nvPr/>
        </p:nvSpPr>
        <p:spPr>
          <a:xfrm>
            <a:off x="5451980" y="3298765"/>
            <a:ext cx="30084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mpc*TR – mpc*Ta + I + G 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EC3A99F-B5F5-471B-B1B9-14B64B788C45}"/>
              </a:ext>
            </a:extLst>
          </p:cNvPr>
          <p:cNvSpPr/>
          <p:nvPr/>
        </p:nvSpPr>
        <p:spPr>
          <a:xfrm>
            <a:off x="5451980" y="3585572"/>
            <a:ext cx="21961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30 + 9 – 18 + 100 + 50 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C1E3310-651F-4A9F-A069-3BA29DB5369E}"/>
              </a:ext>
            </a:extLst>
          </p:cNvPr>
          <p:cNvSpPr/>
          <p:nvPr/>
        </p:nvSpPr>
        <p:spPr>
          <a:xfrm>
            <a:off x="5451980" y="3864015"/>
            <a:ext cx="766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171</a:t>
            </a:r>
          </a:p>
        </p:txBody>
      </p:sp>
    </p:spTree>
    <p:extLst>
      <p:ext uri="{BB962C8B-B14F-4D97-AF65-F5344CB8AC3E}">
        <p14:creationId xmlns:p14="http://schemas.microsoft.com/office/powerpoint/2010/main" val="7009563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2" grpId="0"/>
      <p:bldP spid="5" grpId="0"/>
      <p:bldP spid="1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862354"/>
            <a:ext cx="8748464" cy="1053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I = 100	       T = 20 + 0,15Y     -&gt;  Ta = 20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50 			 t = 0,15 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 = sazba důchodové daně)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Ca = 30 	        mps = 0,1 (10 %) … když znám mps, tak vím, že mpc = 0,9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76864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1200" dirty="0"/>
              <a:t>Stát Hůrka investuje každoročně 100 liber, vládní nákupy statků a služeb činí 50 liber a transfery 10 liber, státní funkci celkových daní lze zapsat T=20+0,15Y, obyvatelé Hůrky ušetří 10% svých příjmů, přičemž jejich autonomní spotřeba činí 30 liber.</a:t>
            </a: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rovnovážný důchod v Hůrce (na základě vztahu AD=Y)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autonomních výdajů.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0"/>
              </a:spcBef>
              <a:buAutoNum type="alphaLcParenR" startAt="5"/>
            </a:pPr>
            <a:r>
              <a:rPr lang="cs-CZ" sz="12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jednoduchý výdajový multiplikátor 3sektorové ekonomiky.</a:t>
            </a:r>
            <a:endParaRPr lang="cs-CZ" sz="12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g)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9512" y="292407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4439B83A-4E44-4EEF-B0E8-5FF611A9DBBB}"/>
              </a:ext>
            </a:extLst>
          </p:cNvPr>
          <p:cNvSpPr txBox="1">
            <a:spLocks/>
          </p:cNvSpPr>
          <p:nvPr/>
        </p:nvSpPr>
        <p:spPr>
          <a:xfrm>
            <a:off x="146328" y="3075805"/>
            <a:ext cx="5217760" cy="4788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Jednoduchý výdajový multiplikátor třísektorové ekonomiky: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1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>
                <a:extLst>
                  <a:ext uri="{FF2B5EF4-FFF2-40B4-BE49-F238E27FC236}">
                    <a16:creationId xmlns:a16="http://schemas.microsoft.com/office/drawing/2014/main" id="{B81D1A81-76EA-43AE-801B-455929CEA64C}"/>
                  </a:ext>
                </a:extLst>
              </p:cNvPr>
              <p:cNvSpPr/>
              <p:nvPr/>
            </p:nvSpPr>
            <p:spPr>
              <a:xfrm>
                <a:off x="5076056" y="3075805"/>
                <a:ext cx="1872208" cy="478849"/>
              </a:xfrm>
              <a:prstGeom prst="rect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mpc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 ∗ (1 −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</a:t>
                </a:r>
                <a:endParaRPr lang="cs-CZ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Obdélník 14">
                <a:extLst>
                  <a:ext uri="{FF2B5EF4-FFF2-40B4-BE49-F238E27FC236}">
                    <a16:creationId xmlns:a16="http://schemas.microsoft.com/office/drawing/2014/main" id="{B81D1A81-76EA-43AE-801B-455929CEA6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075805"/>
                <a:ext cx="1872208" cy="478849"/>
              </a:xfrm>
              <a:prstGeom prst="rect">
                <a:avLst/>
              </a:prstGeom>
              <a:blipFill>
                <a:blip r:embed="rId3"/>
                <a:stretch>
                  <a:fillRect l="-322" b="-2439"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45352CD-195C-495E-934C-0B2C09DB8594}"/>
                  </a:ext>
                </a:extLst>
              </p:cNvPr>
              <p:cNvSpPr/>
              <p:nvPr/>
            </p:nvSpPr>
            <p:spPr>
              <a:xfrm>
                <a:off x="5004048" y="3618395"/>
                <a:ext cx="1919115" cy="471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bg2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dirty="0">
                    <a:solidFill>
                      <a:schemeClr val="bg2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chemeClr val="bg2">
                                <a:lumMod val="50000"/>
                              </a:schemeClr>
                            </a:solidFill>
                            <a:cs typeface="Times New Roman" panose="02020603050405020304" pitchFamily="18" charset="0"/>
                          </a:rPr>
                          <m:t>1 − 0,9 ∗ (1 − 0,15)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45352CD-195C-495E-934C-0B2C09DB8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618395"/>
                <a:ext cx="1919115" cy="471411"/>
              </a:xfrm>
              <a:prstGeom prst="rect">
                <a:avLst/>
              </a:prstGeom>
              <a:blipFill>
                <a:blip r:embed="rId4"/>
                <a:stretch>
                  <a:fillRect l="-952" b="-64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>
            <a:extLst>
              <a:ext uri="{FF2B5EF4-FFF2-40B4-BE49-F238E27FC236}">
                <a16:creationId xmlns:a16="http://schemas.microsoft.com/office/drawing/2014/main" id="{9E2FC566-9258-46BC-8498-D2280203399F}"/>
              </a:ext>
            </a:extLst>
          </p:cNvPr>
          <p:cNvSpPr/>
          <p:nvPr/>
        </p:nvSpPr>
        <p:spPr>
          <a:xfrm>
            <a:off x="5013940" y="4140801"/>
            <a:ext cx="837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4,26</a:t>
            </a:r>
            <a:r>
              <a:rPr lang="cs-CZ" altLang="cs-CZ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8352928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Stát Hůrka investuje každoročně 100 liber, vládní nákupy statků a služeb činí 50 liber a transfery 10 liber, státní funkci celkových daní lze zapsat T=20+0,15Y, obyvatelé Hůrky ušetří 10 % svých příjmů, přičemž jejich autonomní spotřeba činí 30 liber.</a:t>
            </a:r>
          </a:p>
          <a:p>
            <a:pPr marL="0" indent="0" algn="just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 _  pokračování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002283-6511-4D84-97C2-F78330003974}"/>
              </a:ext>
            </a:extLst>
          </p:cNvPr>
          <p:cNvSpPr/>
          <p:nvPr/>
        </p:nvSpPr>
        <p:spPr>
          <a:xfrm>
            <a:off x="536516" y="2211710"/>
            <a:ext cx="84999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dirty="0"/>
              <a:t>h) Ověřte výpočet rovnovážného důchodu z e) pomocí multiplikátoru a objemu autonomních výdajů.</a:t>
            </a:r>
          </a:p>
          <a:p>
            <a:pPr lvl="1"/>
            <a:r>
              <a:rPr lang="cs-CZ" sz="1600" dirty="0"/>
              <a:t>I) 	Určete velikost disponibilního důchodu v Hůrce.</a:t>
            </a:r>
          </a:p>
          <a:p>
            <a:pPr lvl="1"/>
            <a:r>
              <a:rPr lang="cs-CZ" sz="1600" dirty="0"/>
              <a:t>II) 	Určete velikost spotřeby a velikost úspor.</a:t>
            </a:r>
          </a:p>
          <a:p>
            <a:pPr lvl="1"/>
            <a:r>
              <a:rPr lang="cs-CZ" sz="1600" dirty="0"/>
              <a:t>III) 	Platí identita, že YD = C + S?</a:t>
            </a:r>
          </a:p>
          <a:p>
            <a:pPr lvl="1"/>
            <a:r>
              <a:rPr lang="cs-CZ" sz="1600" dirty="0"/>
              <a:t>IV) 	Platí, že v bodě makroekonomické rovnováhy Y = C + I + G?</a:t>
            </a:r>
          </a:p>
          <a:p>
            <a:pPr lvl="1"/>
            <a:r>
              <a:rPr lang="cs-CZ" sz="1600" dirty="0"/>
              <a:t>V) 	Určete objem důchodových daní.</a:t>
            </a:r>
          </a:p>
          <a:p>
            <a:pPr lvl="1"/>
            <a:r>
              <a:rPr lang="cs-CZ" sz="1600" dirty="0"/>
              <a:t>VI) 	Určete velikost celkových daní.</a:t>
            </a:r>
          </a:p>
          <a:p>
            <a:pPr lvl="1"/>
            <a:r>
              <a:rPr lang="cs-CZ" sz="1600" dirty="0"/>
              <a:t>VII) 	Určete velikost příjmů a výdajů státního rozpočtu.</a:t>
            </a:r>
          </a:p>
          <a:p>
            <a:pPr lvl="1"/>
            <a:r>
              <a:rPr lang="cs-CZ" sz="1600" dirty="0"/>
              <a:t>VIII) Určete saldo státního rozpočtu.</a:t>
            </a:r>
          </a:p>
          <a:p>
            <a:pPr lvl="1"/>
            <a:r>
              <a:rPr lang="cs-CZ" sz="1600" dirty="0"/>
              <a:t>IX) 	Platí identita (podmínka rovnováhy), že S + TN = I + G?</a:t>
            </a:r>
          </a:p>
        </p:txBody>
      </p:sp>
    </p:spTree>
    <p:extLst>
      <p:ext uri="{BB962C8B-B14F-4D97-AF65-F5344CB8AC3E}">
        <p14:creationId xmlns:p14="http://schemas.microsoft.com/office/powerpoint/2010/main" val="386983446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3995</TotalTime>
  <Words>1464</Words>
  <Application>Microsoft Office PowerPoint</Application>
  <PresentationFormat>Předvádění na obrazovce (16:9)</PresentationFormat>
  <Paragraphs>124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SLU</vt:lpstr>
      <vt:lpstr>Určení rovnovážné produkce v  tří-sektorovém modelu včetně analýzy rozpočtu</vt:lpstr>
      <vt:lpstr>Příklad č. 1</vt:lpstr>
      <vt:lpstr>Příklad č. 1 … a), b) </vt:lpstr>
      <vt:lpstr>Příklad č. 1 … c)</vt:lpstr>
      <vt:lpstr>Příklad č. 1 … d)</vt:lpstr>
      <vt:lpstr>Příklad č. 1 … e), f)</vt:lpstr>
      <vt:lpstr>Příklad č. 1 … g)</vt:lpstr>
      <vt:lpstr>Příklad č. 1  _  pokračování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153</cp:revision>
  <dcterms:created xsi:type="dcterms:W3CDTF">2016-07-06T15:42:34Z</dcterms:created>
  <dcterms:modified xsi:type="dcterms:W3CDTF">2021-03-12T17:29:18Z</dcterms:modified>
</cp:coreProperties>
</file>