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354" r:id="rId3"/>
    <p:sldId id="257" r:id="rId4"/>
    <p:sldId id="355" r:id="rId5"/>
    <p:sldId id="328" r:id="rId6"/>
    <p:sldId id="356" r:id="rId7"/>
    <p:sldId id="357" r:id="rId8"/>
    <p:sldId id="358" r:id="rId9"/>
    <p:sldId id="335" r:id="rId10"/>
    <p:sldId id="359" r:id="rId11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 Středně sytá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D7B26C5-4107-4FEC-AEDC-1716B250A1EF}" styleName="Styl Světlá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793D81CF-94F2-401A-BA57-92F5A7B2D0C5}" styleName="Styl Středně sytá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7E9639D4-E3E2-4D34-9284-5A2195B3D0D7}" styleName="Styl Světlá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6341" autoAdjust="0"/>
    <p:restoredTop sz="93856" autoAdjust="0"/>
  </p:normalViewPr>
  <p:slideViewPr>
    <p:cSldViewPr>
      <p:cViewPr varScale="1">
        <p:scale>
          <a:sx n="143" d="100"/>
          <a:sy n="143" d="100"/>
        </p:scale>
        <p:origin x="1218" y="10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29.03.2021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24774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580514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4774812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4737491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4699728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0501820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3332547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594171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  <p:transition spd="slow"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  <p:transition spd="slow"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  <p:transition spd="slow">
    <p:wipe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ransition spd="slow">
    <p:wipe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kospace.cz/4-makroekonomie-2/25-4-krivka-is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400600" cy="324036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Trh zboží a služeb </a:t>
            </a: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křivka IS</a:t>
            </a: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3sektorová ekonomika</a:t>
            </a: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156176" y="3723878"/>
            <a:ext cx="2816095" cy="11521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Petra Chmielová</a:t>
            </a:r>
          </a:p>
          <a:p>
            <a:pPr algn="r"/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seminář Makroekonomie </a:t>
            </a:r>
          </a:p>
          <a:p>
            <a:pPr algn="r"/>
            <a:r>
              <a:rPr lang="cs-CZ" altLang="cs-CZ" sz="1200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letní semestr</a:t>
            </a: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  <p:transition spd="slow">
    <p:wip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b="1" dirty="0"/>
              <a:t>Příklad č. 3 _ řešení</a:t>
            </a: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179512" y="698886"/>
            <a:ext cx="3973678" cy="101599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spcBef>
                <a:spcPts val="0"/>
              </a:spcBef>
              <a:buNone/>
            </a:pPr>
            <a:r>
              <a:rPr lang="cs-CZ" sz="1200" dirty="0"/>
              <a:t>Znáte : C=50+0,6YD, t=0,15, TR = 10, G=100, Ī =50 a b=5.</a:t>
            </a:r>
          </a:p>
          <a:p>
            <a:pPr marL="457200" indent="-457200" algn="just">
              <a:spcBef>
                <a:spcPts val="0"/>
              </a:spcBef>
              <a:buAutoNum type="alphaLcParenR"/>
            </a:pPr>
            <a:r>
              <a:rPr lang="cs-CZ" sz="1200" b="1" dirty="0">
                <a:solidFill>
                  <a:srgbClr val="00B050"/>
                </a:solidFill>
              </a:rPr>
              <a:t>Určete rovnici poptávky po investicích.</a:t>
            </a:r>
          </a:p>
          <a:p>
            <a:pPr marL="457200" indent="-457200" algn="just">
              <a:spcBef>
                <a:spcPts val="0"/>
              </a:spcBef>
              <a:buAutoNum type="alphaLcParenR"/>
            </a:pPr>
            <a:r>
              <a:rPr lang="cs-CZ" sz="1200" b="1" dirty="0">
                <a:solidFill>
                  <a:srgbClr val="00B0F0"/>
                </a:solidFill>
              </a:rPr>
              <a:t>Určete autonomní výdaje.</a:t>
            </a:r>
          </a:p>
          <a:p>
            <a:pPr marL="457200" indent="-457200" algn="just">
              <a:spcBef>
                <a:spcPts val="0"/>
              </a:spcBef>
              <a:buAutoNum type="alphaLcParenR"/>
            </a:pPr>
            <a:r>
              <a:rPr lang="cs-CZ" sz="1200" b="1" dirty="0">
                <a:solidFill>
                  <a:schemeClr val="accent3">
                    <a:lumMod val="75000"/>
                  </a:schemeClr>
                </a:solidFill>
              </a:rPr>
              <a:t>Určete multiplikátor.</a:t>
            </a:r>
          </a:p>
          <a:p>
            <a:pPr marL="457200" indent="-457200" algn="just">
              <a:spcBef>
                <a:spcPts val="0"/>
              </a:spcBef>
              <a:buAutoNum type="alphaLcParenR"/>
            </a:pPr>
            <a:r>
              <a:rPr lang="cs-CZ" sz="1200" b="1" dirty="0">
                <a:solidFill>
                  <a:srgbClr val="C00000"/>
                </a:solidFill>
              </a:rPr>
              <a:t>Určete funkci AD.</a:t>
            </a:r>
          </a:p>
          <a:p>
            <a:pPr marL="457200" indent="-457200" algn="just">
              <a:spcBef>
                <a:spcPts val="0"/>
              </a:spcBef>
              <a:buAutoNum type="alphaLcParenR"/>
            </a:pPr>
            <a:r>
              <a:rPr lang="cs-CZ" sz="1200" b="1" dirty="0">
                <a:solidFill>
                  <a:srgbClr val="7030A0"/>
                </a:solidFill>
              </a:rPr>
              <a:t>Určete rovnici křivky IS.</a:t>
            </a:r>
          </a:p>
          <a:p>
            <a:pPr marL="457200" indent="-457200" algn="just">
              <a:spcBef>
                <a:spcPts val="0"/>
              </a:spcBef>
              <a:buAutoNum type="alphaLcParenR"/>
            </a:pPr>
            <a:endParaRPr lang="cs-CZ" sz="1200" dirty="0"/>
          </a:p>
          <a:p>
            <a:pPr marL="0" indent="0" algn="just">
              <a:spcBef>
                <a:spcPts val="0"/>
              </a:spcBef>
              <a:buNone/>
            </a:pPr>
            <a:endParaRPr lang="cs-CZ" altLang="cs-CZ" sz="1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4427984" y="1131590"/>
            <a:ext cx="5184576" cy="932488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altLang="cs-CZ" sz="1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Ze zadání víme, že:	C = 50 + 0,6YD	t = 0,15</a:t>
            </a: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TR = 10 		G = 100 </a:t>
            </a: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cs-CZ" sz="1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Ī</a:t>
            </a:r>
            <a:r>
              <a:rPr lang="cs-CZ" altLang="cs-CZ" sz="1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50		b = 5 </a:t>
            </a: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r>
              <a:rPr lang="cs-CZ" altLang="cs-CZ" sz="20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		</a:t>
            </a:r>
            <a:endParaRPr lang="cs-CZ" altLang="cs-CZ" sz="16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Přímá spojnice 8">
            <a:extLst>
              <a:ext uri="{FF2B5EF4-FFF2-40B4-BE49-F238E27FC236}">
                <a16:creationId xmlns:a16="http://schemas.microsoft.com/office/drawing/2014/main" id="{7B9A0555-E2E6-40C2-A21D-A15467E70124}"/>
              </a:ext>
            </a:extLst>
          </p:cNvPr>
          <p:cNvCxnSpPr>
            <a:cxnSpLocks/>
          </p:cNvCxnSpPr>
          <p:nvPr/>
        </p:nvCxnSpPr>
        <p:spPr>
          <a:xfrm>
            <a:off x="107504" y="1896220"/>
            <a:ext cx="8777651" cy="13705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6333ED29-9F55-44B6-BD85-0A54BEB2FB7F}"/>
              </a:ext>
            </a:extLst>
          </p:cNvPr>
          <p:cNvSpPr txBox="1">
            <a:spLocks/>
          </p:cNvSpPr>
          <p:nvPr/>
        </p:nvSpPr>
        <p:spPr>
          <a:xfrm>
            <a:off x="107504" y="1944357"/>
            <a:ext cx="2846000" cy="239441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altLang="cs-CZ" sz="1400" b="1" u="sng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Rovnice poptávky po investicích: </a:t>
            </a:r>
          </a:p>
        </p:txBody>
      </p:sp>
      <p:sp>
        <p:nvSpPr>
          <p:cNvPr id="12" name="Obdélník 11"/>
          <p:cNvSpPr/>
          <p:nvPr/>
        </p:nvSpPr>
        <p:spPr>
          <a:xfrm>
            <a:off x="138594" y="2199817"/>
            <a:ext cx="98135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altLang="cs-CZ" sz="14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= </a:t>
            </a:r>
            <a:r>
              <a:rPr lang="cs-CZ" sz="1400" b="1" dirty="0">
                <a:solidFill>
                  <a:srgbClr val="00B050"/>
                </a:solidFill>
              </a:rPr>
              <a:t> Ī – b*i</a:t>
            </a:r>
          </a:p>
        </p:txBody>
      </p:sp>
      <p:sp>
        <p:nvSpPr>
          <p:cNvPr id="14" name="Obdélník 13"/>
          <p:cNvSpPr/>
          <p:nvPr/>
        </p:nvSpPr>
        <p:spPr>
          <a:xfrm>
            <a:off x="138593" y="2420686"/>
            <a:ext cx="108074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altLang="cs-CZ" sz="1400" b="1" u="sng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= </a:t>
            </a:r>
            <a:r>
              <a:rPr lang="cs-CZ" sz="1400" b="1" u="sng" dirty="0">
                <a:solidFill>
                  <a:srgbClr val="00B050"/>
                </a:solidFill>
              </a:rPr>
              <a:t> 50 – 5*i</a:t>
            </a:r>
          </a:p>
        </p:txBody>
      </p:sp>
      <p:sp>
        <p:nvSpPr>
          <p:cNvPr id="15" name="Zástupný symbol pro obsah 2">
            <a:extLst>
              <a:ext uri="{FF2B5EF4-FFF2-40B4-BE49-F238E27FC236}">
                <a16:creationId xmlns:a16="http://schemas.microsoft.com/office/drawing/2014/main" id="{5335CB19-3FB2-4221-98EB-3E307A200247}"/>
              </a:ext>
            </a:extLst>
          </p:cNvPr>
          <p:cNvSpPr txBox="1">
            <a:spLocks/>
          </p:cNvSpPr>
          <p:nvPr/>
        </p:nvSpPr>
        <p:spPr>
          <a:xfrm>
            <a:off x="138593" y="2863515"/>
            <a:ext cx="2846000" cy="239441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altLang="cs-CZ" sz="1400" b="1" u="sng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Rovnice autonomních výdajů: </a:t>
            </a:r>
          </a:p>
        </p:txBody>
      </p:sp>
      <p:sp>
        <p:nvSpPr>
          <p:cNvPr id="17" name="Obdélník 16">
            <a:extLst>
              <a:ext uri="{FF2B5EF4-FFF2-40B4-BE49-F238E27FC236}">
                <a16:creationId xmlns:a16="http://schemas.microsoft.com/office/drawing/2014/main" id="{711243D2-88EF-4640-A505-AE5129CF80B2}"/>
              </a:ext>
            </a:extLst>
          </p:cNvPr>
          <p:cNvSpPr/>
          <p:nvPr/>
        </p:nvSpPr>
        <p:spPr>
          <a:xfrm>
            <a:off x="138593" y="3153888"/>
            <a:ext cx="300845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altLang="cs-CZ" sz="14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= Ca + mpc*TR – mpc*Ta + </a:t>
            </a:r>
            <a:r>
              <a:rPr lang="cs-CZ" sz="1400" b="1" dirty="0">
                <a:solidFill>
                  <a:srgbClr val="FF0000"/>
                </a:solidFill>
              </a:rPr>
              <a:t>Ī</a:t>
            </a:r>
            <a:r>
              <a:rPr lang="cs-CZ" altLang="cs-CZ" sz="14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G </a:t>
            </a:r>
          </a:p>
        </p:txBody>
      </p:sp>
      <p:sp>
        <p:nvSpPr>
          <p:cNvPr id="13" name="Obdélník 12"/>
          <p:cNvSpPr/>
          <p:nvPr/>
        </p:nvSpPr>
        <p:spPr>
          <a:xfrm>
            <a:off x="128779" y="3405183"/>
            <a:ext cx="239014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1400" b="1" dirty="0">
                <a:solidFill>
                  <a:srgbClr val="00B0F0"/>
                </a:solidFill>
              </a:rPr>
              <a:t>A = 50+0,6*10-0,6*0+50+100</a:t>
            </a:r>
            <a:endParaRPr lang="cs-CZ" sz="1400" dirty="0">
              <a:solidFill>
                <a:srgbClr val="00B0F0"/>
              </a:solidFill>
            </a:endParaRPr>
          </a:p>
        </p:txBody>
      </p:sp>
      <p:sp>
        <p:nvSpPr>
          <p:cNvPr id="18" name="Obdélník 17"/>
          <p:cNvSpPr/>
          <p:nvPr/>
        </p:nvSpPr>
        <p:spPr>
          <a:xfrm>
            <a:off x="128779" y="3642071"/>
            <a:ext cx="76630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1400" b="1" u="sng" dirty="0">
                <a:solidFill>
                  <a:srgbClr val="00B0F0"/>
                </a:solidFill>
              </a:rPr>
              <a:t>A = 206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Obdélník 18"/>
              <p:cNvSpPr/>
              <p:nvPr/>
            </p:nvSpPr>
            <p:spPr>
              <a:xfrm>
                <a:off x="3639339" y="2256069"/>
                <a:ext cx="1367426" cy="42999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l-GR" altLang="cs-CZ" sz="1400" b="1" dirty="0">
                    <a:solidFill>
                      <a:schemeClr val="accent3">
                        <a:lumMod val="7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α</a:t>
                </a:r>
                <a:r>
                  <a:rPr lang="cs-CZ" altLang="cs-CZ" sz="1400" b="1" baseline="-25000" dirty="0">
                    <a:solidFill>
                      <a:schemeClr val="accent3">
                        <a:lumMod val="7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G</a:t>
                </a:r>
                <a:r>
                  <a:rPr lang="cs-CZ" altLang="cs-CZ" sz="1400" b="1" dirty="0">
                    <a:solidFill>
                      <a:schemeClr val="accent3">
                        <a:lumMod val="7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altLang="cs-CZ" sz="1400" b="1" i="1">
                            <a:solidFill>
                              <a:schemeClr val="accent3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cs-CZ" altLang="cs-CZ" sz="1400" b="1" i="1">
                            <a:solidFill>
                              <a:schemeClr val="accent3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𝟏</m:t>
                        </m:r>
                      </m:num>
                      <m:den>
                        <m:r>
                          <a:rPr lang="cs-CZ" altLang="cs-CZ" sz="1400" b="1" i="1">
                            <a:solidFill>
                              <a:schemeClr val="accent3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𝟏</m:t>
                        </m:r>
                        <m:r>
                          <a:rPr lang="cs-CZ" altLang="cs-CZ" sz="1400" b="1" i="1">
                            <a:solidFill>
                              <a:schemeClr val="accent3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cs-CZ" altLang="cs-CZ" sz="1400" b="1" i="0" smtClean="0">
                            <a:solidFill>
                              <a:schemeClr val="accent3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𝐦𝐩</m:t>
                        </m:r>
                        <m:r>
                          <a:rPr lang="cs-CZ" altLang="cs-CZ" sz="1400" b="1" i="0">
                            <a:solidFill>
                              <a:schemeClr val="accent3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𝐜</m:t>
                        </m:r>
                        <m:r>
                          <a:rPr lang="cs-CZ" altLang="cs-CZ" sz="1400" b="1" i="0">
                            <a:solidFill>
                              <a:schemeClr val="accent3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  <m:d>
                          <m:dPr>
                            <m:ctrlPr>
                              <a:rPr lang="cs-CZ" altLang="cs-CZ" sz="1400" b="1" i="1">
                                <a:solidFill>
                                  <a:schemeClr val="accent3">
                                    <a:lumMod val="75000"/>
                                  </a:schemeClr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cs-CZ" altLang="cs-CZ" sz="1400" b="1" i="0">
                                <a:solidFill>
                                  <a:schemeClr val="accent3">
                                    <a:lumMod val="75000"/>
                                  </a:schemeClr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𝟏</m:t>
                            </m:r>
                            <m:r>
                              <a:rPr lang="cs-CZ" altLang="cs-CZ" sz="1400" b="1" i="0">
                                <a:solidFill>
                                  <a:schemeClr val="accent3">
                                    <a:lumMod val="75000"/>
                                  </a:schemeClr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−</m:t>
                            </m:r>
                            <m:r>
                              <a:rPr lang="cs-CZ" altLang="cs-CZ" sz="1400" b="1" i="0">
                                <a:solidFill>
                                  <a:schemeClr val="accent3">
                                    <a:lumMod val="75000"/>
                                  </a:schemeClr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𝐭</m:t>
                            </m:r>
                          </m:e>
                        </m:d>
                      </m:den>
                    </m:f>
                  </m:oMath>
                </a14:m>
                <a:endParaRPr lang="cs-CZ" sz="1400" dirty="0">
                  <a:solidFill>
                    <a:schemeClr val="accent3">
                      <a:lumMod val="7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19" name="Obdélník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39339" y="2256069"/>
                <a:ext cx="1367426" cy="429990"/>
              </a:xfrm>
              <a:prstGeom prst="rect">
                <a:avLst/>
              </a:prstGeom>
              <a:blipFill>
                <a:blip r:embed="rId3"/>
                <a:stretch>
                  <a:fillRect l="-1339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Obdélník 19"/>
          <p:cNvSpPr/>
          <p:nvPr/>
        </p:nvSpPr>
        <p:spPr>
          <a:xfrm>
            <a:off x="3563888" y="1992161"/>
            <a:ext cx="314688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altLang="cs-CZ" sz="1400" b="1" u="sng" dirty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Multiplikátor třísektorové ekonomiky:</a:t>
            </a:r>
            <a:endParaRPr lang="cs-CZ" sz="1400" u="sng" dirty="0">
              <a:solidFill>
                <a:schemeClr val="accent3">
                  <a:lumMod val="75000"/>
                </a:schemeClr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Obdélník 20"/>
              <p:cNvSpPr/>
              <p:nvPr/>
            </p:nvSpPr>
            <p:spPr>
              <a:xfrm>
                <a:off x="3622677" y="2615797"/>
                <a:ext cx="1502078" cy="42582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l-GR" altLang="cs-CZ" sz="1400" b="1" dirty="0">
                    <a:solidFill>
                      <a:schemeClr val="accent3">
                        <a:lumMod val="7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α</a:t>
                </a:r>
                <a:r>
                  <a:rPr lang="cs-CZ" altLang="cs-CZ" sz="1400" b="1" baseline="-25000" dirty="0">
                    <a:solidFill>
                      <a:schemeClr val="accent3">
                        <a:lumMod val="7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G</a:t>
                </a:r>
                <a:r>
                  <a:rPr lang="cs-CZ" altLang="cs-CZ" sz="1400" b="1" dirty="0">
                    <a:solidFill>
                      <a:schemeClr val="accent3">
                        <a:lumMod val="7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altLang="cs-CZ" sz="1400" b="1" i="1">
                            <a:solidFill>
                              <a:schemeClr val="accent3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cs-CZ" altLang="cs-CZ" sz="1400" b="1" i="1">
                            <a:solidFill>
                              <a:schemeClr val="accent3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𝟏</m:t>
                        </m:r>
                      </m:num>
                      <m:den>
                        <m:r>
                          <a:rPr lang="cs-CZ" altLang="cs-CZ" sz="1400" b="1" i="1">
                            <a:solidFill>
                              <a:schemeClr val="accent3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𝟏</m:t>
                        </m:r>
                        <m:r>
                          <a:rPr lang="cs-CZ" altLang="cs-CZ" sz="1400" b="1" i="1">
                            <a:solidFill>
                              <a:schemeClr val="accent3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cs-CZ" altLang="cs-CZ" sz="1400" b="1" i="1">
                            <a:solidFill>
                              <a:schemeClr val="accent3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𝟎</m:t>
                        </m:r>
                        <m:r>
                          <a:rPr lang="cs-CZ" altLang="cs-CZ" sz="1400" b="1" i="1">
                            <a:solidFill>
                              <a:schemeClr val="accent3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cs-CZ" altLang="cs-CZ" sz="1400" b="1" i="1" smtClean="0">
                            <a:solidFill>
                              <a:schemeClr val="accent3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𝟔</m:t>
                        </m:r>
                        <m:r>
                          <a:rPr lang="cs-CZ" altLang="cs-CZ" sz="1400" b="1" i="1">
                            <a:solidFill>
                              <a:schemeClr val="accent3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  <m:d>
                          <m:dPr>
                            <m:ctrlPr>
                              <a:rPr lang="cs-CZ" altLang="cs-CZ" sz="1400" b="1" i="1">
                                <a:solidFill>
                                  <a:schemeClr val="accent3">
                                    <a:lumMod val="75000"/>
                                  </a:schemeClr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cs-CZ" altLang="cs-CZ" sz="1400" b="1" i="1">
                                <a:solidFill>
                                  <a:schemeClr val="accent3">
                                    <a:lumMod val="75000"/>
                                  </a:schemeClr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𝟏</m:t>
                            </m:r>
                            <m:r>
                              <a:rPr lang="cs-CZ" altLang="cs-CZ" sz="1400" b="1" i="1">
                                <a:solidFill>
                                  <a:schemeClr val="accent3">
                                    <a:lumMod val="75000"/>
                                  </a:schemeClr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−</m:t>
                            </m:r>
                            <m:r>
                              <a:rPr lang="cs-CZ" altLang="cs-CZ" sz="1400" b="1" i="1">
                                <a:solidFill>
                                  <a:schemeClr val="accent3">
                                    <a:lumMod val="75000"/>
                                  </a:schemeClr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𝟎</m:t>
                            </m:r>
                            <m:r>
                              <a:rPr lang="cs-CZ" altLang="cs-CZ" sz="1400" b="1" i="1">
                                <a:solidFill>
                                  <a:schemeClr val="accent3">
                                    <a:lumMod val="75000"/>
                                  </a:schemeClr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,</m:t>
                            </m:r>
                            <m:r>
                              <a:rPr lang="cs-CZ" altLang="cs-CZ" sz="1400" b="1" i="1" smtClean="0">
                                <a:solidFill>
                                  <a:schemeClr val="accent3">
                                    <a:lumMod val="75000"/>
                                  </a:schemeClr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𝟏</m:t>
                            </m:r>
                            <m:r>
                              <a:rPr lang="cs-CZ" altLang="cs-CZ" sz="1400" b="1" i="1">
                                <a:solidFill>
                                  <a:schemeClr val="accent3">
                                    <a:lumMod val="75000"/>
                                  </a:schemeClr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𝟓</m:t>
                            </m:r>
                          </m:e>
                        </m:d>
                      </m:den>
                    </m:f>
                  </m:oMath>
                </a14:m>
                <a:endParaRPr lang="cs-CZ" sz="1400" dirty="0">
                  <a:solidFill>
                    <a:schemeClr val="accent3">
                      <a:lumMod val="7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21" name="Obdélník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22677" y="2615797"/>
                <a:ext cx="1502078" cy="425822"/>
              </a:xfrm>
              <a:prstGeom prst="rect">
                <a:avLst/>
              </a:prstGeom>
              <a:blipFill>
                <a:blip r:embed="rId4"/>
                <a:stretch>
                  <a:fillRect l="-1215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Obdélník 21"/>
          <p:cNvSpPr/>
          <p:nvPr/>
        </p:nvSpPr>
        <p:spPr>
          <a:xfrm>
            <a:off x="3640448" y="2999999"/>
            <a:ext cx="88517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altLang="cs-CZ" sz="1400" b="1" dirty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α</a:t>
            </a:r>
            <a:r>
              <a:rPr lang="cs-CZ" altLang="cs-CZ" sz="1400" b="1" baseline="-25000" dirty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cs-CZ" altLang="cs-CZ" sz="1400" b="1" dirty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cs-CZ" altLang="cs-CZ" sz="1400" b="1" u="sng" dirty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2,04</a:t>
            </a:r>
            <a:endParaRPr lang="cs-CZ" sz="1400" u="sng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23" name="Zástupný symbol pro obsah 2">
            <a:extLst>
              <a:ext uri="{FF2B5EF4-FFF2-40B4-BE49-F238E27FC236}">
                <a16:creationId xmlns:a16="http://schemas.microsoft.com/office/drawing/2014/main" id="{6333ED29-9F55-44B6-BD85-0A54BEB2FB7F}"/>
              </a:ext>
            </a:extLst>
          </p:cNvPr>
          <p:cNvSpPr txBox="1">
            <a:spLocks/>
          </p:cNvSpPr>
          <p:nvPr/>
        </p:nvSpPr>
        <p:spPr>
          <a:xfrm>
            <a:off x="3613751" y="3291815"/>
            <a:ext cx="2846000" cy="239441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altLang="cs-CZ" sz="1400" b="1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Rovnice agregátní poptávky: </a:t>
            </a:r>
          </a:p>
        </p:txBody>
      </p:sp>
      <p:sp>
        <p:nvSpPr>
          <p:cNvPr id="24" name="Obdélník 23"/>
          <p:cNvSpPr/>
          <p:nvPr/>
        </p:nvSpPr>
        <p:spPr>
          <a:xfrm>
            <a:off x="3613751" y="3562842"/>
            <a:ext cx="243611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altLang="cs-CZ" sz="1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 = A + mpc*(1 – t)*Y – b*i</a:t>
            </a:r>
          </a:p>
        </p:txBody>
      </p:sp>
      <p:sp>
        <p:nvSpPr>
          <p:cNvPr id="25" name="Obdélník 24"/>
          <p:cNvSpPr/>
          <p:nvPr/>
        </p:nvSpPr>
        <p:spPr>
          <a:xfrm>
            <a:off x="3613751" y="3838482"/>
            <a:ext cx="278127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altLang="cs-CZ" sz="1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 = 206 + 0,6*(1 – 0,15)*Y – 5*i </a:t>
            </a:r>
            <a:endParaRPr lang="cs-CZ" sz="1400" dirty="0">
              <a:solidFill>
                <a:srgbClr val="C00000"/>
              </a:solidFill>
            </a:endParaRPr>
          </a:p>
        </p:txBody>
      </p:sp>
      <p:sp>
        <p:nvSpPr>
          <p:cNvPr id="26" name="Obdélník 25"/>
          <p:cNvSpPr/>
          <p:nvPr/>
        </p:nvSpPr>
        <p:spPr>
          <a:xfrm>
            <a:off x="3613751" y="4114122"/>
            <a:ext cx="242675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1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 = 206 + 0,6Y – 0,09Y – 5i </a:t>
            </a:r>
            <a:endParaRPr lang="cs-CZ" sz="1400" dirty="0">
              <a:solidFill>
                <a:srgbClr val="C00000"/>
              </a:solidFill>
            </a:endParaRPr>
          </a:p>
        </p:txBody>
      </p:sp>
      <p:sp>
        <p:nvSpPr>
          <p:cNvPr id="27" name="Obdélník 26"/>
          <p:cNvSpPr/>
          <p:nvPr/>
        </p:nvSpPr>
        <p:spPr>
          <a:xfrm>
            <a:off x="3600193" y="4369244"/>
            <a:ext cx="185473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1400" b="1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 = 206 + 0,51Y – 5i</a:t>
            </a:r>
            <a:endParaRPr lang="cs-CZ" sz="1400" dirty="0">
              <a:solidFill>
                <a:srgbClr val="C00000"/>
              </a:solidFill>
            </a:endParaRPr>
          </a:p>
        </p:txBody>
      </p:sp>
      <p:sp>
        <p:nvSpPr>
          <p:cNvPr id="28" name="Obdélník 27"/>
          <p:cNvSpPr/>
          <p:nvPr/>
        </p:nvSpPr>
        <p:spPr>
          <a:xfrm>
            <a:off x="7020272" y="2299321"/>
            <a:ext cx="172277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altLang="cs-CZ" sz="1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IS: Y = </a:t>
            </a:r>
            <a:r>
              <a:rPr lang="el-GR" altLang="cs-CZ" sz="1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α</a:t>
            </a:r>
            <a:r>
              <a:rPr lang="cs-CZ" altLang="cs-CZ" sz="1400" b="1" baseline="-250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cs-CZ" altLang="cs-CZ" sz="1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*(A - b*i) </a:t>
            </a:r>
            <a:endParaRPr lang="cs-CZ" sz="1400" dirty="0">
              <a:solidFill>
                <a:srgbClr val="7030A0"/>
              </a:solidFill>
            </a:endParaRPr>
          </a:p>
        </p:txBody>
      </p:sp>
      <p:sp>
        <p:nvSpPr>
          <p:cNvPr id="29" name="Zástupný symbol pro obsah 2">
            <a:extLst>
              <a:ext uri="{FF2B5EF4-FFF2-40B4-BE49-F238E27FC236}">
                <a16:creationId xmlns:a16="http://schemas.microsoft.com/office/drawing/2014/main" id="{6333ED29-9F55-44B6-BD85-0A54BEB2FB7F}"/>
              </a:ext>
            </a:extLst>
          </p:cNvPr>
          <p:cNvSpPr txBox="1">
            <a:spLocks/>
          </p:cNvSpPr>
          <p:nvPr/>
        </p:nvSpPr>
        <p:spPr>
          <a:xfrm>
            <a:off x="6985569" y="1995686"/>
            <a:ext cx="1705367" cy="283504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altLang="cs-CZ" sz="1400" b="1" u="sng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Rovnice křivky IS: </a:t>
            </a:r>
          </a:p>
        </p:txBody>
      </p:sp>
      <p:sp>
        <p:nvSpPr>
          <p:cNvPr id="30" name="Obdélník 29"/>
          <p:cNvSpPr/>
          <p:nvPr/>
        </p:nvSpPr>
        <p:spPr>
          <a:xfrm>
            <a:off x="7013066" y="2574574"/>
            <a:ext cx="193783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altLang="cs-CZ" sz="1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IS: Y = 2,04 * (206 - 5i)</a:t>
            </a:r>
          </a:p>
        </p:txBody>
      </p:sp>
      <p:sp>
        <p:nvSpPr>
          <p:cNvPr id="31" name="Obdélník 30"/>
          <p:cNvSpPr/>
          <p:nvPr/>
        </p:nvSpPr>
        <p:spPr>
          <a:xfrm>
            <a:off x="7020272" y="2830936"/>
            <a:ext cx="177433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1400" b="1" u="sng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IS: Y = 420,24 - 10,2i</a:t>
            </a:r>
            <a:endParaRPr lang="cs-CZ" sz="140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906789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3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4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0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1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4" grpId="0"/>
      <p:bldP spid="15" grpId="0"/>
      <p:bldP spid="17" grpId="0"/>
      <p:bldP spid="13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8280920" cy="507703"/>
          </a:xfrm>
        </p:spPr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ÚVODNÍ OPAKOVÁNÍ MODELU IS-LM</a:t>
            </a:r>
          </a:p>
        </p:txBody>
      </p:sp>
      <p:sp>
        <p:nvSpPr>
          <p:cNvPr id="4" name="Zástupný symbol pro obsah 2">
            <a:extLst>
              <a:ext uri="{FF2B5EF4-FFF2-40B4-BE49-F238E27FC236}">
                <a16:creationId xmlns:a16="http://schemas.microsoft.com/office/drawing/2014/main" id="{B40EC5F9-CC51-094E-9ED5-656BC9EB9714}"/>
              </a:ext>
            </a:extLst>
          </p:cNvPr>
          <p:cNvSpPr txBox="1">
            <a:spLocks/>
          </p:cNvSpPr>
          <p:nvPr/>
        </p:nvSpPr>
        <p:spPr>
          <a:xfrm>
            <a:off x="179512" y="725563"/>
            <a:ext cx="7992888" cy="3744416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2400" b="1" u="sng" dirty="0">
                <a:solidFill>
                  <a:srgbClr val="002060"/>
                </a:solidFill>
              </a:rPr>
              <a:t>Předpoklady modelu IS-LM: </a:t>
            </a:r>
          </a:p>
          <a:p>
            <a:pPr marL="857250" lvl="1" indent="-457200">
              <a:buFont typeface="+mj-lt"/>
              <a:buAutoNum type="arabicPeriod"/>
            </a:pPr>
            <a:r>
              <a:rPr lang="cs-CZ" sz="2400" dirty="0">
                <a:solidFill>
                  <a:srgbClr val="002060"/>
                </a:solidFill>
              </a:rPr>
              <a:t>ceny jsou fixní (nemění se), </a:t>
            </a:r>
          </a:p>
          <a:p>
            <a:pPr marL="857250" lvl="1" indent="-457200">
              <a:buFont typeface="+mj-lt"/>
              <a:buAutoNum type="arabicPeriod"/>
            </a:pPr>
            <a:r>
              <a:rPr lang="cs-CZ" sz="2400" dirty="0">
                <a:solidFill>
                  <a:srgbClr val="002060"/>
                </a:solidFill>
              </a:rPr>
              <a:t>ekonomika je uzavření (3-sektorová ekonomika, bez zahraničí), </a:t>
            </a:r>
          </a:p>
          <a:p>
            <a:pPr marL="857250" lvl="1" indent="-457200">
              <a:buFont typeface="+mj-lt"/>
              <a:buAutoNum type="arabicPeriod"/>
            </a:pPr>
            <a:r>
              <a:rPr lang="cs-CZ" sz="2400" dirty="0">
                <a:solidFill>
                  <a:srgbClr val="002060"/>
                </a:solidFill>
              </a:rPr>
              <a:t>centrální banka kontroluje množství peněz v ekonomice, </a:t>
            </a:r>
          </a:p>
          <a:p>
            <a:pPr marL="857250" lvl="1" indent="-457200">
              <a:buFont typeface="+mj-lt"/>
              <a:buAutoNum type="arabicPeriod"/>
            </a:pPr>
            <a:r>
              <a:rPr lang="cs-CZ" sz="2400" dirty="0">
                <a:solidFill>
                  <a:srgbClr val="002060"/>
                </a:solidFill>
              </a:rPr>
              <a:t>ekonomika je pod úrovni potenciálního produktu </a:t>
            </a:r>
            <a:r>
              <a:rPr lang="cs-CZ" sz="2400" dirty="0" err="1">
                <a:solidFill>
                  <a:srgbClr val="002060"/>
                </a:solidFill>
              </a:rPr>
              <a:t>Y</a:t>
            </a:r>
            <a:r>
              <a:rPr lang="cs-CZ" sz="2400" dirty="0">
                <a:solidFill>
                  <a:srgbClr val="002060"/>
                </a:solidFill>
              </a:rPr>
              <a:t>* (recesní mezera). </a:t>
            </a:r>
          </a:p>
          <a:p>
            <a:pPr marL="457200" indent="-457200">
              <a:buFont typeface="+mj-lt"/>
              <a:buAutoNum type="arabicPeriod"/>
            </a:pPr>
            <a:endParaRPr lang="cs-CZ" sz="2400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cs-CZ" altLang="cs-CZ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křivka IS = trh statků a služeb </a:t>
            </a:r>
          </a:p>
          <a:p>
            <a:pPr marL="0" indent="0">
              <a:buNone/>
            </a:pPr>
            <a:r>
              <a:rPr lang="cs-CZ" altLang="cs-CZ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křivka LM = trh peněz (aktiv) </a:t>
            </a:r>
          </a:p>
          <a:p>
            <a:pPr marL="0" indent="0">
              <a:buNone/>
            </a:pPr>
            <a:endParaRPr lang="cs-CZ" altLang="cs-CZ" sz="1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Zástupný symbol pro obsah 2">
            <a:extLst>
              <a:ext uri="{FF2B5EF4-FFF2-40B4-BE49-F238E27FC236}">
                <a16:creationId xmlns:a16="http://schemas.microsoft.com/office/drawing/2014/main" id="{09965A16-0E07-864C-A300-410B129604C9}"/>
              </a:ext>
            </a:extLst>
          </p:cNvPr>
          <p:cNvSpPr txBox="1">
            <a:spLocks/>
          </p:cNvSpPr>
          <p:nvPr/>
        </p:nvSpPr>
        <p:spPr>
          <a:xfrm>
            <a:off x="179512" y="4774990"/>
            <a:ext cx="8856984" cy="36851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altLang="cs-CZ" sz="16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 připomenutí doporučuji mrknout na -&gt; </a:t>
            </a:r>
            <a:r>
              <a:rPr lang="cs-CZ" sz="1600" dirty="0">
                <a:hlinkClick r:id="rId3"/>
              </a:rPr>
              <a:t>http://www.ekospace.cz/4-makroekonomie-2/25-4-krivka-is</a:t>
            </a:r>
            <a:r>
              <a:rPr lang="cs-CZ" altLang="cs-CZ" sz="16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230463240"/>
      </p:ext>
    </p:extLst>
  </p:cSld>
  <p:clrMapOvr>
    <a:masterClrMapping/>
  </p:clrMapOvr>
  <p:transition spd="slow">
    <p:wip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1763688" y="1491630"/>
            <a:ext cx="7560840" cy="23762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2000" dirty="0"/>
              <a:t>Víte, že Ī = 100 a b = 2.</a:t>
            </a:r>
          </a:p>
          <a:p>
            <a:pPr marL="514350" lvl="0" indent="-514350" algn="just">
              <a:buFont typeface="+mj-lt"/>
              <a:buAutoNum type="alphaLcParenR"/>
            </a:pPr>
            <a:r>
              <a:rPr lang="cs-CZ" sz="2000" dirty="0"/>
              <a:t>Určete funkci poptávky po investicích a nakreslete.</a:t>
            </a:r>
          </a:p>
          <a:p>
            <a:pPr marL="514350" lvl="0" indent="-514350" algn="just">
              <a:buFont typeface="+mj-lt"/>
              <a:buAutoNum type="alphaLcParenR"/>
            </a:pPr>
            <a:r>
              <a:rPr lang="cs-CZ" sz="2000" dirty="0"/>
              <a:t>Jak se změní křivka, vzrostou-li Ī o 20?</a:t>
            </a:r>
          </a:p>
          <a:p>
            <a:pPr marL="514350" lvl="0" indent="-514350" algn="just">
              <a:buFont typeface="+mj-lt"/>
              <a:buAutoNum type="alphaLcParenR"/>
            </a:pPr>
            <a:r>
              <a:rPr lang="cs-CZ" sz="2000" dirty="0"/>
              <a:t>Jak se změní tato nová křivka, zvýší-li se b na 4?</a:t>
            </a:r>
          </a:p>
          <a:p>
            <a:pPr marL="0" indent="0" algn="just">
              <a:buNone/>
            </a:pPr>
            <a:endParaRPr lang="cs-CZ" altLang="cs-CZ" sz="20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b="1" dirty="0"/>
              <a:t>Příklad č. 1</a:t>
            </a:r>
          </a:p>
        </p:txBody>
      </p:sp>
    </p:spTree>
    <p:extLst>
      <p:ext uri="{BB962C8B-B14F-4D97-AF65-F5344CB8AC3E}">
        <p14:creationId xmlns:p14="http://schemas.microsoft.com/office/powerpoint/2010/main" val="2997543792"/>
      </p:ext>
    </p:extLst>
  </p:cSld>
  <p:clrMapOvr>
    <a:masterClrMapping/>
  </p:clrMapOvr>
  <p:transition spd="slow">
    <p:wip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174090" y="713851"/>
            <a:ext cx="7560840" cy="72008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spcBef>
                <a:spcPts val="0"/>
              </a:spcBef>
              <a:buNone/>
            </a:pPr>
            <a:r>
              <a:rPr lang="cs-CZ" sz="1200" dirty="0"/>
              <a:t>Víte, že Ī = 100 a b = 2.</a:t>
            </a:r>
          </a:p>
          <a:p>
            <a:pPr marL="514350" lvl="0" indent="-514350" algn="just">
              <a:spcBef>
                <a:spcPts val="0"/>
              </a:spcBef>
              <a:buFont typeface="+mj-lt"/>
              <a:buAutoNum type="alphaLcParenR"/>
            </a:pPr>
            <a:r>
              <a:rPr lang="cs-CZ" sz="1200" b="1" dirty="0">
                <a:solidFill>
                  <a:srgbClr val="00B050"/>
                </a:solidFill>
              </a:rPr>
              <a:t>Určete funkci poptávky po investicích a nakreslete</a:t>
            </a:r>
            <a:r>
              <a:rPr lang="cs-CZ" sz="1200" dirty="0"/>
              <a:t>.</a:t>
            </a:r>
          </a:p>
          <a:p>
            <a:pPr marL="514350" lvl="0" indent="-514350" algn="just">
              <a:spcBef>
                <a:spcPts val="0"/>
              </a:spcBef>
              <a:buFont typeface="+mj-lt"/>
              <a:buAutoNum type="alphaLcParenR"/>
            </a:pPr>
            <a:r>
              <a:rPr lang="cs-CZ" sz="1200" b="1" dirty="0">
                <a:solidFill>
                  <a:srgbClr val="0070C0"/>
                </a:solidFill>
              </a:rPr>
              <a:t>Jak se změní křivka, vzrostou-li Ī o 20?</a:t>
            </a:r>
          </a:p>
          <a:p>
            <a:pPr marL="514350" lvl="0" indent="-514350" algn="just">
              <a:spcBef>
                <a:spcPts val="0"/>
              </a:spcBef>
              <a:buFont typeface="+mj-lt"/>
              <a:buAutoNum type="alphaLcParenR"/>
            </a:pPr>
            <a:r>
              <a:rPr lang="cs-CZ" sz="1200" b="1" dirty="0">
                <a:solidFill>
                  <a:schemeClr val="accent6">
                    <a:lumMod val="75000"/>
                  </a:schemeClr>
                </a:solidFill>
              </a:rPr>
              <a:t>Jak se změní tato nová křivka, zvýší-li se b na 4?</a:t>
            </a:r>
          </a:p>
          <a:p>
            <a:pPr marL="0" indent="0">
              <a:spcBef>
                <a:spcPts val="0"/>
              </a:spcBef>
              <a:buNone/>
            </a:pPr>
            <a:endParaRPr lang="cs-CZ" altLang="cs-CZ" sz="1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b="1" dirty="0"/>
              <a:t>Příklad č. 1 _ řešení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107504" y="1530422"/>
            <a:ext cx="2952328" cy="52661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altLang="cs-CZ" sz="1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Ze zadání víme, že:	</a:t>
            </a:r>
            <a:r>
              <a:rPr lang="cs-CZ" sz="1400" dirty="0"/>
              <a:t> </a:t>
            </a:r>
            <a:r>
              <a:rPr lang="cs-CZ" sz="1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Ī = 100</a:t>
            </a:r>
            <a:r>
              <a:rPr lang="cs-CZ" altLang="cs-CZ" sz="1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 b = 2 		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cs-CZ" altLang="cs-CZ" sz="1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cs-CZ" altLang="cs-CZ" sz="20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	</a:t>
            </a:r>
            <a:endParaRPr lang="cs-CZ" altLang="cs-CZ" sz="16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7" name="Přímá spojnice 6">
            <a:extLst>
              <a:ext uri="{FF2B5EF4-FFF2-40B4-BE49-F238E27FC236}">
                <a16:creationId xmlns:a16="http://schemas.microsoft.com/office/drawing/2014/main" id="{7B9A0555-E2E6-40C2-A21D-A15467E70124}"/>
              </a:ext>
            </a:extLst>
          </p:cNvPr>
          <p:cNvCxnSpPr>
            <a:cxnSpLocks/>
          </p:cNvCxnSpPr>
          <p:nvPr/>
        </p:nvCxnSpPr>
        <p:spPr>
          <a:xfrm>
            <a:off x="174090" y="2057032"/>
            <a:ext cx="4253894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6333ED29-9F55-44B6-BD85-0A54BEB2FB7F}"/>
              </a:ext>
            </a:extLst>
          </p:cNvPr>
          <p:cNvSpPr txBox="1">
            <a:spLocks/>
          </p:cNvSpPr>
          <p:nvPr/>
        </p:nvSpPr>
        <p:spPr>
          <a:xfrm>
            <a:off x="112989" y="2153523"/>
            <a:ext cx="2846000" cy="239441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altLang="cs-CZ" sz="1400" b="1" u="sng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Rovnice poptávky po investicích: </a:t>
            </a:r>
          </a:p>
        </p:txBody>
      </p:sp>
      <p:sp>
        <p:nvSpPr>
          <p:cNvPr id="4" name="Obdélník 3"/>
          <p:cNvSpPr/>
          <p:nvPr/>
        </p:nvSpPr>
        <p:spPr>
          <a:xfrm>
            <a:off x="144079" y="2408983"/>
            <a:ext cx="98135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altLang="cs-CZ" sz="14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= </a:t>
            </a:r>
            <a:r>
              <a:rPr lang="cs-CZ" sz="1400" b="1" dirty="0">
                <a:solidFill>
                  <a:srgbClr val="00B050"/>
                </a:solidFill>
              </a:rPr>
              <a:t> Ī – b*i</a:t>
            </a:r>
          </a:p>
        </p:txBody>
      </p:sp>
      <p:sp>
        <p:nvSpPr>
          <p:cNvPr id="9" name="Obdélník 8"/>
          <p:cNvSpPr/>
          <p:nvPr/>
        </p:nvSpPr>
        <p:spPr>
          <a:xfrm>
            <a:off x="144079" y="2680133"/>
            <a:ext cx="112562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1400" b="1" dirty="0">
                <a:solidFill>
                  <a:srgbClr val="00B050"/>
                </a:solidFill>
              </a:rPr>
              <a:t>I</a:t>
            </a:r>
            <a:r>
              <a:rPr lang="cs-CZ" sz="1400" b="1" baseline="-25000" dirty="0">
                <a:solidFill>
                  <a:srgbClr val="00B050"/>
                </a:solidFill>
              </a:rPr>
              <a:t>1</a:t>
            </a:r>
            <a:r>
              <a:rPr lang="cs-CZ" sz="1400" b="1" dirty="0">
                <a:solidFill>
                  <a:srgbClr val="00B050"/>
                </a:solidFill>
              </a:rPr>
              <a:t> = </a:t>
            </a:r>
            <a:r>
              <a:rPr lang="cs-CZ" sz="1400" b="1" u="sng" dirty="0">
                <a:solidFill>
                  <a:srgbClr val="00B050"/>
                </a:solidFill>
              </a:rPr>
              <a:t>100 – 2i</a:t>
            </a:r>
            <a:endParaRPr lang="cs-CZ" sz="1400" dirty="0">
              <a:solidFill>
                <a:srgbClr val="00B050"/>
              </a:solidFill>
            </a:endParaRPr>
          </a:p>
        </p:txBody>
      </p:sp>
      <p:sp>
        <p:nvSpPr>
          <p:cNvPr id="10" name="Obdélník 9"/>
          <p:cNvSpPr/>
          <p:nvPr/>
        </p:nvSpPr>
        <p:spPr>
          <a:xfrm>
            <a:off x="144079" y="3275079"/>
            <a:ext cx="171553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altLang="cs-CZ" sz="1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Δ</a:t>
            </a:r>
            <a:r>
              <a:rPr lang="cs-CZ" sz="1400" b="1" dirty="0">
                <a:solidFill>
                  <a:srgbClr val="0070C0"/>
                </a:solidFill>
              </a:rPr>
              <a:t>Ī</a:t>
            </a:r>
            <a:r>
              <a:rPr lang="cs-CZ" altLang="cs-CZ" sz="1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+20 -&gt; I</a:t>
            </a:r>
            <a:r>
              <a:rPr lang="cs-CZ" altLang="cs-CZ" sz="1400" b="1" baseline="-25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cs-CZ" altLang="cs-CZ" sz="1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120</a:t>
            </a:r>
          </a:p>
        </p:txBody>
      </p:sp>
      <p:sp>
        <p:nvSpPr>
          <p:cNvPr id="11" name="Obdélník 10"/>
          <p:cNvSpPr/>
          <p:nvPr/>
        </p:nvSpPr>
        <p:spPr>
          <a:xfrm>
            <a:off x="174090" y="3598875"/>
            <a:ext cx="107112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altLang="cs-CZ" sz="1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cs-CZ" altLang="cs-CZ" sz="1400" b="1" baseline="-25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cs-CZ" altLang="cs-CZ" sz="1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cs-CZ" sz="1400" b="1" dirty="0">
                <a:solidFill>
                  <a:srgbClr val="0070C0"/>
                </a:solidFill>
              </a:rPr>
              <a:t> Ī – b*i</a:t>
            </a:r>
          </a:p>
        </p:txBody>
      </p:sp>
      <p:sp>
        <p:nvSpPr>
          <p:cNvPr id="12" name="Obdélník 11"/>
          <p:cNvSpPr/>
          <p:nvPr/>
        </p:nvSpPr>
        <p:spPr>
          <a:xfrm>
            <a:off x="174090" y="3867028"/>
            <a:ext cx="112562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1400" b="1" dirty="0">
                <a:solidFill>
                  <a:srgbClr val="0070C0"/>
                </a:solidFill>
              </a:rPr>
              <a:t>I</a:t>
            </a:r>
            <a:r>
              <a:rPr lang="cs-CZ" sz="1400" b="1" baseline="-25000" dirty="0">
                <a:solidFill>
                  <a:srgbClr val="0070C0"/>
                </a:solidFill>
              </a:rPr>
              <a:t>2</a:t>
            </a:r>
            <a:r>
              <a:rPr lang="cs-CZ" sz="1400" b="1" dirty="0">
                <a:solidFill>
                  <a:srgbClr val="0070C0"/>
                </a:solidFill>
              </a:rPr>
              <a:t> = </a:t>
            </a:r>
            <a:r>
              <a:rPr lang="cs-CZ" sz="1400" b="1" u="sng" dirty="0">
                <a:solidFill>
                  <a:srgbClr val="0070C0"/>
                </a:solidFill>
              </a:rPr>
              <a:t>120 – 2i</a:t>
            </a:r>
            <a:endParaRPr lang="cs-CZ" sz="1400" dirty="0">
              <a:solidFill>
                <a:srgbClr val="0070C0"/>
              </a:solidFill>
            </a:endParaRPr>
          </a:p>
        </p:txBody>
      </p:sp>
      <p:sp>
        <p:nvSpPr>
          <p:cNvPr id="13" name="Obdélník 12"/>
          <p:cNvSpPr/>
          <p:nvPr/>
        </p:nvSpPr>
        <p:spPr>
          <a:xfrm>
            <a:off x="160630" y="4174805"/>
            <a:ext cx="418634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Tx/>
              <a:buChar char="-"/>
            </a:pPr>
            <a:r>
              <a:rPr lang="cs-CZ" altLang="cs-CZ" sz="1200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Křivka (I</a:t>
            </a:r>
            <a:r>
              <a:rPr lang="cs-CZ" altLang="cs-CZ" sz="1200" i="1" baseline="-25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cs-CZ" altLang="cs-CZ" sz="1200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se posune směrem nahoru, protože investice vzrostly. </a:t>
            </a:r>
          </a:p>
          <a:p>
            <a:pPr>
              <a:buFontTx/>
              <a:buChar char="-"/>
            </a:pPr>
            <a:r>
              <a:rPr lang="cs-CZ" altLang="cs-CZ" sz="1200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Obě křivky budou rovnoběžné, protože mají stejný sklon (b = 2).</a:t>
            </a:r>
            <a:endParaRPr lang="cs-CZ" sz="1200" i="1" dirty="0">
              <a:solidFill>
                <a:srgbClr val="0070C0"/>
              </a:solidFill>
            </a:endParaRPr>
          </a:p>
        </p:txBody>
      </p:sp>
      <p:sp>
        <p:nvSpPr>
          <p:cNvPr id="15" name="Obdélník 14"/>
          <p:cNvSpPr/>
          <p:nvPr/>
        </p:nvSpPr>
        <p:spPr>
          <a:xfrm>
            <a:off x="3103287" y="2198906"/>
            <a:ext cx="230425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altLang="cs-CZ" sz="14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Δ</a:t>
            </a:r>
            <a:r>
              <a:rPr lang="cs-CZ" sz="1400" b="1" dirty="0">
                <a:solidFill>
                  <a:schemeClr val="accent6">
                    <a:lumMod val="75000"/>
                  </a:schemeClr>
                </a:solidFill>
              </a:rPr>
              <a:t>Ī</a:t>
            </a:r>
            <a:r>
              <a:rPr lang="cs-CZ" altLang="cs-CZ" sz="14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+20 -&gt; I</a:t>
            </a:r>
            <a:r>
              <a:rPr lang="cs-CZ" altLang="cs-CZ" sz="1400" b="1" baseline="-25000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cs-CZ" altLang="cs-CZ" sz="14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120; b</a:t>
            </a:r>
            <a:r>
              <a:rPr lang="cs-CZ" altLang="cs-CZ" sz="1400" b="1" baseline="-25000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cs-CZ" altLang="cs-CZ" sz="14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4 </a:t>
            </a:r>
          </a:p>
        </p:txBody>
      </p:sp>
      <p:sp>
        <p:nvSpPr>
          <p:cNvPr id="14" name="Obdélník 13"/>
          <p:cNvSpPr/>
          <p:nvPr/>
        </p:nvSpPr>
        <p:spPr>
          <a:xfrm>
            <a:off x="3189270" y="2680133"/>
            <a:ext cx="112562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1400" b="1" dirty="0">
                <a:solidFill>
                  <a:schemeClr val="accent6">
                    <a:lumMod val="75000"/>
                  </a:schemeClr>
                </a:solidFill>
              </a:rPr>
              <a:t>I</a:t>
            </a:r>
            <a:r>
              <a:rPr lang="cs-CZ" sz="1400" b="1" baseline="-25000" dirty="0">
                <a:solidFill>
                  <a:schemeClr val="accent6">
                    <a:lumMod val="75000"/>
                  </a:schemeClr>
                </a:solidFill>
              </a:rPr>
              <a:t>3</a:t>
            </a:r>
            <a:r>
              <a:rPr lang="cs-CZ" sz="1400" b="1" dirty="0">
                <a:solidFill>
                  <a:schemeClr val="accent6">
                    <a:lumMod val="75000"/>
                  </a:schemeClr>
                </a:solidFill>
              </a:rPr>
              <a:t> = </a:t>
            </a:r>
            <a:r>
              <a:rPr lang="cs-CZ" sz="1400" b="1" u="sng" dirty="0">
                <a:solidFill>
                  <a:schemeClr val="accent6">
                    <a:lumMod val="75000"/>
                  </a:schemeClr>
                </a:solidFill>
              </a:rPr>
              <a:t>120 – 4i</a:t>
            </a:r>
            <a:endParaRPr lang="cs-CZ" sz="14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7" name="Obdélník 16"/>
          <p:cNvSpPr/>
          <p:nvPr/>
        </p:nvSpPr>
        <p:spPr>
          <a:xfrm>
            <a:off x="3184288" y="2429754"/>
            <a:ext cx="107112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altLang="cs-CZ" sz="14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cs-CZ" altLang="cs-CZ" sz="1400" b="1" baseline="-25000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cs-CZ" altLang="cs-CZ" sz="14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cs-CZ" sz="1400" b="1" dirty="0">
                <a:solidFill>
                  <a:schemeClr val="accent6">
                    <a:lumMod val="75000"/>
                  </a:schemeClr>
                </a:solidFill>
              </a:rPr>
              <a:t> Ī – b*i</a:t>
            </a:r>
          </a:p>
        </p:txBody>
      </p:sp>
      <p:sp>
        <p:nvSpPr>
          <p:cNvPr id="18" name="Obdélník 17"/>
          <p:cNvSpPr/>
          <p:nvPr/>
        </p:nvSpPr>
        <p:spPr>
          <a:xfrm>
            <a:off x="3161181" y="2960576"/>
            <a:ext cx="275851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Tx/>
              <a:buChar char="-"/>
            </a:pPr>
            <a:r>
              <a:rPr lang="cs-CZ" altLang="cs-CZ" sz="1200" i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Nová křivka (I</a:t>
            </a:r>
            <a:r>
              <a:rPr lang="cs-CZ" altLang="cs-CZ" sz="1200" i="1" baseline="-25000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cs-CZ" altLang="cs-CZ" sz="1200" i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bude více plochá, protože už má jiný sklon (b = 4). </a:t>
            </a:r>
          </a:p>
        </p:txBody>
      </p:sp>
      <p:pic>
        <p:nvPicPr>
          <p:cNvPr id="19" name="Obrázek 18">
            <a:extLst>
              <a:ext uri="{FF2B5EF4-FFF2-40B4-BE49-F238E27FC236}">
                <a16:creationId xmlns:a16="http://schemas.microsoft.com/office/drawing/2014/main" id="{C2E24563-D1E1-7D49-A3A0-4A1DED65C79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5632" y="2477394"/>
            <a:ext cx="2833092" cy="2210923"/>
          </a:xfrm>
          <a:prstGeom prst="rect">
            <a:avLst/>
          </a:prstGeom>
        </p:spPr>
      </p:pic>
      <p:sp>
        <p:nvSpPr>
          <p:cNvPr id="20" name="Zástupný symbol pro obsah 2"/>
          <p:cNvSpPr txBox="1">
            <a:spLocks/>
          </p:cNvSpPr>
          <p:nvPr/>
        </p:nvSpPr>
        <p:spPr>
          <a:xfrm>
            <a:off x="6940725" y="2498203"/>
            <a:ext cx="2247560" cy="1420415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1200" b="1" dirty="0"/>
              <a:t>I1 = 100 – 2i … </a:t>
            </a:r>
            <a:r>
              <a:rPr lang="cs-CZ" sz="1200" dirty="0"/>
              <a:t>i = 0, I = 100</a:t>
            </a:r>
          </a:p>
          <a:p>
            <a:pPr marL="0" indent="0">
              <a:buNone/>
            </a:pPr>
            <a:r>
              <a:rPr lang="cs-CZ" altLang="cs-CZ" sz="1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   </a:t>
            </a:r>
            <a:r>
              <a:rPr lang="cs-CZ" altLang="cs-CZ" sz="1200" dirty="0"/>
              <a:t>I = 0, i = 50</a:t>
            </a:r>
            <a:r>
              <a:rPr lang="cs-CZ" altLang="cs-CZ" sz="1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 marL="0" indent="0">
              <a:buNone/>
            </a:pPr>
            <a:r>
              <a:rPr lang="cs-CZ" sz="1200" b="1" dirty="0"/>
              <a:t>I2 = 120 – 2i … </a:t>
            </a:r>
            <a:r>
              <a:rPr lang="cs-CZ" sz="1200" dirty="0"/>
              <a:t>i = 0, I = 120</a:t>
            </a:r>
          </a:p>
          <a:p>
            <a:pPr marL="0" indent="0">
              <a:buNone/>
            </a:pPr>
            <a:r>
              <a:rPr lang="cs-CZ" sz="1200" dirty="0"/>
              <a:t>  	   I = 0, i = 60</a:t>
            </a:r>
          </a:p>
          <a:p>
            <a:pPr marL="0" indent="0">
              <a:buNone/>
            </a:pPr>
            <a:r>
              <a:rPr lang="cs-CZ" sz="1200" b="1" dirty="0"/>
              <a:t>I3 = 120 – 4i … </a:t>
            </a:r>
            <a:r>
              <a:rPr lang="cs-CZ" sz="1200" dirty="0"/>
              <a:t>i = 0, I = 120</a:t>
            </a:r>
          </a:p>
          <a:p>
            <a:pPr marL="0" indent="0">
              <a:buNone/>
            </a:pPr>
            <a:r>
              <a:rPr lang="cs-CZ" sz="1200" dirty="0"/>
              <a:t>  	   I = 0, i = 30</a:t>
            </a:r>
          </a:p>
        </p:txBody>
      </p:sp>
    </p:spTree>
    <p:extLst>
      <p:ext uri="{BB962C8B-B14F-4D97-AF65-F5344CB8AC3E}">
        <p14:creationId xmlns:p14="http://schemas.microsoft.com/office/powerpoint/2010/main" val="362449426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4" grpId="0"/>
      <p:bldP spid="9" grpId="0"/>
      <p:bldP spid="10" grpId="0"/>
      <p:bldP spid="11" grpId="0"/>
      <p:bldP spid="12" grpId="0"/>
      <p:bldP spid="13" grpId="0"/>
      <p:bldP spid="15" grpId="0"/>
      <p:bldP spid="14" grpId="0"/>
      <p:bldP spid="17" grpId="0"/>
      <p:bldP spid="18" grpId="0"/>
      <p:bldP spid="2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915566"/>
            <a:ext cx="8352928" cy="144016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800" dirty="0"/>
              <a:t>Ekonomika je charakterizována takto: autonomní investice na důchodu i úrokové míře činí 200 liber, vládní nákupy statků a služeb činí 200 liber a transfery 100 liber, státní funkci celkových daní lze zapsat T=150+0,3Y, obyvatelé Hůrky ušetří 20 % svých příjmů, přičemž jejich autonomní spotřeba činí 400 liber úroková sazba je 3 % a citlivost poptávky po investicích na úrokovou sazbu činí 40.</a:t>
            </a:r>
            <a:endParaRPr lang="cs-CZ" altLang="cs-CZ" sz="1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b="1" dirty="0"/>
              <a:t>Příklad č. 2</a:t>
            </a:r>
          </a:p>
        </p:txBody>
      </p:sp>
      <p:sp>
        <p:nvSpPr>
          <p:cNvPr id="2" name="Obdélník 1"/>
          <p:cNvSpPr/>
          <p:nvPr/>
        </p:nvSpPr>
        <p:spPr>
          <a:xfrm>
            <a:off x="1187624" y="2355726"/>
            <a:ext cx="7416824" cy="24468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buFont typeface="+mj-lt"/>
              <a:buAutoNum type="alphaLcParenR"/>
            </a:pPr>
            <a:r>
              <a:rPr lang="cs-CZ" sz="1700" dirty="0">
                <a:ea typeface="Times New Roman" panose="02020603050405020304" pitchFamily="18" charset="0"/>
                <a:cs typeface="Times New Roman" panose="02020603050405020304" pitchFamily="18" charset="0"/>
              </a:rPr>
              <a:t>Vytvořte rovnici poptávky po investicích.</a:t>
            </a:r>
          </a:p>
          <a:p>
            <a:pPr marL="342900" lvl="0" indent="-342900" algn="just">
              <a:buFont typeface="+mj-lt"/>
              <a:buAutoNum type="alphaLcParenR"/>
            </a:pPr>
            <a:r>
              <a:rPr lang="cs-CZ" sz="1700" dirty="0">
                <a:ea typeface="Times New Roman" panose="02020603050405020304" pitchFamily="18" charset="0"/>
                <a:cs typeface="Times New Roman" panose="02020603050405020304" pitchFamily="18" charset="0"/>
              </a:rPr>
              <a:t>Určete výši této poptávky.</a:t>
            </a:r>
          </a:p>
          <a:p>
            <a:pPr marL="342900" lvl="0" indent="-342900" algn="just">
              <a:buFont typeface="+mj-lt"/>
              <a:buAutoNum type="alphaLcParenR"/>
            </a:pPr>
            <a:r>
              <a:rPr lang="cs-CZ" sz="1700" dirty="0">
                <a:ea typeface="Times New Roman" panose="02020603050405020304" pitchFamily="18" charset="0"/>
                <a:cs typeface="Times New Roman" panose="02020603050405020304" pitchFamily="18" charset="0"/>
              </a:rPr>
              <a:t>Určete velikost autonomních výdajů.</a:t>
            </a:r>
          </a:p>
          <a:p>
            <a:pPr marL="342900" lvl="0" indent="-342900" algn="just">
              <a:buFont typeface="+mj-lt"/>
              <a:buAutoNum type="alphaLcParenR"/>
            </a:pPr>
            <a:r>
              <a:rPr lang="cs-CZ" sz="1700" dirty="0">
                <a:ea typeface="Times New Roman" panose="02020603050405020304" pitchFamily="18" charset="0"/>
                <a:cs typeface="Times New Roman" panose="02020603050405020304" pitchFamily="18" charset="0"/>
              </a:rPr>
              <a:t>Určete jednoduchý výdajový multiplikátor 3sektorové ekonomiky.</a:t>
            </a:r>
          </a:p>
          <a:p>
            <a:pPr marL="342900" lvl="0" indent="-342900" algn="just">
              <a:buFont typeface="+mj-lt"/>
              <a:buAutoNum type="alphaLcParenR"/>
            </a:pPr>
            <a:r>
              <a:rPr lang="cs-CZ" sz="1700" dirty="0">
                <a:ea typeface="Times New Roman" panose="02020603050405020304" pitchFamily="18" charset="0"/>
                <a:cs typeface="Times New Roman" panose="02020603050405020304" pitchFamily="18" charset="0"/>
              </a:rPr>
              <a:t>Určete rovnici AD pro i=3%.</a:t>
            </a:r>
          </a:p>
          <a:p>
            <a:pPr marL="342900" lvl="0" indent="-342900" algn="just">
              <a:buFont typeface="+mj-lt"/>
              <a:buAutoNum type="alphaLcParenR"/>
            </a:pPr>
            <a:r>
              <a:rPr lang="cs-CZ" sz="1700" dirty="0">
                <a:ea typeface="Times New Roman" panose="02020603050405020304" pitchFamily="18" charset="0"/>
                <a:cs typeface="Times New Roman" panose="02020603050405020304" pitchFamily="18" charset="0"/>
              </a:rPr>
              <a:t>Určete rovnovážný důchod při existenci úrokové míry v ekonomice.</a:t>
            </a:r>
          </a:p>
          <a:p>
            <a:pPr marL="342900" lvl="0" indent="-342900" algn="just">
              <a:buFont typeface="+mj-lt"/>
              <a:buAutoNum type="alphaLcParenR"/>
            </a:pPr>
            <a:r>
              <a:rPr lang="cs-CZ" sz="1700" dirty="0">
                <a:ea typeface="Times New Roman" panose="02020603050405020304" pitchFamily="18" charset="0"/>
                <a:cs typeface="Times New Roman" panose="02020603050405020304" pitchFamily="18" charset="0"/>
              </a:rPr>
              <a:t>Jak se projeví pokles úrokové míry o 1 % na AD a rovnovážný důchod?</a:t>
            </a:r>
          </a:p>
          <a:p>
            <a:pPr marL="342900" lvl="0" indent="-342900" algn="just">
              <a:buFont typeface="+mj-lt"/>
              <a:buAutoNum type="alphaLcParenR"/>
            </a:pPr>
            <a:r>
              <a:rPr lang="cs-CZ" sz="1700" dirty="0">
                <a:ea typeface="Times New Roman" panose="02020603050405020304" pitchFamily="18" charset="0"/>
              </a:rPr>
              <a:t>Určete autonomní výdaje, multiplikátor a rovnovážný důchod pokud bude mpc=0,7 a t=0,35 (i=2 %).</a:t>
            </a:r>
            <a:endParaRPr lang="cs-CZ" sz="1700" dirty="0"/>
          </a:p>
        </p:txBody>
      </p:sp>
    </p:spTree>
    <p:extLst>
      <p:ext uri="{BB962C8B-B14F-4D97-AF65-F5344CB8AC3E}">
        <p14:creationId xmlns:p14="http://schemas.microsoft.com/office/powerpoint/2010/main" val="4187624211"/>
      </p:ext>
    </p:extLst>
  </p:cSld>
  <p:clrMapOvr>
    <a:masterClrMapping/>
  </p:clrMapOvr>
  <p:transition spd="slow">
    <p:wip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53244" y="692212"/>
            <a:ext cx="7903132" cy="87142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1200" dirty="0"/>
              <a:t>Ekonomika je charakterizována takto: autonomní investice na důchodu i úrokové míře činí 200 liber, vládní nákupy statků a služeb činí 200 liber a transfery 100 liber, státní funkci celkových daní lze zapsat T=150+0,3Y, obyvatelé Hůrky ušetří 20 % svých příjmů, přičemž jejich autonomní spotřeba činí 400 liber úroková sazba je 3 % a citlivost poptávky po investicích na úrokovou sazbu činí 40.</a:t>
            </a:r>
          </a:p>
          <a:p>
            <a:pPr lvl="0" algn="just">
              <a:spcBef>
                <a:spcPts val="0"/>
              </a:spcBef>
              <a:buFont typeface="+mj-lt"/>
              <a:buAutoNum type="alphaLcParenR"/>
            </a:pPr>
            <a:r>
              <a:rPr lang="cs-CZ" sz="1200" b="1" dirty="0">
                <a:solidFill>
                  <a:srgbClr val="00B05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Vytvořte rovnici poptávky po investicích.</a:t>
            </a:r>
          </a:p>
          <a:p>
            <a:pPr lvl="0" algn="just">
              <a:spcBef>
                <a:spcPts val="0"/>
              </a:spcBef>
              <a:buFont typeface="+mj-lt"/>
              <a:buAutoNum type="alphaLcParenR"/>
            </a:pPr>
            <a:r>
              <a:rPr lang="cs-CZ" sz="1200" b="1" dirty="0">
                <a:solidFill>
                  <a:srgbClr val="92D05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Určete výši této poptávky.</a:t>
            </a:r>
          </a:p>
          <a:p>
            <a:pPr lvl="0" algn="just">
              <a:spcBef>
                <a:spcPts val="0"/>
              </a:spcBef>
              <a:buFont typeface="+mj-lt"/>
              <a:buAutoNum type="alphaLcParenR"/>
            </a:pPr>
            <a:r>
              <a:rPr lang="cs-CZ" sz="1200" b="1" dirty="0">
                <a:solidFill>
                  <a:srgbClr val="00B0F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Určete velikost autonomních výdajů.</a:t>
            </a:r>
          </a:p>
          <a:p>
            <a:pPr lvl="0" algn="just">
              <a:spcBef>
                <a:spcPts val="0"/>
              </a:spcBef>
              <a:buFont typeface="+mj-lt"/>
              <a:buAutoNum type="alphaLcParenR"/>
            </a:pPr>
            <a:r>
              <a:rPr lang="cs-CZ" sz="1200" b="1" dirty="0">
                <a:solidFill>
                  <a:srgbClr val="7030A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Určete jednoduchý výdajový multiplikátor 3sektorové ekonomiky.</a:t>
            </a:r>
          </a:p>
          <a:p>
            <a:pPr marL="0" indent="0">
              <a:buNone/>
            </a:pPr>
            <a:endParaRPr lang="cs-CZ" altLang="cs-CZ" sz="1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b="1" dirty="0"/>
              <a:t>Příklad č. 2 … a), b), c), d)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4283968" y="1275606"/>
            <a:ext cx="5213937" cy="1080119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altLang="cs-CZ" sz="1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Ze zadání víme, že:	</a:t>
            </a:r>
            <a:r>
              <a:rPr lang="cs-CZ" sz="1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Ī</a:t>
            </a:r>
            <a:r>
              <a:rPr lang="cs-CZ" altLang="cs-CZ" sz="1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200		s = 0,2 (20 %)</a:t>
            </a: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G = 200		Ca = 400</a:t>
            </a: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TR = 100		i = 3 </a:t>
            </a: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T = 150+0,3Y	b = 40</a:t>
            </a:r>
          </a:p>
          <a:p>
            <a:pPr marL="0" indent="0">
              <a:buNone/>
            </a:pPr>
            <a:r>
              <a:rPr lang="cs-CZ" altLang="cs-CZ" sz="20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		</a:t>
            </a:r>
            <a:endParaRPr lang="cs-CZ" altLang="cs-CZ" sz="16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7" name="Přímá spojnice 6">
            <a:extLst>
              <a:ext uri="{FF2B5EF4-FFF2-40B4-BE49-F238E27FC236}">
                <a16:creationId xmlns:a16="http://schemas.microsoft.com/office/drawing/2014/main" id="{7B9A0555-E2E6-40C2-A21D-A15467E70124}"/>
              </a:ext>
            </a:extLst>
          </p:cNvPr>
          <p:cNvCxnSpPr>
            <a:cxnSpLocks/>
          </p:cNvCxnSpPr>
          <p:nvPr/>
        </p:nvCxnSpPr>
        <p:spPr>
          <a:xfrm flipV="1">
            <a:off x="107504" y="2355725"/>
            <a:ext cx="9001000" cy="3217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6333ED29-9F55-44B6-BD85-0A54BEB2FB7F}"/>
              </a:ext>
            </a:extLst>
          </p:cNvPr>
          <p:cNvSpPr txBox="1">
            <a:spLocks/>
          </p:cNvSpPr>
          <p:nvPr/>
        </p:nvSpPr>
        <p:spPr>
          <a:xfrm>
            <a:off x="86077" y="2404316"/>
            <a:ext cx="2846000" cy="239441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altLang="cs-CZ" sz="1400" b="1" u="sng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Rovnice poptávky po investicích: </a:t>
            </a:r>
          </a:p>
        </p:txBody>
      </p:sp>
      <p:sp>
        <p:nvSpPr>
          <p:cNvPr id="9" name="Obdélník 8"/>
          <p:cNvSpPr/>
          <p:nvPr/>
        </p:nvSpPr>
        <p:spPr>
          <a:xfrm>
            <a:off x="117167" y="2659776"/>
            <a:ext cx="98135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altLang="cs-CZ" sz="14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= </a:t>
            </a:r>
            <a:r>
              <a:rPr lang="cs-CZ" sz="1400" b="1" dirty="0">
                <a:solidFill>
                  <a:srgbClr val="00B050"/>
                </a:solidFill>
              </a:rPr>
              <a:t> Ī – b*i</a:t>
            </a:r>
          </a:p>
        </p:txBody>
      </p:sp>
      <p:sp>
        <p:nvSpPr>
          <p:cNvPr id="10" name="Obdélník 9"/>
          <p:cNvSpPr/>
          <p:nvPr/>
        </p:nvSpPr>
        <p:spPr>
          <a:xfrm>
            <a:off x="117166" y="2891843"/>
            <a:ext cx="126028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altLang="cs-CZ" sz="1400" b="1" u="sng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= </a:t>
            </a:r>
            <a:r>
              <a:rPr lang="cs-CZ" sz="1400" b="1" u="sng" dirty="0">
                <a:solidFill>
                  <a:srgbClr val="00B050"/>
                </a:solidFill>
              </a:rPr>
              <a:t> 200 – 40*i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6333ED29-9F55-44B6-BD85-0A54BEB2FB7F}"/>
              </a:ext>
            </a:extLst>
          </p:cNvPr>
          <p:cNvSpPr txBox="1">
            <a:spLocks/>
          </p:cNvSpPr>
          <p:nvPr/>
        </p:nvSpPr>
        <p:spPr>
          <a:xfrm>
            <a:off x="87329" y="3594970"/>
            <a:ext cx="2846000" cy="239441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altLang="cs-CZ" sz="1400" b="1" u="sng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Rovnice poptávky po investicích: </a:t>
            </a:r>
          </a:p>
        </p:txBody>
      </p:sp>
      <p:sp>
        <p:nvSpPr>
          <p:cNvPr id="12" name="Obdélník 11"/>
          <p:cNvSpPr/>
          <p:nvPr/>
        </p:nvSpPr>
        <p:spPr>
          <a:xfrm>
            <a:off x="119283" y="3843056"/>
            <a:ext cx="98135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altLang="cs-CZ" sz="1400" b="1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= </a:t>
            </a:r>
            <a:r>
              <a:rPr lang="cs-CZ" sz="1400" b="1" dirty="0">
                <a:solidFill>
                  <a:srgbClr val="92D050"/>
                </a:solidFill>
              </a:rPr>
              <a:t> Ī – b*i</a:t>
            </a:r>
          </a:p>
        </p:txBody>
      </p:sp>
      <p:sp>
        <p:nvSpPr>
          <p:cNvPr id="13" name="Obdélník 12"/>
          <p:cNvSpPr/>
          <p:nvPr/>
        </p:nvSpPr>
        <p:spPr>
          <a:xfrm>
            <a:off x="119282" y="4075123"/>
            <a:ext cx="130035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altLang="cs-CZ" sz="1400" b="1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= </a:t>
            </a:r>
            <a:r>
              <a:rPr lang="cs-CZ" sz="1400" b="1" dirty="0">
                <a:solidFill>
                  <a:srgbClr val="92D050"/>
                </a:solidFill>
              </a:rPr>
              <a:t> 200 – 40*3</a:t>
            </a:r>
          </a:p>
        </p:txBody>
      </p:sp>
      <p:sp>
        <p:nvSpPr>
          <p:cNvPr id="14" name="Obdélník 13"/>
          <p:cNvSpPr/>
          <p:nvPr/>
        </p:nvSpPr>
        <p:spPr>
          <a:xfrm>
            <a:off x="108907" y="4315835"/>
            <a:ext cx="67197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altLang="cs-CZ" sz="1400" b="1" u="sng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= 80 </a:t>
            </a:r>
            <a:endParaRPr lang="cs-CZ" sz="1400" b="1" u="sng" dirty="0">
              <a:solidFill>
                <a:srgbClr val="92D050"/>
              </a:solidFill>
            </a:endParaRPr>
          </a:p>
        </p:txBody>
      </p:sp>
      <p:sp>
        <p:nvSpPr>
          <p:cNvPr id="15" name="Zástupný symbol pro obsah 2">
            <a:extLst>
              <a:ext uri="{FF2B5EF4-FFF2-40B4-BE49-F238E27FC236}">
                <a16:creationId xmlns:a16="http://schemas.microsoft.com/office/drawing/2014/main" id="{5335CB19-3FB2-4221-98EB-3E307A200247}"/>
              </a:ext>
            </a:extLst>
          </p:cNvPr>
          <p:cNvSpPr txBox="1">
            <a:spLocks/>
          </p:cNvSpPr>
          <p:nvPr/>
        </p:nvSpPr>
        <p:spPr>
          <a:xfrm>
            <a:off x="4067944" y="2404316"/>
            <a:ext cx="2846000" cy="239441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altLang="cs-CZ" sz="1400" b="1" u="sng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Rovnice autonomních výdajů: </a:t>
            </a:r>
          </a:p>
        </p:txBody>
      </p:sp>
      <p:sp>
        <p:nvSpPr>
          <p:cNvPr id="17" name="Obdélník 16">
            <a:extLst>
              <a:ext uri="{FF2B5EF4-FFF2-40B4-BE49-F238E27FC236}">
                <a16:creationId xmlns:a16="http://schemas.microsoft.com/office/drawing/2014/main" id="{711243D2-88EF-4640-A505-AE5129CF80B2}"/>
              </a:ext>
            </a:extLst>
          </p:cNvPr>
          <p:cNvSpPr/>
          <p:nvPr/>
        </p:nvSpPr>
        <p:spPr>
          <a:xfrm>
            <a:off x="4067944" y="2694689"/>
            <a:ext cx="300845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altLang="cs-CZ" sz="14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= Ca + mpc*TR – mpc*Ta + </a:t>
            </a:r>
            <a:r>
              <a:rPr lang="cs-CZ" sz="1400" b="1" dirty="0">
                <a:solidFill>
                  <a:srgbClr val="FF0000"/>
                </a:solidFill>
              </a:rPr>
              <a:t>Ī</a:t>
            </a:r>
            <a:r>
              <a:rPr lang="cs-CZ" altLang="cs-CZ" sz="14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G </a:t>
            </a:r>
          </a:p>
        </p:txBody>
      </p:sp>
      <p:sp>
        <p:nvSpPr>
          <p:cNvPr id="18" name="Obdélník 17">
            <a:extLst>
              <a:ext uri="{FF2B5EF4-FFF2-40B4-BE49-F238E27FC236}">
                <a16:creationId xmlns:a16="http://schemas.microsoft.com/office/drawing/2014/main" id="{711243D2-88EF-4640-A505-AE5129CF80B2}"/>
              </a:ext>
            </a:extLst>
          </p:cNvPr>
          <p:cNvSpPr/>
          <p:nvPr/>
        </p:nvSpPr>
        <p:spPr>
          <a:xfrm>
            <a:off x="4067944" y="2988365"/>
            <a:ext cx="327339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altLang="cs-CZ" sz="14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= 400 + 0,8*100 – 0,8*150 + 200 + 200 </a:t>
            </a:r>
          </a:p>
        </p:txBody>
      </p:sp>
      <p:sp>
        <p:nvSpPr>
          <p:cNvPr id="3" name="Obdélník 2"/>
          <p:cNvSpPr/>
          <p:nvPr/>
        </p:nvSpPr>
        <p:spPr>
          <a:xfrm>
            <a:off x="4067944" y="3254091"/>
            <a:ext cx="76630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altLang="cs-CZ" sz="1400" b="1" u="sng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= 760</a:t>
            </a:r>
            <a:endParaRPr lang="cs-CZ" altLang="cs-CZ" sz="1400" b="1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Obdélník 18">
                <a:extLst>
                  <a:ext uri="{FF2B5EF4-FFF2-40B4-BE49-F238E27FC236}">
                    <a16:creationId xmlns:a16="http://schemas.microsoft.com/office/drawing/2014/main" id="{F16AD3FF-287A-47DD-8471-A6D480AFDF8A}"/>
                  </a:ext>
                </a:extLst>
              </p:cNvPr>
              <p:cNvSpPr/>
              <p:nvPr/>
            </p:nvSpPr>
            <p:spPr>
              <a:xfrm>
                <a:off x="4047838" y="3820668"/>
                <a:ext cx="1802096" cy="47884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l-GR" altLang="cs-CZ" sz="1400" b="1" dirty="0">
                    <a:solidFill>
                      <a:srgbClr val="7030A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α</a:t>
                </a:r>
                <a:r>
                  <a:rPr lang="cs-CZ" altLang="cs-CZ" sz="1400" b="1" baseline="-25000" dirty="0">
                    <a:solidFill>
                      <a:srgbClr val="7030A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G</a:t>
                </a:r>
                <a:r>
                  <a:rPr lang="cs-CZ" altLang="cs-CZ" sz="1400" b="1" dirty="0">
                    <a:solidFill>
                      <a:srgbClr val="7030A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altLang="cs-CZ" sz="1400" b="1" i="1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cs-CZ" altLang="cs-CZ" sz="1400" b="1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m:rPr>
                            <m:nor/>
                          </m:rPr>
                          <a:rPr lang="cs-CZ" altLang="cs-CZ" sz="1400" b="1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1−</m:t>
                        </m:r>
                        <m:r>
                          <m:rPr>
                            <m:nor/>
                          </m:rPr>
                          <a:rPr lang="cs-CZ" altLang="cs-CZ" sz="1400" b="1" i="0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cs-CZ" altLang="cs-CZ" sz="1400" b="1" i="0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mpc</m:t>
                        </m:r>
                        <m:r>
                          <m:rPr>
                            <m:nor/>
                          </m:rPr>
                          <a:rPr lang="cs-CZ" altLang="cs-CZ" sz="1400" b="1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 ∗ (1−</m:t>
                        </m:r>
                        <m:r>
                          <m:rPr>
                            <m:nor/>
                          </m:rPr>
                          <a:rPr lang="cs-CZ" altLang="cs-CZ" sz="1400" b="1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t</m:t>
                        </m:r>
                        <m:r>
                          <m:rPr>
                            <m:nor/>
                          </m:rPr>
                          <a:rPr lang="cs-CZ" altLang="cs-CZ" sz="1400" b="1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)</m:t>
                        </m:r>
                      </m:den>
                    </m:f>
                  </m:oMath>
                </a14:m>
                <a:endParaRPr lang="cs-CZ" sz="1400" dirty="0">
                  <a:solidFill>
                    <a:srgbClr val="7030A0"/>
                  </a:solidFill>
                </a:endParaRPr>
              </a:p>
            </p:txBody>
          </p:sp>
        </mc:Choice>
        <mc:Fallback xmlns="">
          <p:sp>
            <p:nvSpPr>
              <p:cNvPr id="19" name="Obdélník 18">
                <a:extLst>
                  <a:ext uri="{FF2B5EF4-FFF2-40B4-BE49-F238E27FC236}">
                    <a16:creationId xmlns:a16="http://schemas.microsoft.com/office/drawing/2014/main" id="{F16AD3FF-287A-47DD-8471-A6D480AFDF8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47838" y="3820668"/>
                <a:ext cx="1802096" cy="478849"/>
              </a:xfrm>
              <a:prstGeom prst="rect">
                <a:avLst/>
              </a:prstGeom>
              <a:blipFill>
                <a:blip r:embed="rId3"/>
                <a:stretch>
                  <a:fillRect l="-1014" b="-7692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Obdélník 19">
            <a:extLst>
              <a:ext uri="{FF2B5EF4-FFF2-40B4-BE49-F238E27FC236}">
                <a16:creationId xmlns:a16="http://schemas.microsoft.com/office/drawing/2014/main" id="{E36FC02F-61D6-40D0-A711-B5C0E0CBF6A1}"/>
              </a:ext>
            </a:extLst>
          </p:cNvPr>
          <p:cNvSpPr/>
          <p:nvPr/>
        </p:nvSpPr>
        <p:spPr>
          <a:xfrm>
            <a:off x="4009641" y="3585046"/>
            <a:ext cx="296260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1400" b="1" u="sng" dirty="0">
                <a:solidFill>
                  <a:srgbClr val="7030A0"/>
                </a:solidFill>
              </a:rPr>
              <a:t>Multiplikátor vládních výdajů </a:t>
            </a:r>
            <a:r>
              <a:rPr lang="cs-CZ" sz="1400" b="1" dirty="0">
                <a:solidFill>
                  <a:srgbClr val="7030A0"/>
                </a:solidFill>
              </a:rPr>
              <a:t>(</a:t>
            </a:r>
            <a:r>
              <a:rPr lang="el-GR" altLang="cs-CZ" sz="1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α</a:t>
            </a:r>
            <a:r>
              <a:rPr lang="cs-CZ" altLang="cs-CZ" sz="1400" b="1" baseline="-250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cs-CZ" altLang="cs-CZ" sz="1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)</a:t>
            </a:r>
            <a:r>
              <a:rPr lang="cs-CZ" sz="1400" b="1" dirty="0">
                <a:solidFill>
                  <a:srgbClr val="7030A0"/>
                </a:solidFill>
              </a:rPr>
              <a:t>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Obdélník 20">
                <a:extLst>
                  <a:ext uri="{FF2B5EF4-FFF2-40B4-BE49-F238E27FC236}">
                    <a16:creationId xmlns:a16="http://schemas.microsoft.com/office/drawing/2014/main" id="{F16AD3FF-287A-47DD-8471-A6D480AFDF8A}"/>
                  </a:ext>
                </a:extLst>
              </p:cNvPr>
              <p:cNvSpPr/>
              <p:nvPr/>
            </p:nvSpPr>
            <p:spPr>
              <a:xfrm>
                <a:off x="4047838" y="4234128"/>
                <a:ext cx="1887055" cy="47884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l-GR" altLang="cs-CZ" sz="1400" b="1" dirty="0">
                    <a:solidFill>
                      <a:srgbClr val="7030A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α</a:t>
                </a:r>
                <a:r>
                  <a:rPr lang="cs-CZ" altLang="cs-CZ" sz="1400" b="1" baseline="-25000" dirty="0">
                    <a:solidFill>
                      <a:srgbClr val="7030A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G</a:t>
                </a:r>
                <a:r>
                  <a:rPr lang="cs-CZ" altLang="cs-CZ" sz="1400" b="1" dirty="0">
                    <a:solidFill>
                      <a:srgbClr val="7030A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altLang="cs-CZ" sz="1400" b="1" i="1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cs-CZ" altLang="cs-CZ" sz="1400" b="1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m:rPr>
                            <m:nor/>
                          </m:rPr>
                          <a:rPr lang="cs-CZ" altLang="cs-CZ" sz="1400" b="1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1−</m:t>
                        </m:r>
                        <m:r>
                          <m:rPr>
                            <m:nor/>
                          </m:rPr>
                          <a:rPr lang="cs-CZ" altLang="cs-CZ" sz="1400" b="1" i="0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 0,8</m:t>
                        </m:r>
                        <m:r>
                          <m:rPr>
                            <m:nor/>
                          </m:rPr>
                          <a:rPr lang="cs-CZ" altLang="cs-CZ" sz="1400" b="1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 ∗ (1−</m:t>
                        </m:r>
                        <m:r>
                          <m:rPr>
                            <m:nor/>
                          </m:rPr>
                          <a:rPr lang="cs-CZ" altLang="cs-CZ" sz="1400" b="1" i="0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0,3</m:t>
                        </m:r>
                        <m:r>
                          <m:rPr>
                            <m:nor/>
                          </m:rPr>
                          <a:rPr lang="cs-CZ" altLang="cs-CZ" sz="1400" b="1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)</m:t>
                        </m:r>
                      </m:den>
                    </m:f>
                  </m:oMath>
                </a14:m>
                <a:endParaRPr lang="cs-CZ" sz="1400" dirty="0">
                  <a:solidFill>
                    <a:srgbClr val="7030A0"/>
                  </a:solidFill>
                </a:endParaRPr>
              </a:p>
            </p:txBody>
          </p:sp>
        </mc:Choice>
        <mc:Fallback xmlns="">
          <p:sp>
            <p:nvSpPr>
              <p:cNvPr id="21" name="Obdélník 20">
                <a:extLst>
                  <a:ext uri="{FF2B5EF4-FFF2-40B4-BE49-F238E27FC236}">
                    <a16:creationId xmlns:a16="http://schemas.microsoft.com/office/drawing/2014/main" id="{F16AD3FF-287A-47DD-8471-A6D480AFDF8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47838" y="4234128"/>
                <a:ext cx="1887055" cy="478849"/>
              </a:xfrm>
              <a:prstGeom prst="rect">
                <a:avLst/>
              </a:prstGeom>
              <a:blipFill>
                <a:blip r:embed="rId4"/>
                <a:stretch>
                  <a:fillRect l="-968" b="-7692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Obdélník 3"/>
          <p:cNvSpPr/>
          <p:nvPr/>
        </p:nvSpPr>
        <p:spPr>
          <a:xfrm>
            <a:off x="5934893" y="4286400"/>
            <a:ext cx="64633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altLang="cs-CZ" sz="1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cs-CZ" altLang="cs-CZ" sz="1400" b="1" u="sng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2,27</a:t>
            </a:r>
            <a:endParaRPr lang="cs-CZ" sz="140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520102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7" grpId="0"/>
      <p:bldP spid="18" grpId="0"/>
      <p:bldP spid="3" grpId="0"/>
      <p:bldP spid="19" grpId="0"/>
      <p:bldP spid="20" grpId="0"/>
      <p:bldP spid="21" grpId="0"/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53244" y="692212"/>
            <a:ext cx="7903132" cy="87142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1200" dirty="0"/>
              <a:t>Ekonomika je charakterizována takto: autonomní investice na důchodu i úrokové míře činí 200 liber, vládní nákupy statků a služeb činí 200 liber a transfery 100 liber, státní funkci celkových daní lze zapsat T=150+0,3Y, obyvatelé Hůrky ušetří 20 % svých příjmů, přičemž jejich autonomní spotřeba činí 400 liber úroková sazba je 3 % a citlivost poptávky po investicích na úrokovou sazbu činí 40.</a:t>
            </a:r>
          </a:p>
          <a:p>
            <a:pPr marL="0" lvl="0" indent="0" algn="just">
              <a:buNone/>
            </a:pPr>
            <a:r>
              <a:rPr lang="cs-CZ" sz="1200" b="1" dirty="0">
                <a:solidFill>
                  <a:srgbClr val="C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e)   Určete rovnici AD pro i = 3 %.</a:t>
            </a:r>
          </a:p>
          <a:p>
            <a:pPr marL="0" lvl="0" indent="0" algn="just">
              <a:buNone/>
            </a:pPr>
            <a:r>
              <a:rPr lang="cs-CZ" sz="1200" b="1" dirty="0">
                <a:solidFill>
                  <a:schemeClr val="accent6">
                    <a:lumMod val="75000"/>
                  </a:schemeClr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f)   Určete rovnovážný důchod při existenci úrokové míry v ekonomice.</a:t>
            </a:r>
          </a:p>
          <a:p>
            <a:pPr marL="0" lvl="0" indent="0" algn="just">
              <a:buNone/>
            </a:pPr>
            <a:r>
              <a:rPr lang="cs-CZ" sz="1200" b="1" dirty="0">
                <a:solidFill>
                  <a:srgbClr val="0070C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g)   Jak se projeví pokles úrokové míry o 1 % na AD a rovnovážný důchod?</a:t>
            </a:r>
          </a:p>
          <a:p>
            <a:pPr marL="0" indent="0">
              <a:buNone/>
            </a:pPr>
            <a:endParaRPr lang="cs-CZ" altLang="cs-CZ" sz="1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b="1" dirty="0"/>
              <a:t>Příklad č. 2 … e), f), g)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4287218" y="1299089"/>
            <a:ext cx="5213937" cy="1080119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altLang="cs-CZ" sz="1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Ze zadání víme, že:	</a:t>
            </a:r>
            <a:r>
              <a:rPr lang="cs-CZ" sz="1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Ī</a:t>
            </a:r>
            <a:r>
              <a:rPr lang="cs-CZ" altLang="cs-CZ" sz="1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200		s = 0,2 (20 %)</a:t>
            </a: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G = 200		Ca = 400</a:t>
            </a: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TR = 100		i = 3 </a:t>
            </a: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T = 150+0,3Y	b = 40</a:t>
            </a:r>
          </a:p>
          <a:p>
            <a:pPr marL="0" indent="0">
              <a:buNone/>
            </a:pPr>
            <a:r>
              <a:rPr lang="cs-CZ" altLang="cs-CZ" sz="20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		</a:t>
            </a:r>
            <a:endParaRPr lang="cs-CZ" altLang="cs-CZ" sz="16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7" name="Přímá spojnice 6">
            <a:extLst>
              <a:ext uri="{FF2B5EF4-FFF2-40B4-BE49-F238E27FC236}">
                <a16:creationId xmlns:a16="http://schemas.microsoft.com/office/drawing/2014/main" id="{7B9A0555-E2E6-40C2-A21D-A15467E70124}"/>
              </a:ext>
            </a:extLst>
          </p:cNvPr>
          <p:cNvCxnSpPr>
            <a:cxnSpLocks/>
          </p:cNvCxnSpPr>
          <p:nvPr/>
        </p:nvCxnSpPr>
        <p:spPr>
          <a:xfrm flipV="1">
            <a:off x="107504" y="2355725"/>
            <a:ext cx="9001000" cy="3217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2" name="Zástupný symbol pro obsah 2">
            <a:extLst>
              <a:ext uri="{FF2B5EF4-FFF2-40B4-BE49-F238E27FC236}">
                <a16:creationId xmlns:a16="http://schemas.microsoft.com/office/drawing/2014/main" id="{6333ED29-9F55-44B6-BD85-0A54BEB2FB7F}"/>
              </a:ext>
            </a:extLst>
          </p:cNvPr>
          <p:cNvSpPr txBox="1">
            <a:spLocks/>
          </p:cNvSpPr>
          <p:nvPr/>
        </p:nvSpPr>
        <p:spPr>
          <a:xfrm>
            <a:off x="10368" y="2404316"/>
            <a:ext cx="2846000" cy="239441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altLang="cs-CZ" sz="1400" b="1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Rovnice agregátní poptávky: </a:t>
            </a:r>
          </a:p>
        </p:txBody>
      </p:sp>
      <p:sp>
        <p:nvSpPr>
          <p:cNvPr id="2" name="Obdélník 1"/>
          <p:cNvSpPr/>
          <p:nvPr/>
        </p:nvSpPr>
        <p:spPr>
          <a:xfrm>
            <a:off x="53244" y="2693658"/>
            <a:ext cx="243611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altLang="cs-CZ" sz="1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 = A + mpc*(1 – t)*Y – b*i</a:t>
            </a:r>
          </a:p>
        </p:txBody>
      </p:sp>
      <p:sp>
        <p:nvSpPr>
          <p:cNvPr id="26" name="Obdélník 25"/>
          <p:cNvSpPr/>
          <p:nvPr/>
        </p:nvSpPr>
        <p:spPr>
          <a:xfrm>
            <a:off x="53244" y="2966363"/>
            <a:ext cx="277646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altLang="cs-CZ" sz="1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 = 760 + 0,8*(1 – 0,3)*Y – 40*3</a:t>
            </a:r>
            <a:endParaRPr lang="cs-CZ" sz="1400" dirty="0">
              <a:solidFill>
                <a:srgbClr val="C00000"/>
              </a:solidFill>
            </a:endParaRPr>
          </a:p>
        </p:txBody>
      </p:sp>
      <p:sp>
        <p:nvSpPr>
          <p:cNvPr id="27" name="Obdélník 26"/>
          <p:cNvSpPr/>
          <p:nvPr/>
        </p:nvSpPr>
        <p:spPr>
          <a:xfrm>
            <a:off x="53244" y="3206665"/>
            <a:ext cx="158062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altLang="cs-CZ" sz="1400" b="1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 = 640 + 0,56Y </a:t>
            </a:r>
            <a:endParaRPr lang="cs-CZ" sz="1400" dirty="0">
              <a:solidFill>
                <a:srgbClr val="C00000"/>
              </a:solidFill>
            </a:endParaRPr>
          </a:p>
        </p:txBody>
      </p:sp>
      <p:sp>
        <p:nvSpPr>
          <p:cNvPr id="29" name="Zástupný symbol pro obsah 2">
            <a:extLst>
              <a:ext uri="{FF2B5EF4-FFF2-40B4-BE49-F238E27FC236}">
                <a16:creationId xmlns:a16="http://schemas.microsoft.com/office/drawing/2014/main" id="{0AF3DBF9-A287-4C1A-9535-F1F17860799A}"/>
              </a:ext>
            </a:extLst>
          </p:cNvPr>
          <p:cNvSpPr txBox="1">
            <a:spLocks/>
          </p:cNvSpPr>
          <p:nvPr/>
        </p:nvSpPr>
        <p:spPr>
          <a:xfrm>
            <a:off x="107504" y="3599674"/>
            <a:ext cx="1872208" cy="32171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altLang="cs-CZ" sz="14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Rovnováha: AE = Y</a:t>
            </a:r>
            <a:endParaRPr lang="cs-CZ" altLang="cs-CZ" sz="1100" b="1" dirty="0">
              <a:solidFill>
                <a:schemeClr val="accent6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Obdélník 29"/>
          <p:cNvSpPr/>
          <p:nvPr/>
        </p:nvSpPr>
        <p:spPr>
          <a:xfrm>
            <a:off x="53244" y="3968217"/>
            <a:ext cx="140589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altLang="cs-CZ" sz="14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 = 640 + 0,56Y</a:t>
            </a:r>
            <a:endParaRPr lang="cs-CZ" sz="14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1" name="Obdélník 30"/>
          <p:cNvSpPr/>
          <p:nvPr/>
        </p:nvSpPr>
        <p:spPr>
          <a:xfrm>
            <a:off x="84611" y="4221275"/>
            <a:ext cx="108369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altLang="cs-CZ" sz="14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0,44Y = 640</a:t>
            </a:r>
          </a:p>
        </p:txBody>
      </p:sp>
      <p:sp>
        <p:nvSpPr>
          <p:cNvPr id="32" name="Obdélník 31"/>
          <p:cNvSpPr/>
          <p:nvPr/>
        </p:nvSpPr>
        <p:spPr>
          <a:xfrm>
            <a:off x="84611" y="4444357"/>
            <a:ext cx="131959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altLang="cs-CZ" sz="14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cs-CZ" altLang="cs-CZ" sz="1400" b="1" baseline="-25000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E1</a:t>
            </a:r>
            <a:r>
              <a:rPr lang="cs-CZ" altLang="cs-CZ" sz="14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cs-CZ" altLang="cs-CZ" sz="1400" b="1" u="sng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1 454,54 </a:t>
            </a:r>
            <a:endParaRPr lang="cs-CZ" sz="14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3" name="Obdélník 32"/>
          <p:cNvSpPr/>
          <p:nvPr/>
        </p:nvSpPr>
        <p:spPr>
          <a:xfrm>
            <a:off x="4139952" y="2404316"/>
            <a:ext cx="172996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altLang="cs-CZ" b="1" u="sng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Δ</a:t>
            </a:r>
            <a:r>
              <a:rPr lang="cs-CZ" altLang="cs-CZ" b="1" u="sng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= -1 -&gt; i</a:t>
            </a:r>
            <a:r>
              <a:rPr lang="cs-CZ" altLang="cs-CZ" sz="1400" b="1" baseline="-25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cs-CZ" altLang="cs-CZ" b="1" u="sng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2 </a:t>
            </a:r>
            <a:endParaRPr lang="cs-CZ" dirty="0">
              <a:solidFill>
                <a:srgbClr val="0070C0"/>
              </a:solidFill>
            </a:endParaRPr>
          </a:p>
        </p:txBody>
      </p:sp>
      <p:sp>
        <p:nvSpPr>
          <p:cNvPr id="34" name="Obdélník 33"/>
          <p:cNvSpPr/>
          <p:nvPr/>
        </p:nvSpPr>
        <p:spPr>
          <a:xfrm>
            <a:off x="4139952" y="2758230"/>
            <a:ext cx="227741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altLang="cs-CZ" sz="1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 = A + c*(1 – t)*Y – b*</a:t>
            </a:r>
            <a:r>
              <a:rPr lang="cs-CZ" altLang="cs-CZ" sz="1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cs-CZ" altLang="cs-CZ" sz="1400" b="1" baseline="-25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cs-CZ" sz="1400" baseline="-25000" dirty="0">
              <a:solidFill>
                <a:srgbClr val="FF0000"/>
              </a:solidFill>
            </a:endParaRPr>
          </a:p>
        </p:txBody>
      </p:sp>
      <p:sp>
        <p:nvSpPr>
          <p:cNvPr id="35" name="Obdélník 34"/>
          <p:cNvSpPr/>
          <p:nvPr/>
        </p:nvSpPr>
        <p:spPr>
          <a:xfrm>
            <a:off x="4111547" y="3001435"/>
            <a:ext cx="277646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altLang="cs-CZ" sz="1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 = 760 + 0,8*(1 – 0,3)*Y – 40*</a:t>
            </a:r>
            <a:r>
              <a:rPr lang="cs-CZ" altLang="cs-CZ" sz="1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cs-CZ" sz="1400" dirty="0">
              <a:solidFill>
                <a:srgbClr val="FF0000"/>
              </a:solidFill>
            </a:endParaRPr>
          </a:p>
        </p:txBody>
      </p:sp>
      <p:sp>
        <p:nvSpPr>
          <p:cNvPr id="36" name="Obdélník 35"/>
          <p:cNvSpPr/>
          <p:nvPr/>
        </p:nvSpPr>
        <p:spPr>
          <a:xfrm>
            <a:off x="4111547" y="3230342"/>
            <a:ext cx="154241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altLang="cs-CZ" sz="1400" b="1" u="sng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 = 680 + 0,56Y</a:t>
            </a:r>
            <a:endParaRPr lang="cs-CZ" sz="1400" u="sng" dirty="0">
              <a:solidFill>
                <a:srgbClr val="0070C0"/>
              </a:solidFill>
            </a:endParaRPr>
          </a:p>
        </p:txBody>
      </p:sp>
      <p:sp>
        <p:nvSpPr>
          <p:cNvPr id="37" name="Zástupný symbol pro obsah 2">
            <a:extLst>
              <a:ext uri="{FF2B5EF4-FFF2-40B4-BE49-F238E27FC236}">
                <a16:creationId xmlns:a16="http://schemas.microsoft.com/office/drawing/2014/main" id="{0AF3DBF9-A287-4C1A-9535-F1F17860799A}"/>
              </a:ext>
            </a:extLst>
          </p:cNvPr>
          <p:cNvSpPr txBox="1">
            <a:spLocks/>
          </p:cNvSpPr>
          <p:nvPr/>
        </p:nvSpPr>
        <p:spPr>
          <a:xfrm>
            <a:off x="4212845" y="3558623"/>
            <a:ext cx="1872208" cy="32171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altLang="cs-CZ" sz="14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Rovnováha: AE = Y</a:t>
            </a:r>
            <a:endParaRPr lang="cs-CZ" altLang="cs-CZ" sz="1100" b="1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8" name="Obdélník 37"/>
          <p:cNvSpPr/>
          <p:nvPr/>
        </p:nvSpPr>
        <p:spPr>
          <a:xfrm>
            <a:off x="4179803" y="3878389"/>
            <a:ext cx="140589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altLang="cs-CZ" sz="14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 = 680 + 0,56Y</a:t>
            </a:r>
          </a:p>
        </p:txBody>
      </p:sp>
      <p:sp>
        <p:nvSpPr>
          <p:cNvPr id="39" name="Obdélník 38"/>
          <p:cNvSpPr/>
          <p:nvPr/>
        </p:nvSpPr>
        <p:spPr>
          <a:xfrm>
            <a:off x="4230707" y="4122105"/>
            <a:ext cx="108369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altLang="cs-CZ" sz="14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0,44Y = 680</a:t>
            </a:r>
            <a:endParaRPr lang="cs-CZ" sz="1400" dirty="0">
              <a:solidFill>
                <a:srgbClr val="00B0F0"/>
              </a:solidFill>
            </a:endParaRPr>
          </a:p>
        </p:txBody>
      </p:sp>
      <p:sp>
        <p:nvSpPr>
          <p:cNvPr id="40" name="Obdélník 39"/>
          <p:cNvSpPr/>
          <p:nvPr/>
        </p:nvSpPr>
        <p:spPr>
          <a:xfrm>
            <a:off x="4205139" y="4372547"/>
            <a:ext cx="109517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altLang="cs-CZ" sz="14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cs-CZ" altLang="cs-CZ" sz="1400" b="1" baseline="-250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E2</a:t>
            </a:r>
            <a:r>
              <a:rPr lang="cs-CZ" altLang="cs-CZ" sz="14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cs-CZ" altLang="cs-CZ" sz="1400" b="1" u="sng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1 545 </a:t>
            </a:r>
            <a:endParaRPr lang="cs-CZ" sz="1400" dirty="0">
              <a:solidFill>
                <a:srgbClr val="00B0F0"/>
              </a:solidFill>
            </a:endParaRPr>
          </a:p>
        </p:txBody>
      </p:sp>
      <p:sp>
        <p:nvSpPr>
          <p:cNvPr id="41" name="Obdélník 40"/>
          <p:cNvSpPr/>
          <p:nvPr/>
        </p:nvSpPr>
        <p:spPr>
          <a:xfrm>
            <a:off x="5184116" y="4363872"/>
            <a:ext cx="87075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altLang="cs-CZ" sz="14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-&gt; nárůst</a:t>
            </a:r>
            <a:endParaRPr lang="cs-CZ" sz="1400" i="1" dirty="0"/>
          </a:p>
        </p:txBody>
      </p:sp>
    </p:spTree>
    <p:extLst>
      <p:ext uri="{BB962C8B-B14F-4D97-AF65-F5344CB8AC3E}">
        <p14:creationId xmlns:p14="http://schemas.microsoft.com/office/powerpoint/2010/main" val="324477275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" grpId="0"/>
      <p:bldP spid="26" grpId="0"/>
      <p:bldP spid="27" grpId="0"/>
      <p:bldP spid="29" grpId="0" animBg="1"/>
      <p:bldP spid="30" grpId="0"/>
      <p:bldP spid="31" grpId="0"/>
      <p:bldP spid="32" grpId="0"/>
      <p:bldP spid="33" grpId="0"/>
      <p:bldP spid="34" grpId="0"/>
      <p:bldP spid="35" grpId="0"/>
      <p:bldP spid="36" grpId="0"/>
      <p:bldP spid="37" grpId="0" animBg="1"/>
      <p:bldP spid="38" grpId="0"/>
      <p:bldP spid="39" grpId="0"/>
      <p:bldP spid="40" grpId="0"/>
      <p:bldP spid="4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53244" y="692212"/>
            <a:ext cx="7903132" cy="87142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1200" dirty="0"/>
              <a:t>Ekonomika je charakterizována takto: autonomní investice na důchodu i úrokové míře činí 200 liber, vládní nákupy statků a služeb činí 200 liber a transfery 100 liber, státní funkci celkových daní lze zapsat T=150+0,3Y, obyvatelé Hůrky ušetří 20 % svých příjmů, přičemž jejich autonomní spotřeba činí 400 liber úroková sazba je 3 % a citlivost poptávky po investicích na úrokovou sazbu činí 40.</a:t>
            </a:r>
          </a:p>
          <a:p>
            <a:pPr marL="0" indent="0" algn="just">
              <a:buNone/>
            </a:pPr>
            <a:r>
              <a:rPr lang="cs-CZ" sz="1200" b="1" dirty="0">
                <a:solidFill>
                  <a:srgbClr val="307871"/>
                </a:solidFill>
                <a:ea typeface="Times New Roman" panose="02020603050405020304" pitchFamily="18" charset="0"/>
              </a:rPr>
              <a:t>h)   Určete </a:t>
            </a:r>
            <a:r>
              <a:rPr lang="cs-CZ" sz="1200" b="1" dirty="0">
                <a:solidFill>
                  <a:srgbClr val="0070C0"/>
                </a:solidFill>
                <a:ea typeface="Times New Roman" panose="02020603050405020304" pitchFamily="18" charset="0"/>
              </a:rPr>
              <a:t>autonomní výdaje</a:t>
            </a:r>
            <a:r>
              <a:rPr lang="cs-CZ" sz="1200" b="1" dirty="0">
                <a:solidFill>
                  <a:srgbClr val="307871"/>
                </a:solidFill>
                <a:ea typeface="Times New Roman" panose="02020603050405020304" pitchFamily="18" charset="0"/>
              </a:rPr>
              <a:t>, </a:t>
            </a:r>
            <a:r>
              <a:rPr lang="cs-CZ" sz="1200" b="1" dirty="0">
                <a:solidFill>
                  <a:srgbClr val="00B050"/>
                </a:solidFill>
                <a:ea typeface="Times New Roman" panose="02020603050405020304" pitchFamily="18" charset="0"/>
              </a:rPr>
              <a:t>multiplikátor</a:t>
            </a:r>
            <a:r>
              <a:rPr lang="cs-CZ" sz="1200" b="1" dirty="0">
                <a:solidFill>
                  <a:srgbClr val="307871"/>
                </a:solidFill>
                <a:ea typeface="Times New Roman" panose="02020603050405020304" pitchFamily="18" charset="0"/>
              </a:rPr>
              <a:t> a </a:t>
            </a:r>
            <a:r>
              <a:rPr lang="cs-CZ" sz="1200" b="1" dirty="0">
                <a:solidFill>
                  <a:schemeClr val="accent6">
                    <a:lumMod val="75000"/>
                  </a:schemeClr>
                </a:solidFill>
                <a:ea typeface="Times New Roman" panose="02020603050405020304" pitchFamily="18" charset="0"/>
              </a:rPr>
              <a:t>rovnovážný důchod, </a:t>
            </a:r>
            <a:r>
              <a:rPr lang="cs-CZ" sz="1200" b="1" dirty="0">
                <a:solidFill>
                  <a:srgbClr val="307871"/>
                </a:solidFill>
                <a:ea typeface="Times New Roman" panose="02020603050405020304" pitchFamily="18" charset="0"/>
              </a:rPr>
              <a:t>pokud bude mpc=0,7 a t=0,35 (i=2 %).</a:t>
            </a:r>
            <a:endParaRPr lang="cs-CZ" sz="1200" b="1" dirty="0">
              <a:solidFill>
                <a:srgbClr val="307871"/>
              </a:solidFill>
            </a:endParaRPr>
          </a:p>
          <a:p>
            <a:pPr marL="0" lvl="0" indent="0" algn="just">
              <a:buNone/>
            </a:pPr>
            <a:endParaRPr lang="cs-CZ" altLang="cs-CZ" sz="1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b="1" dirty="0"/>
              <a:t>Příklad č. 2 … h)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86505" y="1707654"/>
            <a:ext cx="5213937" cy="1080119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altLang="cs-CZ" sz="1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Ze zadání víme, že:	</a:t>
            </a:r>
            <a:r>
              <a:rPr lang="cs-CZ" sz="1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Ī</a:t>
            </a:r>
            <a:r>
              <a:rPr lang="cs-CZ" altLang="cs-CZ" sz="1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200		s = 0,2 (20 %)</a:t>
            </a: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G = 200		Ca = 400</a:t>
            </a: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TR = 100		i = 3 </a:t>
            </a: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T = 150+0,3Y	b = 40</a:t>
            </a:r>
          </a:p>
          <a:p>
            <a:pPr marL="0" indent="0">
              <a:buNone/>
            </a:pPr>
            <a:r>
              <a:rPr lang="cs-CZ" altLang="cs-CZ" sz="20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		</a:t>
            </a:r>
            <a:endParaRPr lang="cs-CZ" altLang="cs-CZ" sz="16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7" name="Přímá spojnice 6">
            <a:extLst>
              <a:ext uri="{FF2B5EF4-FFF2-40B4-BE49-F238E27FC236}">
                <a16:creationId xmlns:a16="http://schemas.microsoft.com/office/drawing/2014/main" id="{7B9A0555-E2E6-40C2-A21D-A15467E70124}"/>
              </a:ext>
            </a:extLst>
          </p:cNvPr>
          <p:cNvCxnSpPr>
            <a:cxnSpLocks/>
          </p:cNvCxnSpPr>
          <p:nvPr/>
        </p:nvCxnSpPr>
        <p:spPr>
          <a:xfrm flipV="1">
            <a:off x="195033" y="2758927"/>
            <a:ext cx="5508104" cy="1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4" name="Obdélník 3"/>
          <p:cNvSpPr/>
          <p:nvPr/>
        </p:nvSpPr>
        <p:spPr>
          <a:xfrm>
            <a:off x="74519" y="3098666"/>
            <a:ext cx="300845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altLang="cs-CZ" sz="1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= Ca + mpc*TR – mpc*Ta +</a:t>
            </a:r>
            <a:r>
              <a:rPr lang="cs-CZ" sz="1400" b="1" dirty="0">
                <a:solidFill>
                  <a:srgbClr val="0070C0"/>
                </a:solidFill>
              </a:rPr>
              <a:t> Ī + G</a:t>
            </a:r>
            <a:r>
              <a:rPr lang="cs-CZ" altLang="cs-CZ" sz="1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cs-CZ" sz="1400" dirty="0">
              <a:solidFill>
                <a:srgbClr val="0070C0"/>
              </a:solidFill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74519" y="2790889"/>
            <a:ext cx="248497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altLang="cs-CZ" sz="1400" b="1" u="sng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Rovnice autonomních výdajů:</a:t>
            </a:r>
            <a:endParaRPr lang="cs-CZ" sz="1400" u="sng" dirty="0">
              <a:solidFill>
                <a:srgbClr val="0070C0"/>
              </a:solidFill>
            </a:endParaRPr>
          </a:p>
        </p:txBody>
      </p:sp>
      <p:sp>
        <p:nvSpPr>
          <p:cNvPr id="9" name="Obdélník 8"/>
          <p:cNvSpPr/>
          <p:nvPr/>
        </p:nvSpPr>
        <p:spPr>
          <a:xfrm>
            <a:off x="86505" y="3369819"/>
            <a:ext cx="3228513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altLang="cs-CZ" sz="1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= 400 + 0,7*100 – 0,7*150 + 200 + 200</a:t>
            </a:r>
            <a:endParaRPr lang="cs-CZ" sz="1400" dirty="0">
              <a:solidFill>
                <a:srgbClr val="0070C0"/>
              </a:solidFill>
            </a:endParaRPr>
          </a:p>
        </p:txBody>
      </p:sp>
      <p:sp>
        <p:nvSpPr>
          <p:cNvPr id="10" name="Obdélník 9"/>
          <p:cNvSpPr/>
          <p:nvPr/>
        </p:nvSpPr>
        <p:spPr>
          <a:xfrm>
            <a:off x="87647" y="3604348"/>
            <a:ext cx="76630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altLang="cs-CZ" sz="1400" b="1" u="sng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= 765</a:t>
            </a:r>
            <a:endParaRPr lang="cs-CZ" sz="1400" dirty="0">
              <a:solidFill>
                <a:srgbClr val="0070C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Obdélník 10"/>
              <p:cNvSpPr/>
              <p:nvPr/>
            </p:nvSpPr>
            <p:spPr>
              <a:xfrm>
                <a:off x="3595755" y="3095758"/>
                <a:ext cx="1367426" cy="42999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l-GR" altLang="cs-CZ" sz="1400" b="1" dirty="0">
                    <a:solidFill>
                      <a:srgbClr val="00B05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α</a:t>
                </a:r>
                <a:r>
                  <a:rPr lang="cs-CZ" altLang="cs-CZ" sz="1400" b="1" baseline="-25000" dirty="0">
                    <a:solidFill>
                      <a:srgbClr val="00B05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G</a:t>
                </a:r>
                <a:r>
                  <a:rPr lang="cs-CZ" altLang="cs-CZ" sz="1400" b="1" dirty="0">
                    <a:solidFill>
                      <a:srgbClr val="00B05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altLang="cs-CZ" sz="1400" b="1" i="1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cs-CZ" altLang="cs-CZ" sz="1400" b="1" i="1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𝟏</m:t>
                        </m:r>
                      </m:num>
                      <m:den>
                        <m:r>
                          <a:rPr lang="cs-CZ" altLang="cs-CZ" sz="1400" b="1" i="1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𝟏</m:t>
                        </m:r>
                        <m:r>
                          <a:rPr lang="cs-CZ" altLang="cs-CZ" sz="1400" b="1" i="1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cs-CZ" altLang="cs-CZ" sz="1400" b="1" i="0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𝐦𝐩</m:t>
                        </m:r>
                        <m:r>
                          <a:rPr lang="cs-CZ" altLang="cs-CZ" sz="1400" b="1" i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𝐜</m:t>
                        </m:r>
                        <m:r>
                          <a:rPr lang="cs-CZ" altLang="cs-CZ" sz="1400" b="1" i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  <m:d>
                          <m:dPr>
                            <m:ctrlPr>
                              <a:rPr lang="cs-CZ" altLang="cs-CZ" sz="1400" b="1" i="1">
                                <a:solidFill>
                                  <a:srgbClr val="00B05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cs-CZ" altLang="cs-CZ" sz="1400" b="1" i="0">
                                <a:solidFill>
                                  <a:srgbClr val="00B05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𝟏</m:t>
                            </m:r>
                            <m:r>
                              <a:rPr lang="cs-CZ" altLang="cs-CZ" sz="1400" b="1" i="0">
                                <a:solidFill>
                                  <a:srgbClr val="00B05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−</m:t>
                            </m:r>
                            <m:r>
                              <a:rPr lang="cs-CZ" altLang="cs-CZ" sz="1400" b="1" i="0">
                                <a:solidFill>
                                  <a:srgbClr val="00B05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𝐭</m:t>
                            </m:r>
                          </m:e>
                        </m:d>
                      </m:den>
                    </m:f>
                  </m:oMath>
                </a14:m>
                <a:endParaRPr lang="cs-CZ" sz="1400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11" name="Obdélník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95755" y="3095758"/>
                <a:ext cx="1367426" cy="429990"/>
              </a:xfrm>
              <a:prstGeom prst="rect">
                <a:avLst/>
              </a:prstGeom>
              <a:blipFill>
                <a:blip r:embed="rId3"/>
                <a:stretch>
                  <a:fillRect l="-1339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2" name="Obdélník 41"/>
          <p:cNvSpPr/>
          <p:nvPr/>
        </p:nvSpPr>
        <p:spPr>
          <a:xfrm>
            <a:off x="3491880" y="2790889"/>
            <a:ext cx="314688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altLang="cs-CZ" sz="1400" b="1" u="sng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Multiplikátor třísektorové ekonomiky:</a:t>
            </a:r>
            <a:endParaRPr lang="cs-CZ" sz="1400" u="sng" dirty="0">
              <a:solidFill>
                <a:srgbClr val="00B05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Obdélník 11"/>
              <p:cNvSpPr/>
              <p:nvPr/>
            </p:nvSpPr>
            <p:spPr>
              <a:xfrm>
                <a:off x="3551541" y="3523707"/>
                <a:ext cx="1548565" cy="42582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l-GR" altLang="cs-CZ" sz="1400" b="1" dirty="0">
                    <a:solidFill>
                      <a:srgbClr val="00B05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α</a:t>
                </a:r>
                <a:r>
                  <a:rPr lang="cs-CZ" altLang="cs-CZ" sz="1400" b="1" baseline="-25000" dirty="0">
                    <a:solidFill>
                      <a:srgbClr val="00B05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G</a:t>
                </a:r>
                <a:r>
                  <a:rPr lang="cs-CZ" altLang="cs-CZ" sz="1400" b="1" dirty="0">
                    <a:solidFill>
                      <a:srgbClr val="00B05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altLang="cs-CZ" sz="1400" b="1" i="1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cs-CZ" altLang="cs-CZ" sz="1400" b="1" i="1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𝟏</m:t>
                        </m:r>
                      </m:num>
                      <m:den>
                        <m:r>
                          <a:rPr lang="cs-CZ" altLang="cs-CZ" sz="1400" b="1" i="1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𝟏</m:t>
                        </m:r>
                        <m:r>
                          <a:rPr lang="cs-CZ" altLang="cs-CZ" sz="1400" b="1" i="1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cs-CZ" altLang="cs-CZ" sz="1400" b="1" i="1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𝟎</m:t>
                        </m:r>
                        <m:r>
                          <a:rPr lang="cs-CZ" altLang="cs-CZ" sz="1400" b="1" i="1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cs-CZ" altLang="cs-CZ" sz="1400" b="1" i="1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𝟕</m:t>
                        </m:r>
                        <m:r>
                          <a:rPr lang="cs-CZ" altLang="cs-CZ" sz="1400" b="1" i="1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  <m:d>
                          <m:dPr>
                            <m:ctrlPr>
                              <a:rPr lang="cs-CZ" altLang="cs-CZ" sz="1400" b="1" i="1">
                                <a:solidFill>
                                  <a:srgbClr val="00B05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cs-CZ" altLang="cs-CZ" sz="1400" b="1" i="1">
                                <a:solidFill>
                                  <a:srgbClr val="00B05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𝟏</m:t>
                            </m:r>
                            <m:r>
                              <a:rPr lang="cs-CZ" altLang="cs-CZ" sz="1400" b="1" i="1">
                                <a:solidFill>
                                  <a:srgbClr val="00B05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−</m:t>
                            </m:r>
                            <m:r>
                              <a:rPr lang="cs-CZ" altLang="cs-CZ" sz="1400" b="1" i="1">
                                <a:solidFill>
                                  <a:srgbClr val="00B05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𝟎</m:t>
                            </m:r>
                            <m:r>
                              <a:rPr lang="cs-CZ" altLang="cs-CZ" sz="1400" b="1" i="1">
                                <a:solidFill>
                                  <a:srgbClr val="00B05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,</m:t>
                            </m:r>
                            <m:r>
                              <a:rPr lang="cs-CZ" altLang="cs-CZ" sz="1400" b="1" i="1">
                                <a:solidFill>
                                  <a:srgbClr val="00B05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𝟑𝟓</m:t>
                            </m:r>
                          </m:e>
                        </m:d>
                      </m:den>
                    </m:f>
                  </m:oMath>
                </a14:m>
                <a:endParaRPr lang="cs-CZ" sz="1400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12" name="Obdélník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51541" y="3523707"/>
                <a:ext cx="1548565" cy="425822"/>
              </a:xfrm>
              <a:prstGeom prst="rect">
                <a:avLst/>
              </a:prstGeom>
              <a:blipFill>
                <a:blip r:embed="rId4"/>
                <a:stretch>
                  <a:fillRect l="-1181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3" name="Obdélník 42"/>
          <p:cNvSpPr/>
          <p:nvPr/>
        </p:nvSpPr>
        <p:spPr>
          <a:xfrm>
            <a:off x="3595755" y="3983062"/>
            <a:ext cx="88517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altLang="cs-CZ" sz="14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α</a:t>
            </a:r>
            <a:r>
              <a:rPr lang="cs-CZ" altLang="cs-CZ" sz="1400" b="1" baseline="-250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cs-CZ" altLang="cs-CZ" sz="14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cs-CZ" altLang="cs-CZ" sz="1400" b="1" u="sng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1,83</a:t>
            </a:r>
            <a:endParaRPr lang="cs-CZ" sz="1400" u="sng" dirty="0">
              <a:solidFill>
                <a:srgbClr val="00B050"/>
              </a:solidFill>
            </a:endParaRPr>
          </a:p>
        </p:txBody>
      </p:sp>
      <p:sp>
        <p:nvSpPr>
          <p:cNvPr id="13" name="Obdélník 12"/>
          <p:cNvSpPr/>
          <p:nvPr/>
        </p:nvSpPr>
        <p:spPr>
          <a:xfrm>
            <a:off x="6921724" y="3065134"/>
            <a:ext cx="164795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altLang="cs-CZ" sz="14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cs-CZ" altLang="cs-CZ" sz="1400" b="1" baseline="-25000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cs-CZ" altLang="cs-CZ" sz="14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l-GR" altLang="cs-CZ" sz="14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α</a:t>
            </a:r>
            <a:r>
              <a:rPr lang="cs-CZ" altLang="cs-CZ" sz="1400" b="1" baseline="-25000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 </a:t>
            </a:r>
            <a:r>
              <a:rPr lang="cs-CZ" altLang="cs-CZ" sz="14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 (A – b*i)</a:t>
            </a:r>
            <a:endParaRPr lang="cs-CZ" sz="14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5" name="Obdélník 44"/>
          <p:cNvSpPr/>
          <p:nvPr/>
        </p:nvSpPr>
        <p:spPr>
          <a:xfrm>
            <a:off x="6876256" y="2769279"/>
            <a:ext cx="180369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altLang="cs-CZ" sz="1400" b="1" u="sng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Rovnovážný důchod:</a:t>
            </a:r>
            <a:endParaRPr lang="cs-CZ" sz="1400" u="sng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6" name="Obdélník 45"/>
          <p:cNvSpPr/>
          <p:nvPr/>
        </p:nvSpPr>
        <p:spPr>
          <a:xfrm>
            <a:off x="6954129" y="3360989"/>
            <a:ext cx="1992853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altLang="cs-CZ" sz="14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cs-CZ" altLang="cs-CZ" sz="1400" b="1" baseline="-25000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cs-CZ" altLang="cs-CZ" sz="14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1,83</a:t>
            </a:r>
            <a:r>
              <a:rPr lang="cs-CZ" altLang="cs-CZ" sz="1400" b="1" baseline="-25000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 (765 – 40*2)</a:t>
            </a:r>
            <a:endParaRPr lang="cs-CZ" sz="14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4" name="Obdélník 13"/>
          <p:cNvSpPr/>
          <p:nvPr/>
        </p:nvSpPr>
        <p:spPr>
          <a:xfrm>
            <a:off x="6954129" y="3604348"/>
            <a:ext cx="121058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altLang="cs-CZ" sz="14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cs-CZ" altLang="cs-CZ" sz="1400" b="1" baseline="-25000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cs-CZ" altLang="cs-CZ" sz="14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cs-CZ" altLang="cs-CZ" sz="1400" b="1" u="sng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1253,55</a:t>
            </a:r>
            <a:endParaRPr lang="cs-CZ" sz="1400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167589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8" grpId="0"/>
      <p:bldP spid="9" grpId="0"/>
      <p:bldP spid="10" grpId="0"/>
      <p:bldP spid="11" grpId="0"/>
      <p:bldP spid="42" grpId="0"/>
      <p:bldP spid="12" grpId="0"/>
      <p:bldP spid="43" grpId="0"/>
      <p:bldP spid="13" grpId="0"/>
      <p:bldP spid="45" grpId="0"/>
      <p:bldP spid="46" grpId="0"/>
      <p:bldP spid="1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1403648" y="1563638"/>
            <a:ext cx="7272808" cy="25922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2000" dirty="0"/>
              <a:t>Znáte : C=50+0,6YD, t=0,15, TR = 10, G=100, Ī =50 a b=5.</a:t>
            </a:r>
          </a:p>
          <a:p>
            <a:pPr marL="457200" indent="-457200" algn="just">
              <a:buAutoNum type="alphaLcParenR"/>
            </a:pPr>
            <a:r>
              <a:rPr lang="cs-CZ" sz="2000" dirty="0"/>
              <a:t>Určete rovnici poptávky po investicích.</a:t>
            </a:r>
          </a:p>
          <a:p>
            <a:pPr marL="457200" indent="-457200" algn="just">
              <a:buAutoNum type="alphaLcParenR"/>
            </a:pPr>
            <a:r>
              <a:rPr lang="cs-CZ" sz="2000" dirty="0"/>
              <a:t>Určete autonomní výdaje.</a:t>
            </a:r>
          </a:p>
          <a:p>
            <a:pPr marL="457200" indent="-457200" algn="just">
              <a:buAutoNum type="alphaLcParenR"/>
            </a:pPr>
            <a:r>
              <a:rPr lang="cs-CZ" sz="2000" dirty="0"/>
              <a:t>Určete multiplikátor.</a:t>
            </a:r>
          </a:p>
          <a:p>
            <a:pPr marL="457200" indent="-457200" algn="just">
              <a:buAutoNum type="alphaLcParenR"/>
            </a:pPr>
            <a:r>
              <a:rPr lang="cs-CZ" sz="2000" dirty="0"/>
              <a:t>Určete funkci AD.</a:t>
            </a:r>
          </a:p>
          <a:p>
            <a:pPr marL="457200" indent="-457200" algn="just">
              <a:buAutoNum type="alphaLcParenR"/>
            </a:pPr>
            <a:r>
              <a:rPr lang="cs-CZ" sz="2000" dirty="0"/>
              <a:t>Určete rovnici křivky IS.</a:t>
            </a:r>
          </a:p>
          <a:p>
            <a:pPr marL="457200" indent="-457200" algn="just">
              <a:buAutoNum type="alphaLcParenR"/>
            </a:pPr>
            <a:endParaRPr lang="cs-CZ" sz="2000" dirty="0"/>
          </a:p>
          <a:p>
            <a:pPr marL="0" indent="0" algn="just">
              <a:buNone/>
            </a:pPr>
            <a:endParaRPr lang="cs-CZ" altLang="cs-CZ" sz="20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b="1" dirty="0"/>
              <a:t>Příklad č. 3</a:t>
            </a:r>
          </a:p>
        </p:txBody>
      </p:sp>
    </p:spTree>
    <p:extLst>
      <p:ext uri="{BB962C8B-B14F-4D97-AF65-F5344CB8AC3E}">
        <p14:creationId xmlns:p14="http://schemas.microsoft.com/office/powerpoint/2010/main" val="2585287557"/>
      </p:ext>
    </p:extLst>
  </p:cSld>
  <p:clrMapOvr>
    <a:masterClrMapping/>
  </p:clrMapOvr>
  <p:transition spd="slow">
    <p:wipe/>
  </p:transition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4903</TotalTime>
  <Words>1601</Words>
  <Application>Microsoft Office PowerPoint</Application>
  <PresentationFormat>Předvádění na obrazovce (16:9)</PresentationFormat>
  <Paragraphs>176</Paragraphs>
  <Slides>10</Slides>
  <Notes>9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5" baseType="lpstr">
      <vt:lpstr>Arial</vt:lpstr>
      <vt:lpstr>Calibri</vt:lpstr>
      <vt:lpstr>Cambria Math</vt:lpstr>
      <vt:lpstr>Times New Roman</vt:lpstr>
      <vt:lpstr>SLU</vt:lpstr>
      <vt:lpstr>Trh zboží a služeb  a křivka IS  3sektorová ekonomika</vt:lpstr>
      <vt:lpstr>ÚVODNÍ OPAKOVÁNÍ MODELU IS-LM</vt:lpstr>
      <vt:lpstr>Příklad č. 1</vt:lpstr>
      <vt:lpstr>Příklad č. 1 _ řešení</vt:lpstr>
      <vt:lpstr>Příklad č. 2</vt:lpstr>
      <vt:lpstr>Příklad č. 2 … a), b), c), d)</vt:lpstr>
      <vt:lpstr>Příklad č. 2 … e), f), g)</vt:lpstr>
      <vt:lpstr>Příklad č. 2 … h)</vt:lpstr>
      <vt:lpstr>Příklad č. 3</vt:lpstr>
      <vt:lpstr>Příklad č. 3 _ řešení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chm0004</cp:lastModifiedBy>
  <cp:revision>191</cp:revision>
  <dcterms:created xsi:type="dcterms:W3CDTF">2016-07-06T15:42:34Z</dcterms:created>
  <dcterms:modified xsi:type="dcterms:W3CDTF">2021-03-29T08:54:47Z</dcterms:modified>
</cp:coreProperties>
</file>