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58" r:id="rId3"/>
    <p:sldId id="374" r:id="rId4"/>
    <p:sldId id="375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257" r:id="rId14"/>
    <p:sldId id="411" r:id="rId15"/>
    <p:sldId id="412" r:id="rId16"/>
    <p:sldId id="414" r:id="rId17"/>
    <p:sldId id="415" r:id="rId18"/>
    <p:sldId id="413" r:id="rId19"/>
    <p:sldId id="416" r:id="rId20"/>
    <p:sldId id="384" r:id="rId21"/>
    <p:sldId id="417" r:id="rId22"/>
    <p:sldId id="418" r:id="rId23"/>
    <p:sldId id="419" r:id="rId24"/>
    <p:sldId id="420" r:id="rId25"/>
    <p:sldId id="407" r:id="rId26"/>
    <p:sldId id="400" r:id="rId27"/>
    <p:sldId id="421" r:id="rId28"/>
    <p:sldId id="409" r:id="rId29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9F2B2B"/>
    <a:srgbClr val="981E3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3856" autoAdjust="0"/>
  </p:normalViewPr>
  <p:slideViewPr>
    <p:cSldViewPr>
      <p:cViewPr varScale="1">
        <p:scale>
          <a:sx n="84" d="100"/>
          <a:sy n="84" d="100"/>
        </p:scale>
        <p:origin x="732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15.04.2021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330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6302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2368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4059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562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896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39850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88529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29726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4114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21598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3192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96614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4693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98240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28233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56060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29050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102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86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051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2560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2085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7589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8875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946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kospace.cz/4-makroekonomie-2/27-7-model-is-lm-rovnovaha-vytesnovaci-efek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kospace.cz/4-makroekonomie-2/27-7-model-is-lm-rovnovaha-vytesnovaci-efek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kospace.cz/4-makroekonomie-2/27-7-model-is-lm-rovnovaha-vytesnovaci-efek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kospace.cz/4-makroekonomie-2/27-7-model-is-lm-rovnovaha-vytesnovaci-efek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kospace.cz/4-makroekonomie-2/27-7-model-is-lm-rovnovaha-vytesnovaci-efek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kospace.cz/4-makroekonomie-2/27-7-model-is-lm-rovnovaha-vytesnovaci-efek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kospace.cz/4-makroekonomie-2/27-7-model-is-lm-rovnovaha-vytesnovaci-efek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kospace.cz/4-makroekonomie-2/27-7-model-is-lm-rovnovaha-vytesnovaci-efek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kospace.cz/4-makroekonomie-2/27-7-model-is-lm-rovnovaha-vytesnovaci-efek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kospace.cz/4-makroekonomie-2/27-7-model-is-lm-rovnovaha-vytesnovaci-efek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kospace.cz/4-makroekonomie-2/27-7-model-is-lm-rovnovaha-vytesnovaci-efek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400600" cy="324036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Současná rovnováha na trhu zboží a služeb a na trhu peněz 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IS-LM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228184" y="3723878"/>
            <a:ext cx="2744087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Petra Chmielová</a:t>
            </a:r>
          </a:p>
          <a:p>
            <a:pPr algn="r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seminář Makroekonomie </a:t>
            </a:r>
          </a:p>
          <a:p>
            <a:pPr algn="r"/>
            <a:r>
              <a:rPr lang="cs-CZ" altLang="cs-CZ" sz="12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letní semestr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507703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ÚVODNÍ OPAKOVÁNÍ MODELU IS-LM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09965A16-0E07-864C-A300-410B129604C9}"/>
              </a:ext>
            </a:extLst>
          </p:cNvPr>
          <p:cNvSpPr txBox="1">
            <a:spLocks/>
          </p:cNvSpPr>
          <p:nvPr/>
        </p:nvSpPr>
        <p:spPr>
          <a:xfrm>
            <a:off x="25104" y="4659982"/>
            <a:ext cx="9306288" cy="36851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připomenutí doporučuji mrknout na -&gt; </a:t>
            </a:r>
            <a:r>
              <a:rPr lang="cs-CZ" sz="1400" dirty="0">
                <a:hlinkClick r:id="rId3"/>
              </a:rPr>
              <a:t>http://www.ekospace.cz/4-makroekonomie-2/27-7-model-is-lm-rovnovaha-vytesnovaci-efekt</a:t>
            </a:r>
            <a:endParaRPr lang="cs-CZ" altLang="cs-CZ" sz="1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40798A8-A6CB-9D4B-94AC-9D92580CF337}"/>
              </a:ext>
            </a:extLst>
          </p:cNvPr>
          <p:cNvSpPr/>
          <p:nvPr/>
        </p:nvSpPr>
        <p:spPr>
          <a:xfrm>
            <a:off x="683568" y="843558"/>
            <a:ext cx="705678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tabLst>
                <a:tab pos="270510" algn="l"/>
              </a:tabLst>
              <a:defRPr/>
            </a:pPr>
            <a:r>
              <a:rPr lang="cs-CZ" b="1" dirty="0">
                <a:solidFill>
                  <a:srgbClr val="30787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Účinnost hospodářské polity při extrémních tvarech křivky IS a LM</a:t>
            </a:r>
          </a:p>
          <a:p>
            <a:pPr lvl="0" algn="just">
              <a:spcBef>
                <a:spcPct val="20000"/>
              </a:spcBef>
              <a:tabLst>
                <a:tab pos="270510" algn="l"/>
              </a:tabLst>
              <a:defRPr/>
            </a:pPr>
            <a:endParaRPr lang="cs-CZ" b="1" dirty="0">
              <a:solidFill>
                <a:srgbClr val="30787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86F3B4DF-0A2A-2148-99C0-5EFFC5785A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736878"/>
              </p:ext>
            </p:extLst>
          </p:nvPr>
        </p:nvGraphicFramePr>
        <p:xfrm>
          <a:off x="395536" y="1419622"/>
          <a:ext cx="7632849" cy="29523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44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4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4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0465">
                <a:tc>
                  <a:txBody>
                    <a:bodyPr/>
                    <a:lstStyle/>
                    <a:p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Fiskální politika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Monetární politika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465">
                <a:tc>
                  <a:txBody>
                    <a:bodyPr/>
                    <a:lstStyle/>
                    <a:p>
                      <a:r>
                        <a:rPr lang="cs-CZ" b="1" dirty="0"/>
                        <a:t>Vertikální</a:t>
                      </a:r>
                      <a:r>
                        <a:rPr lang="cs-CZ" b="1" baseline="0" dirty="0"/>
                        <a:t> IS</a:t>
                      </a:r>
                      <a:endParaRPr lang="cs-CZ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Maximálně</a:t>
                      </a:r>
                      <a:r>
                        <a:rPr lang="cs-CZ" baseline="0" dirty="0"/>
                        <a:t> účinná</a:t>
                      </a:r>
                      <a:endParaRPr lang="cs-CZ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Maximálně neúčinná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465">
                <a:tc>
                  <a:txBody>
                    <a:bodyPr/>
                    <a:lstStyle/>
                    <a:p>
                      <a:r>
                        <a:rPr lang="cs-CZ" b="1" dirty="0"/>
                        <a:t>Horizontální</a:t>
                      </a:r>
                      <a:r>
                        <a:rPr lang="cs-CZ" b="1" baseline="0" dirty="0"/>
                        <a:t> LM</a:t>
                      </a:r>
                      <a:endParaRPr lang="cs-CZ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465">
                <a:tc>
                  <a:txBody>
                    <a:bodyPr/>
                    <a:lstStyle/>
                    <a:p>
                      <a:r>
                        <a:rPr lang="cs-CZ" b="1" dirty="0"/>
                        <a:t>Horizontální IS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Maximálně neúčinná</a:t>
                      </a:r>
                      <a:endParaRPr lang="cs-CZ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Maximálně účinná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465">
                <a:tc>
                  <a:txBody>
                    <a:bodyPr/>
                    <a:lstStyle/>
                    <a:p>
                      <a:r>
                        <a:rPr lang="cs-CZ" b="1" dirty="0"/>
                        <a:t>Vertikální LM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7270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507703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ÚVODNÍ OPAKOVÁNÍ MODELU IS-LM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09965A16-0E07-864C-A300-410B129604C9}"/>
              </a:ext>
            </a:extLst>
          </p:cNvPr>
          <p:cNvSpPr txBox="1">
            <a:spLocks/>
          </p:cNvSpPr>
          <p:nvPr/>
        </p:nvSpPr>
        <p:spPr>
          <a:xfrm>
            <a:off x="25104" y="4659982"/>
            <a:ext cx="9306288" cy="36851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připomenutí doporučuji mrknout na -&gt; </a:t>
            </a:r>
            <a:r>
              <a:rPr lang="cs-CZ" sz="1400" dirty="0">
                <a:hlinkClick r:id="rId3"/>
              </a:rPr>
              <a:t>http://www.ekospace.cz/4-makroekonomie-2/27-7-model-is-lm-rovnovaha-vytesnovaci-efekt</a:t>
            </a:r>
            <a:endParaRPr lang="cs-CZ" altLang="cs-CZ" sz="1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40798A8-A6CB-9D4B-94AC-9D92580CF337}"/>
              </a:ext>
            </a:extLst>
          </p:cNvPr>
          <p:cNvSpPr/>
          <p:nvPr/>
        </p:nvSpPr>
        <p:spPr>
          <a:xfrm>
            <a:off x="2987460" y="1312048"/>
            <a:ext cx="5040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tabLst>
                <a:tab pos="270510" algn="l"/>
              </a:tabLst>
              <a:defRPr/>
            </a:pPr>
            <a:r>
              <a:rPr lang="cs-CZ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…. multiplikátor monetární politiky</a:t>
            </a:r>
          </a:p>
          <a:p>
            <a:pPr lvl="0" algn="just">
              <a:spcBef>
                <a:spcPct val="20000"/>
              </a:spcBef>
              <a:tabLst>
                <a:tab pos="270510" algn="l"/>
              </a:tabLst>
              <a:defRPr/>
            </a:pPr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E4E673D-6D70-2F4E-8636-6E348D2F8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48421" t="50906" r="42171" b="38266"/>
          <a:stretch>
            <a:fillRect/>
          </a:stretch>
        </p:blipFill>
        <p:spPr bwMode="auto">
          <a:xfrm>
            <a:off x="827584" y="931381"/>
            <a:ext cx="1872572" cy="121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FA28BDA3-A63F-284B-9293-106C49EF7439}"/>
              </a:ext>
            </a:extLst>
          </p:cNvPr>
          <p:cNvSpPr/>
          <p:nvPr/>
        </p:nvSpPr>
        <p:spPr>
          <a:xfrm>
            <a:off x="395536" y="2442794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70510" algn="l"/>
              </a:tabLst>
              <a:defRPr/>
            </a:pPr>
            <a:r>
              <a:rPr lang="cs-CZ" b="1" dirty="0">
                <a:solidFill>
                  <a:srgbClr val="002060"/>
                </a:solidFill>
              </a:rPr>
              <a:t>Tento multiplikátor nám říká, jak se změní rovnovážná úroveň důchodu, pokud dojde ke zvýšení nabídky reálných peněžních zůstatku, za předpokladu, že křivka IS zůstává nezměněna. </a:t>
            </a:r>
          </a:p>
          <a:p>
            <a:pPr algn="just">
              <a:tabLst>
                <a:tab pos="270510" algn="l"/>
              </a:tabLst>
              <a:defRPr/>
            </a:pPr>
            <a:endParaRPr lang="cs-CZ" dirty="0">
              <a:solidFill>
                <a:srgbClr val="002060"/>
              </a:solidFill>
            </a:endParaRPr>
          </a:p>
          <a:p>
            <a:pPr algn="just">
              <a:tabLst>
                <a:tab pos="270510" algn="l"/>
              </a:tabLst>
              <a:defRPr/>
            </a:pP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 </a:t>
            </a: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&gt; citlivost poptávky na  i,</a:t>
            </a:r>
          </a:p>
          <a:p>
            <a:pPr algn="just">
              <a:tabLst>
                <a:tab pos="270510" algn="l"/>
              </a:tabLst>
              <a:defRPr/>
            </a:pP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=&gt; poptávka po penězích na úrokovou míru</a:t>
            </a:r>
          </a:p>
        </p:txBody>
      </p:sp>
    </p:spTree>
    <p:extLst>
      <p:ext uri="{BB962C8B-B14F-4D97-AF65-F5344CB8AC3E}">
        <p14:creationId xmlns:p14="http://schemas.microsoft.com/office/powerpoint/2010/main" val="225987660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507703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VYTĚSŇOVACÍ EFEKT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09965A16-0E07-864C-A300-410B129604C9}"/>
              </a:ext>
            </a:extLst>
          </p:cNvPr>
          <p:cNvSpPr txBox="1">
            <a:spLocks/>
          </p:cNvSpPr>
          <p:nvPr/>
        </p:nvSpPr>
        <p:spPr>
          <a:xfrm>
            <a:off x="25104" y="4659982"/>
            <a:ext cx="9306288" cy="36851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připomenutí doporučuji mrknout na -&gt; </a:t>
            </a:r>
            <a:r>
              <a:rPr lang="cs-CZ" sz="1400" dirty="0">
                <a:hlinkClick r:id="rId3"/>
              </a:rPr>
              <a:t>http://www.ekospace.cz/4-makroekonomie-2/27-7-model-is-lm-rovnovaha-vytesnovaci-efekt</a:t>
            </a:r>
            <a:endParaRPr lang="cs-CZ" altLang="cs-CZ" sz="1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FA28BDA3-A63F-284B-9293-106C49EF7439}"/>
              </a:ext>
            </a:extLst>
          </p:cNvPr>
          <p:cNvSpPr/>
          <p:nvPr/>
        </p:nvSpPr>
        <p:spPr>
          <a:xfrm>
            <a:off x="413351" y="1950880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70510" algn="l"/>
              </a:tabLst>
              <a:defRPr/>
            </a:pPr>
            <a:r>
              <a:rPr lang="cs-CZ" dirty="0">
                <a:hlinkClick r:id="rId3"/>
              </a:rPr>
              <a:t>http://www.ekospace.cz/4-makroekonomie-2/27-7-model-is-lm-rovnovaha-vytesnovaci-efekt</a:t>
            </a:r>
            <a:endParaRPr lang="cs-CZ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CA557E2-6381-5C4B-AE02-95DE7184508F}"/>
              </a:ext>
            </a:extLst>
          </p:cNvPr>
          <p:cNvSpPr/>
          <p:nvPr/>
        </p:nvSpPr>
        <p:spPr>
          <a:xfrm>
            <a:off x="413351" y="1443049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tabLst>
                <a:tab pos="270510" algn="l"/>
              </a:tabLst>
              <a:defRPr/>
            </a:pPr>
            <a:r>
              <a:rPr lang="cs-CZ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Vysvětlení vytěsňovacího efektu najdete zde: </a:t>
            </a:r>
          </a:p>
          <a:p>
            <a:pPr lvl="0" algn="just">
              <a:spcBef>
                <a:spcPct val="20000"/>
              </a:spcBef>
              <a:tabLst>
                <a:tab pos="270510" algn="l"/>
              </a:tabLst>
              <a:defRPr/>
            </a:pPr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5A6AECDB-80FE-D345-A6DA-F012AFE77F51}"/>
              </a:ext>
            </a:extLst>
          </p:cNvPr>
          <p:cNvSpPr/>
          <p:nvPr/>
        </p:nvSpPr>
        <p:spPr>
          <a:xfrm>
            <a:off x="446204" y="2697831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tabLst>
                <a:tab pos="270510" algn="l"/>
              </a:tabLst>
              <a:defRPr/>
            </a:pPr>
            <a:r>
              <a:rPr lang="cs-CZ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viz video 2, 3 a 4 </a:t>
            </a:r>
          </a:p>
          <a:p>
            <a:pPr lvl="0" algn="just">
              <a:spcBef>
                <a:spcPct val="20000"/>
              </a:spcBef>
              <a:tabLst>
                <a:tab pos="270510" algn="l"/>
              </a:tabLst>
              <a:defRPr/>
            </a:pPr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15306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/>
              <a:t>Příklad č. 1</a:t>
            </a:r>
          </a:p>
        </p:txBody>
      </p:sp>
      <p:sp>
        <p:nvSpPr>
          <p:cNvPr id="2" name="Obdélník 1"/>
          <p:cNvSpPr/>
          <p:nvPr/>
        </p:nvSpPr>
        <p:spPr>
          <a:xfrm>
            <a:off x="395536" y="771550"/>
            <a:ext cx="8055732" cy="4215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Znáte: C=0,7(1-t)Y, t= 0,3, I=800-40i, G=1000, L=0,3Y-60i a M/P=600</a:t>
            </a:r>
            <a:endParaRPr lang="cs-CZ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0" lvl="3" indent="-2286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cs-CZ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Kolik činí koeficienty b, k, h?</a:t>
            </a:r>
            <a:endParaRPr lang="cs-CZ" sz="13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0" lvl="3" indent="-2286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cs-CZ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Jaká je velikost výdajového multiplikátoru?</a:t>
            </a:r>
            <a:endParaRPr lang="cs-CZ" sz="13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0" lvl="3" indent="-2286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cs-CZ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Jaká je velikost autonomních výdajů?</a:t>
            </a:r>
            <a:endParaRPr lang="cs-CZ" sz="13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0" lvl="3" indent="-2286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cs-CZ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Určete rovnici AD.</a:t>
            </a:r>
            <a:endParaRPr lang="cs-CZ" sz="13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0" lvl="3" indent="-2286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cs-CZ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Jaká je velikost multiplikátoru fiskální politiky?</a:t>
            </a:r>
            <a:endParaRPr lang="cs-CZ" sz="13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0" lvl="3" indent="-2286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cs-CZ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Jaká je velikost multiplikátoru monetární politiky?</a:t>
            </a:r>
            <a:endParaRPr lang="cs-CZ" sz="13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0" lvl="3" indent="-2286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cs-CZ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Jaký je rovnovážný důchod a rovnovážná úroková sazba (využijte multiplikátor fiskální politiky)?</a:t>
            </a:r>
            <a:endParaRPr lang="cs-CZ" sz="13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0" lvl="3" indent="-2286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cs-CZ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Jaká je rovnice křivky IS?</a:t>
            </a:r>
            <a:endParaRPr lang="cs-CZ" sz="13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0" lvl="3" indent="-2286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cs-CZ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Jaká je rovnice křivky LM?</a:t>
            </a:r>
          </a:p>
          <a:p>
            <a:pPr marL="1600200" lvl="3" indent="-2286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cs-CZ" sz="1300" dirty="0"/>
              <a:t>Jaká je rovnovážná úroveň důchodu a úrokové sazby (využijte rovnice křivek IS a LM)?</a:t>
            </a:r>
          </a:p>
          <a:p>
            <a:pPr marL="1600200" lvl="3" indent="-2286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cs-CZ" sz="1300" dirty="0"/>
              <a:t>Určete saldo státního rozpočtu.</a:t>
            </a:r>
          </a:p>
          <a:p>
            <a:pPr marL="1600200" lvl="3" indent="-2286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cs-CZ" sz="1300" dirty="0"/>
              <a:t>Vláda zvýší vládní výdaje o 100:</a:t>
            </a:r>
          </a:p>
          <a:p>
            <a:pPr lvl="3" algn="just">
              <a:lnSpc>
                <a:spcPct val="115000"/>
              </a:lnSpc>
              <a:spcAft>
                <a:spcPts val="0"/>
              </a:spcAft>
            </a:pPr>
            <a:r>
              <a:rPr lang="cs-CZ" sz="1300" dirty="0"/>
              <a:t>	I) Určete novou rovnici IS a zakreslete její posun v grafu.</a:t>
            </a:r>
          </a:p>
          <a:p>
            <a:pPr lvl="1" algn="just">
              <a:lnSpc>
                <a:spcPct val="115000"/>
              </a:lnSpc>
            </a:pPr>
            <a:r>
              <a:rPr lang="cs-CZ" sz="1300" dirty="0"/>
              <a:t>        		II) Jaká bude nová rovnovážná úroková sazba a rovnovážný důchod?</a:t>
            </a:r>
          </a:p>
          <a:p>
            <a:pPr lvl="1" algn="just">
              <a:lnSpc>
                <a:spcPct val="115000"/>
              </a:lnSpc>
            </a:pPr>
            <a:r>
              <a:rPr lang="cs-CZ" sz="1300" dirty="0"/>
              <a:t>       		III) Určete velikost vytěsnění.</a:t>
            </a:r>
          </a:p>
          <a:p>
            <a:pPr marL="1600200" lvl="3" indent="-2286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/>
              <a:t>Příklad č. 1 … a), b), c), d)</a:t>
            </a:r>
          </a:p>
        </p:txBody>
      </p:sp>
      <p:sp>
        <p:nvSpPr>
          <p:cNvPr id="2" name="Obdélník 1"/>
          <p:cNvSpPr/>
          <p:nvPr/>
        </p:nvSpPr>
        <p:spPr>
          <a:xfrm>
            <a:off x="152806" y="698525"/>
            <a:ext cx="867645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cs-CZ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Znáte: C=0,7(1-t)Y, t= 0,3, I=800-40i, G=1000, L=0,3Y-60i a M/P=600</a:t>
            </a:r>
          </a:p>
          <a:p>
            <a:pPr marL="685800" lvl="1" indent="-228600" algn="just">
              <a:lnSpc>
                <a:spcPct val="115000"/>
              </a:lnSpc>
              <a:buFont typeface="+mj-lt"/>
              <a:buAutoNum type="alphaLcParenR"/>
            </a:pPr>
            <a:r>
              <a:rPr lang="cs-CZ" sz="1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Kolik činí koeficienty </a:t>
            </a:r>
            <a:r>
              <a:rPr lang="cs-CZ" sz="1200" b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sz="1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2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k, h</a:t>
            </a:r>
            <a:r>
              <a:rPr lang="cs-CZ" sz="1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685800" lvl="1" indent="-228600" algn="just">
              <a:lnSpc>
                <a:spcPct val="115000"/>
              </a:lnSpc>
              <a:buFont typeface="+mj-lt"/>
              <a:buAutoNum type="alphaLcParenR"/>
            </a:pPr>
            <a:r>
              <a:rPr lang="cs-CZ" sz="1200" b="1" dirty="0">
                <a:solidFill>
                  <a:srgbClr val="00B0F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Jaká je velikost výdajového multiplikátoru?</a:t>
            </a:r>
          </a:p>
          <a:p>
            <a:pPr marL="685800" lvl="1" indent="-228600" algn="just">
              <a:lnSpc>
                <a:spcPct val="115000"/>
              </a:lnSpc>
              <a:buFont typeface="+mj-lt"/>
              <a:buAutoNum type="alphaLcParenR"/>
            </a:pPr>
            <a:r>
              <a:rPr lang="cs-CZ" sz="1200" b="1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Jaká je velikost autonomních výdajů?</a:t>
            </a:r>
          </a:p>
          <a:p>
            <a:pPr marL="685800" lvl="1" indent="-228600" algn="just">
              <a:lnSpc>
                <a:spcPct val="115000"/>
              </a:lnSpc>
              <a:buFont typeface="+mj-lt"/>
              <a:buAutoNum type="alphaLcParenR"/>
            </a:pPr>
            <a:r>
              <a:rPr lang="cs-CZ" sz="12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Určete rovnici AD?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179406" y="1298963"/>
            <a:ext cx="4932040" cy="8866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altLang="cs-CZ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 zadání víme, že: 	C = 0,7(1-t)Y	G = 1 000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altLang="cs-CZ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t = 0,3 		L = 0,3Y – 60i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altLang="cs-CZ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I = 800 – 40i	M/P = 600	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7B9A0555-E2E6-40C2-A21D-A15467E70124}"/>
              </a:ext>
            </a:extLst>
          </p:cNvPr>
          <p:cNvCxnSpPr>
            <a:cxnSpLocks/>
          </p:cNvCxnSpPr>
          <p:nvPr/>
        </p:nvCxnSpPr>
        <p:spPr>
          <a:xfrm>
            <a:off x="107504" y="2139702"/>
            <a:ext cx="88569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333ED29-9F55-44B6-BD85-0A54BEB2FB7F}"/>
              </a:ext>
            </a:extLst>
          </p:cNvPr>
          <p:cNvSpPr txBox="1">
            <a:spLocks/>
          </p:cNvSpPr>
          <p:nvPr/>
        </p:nvSpPr>
        <p:spPr>
          <a:xfrm>
            <a:off x="46035" y="2169366"/>
            <a:ext cx="5332630" cy="25114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200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Hodnoty koeficientů lze vyčíst z údajů ze zadání (z jednotlivých rovnic):</a:t>
            </a:r>
          </a:p>
        </p:txBody>
      </p:sp>
      <p:sp>
        <p:nvSpPr>
          <p:cNvPr id="8" name="Obdélník 7"/>
          <p:cNvSpPr/>
          <p:nvPr/>
        </p:nvSpPr>
        <p:spPr>
          <a:xfrm>
            <a:off x="46035" y="2485413"/>
            <a:ext cx="3059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Koeficient </a:t>
            </a:r>
            <a:r>
              <a:rPr lang="cs-CZ" altLang="cs-CZ" sz="1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jsme schopni zjistit z rovnice poptávkové investiční funkce: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3099812" y="2434840"/>
                <a:ext cx="94609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altLang="cs-CZ" sz="1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altLang="cs-CZ" sz="1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cs-CZ" altLang="cs-CZ" sz="1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𝐈</m:t>
                        </m:r>
                      </m:e>
                    </m:acc>
                  </m:oMath>
                </a14:m>
                <a:r>
                  <a:rPr lang="cs-CZ" altLang="cs-CZ" sz="1400" b="1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 - </a:t>
                </a:r>
                <a:r>
                  <a:rPr lang="cs-CZ" altLang="cs-CZ" sz="1400" b="1" dirty="0">
                    <a:solidFill>
                      <a:srgbClr val="00B050"/>
                    </a:solidFill>
                    <a:cs typeface="Times New Roman" panose="02020603050405020304" pitchFamily="18" charset="0"/>
                  </a:rPr>
                  <a:t>b</a:t>
                </a:r>
                <a:r>
                  <a:rPr lang="cs-CZ" altLang="cs-CZ" sz="1400" b="1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*i </a:t>
                </a:r>
                <a:endParaRPr lang="cs-CZ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812" y="2434840"/>
                <a:ext cx="946093" cy="307777"/>
              </a:xfrm>
              <a:prstGeom prst="rect">
                <a:avLst/>
              </a:prstGeom>
              <a:blipFill>
                <a:blip r:embed="rId3"/>
                <a:stretch>
                  <a:fillRect l="-1282" t="-1961" r="-641" b="-196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bdélník 9"/>
          <p:cNvSpPr/>
          <p:nvPr/>
        </p:nvSpPr>
        <p:spPr>
          <a:xfrm>
            <a:off x="3104764" y="2831836"/>
            <a:ext cx="7008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= 40 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5912" y="3097852"/>
            <a:ext cx="30480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Koeficienty </a:t>
            </a:r>
            <a:r>
              <a:rPr lang="cs-CZ" altLang="cs-CZ" sz="1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k, h </a:t>
            </a:r>
            <a:r>
              <a:rPr lang="cs-CZ" altLang="cs-CZ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jsme schopni zjistit z rovnice poptávky po penězích:  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3095390" y="3097852"/>
            <a:ext cx="12180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= </a:t>
            </a:r>
            <a:r>
              <a:rPr lang="cs-CZ" altLang="cs-CZ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*Y – </a:t>
            </a:r>
            <a:r>
              <a:rPr lang="cs-CZ" altLang="cs-CZ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*i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3080636" y="3532081"/>
            <a:ext cx="7008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= 0,3</a:t>
            </a:r>
            <a:endParaRPr lang="cs-CZ" sz="1400" u="sng" dirty="0"/>
          </a:p>
        </p:txBody>
      </p:sp>
      <p:sp>
        <p:nvSpPr>
          <p:cNvPr id="14" name="Obdélník 13"/>
          <p:cNvSpPr/>
          <p:nvPr/>
        </p:nvSpPr>
        <p:spPr>
          <a:xfrm>
            <a:off x="3099812" y="2628195"/>
            <a:ext cx="11256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= 800 – 40i</a:t>
            </a: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3095390" y="3316638"/>
            <a:ext cx="12437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= 0,3Y – 60i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095390" y="3776009"/>
            <a:ext cx="7906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= 60 </a:t>
            </a:r>
            <a:r>
              <a:rPr lang="cs-CZ" altLang="cs-CZ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délník 16"/>
              <p:cNvSpPr/>
              <p:nvPr/>
            </p:nvSpPr>
            <p:spPr>
              <a:xfrm>
                <a:off x="5595343" y="2464069"/>
                <a:ext cx="1367426" cy="429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cs-CZ" sz="14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cs-CZ" altLang="cs-CZ" sz="1400" b="1" baseline="-250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cs-CZ" altLang="cs-CZ" sz="14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1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1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cs-CZ" altLang="cs-CZ" sz="1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cs-CZ" altLang="cs-CZ" sz="1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cs-CZ" altLang="cs-CZ" sz="14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𝐦𝐩</m:t>
                        </m:r>
                        <m:r>
                          <a:rPr lang="cs-CZ" altLang="cs-CZ" sz="14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</m:t>
                        </m:r>
                        <m:r>
                          <a:rPr lang="cs-CZ" altLang="cs-CZ" sz="14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cs-CZ" altLang="cs-CZ" sz="1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cs-CZ" altLang="cs-CZ" sz="1400" b="1" i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cs-CZ" altLang="cs-CZ" sz="1400" b="1" i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cs-CZ" altLang="cs-CZ" sz="1400" b="1" i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𝐭</m:t>
                            </m:r>
                          </m:e>
                        </m:d>
                      </m:den>
                    </m:f>
                  </m:oMath>
                </a14:m>
                <a:endParaRPr lang="cs-CZ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7" name="Obdélní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343" y="2464069"/>
                <a:ext cx="1367426" cy="429990"/>
              </a:xfrm>
              <a:prstGeom prst="rect">
                <a:avLst/>
              </a:prstGeom>
              <a:blipFill>
                <a:blip r:embed="rId4"/>
                <a:stretch>
                  <a:fillRect l="-13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bdélník 17"/>
          <p:cNvSpPr/>
          <p:nvPr/>
        </p:nvSpPr>
        <p:spPr>
          <a:xfrm>
            <a:off x="5491468" y="2159200"/>
            <a:ext cx="29819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Jednoduchý výdajový multiplikátor:</a:t>
            </a:r>
            <a:endParaRPr lang="cs-CZ" sz="1400" u="sng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délník 18"/>
              <p:cNvSpPr/>
              <p:nvPr/>
            </p:nvSpPr>
            <p:spPr>
              <a:xfrm>
                <a:off x="5551129" y="2892018"/>
                <a:ext cx="1423531" cy="425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cs-CZ" sz="14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cs-CZ" altLang="cs-CZ" sz="1400" b="1" baseline="-250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cs-CZ" altLang="cs-CZ" sz="14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1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1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cs-CZ" altLang="cs-CZ" sz="1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cs-CZ" altLang="cs-CZ" sz="1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cs-CZ" altLang="cs-CZ" sz="1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cs-CZ" altLang="cs-CZ" sz="1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cs-CZ" altLang="cs-CZ" sz="1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cs-CZ" altLang="cs-CZ" sz="1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cs-CZ" altLang="cs-CZ" sz="1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cs-CZ" altLang="cs-CZ" sz="1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cs-CZ" altLang="cs-CZ" sz="1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cs-CZ" altLang="cs-CZ" sz="1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cs-CZ" altLang="cs-CZ" sz="1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cs-CZ" altLang="cs-CZ" sz="1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</m:den>
                    </m:f>
                  </m:oMath>
                </a14:m>
                <a:endParaRPr lang="cs-CZ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9" name="Obdélník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129" y="2892018"/>
                <a:ext cx="1423531" cy="425822"/>
              </a:xfrm>
              <a:prstGeom prst="rect">
                <a:avLst/>
              </a:prstGeom>
              <a:blipFill>
                <a:blip r:embed="rId5"/>
                <a:stretch>
                  <a:fillRect l="-128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bdélník 19"/>
          <p:cNvSpPr/>
          <p:nvPr/>
        </p:nvSpPr>
        <p:spPr>
          <a:xfrm>
            <a:off x="5592484" y="3351373"/>
            <a:ext cx="8851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cs-CZ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altLang="cs-CZ" sz="1400" b="1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cs-CZ" altLang="cs-CZ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14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1,96</a:t>
            </a:r>
            <a:endParaRPr lang="cs-CZ" sz="1400" u="sng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délník 20"/>
              <p:cNvSpPr/>
              <p:nvPr/>
            </p:nvSpPr>
            <p:spPr>
              <a:xfrm>
                <a:off x="254517" y="4066997"/>
                <a:ext cx="305104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altLang="cs-CZ" sz="1400" b="1" dirty="0">
                    <a:solidFill>
                      <a:schemeClr val="accent6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A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altLang="cs-CZ" sz="1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cs-CZ" altLang="cs-CZ" sz="1400" b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𝐈</m:t>
                        </m:r>
                      </m:e>
                    </m:acc>
                  </m:oMath>
                </a14:m>
                <a:r>
                  <a:rPr lang="cs-CZ" sz="1400" b="1" dirty="0">
                    <a:solidFill>
                      <a:schemeClr val="accent6">
                        <a:lumMod val="75000"/>
                      </a:schemeClr>
                    </a:solidFill>
                  </a:rPr>
                  <a:t> + G </a:t>
                </a:r>
                <a:r>
                  <a:rPr lang="cs-CZ" sz="1100" i="1" dirty="0">
                    <a:solidFill>
                      <a:schemeClr val="accent6">
                        <a:lumMod val="75000"/>
                      </a:schemeClr>
                    </a:solidFill>
                  </a:rPr>
                  <a:t>… zahrnují všechny autonomní složky</a:t>
                </a:r>
              </a:p>
            </p:txBody>
          </p:sp>
        </mc:Choice>
        <mc:Fallback xmlns="">
          <p:sp>
            <p:nvSpPr>
              <p:cNvPr id="21" name="Obdélník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17" y="4066997"/>
                <a:ext cx="3051042" cy="307777"/>
              </a:xfrm>
              <a:prstGeom prst="rect">
                <a:avLst/>
              </a:prstGeom>
              <a:blipFill>
                <a:blip r:embed="rId6"/>
                <a:stretch>
                  <a:fillRect l="-600" t="-3922" b="-196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bdélník 21"/>
          <p:cNvSpPr/>
          <p:nvPr/>
        </p:nvSpPr>
        <p:spPr>
          <a:xfrm>
            <a:off x="131032" y="3839858"/>
            <a:ext cx="24849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Rovnice autonomních výdajů:</a:t>
            </a:r>
            <a:endParaRPr lang="cs-CZ" sz="1400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208380" y="4266398"/>
            <a:ext cx="13626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A = 800 + 1 000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213454" y="4493537"/>
            <a:ext cx="9009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u="sng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A = 1 800</a:t>
            </a:r>
          </a:p>
        </p:txBody>
      </p:sp>
      <p:sp>
        <p:nvSpPr>
          <p:cNvPr id="25" name="Zástupný symbol pro obsah 2">
            <a:extLst>
              <a:ext uri="{FF2B5EF4-FFF2-40B4-BE49-F238E27FC236}">
                <a16:creationId xmlns:a16="http://schemas.microsoft.com/office/drawing/2014/main" id="{6333ED29-9F55-44B6-BD85-0A54BEB2FB7F}"/>
              </a:ext>
            </a:extLst>
          </p:cNvPr>
          <p:cNvSpPr txBox="1">
            <a:spLocks/>
          </p:cNvSpPr>
          <p:nvPr/>
        </p:nvSpPr>
        <p:spPr>
          <a:xfrm>
            <a:off x="5447272" y="3590904"/>
            <a:ext cx="2846000" cy="23944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Rovnice agregátní poptávky: 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7728485" y="3590904"/>
            <a:ext cx="1406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dirty="0">
                <a:solidFill>
                  <a:srgbClr val="C00000"/>
                </a:solidFill>
                <a:cs typeface="Times New Roman" panose="02020603050405020304" pitchFamily="18" charset="0"/>
              </a:rPr>
              <a:t>AD = C + I + G </a:t>
            </a:r>
            <a:endParaRPr lang="cs-CZ" sz="1400" dirty="0">
              <a:solidFill>
                <a:srgbClr val="C0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5454935" y="3821632"/>
            <a:ext cx="24361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 = A + mpc*(1 – t)*Y – b*i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5446361" y="4050218"/>
            <a:ext cx="2778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 = 0,7(1-t)Y + 800 – 40i + 1000 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5456773" y="4256885"/>
            <a:ext cx="32474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 = 0,7Y – 0,7*0,3Y + 800 – 40i + 1000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5454935" y="4463552"/>
            <a:ext cx="20935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 = 1 800 + 0,49Y - 40i </a:t>
            </a:r>
          </a:p>
        </p:txBody>
      </p:sp>
    </p:spTree>
    <p:extLst>
      <p:ext uri="{BB962C8B-B14F-4D97-AF65-F5344CB8AC3E}">
        <p14:creationId xmlns:p14="http://schemas.microsoft.com/office/powerpoint/2010/main" val="16837985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/>
              <a:t>Příklad č. 1 … e), f), g) </a:t>
            </a:r>
          </a:p>
        </p:txBody>
      </p:sp>
      <p:sp>
        <p:nvSpPr>
          <p:cNvPr id="2" name="Obdélník 1"/>
          <p:cNvSpPr/>
          <p:nvPr/>
        </p:nvSpPr>
        <p:spPr>
          <a:xfrm>
            <a:off x="67391" y="645512"/>
            <a:ext cx="867645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cs-CZ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Znáte: C=0,7(1-t)Y, t= 0,3, I=800-40i, G=1000, L=0,3Y-60i a M/P=600</a:t>
            </a:r>
          </a:p>
          <a:p>
            <a:pPr marL="685800" lvl="1" indent="-228600" algn="just">
              <a:lnSpc>
                <a:spcPct val="115000"/>
              </a:lnSpc>
              <a:buAutoNum type="alphaLcParenR" startAt="5"/>
            </a:pPr>
            <a:r>
              <a:rPr lang="cs-CZ" sz="1200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Jaká je velikost multiplikátoru fiskální politiky?</a:t>
            </a:r>
          </a:p>
          <a:p>
            <a:pPr marL="685800" lvl="1" indent="-228600" algn="just">
              <a:lnSpc>
                <a:spcPct val="115000"/>
              </a:lnSpc>
              <a:buAutoNum type="alphaLcParenR" startAt="5"/>
            </a:pPr>
            <a:r>
              <a:rPr lang="cs-CZ" sz="1200" b="1" dirty="0">
                <a:solidFill>
                  <a:srgbClr val="92D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Jaká je velikost multiplikátoru monetární politiky?</a:t>
            </a:r>
          </a:p>
          <a:p>
            <a:pPr marL="685800" lvl="1" indent="-228600" algn="just">
              <a:lnSpc>
                <a:spcPct val="115000"/>
              </a:lnSpc>
              <a:buAutoNum type="alphaLcParenR" startAt="5"/>
            </a:pPr>
            <a:r>
              <a:rPr lang="cs-CZ" sz="1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Jaký je </a:t>
            </a:r>
            <a:r>
              <a:rPr lang="cs-CZ" sz="1200" b="1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rovnovážný důchod </a:t>
            </a:r>
            <a:r>
              <a:rPr lang="cs-CZ" sz="1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12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rovnovážná úroková sazba </a:t>
            </a:r>
            <a:r>
              <a:rPr lang="cs-CZ" sz="1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(využijte multiplikátor fiskální politiky)?</a:t>
            </a:r>
          </a:p>
          <a:p>
            <a:pPr marL="685800" lvl="1" indent="-228600" algn="just">
              <a:lnSpc>
                <a:spcPct val="115000"/>
              </a:lnSpc>
              <a:buAutoNum type="alphaLcParenR" startAt="5"/>
            </a:pPr>
            <a:r>
              <a:rPr lang="cs-CZ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Jaká je rovnice křivky IS?</a:t>
            </a:r>
          </a:p>
          <a:p>
            <a:pPr marL="685800" lvl="1" indent="-228600" algn="just">
              <a:lnSpc>
                <a:spcPct val="115000"/>
              </a:lnSpc>
              <a:buAutoNum type="alphaLcParenR" startAt="5"/>
            </a:pPr>
            <a:r>
              <a:rPr lang="cs-CZ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Jaká je rovnice křivky LM?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173031" y="1444519"/>
            <a:ext cx="4932040" cy="8866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altLang="cs-CZ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 zadání víme, že: 	C = 0,7(1-t)Y	G = 1 000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altLang="cs-CZ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t = 0,3 		L = 0,3Y – 60i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altLang="cs-CZ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I = 800 – 40i	M/P = 600	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7B9A0555-E2E6-40C2-A21D-A15467E70124}"/>
              </a:ext>
            </a:extLst>
          </p:cNvPr>
          <p:cNvCxnSpPr>
            <a:cxnSpLocks/>
          </p:cNvCxnSpPr>
          <p:nvPr/>
        </p:nvCxnSpPr>
        <p:spPr>
          <a:xfrm>
            <a:off x="107504" y="2139702"/>
            <a:ext cx="88569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Obdélník 2"/>
          <p:cNvSpPr/>
          <p:nvPr/>
        </p:nvSpPr>
        <p:spPr>
          <a:xfrm>
            <a:off x="179512" y="2147924"/>
            <a:ext cx="2515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u="sng" dirty="0">
                <a:solidFill>
                  <a:srgbClr val="0070C0"/>
                </a:solidFill>
              </a:rPr>
              <a:t>Multiplikátor fiskální politiky: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délník 30"/>
              <p:cNvSpPr/>
              <p:nvPr/>
            </p:nvSpPr>
            <p:spPr>
              <a:xfrm>
                <a:off x="251520" y="2418761"/>
                <a:ext cx="1127232" cy="5641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400" b="1" dirty="0">
                    <a:solidFill>
                      <a:srgbClr val="0070C0"/>
                    </a:solidFill>
                  </a:rPr>
                  <a:t>γ =</a:t>
                </a:r>
                <a14:m>
                  <m:oMath xmlns:m="http://schemas.openxmlformats.org/officeDocument/2006/math">
                    <m:r>
                      <a:rPr lang="cs-CZ" sz="14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cs-CZ" sz="1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sz="1400" b="1" dirty="0">
                            <a:solidFill>
                              <a:srgbClr val="0070C0"/>
                            </a:solidFill>
                          </a:rPr>
                          <m:t>α</m:t>
                        </m:r>
                      </m:num>
                      <m:den>
                        <m:r>
                          <a:rPr lang="cs-CZ" sz="1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cs-CZ" sz="1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cs-CZ" sz="1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cs-CZ" sz="1400" b="1" dirty="0">
                                <a:solidFill>
                                  <a:srgbClr val="0070C0"/>
                                </a:solidFill>
                              </a:rPr>
                              <m:t>α</m:t>
                            </m:r>
                            <m:r>
                              <m:rPr>
                                <m:nor/>
                              </m:rPr>
                              <a:rPr lang="cs-CZ" sz="1400" b="1" dirty="0">
                                <a:solidFill>
                                  <a:srgbClr val="0070C0"/>
                                </a:solidFill>
                              </a:rPr>
                              <m:t>∗</m:t>
                            </m:r>
                            <m:r>
                              <m:rPr>
                                <m:nor/>
                              </m:rPr>
                              <a:rPr lang="cs-CZ" sz="1400" b="1" dirty="0">
                                <a:solidFill>
                                  <a:srgbClr val="0070C0"/>
                                </a:solidFill>
                              </a:rPr>
                              <m:t>b</m:t>
                            </m:r>
                            <m:r>
                              <m:rPr>
                                <m:nor/>
                              </m:rPr>
                              <a:rPr lang="cs-CZ" sz="1400" b="1" dirty="0">
                                <a:solidFill>
                                  <a:srgbClr val="0070C0"/>
                                </a:solidFill>
                              </a:rPr>
                              <m:t>∗</m:t>
                            </m:r>
                            <m:r>
                              <m:rPr>
                                <m:nor/>
                              </m:rPr>
                              <a:rPr lang="cs-CZ" sz="1400" b="1" dirty="0">
                                <a:solidFill>
                                  <a:srgbClr val="0070C0"/>
                                </a:solidFill>
                              </a:rPr>
                              <m:t>k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cs-CZ" sz="1400" b="1" dirty="0">
                                <a:solidFill>
                                  <a:srgbClr val="0070C0"/>
                                </a:solidFill>
                              </a:rPr>
                              <m:t>h</m:t>
                            </m:r>
                          </m:den>
                        </m:f>
                      </m:den>
                    </m:f>
                  </m:oMath>
                </a14:m>
                <a:endParaRPr lang="cs-CZ" sz="1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1" name="Obdélník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418761"/>
                <a:ext cx="1127232" cy="564193"/>
              </a:xfrm>
              <a:prstGeom prst="rect">
                <a:avLst/>
              </a:prstGeom>
              <a:blipFill>
                <a:blip r:embed="rId3"/>
                <a:stretch>
                  <a:fillRect l="-1622" b="-21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délník 31">
                <a:extLst>
                  <a:ext uri="{FF2B5EF4-FFF2-40B4-BE49-F238E27FC236}">
                    <a16:creationId xmlns:a16="http://schemas.microsoft.com/office/drawing/2014/main" id="{C196D7D6-5121-6141-9FAF-D57109181760}"/>
                  </a:ext>
                </a:extLst>
              </p:cNvPr>
              <p:cNvSpPr/>
              <p:nvPr/>
            </p:nvSpPr>
            <p:spPr>
              <a:xfrm>
                <a:off x="190517" y="2982954"/>
                <a:ext cx="1584088" cy="6114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400" b="1" dirty="0">
                    <a:solidFill>
                      <a:srgbClr val="0070C0"/>
                    </a:solidFill>
                  </a:rPr>
                  <a:t>γ =</a:t>
                </a:r>
                <a14:m>
                  <m:oMath xmlns:m="http://schemas.openxmlformats.org/officeDocument/2006/math">
                    <m:r>
                      <a:rPr lang="cs-CZ" sz="14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cs-CZ" sz="1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sz="1400" b="1">
                            <a:solidFill>
                              <a:srgbClr val="0070C0"/>
                            </a:solidFill>
                          </a:rPr>
                          <m:t>1,96</m:t>
                        </m:r>
                      </m:num>
                      <m:den>
                        <m:r>
                          <a:rPr lang="cs-CZ" sz="1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cs-CZ" sz="14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cs-CZ" sz="1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cs-CZ" sz="1400" b="1">
                                <a:solidFill>
                                  <a:srgbClr val="0070C0"/>
                                </a:solidFill>
                              </a:rPr>
                              <m:t>1,96</m:t>
                            </m:r>
                            <m:r>
                              <m:rPr>
                                <m:nor/>
                              </m:rPr>
                              <a:rPr lang="cs-CZ" sz="1400" b="1" dirty="0">
                                <a:solidFill>
                                  <a:srgbClr val="0070C0"/>
                                </a:solidFill>
                              </a:rPr>
                              <m:t>∗40</m:t>
                            </m:r>
                            <m:r>
                              <m:rPr>
                                <m:nor/>
                              </m:rPr>
                              <a:rPr lang="cs-CZ" sz="1400" b="1" i="0" dirty="0" smtClean="0">
                                <a:solidFill>
                                  <a:srgbClr val="0070C0"/>
                                </a:solidFill>
                              </a:rPr>
                              <m:t>∗0,3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cs-CZ" sz="1400" b="1" dirty="0">
                                <a:solidFill>
                                  <a:srgbClr val="0070C0"/>
                                </a:solidFill>
                              </a:rPr>
                              <m:t>60</m:t>
                            </m:r>
                          </m:den>
                        </m:f>
                      </m:den>
                    </m:f>
                  </m:oMath>
                </a14:m>
                <a:r>
                  <a:rPr lang="cs-CZ" sz="1400" b="1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2" name="Obdélník 31">
                <a:extLst>
                  <a:ext uri="{FF2B5EF4-FFF2-40B4-BE49-F238E27FC236}">
                    <a16:creationId xmlns:a16="http://schemas.microsoft.com/office/drawing/2014/main" id="{C196D7D6-5121-6141-9FAF-D571091817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17" y="2982954"/>
                <a:ext cx="1584088" cy="611449"/>
              </a:xfrm>
              <a:prstGeom prst="rect">
                <a:avLst/>
              </a:prstGeom>
              <a:blipFill>
                <a:blip r:embed="rId4"/>
                <a:stretch>
                  <a:fillRect l="-1154" b="-19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bdélník 32"/>
          <p:cNvSpPr/>
          <p:nvPr/>
        </p:nvSpPr>
        <p:spPr>
          <a:xfrm>
            <a:off x="196254" y="3651870"/>
            <a:ext cx="7745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0070C0"/>
                </a:solidFill>
              </a:rPr>
              <a:t>γ = </a:t>
            </a:r>
            <a:r>
              <a:rPr lang="cs-CZ" sz="1400" b="1" u="sng" dirty="0">
                <a:solidFill>
                  <a:srgbClr val="0070C0"/>
                </a:solidFill>
              </a:rPr>
              <a:t>1,41</a:t>
            </a:r>
          </a:p>
        </p:txBody>
      </p:sp>
      <p:sp>
        <p:nvSpPr>
          <p:cNvPr id="34" name="Obdélník 33"/>
          <p:cNvSpPr/>
          <p:nvPr/>
        </p:nvSpPr>
        <p:spPr>
          <a:xfrm>
            <a:off x="2832858" y="2172763"/>
            <a:ext cx="27590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u="sng" dirty="0">
                <a:solidFill>
                  <a:srgbClr val="92D050"/>
                </a:solidFill>
              </a:rPr>
              <a:t>Multiplikátor monetární politiky: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délník 34"/>
              <p:cNvSpPr/>
              <p:nvPr/>
            </p:nvSpPr>
            <p:spPr>
              <a:xfrm>
                <a:off x="2971926" y="2480540"/>
                <a:ext cx="880369" cy="4330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400" b="1" dirty="0">
                    <a:solidFill>
                      <a:srgbClr val="92D050"/>
                    </a:solidFill>
                  </a:rPr>
                  <a:t>μ</a:t>
                </a:r>
                <a:r>
                  <a:rPr lang="cs-CZ" sz="1400" dirty="0">
                    <a:solidFill>
                      <a:srgbClr val="92D050"/>
                    </a:solidFill>
                  </a:rPr>
                  <a:t> </a:t>
                </a:r>
                <a:r>
                  <a:rPr lang="cs-CZ" sz="1400" b="1" dirty="0">
                    <a:solidFill>
                      <a:srgbClr val="92D05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cs-CZ" sz="1400" b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cs-CZ" sz="1400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sz="1400" b="1">
                            <a:solidFill>
                              <a:srgbClr val="92D050"/>
                            </a:solidFill>
                          </a:rPr>
                          <m:t>b</m:t>
                        </m:r>
                      </m:num>
                      <m:den>
                        <m:r>
                          <a:rPr lang="cs-CZ" sz="1400" b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𝐡</m:t>
                        </m:r>
                      </m:den>
                    </m:f>
                  </m:oMath>
                </a14:m>
                <a:r>
                  <a:rPr lang="cs-CZ" sz="1400" b="1" dirty="0">
                    <a:solidFill>
                      <a:srgbClr val="92D050"/>
                    </a:solidFill>
                  </a:rPr>
                  <a:t> * γ</a:t>
                </a:r>
                <a:r>
                  <a:rPr lang="cs-CZ" sz="1400" dirty="0">
                    <a:solidFill>
                      <a:srgbClr val="92D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5" name="Obdélník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926" y="2480540"/>
                <a:ext cx="880369" cy="433004"/>
              </a:xfrm>
              <a:prstGeom prst="rect">
                <a:avLst/>
              </a:prstGeom>
              <a:blipFill>
                <a:blip r:embed="rId5"/>
                <a:stretch>
                  <a:fillRect l="-2083" b="-28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bdélník 35"/>
              <p:cNvSpPr/>
              <p:nvPr/>
            </p:nvSpPr>
            <p:spPr>
              <a:xfrm>
                <a:off x="2971926" y="2982954"/>
                <a:ext cx="1173719" cy="4035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400" b="1" dirty="0">
                    <a:solidFill>
                      <a:srgbClr val="92D050"/>
                    </a:solidFill>
                  </a:rPr>
                  <a:t>μ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400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400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num>
                      <m:den>
                        <m:r>
                          <a:rPr lang="cs-CZ" sz="1400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</m:oMath>
                </a14:m>
                <a:r>
                  <a:rPr lang="cs-CZ" sz="1400" b="1" dirty="0">
                    <a:solidFill>
                      <a:srgbClr val="92D050"/>
                    </a:solidFill>
                  </a:rPr>
                  <a:t> * 1,41 </a:t>
                </a:r>
              </a:p>
            </p:txBody>
          </p:sp>
        </mc:Choice>
        <mc:Fallback xmlns="">
          <p:sp>
            <p:nvSpPr>
              <p:cNvPr id="36" name="Obdélník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926" y="2982954"/>
                <a:ext cx="1173719" cy="403508"/>
              </a:xfrm>
              <a:prstGeom prst="rect">
                <a:avLst/>
              </a:prstGeom>
              <a:blipFill>
                <a:blip r:embed="rId6"/>
                <a:stretch>
                  <a:fillRect l="-1563" r="-1042" b="-29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bdélník 36"/>
              <p:cNvSpPr/>
              <p:nvPr/>
            </p:nvSpPr>
            <p:spPr>
              <a:xfrm>
                <a:off x="2971926" y="3415958"/>
                <a:ext cx="91191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400" b="1" dirty="0">
                    <a:solidFill>
                      <a:srgbClr val="92D050"/>
                    </a:solidFill>
                  </a:rPr>
                  <a:t>μ = </a:t>
                </a:r>
                <a14:m>
                  <m:oMath xmlns:m="http://schemas.openxmlformats.org/officeDocument/2006/math">
                    <m:r>
                      <a:rPr lang="cs-CZ" sz="1400" b="1" i="1" u="sng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cs-CZ" sz="1400" b="1" i="1" u="sng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sz="1400" b="1" i="1" u="sng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𝟗𝟒</m:t>
                    </m:r>
                  </m:oMath>
                </a14:m>
                <a:r>
                  <a:rPr lang="cs-CZ" sz="1400" b="1" u="sng" dirty="0">
                    <a:solidFill>
                      <a:srgbClr val="92D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7" name="Obdélník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926" y="3415958"/>
                <a:ext cx="911916" cy="307777"/>
              </a:xfrm>
              <a:prstGeom prst="rect">
                <a:avLst/>
              </a:prstGeom>
              <a:blipFill>
                <a:blip r:embed="rId7"/>
                <a:stretch>
                  <a:fillRect l="-2013" t="-1961" b="-196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délník 37"/>
              <p:cNvSpPr/>
              <p:nvPr/>
            </p:nvSpPr>
            <p:spPr>
              <a:xfrm>
                <a:off x="5749751" y="2457477"/>
                <a:ext cx="1787156" cy="4057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400" b="1" dirty="0">
                    <a:solidFill>
                      <a:schemeClr val="accent6">
                        <a:lumMod val="75000"/>
                      </a:schemeClr>
                    </a:solidFill>
                  </a:rPr>
                  <a:t>Y</a:t>
                </a:r>
                <a:r>
                  <a:rPr lang="cs-CZ" sz="1400" b="1" baseline="-25000" dirty="0">
                    <a:solidFill>
                      <a:schemeClr val="accent6">
                        <a:lumMod val="75000"/>
                      </a:schemeClr>
                    </a:solidFill>
                  </a:rPr>
                  <a:t>E</a:t>
                </a:r>
                <a:r>
                  <a:rPr lang="cs-CZ" sz="1400" b="1" dirty="0">
                    <a:solidFill>
                      <a:schemeClr val="accent6">
                        <a:lumMod val="75000"/>
                      </a:schemeClr>
                    </a:solidFill>
                  </a:rPr>
                  <a:t> = </a:t>
                </a:r>
                <a:r>
                  <a:rPr lang="cs-CZ" sz="1400" b="1" dirty="0" err="1">
                    <a:solidFill>
                      <a:schemeClr val="accent6">
                        <a:lumMod val="75000"/>
                      </a:schemeClr>
                    </a:solidFill>
                  </a:rPr>
                  <a:t>γ</a:t>
                </a:r>
                <a:r>
                  <a:rPr lang="cs-CZ" sz="1400" b="1" dirty="0">
                    <a:solidFill>
                      <a:schemeClr val="accent6">
                        <a:lumMod val="75000"/>
                      </a:schemeClr>
                    </a:solidFill>
                  </a:rPr>
                  <a:t> * A + </a:t>
                </a:r>
                <a:r>
                  <a:rPr lang="cs-CZ" sz="1400" b="1" dirty="0" err="1">
                    <a:solidFill>
                      <a:schemeClr val="accent6">
                        <a:lumMod val="75000"/>
                      </a:schemeClr>
                    </a:solidFill>
                  </a:rPr>
                  <a:t>γ</a:t>
                </a:r>
                <a:r>
                  <a:rPr lang="cs-CZ" sz="1400" b="1" dirty="0">
                    <a:solidFill>
                      <a:schemeClr val="accent6">
                        <a:lumMod val="75000"/>
                      </a:schemeClr>
                    </a:solidFill>
                  </a:rPr>
                  <a:t>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cs-CZ" sz="1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den>
                    </m:f>
                  </m:oMath>
                </a14:m>
                <a:r>
                  <a:rPr lang="cs-CZ" sz="1400" b="1" dirty="0">
                    <a:solidFill>
                      <a:schemeClr val="accent6">
                        <a:lumMod val="75000"/>
                      </a:schemeClr>
                    </a:solidFill>
                  </a:rPr>
                  <a:t>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num>
                      <m:den>
                        <m:r>
                          <a:rPr lang="cs-CZ" sz="1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den>
                    </m:f>
                  </m:oMath>
                </a14:m>
                <a:endParaRPr lang="cs-CZ" sz="14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Obdélník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751" y="2457477"/>
                <a:ext cx="1787156" cy="405752"/>
              </a:xfrm>
              <a:prstGeom prst="rect">
                <a:avLst/>
              </a:prstGeom>
              <a:blipFill>
                <a:blip r:embed="rId8"/>
                <a:stretch>
                  <a:fillRect l="-1024" b="-29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bdélník 38"/>
          <p:cNvSpPr/>
          <p:nvPr/>
        </p:nvSpPr>
        <p:spPr>
          <a:xfrm>
            <a:off x="5714337" y="2202830"/>
            <a:ext cx="18485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u="sng" dirty="0">
                <a:solidFill>
                  <a:schemeClr val="accent6">
                    <a:lumMod val="75000"/>
                  </a:schemeClr>
                </a:solidFill>
              </a:rPr>
              <a:t>Rovnovážný důchod: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délník 39"/>
              <p:cNvSpPr/>
              <p:nvPr/>
            </p:nvSpPr>
            <p:spPr>
              <a:xfrm>
                <a:off x="5769239" y="2787565"/>
                <a:ext cx="2754280" cy="4035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400" b="1" dirty="0">
                    <a:solidFill>
                      <a:schemeClr val="accent6">
                        <a:lumMod val="75000"/>
                      </a:schemeClr>
                    </a:solidFill>
                  </a:rPr>
                  <a:t>Y</a:t>
                </a:r>
                <a:r>
                  <a:rPr lang="cs-CZ" sz="1400" b="1" baseline="-25000" dirty="0">
                    <a:solidFill>
                      <a:schemeClr val="accent6">
                        <a:lumMod val="75000"/>
                      </a:schemeClr>
                    </a:solidFill>
                  </a:rPr>
                  <a:t>E</a:t>
                </a:r>
                <a:r>
                  <a:rPr lang="cs-CZ" sz="1400" b="1" dirty="0">
                    <a:solidFill>
                      <a:schemeClr val="accent6">
                        <a:lumMod val="75000"/>
                      </a:schemeClr>
                    </a:solidFill>
                  </a:rPr>
                  <a:t> = 1,41 * 1 800 + 1,41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num>
                      <m:den>
                        <m:r>
                          <a:rPr lang="cs-CZ" sz="1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</m:oMath>
                </a14:m>
                <a:r>
                  <a:rPr lang="cs-CZ" sz="1400" b="1" dirty="0">
                    <a:solidFill>
                      <a:schemeClr val="accent6">
                        <a:lumMod val="75000"/>
                      </a:schemeClr>
                    </a:solidFill>
                  </a:rPr>
                  <a:t> * 600</a:t>
                </a:r>
              </a:p>
            </p:txBody>
          </p:sp>
        </mc:Choice>
        <mc:Fallback xmlns="">
          <p:sp>
            <p:nvSpPr>
              <p:cNvPr id="40" name="Obdélník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239" y="2787565"/>
                <a:ext cx="2754280" cy="403508"/>
              </a:xfrm>
              <a:prstGeom prst="rect">
                <a:avLst/>
              </a:prstGeom>
              <a:blipFill>
                <a:blip r:embed="rId9"/>
                <a:stretch>
                  <a:fillRect l="-664" r="-885" b="-454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bdélník 40"/>
          <p:cNvSpPr/>
          <p:nvPr/>
        </p:nvSpPr>
        <p:spPr>
          <a:xfrm>
            <a:off x="5769239" y="3136178"/>
            <a:ext cx="9909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cs-CZ" sz="1400" b="1" baseline="-25000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cs-CZ" sz="1400" b="1" dirty="0">
                <a:solidFill>
                  <a:schemeClr val="accent6">
                    <a:lumMod val="75000"/>
                  </a:schemeClr>
                </a:solidFill>
              </a:rPr>
              <a:t> = </a:t>
            </a:r>
            <a:r>
              <a:rPr lang="cs-CZ" sz="1400" b="1" u="sng" dirty="0">
                <a:solidFill>
                  <a:schemeClr val="accent6">
                    <a:lumMod val="75000"/>
                  </a:schemeClr>
                </a:solidFill>
              </a:rPr>
              <a:t>3 102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bdélník 41"/>
              <p:cNvSpPr/>
              <p:nvPr/>
            </p:nvSpPr>
            <p:spPr>
              <a:xfrm>
                <a:off x="7556696" y="2239441"/>
                <a:ext cx="1577943" cy="504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1100" b="1" u="sng" dirty="0">
                    <a:solidFill>
                      <a:schemeClr val="accent6">
                        <a:lumMod val="50000"/>
                      </a:schemeClr>
                    </a:solidFill>
                  </a:rPr>
                  <a:t>nebo lze použít vzorec:  </a:t>
                </a:r>
              </a:p>
              <a:p>
                <a:r>
                  <a:rPr lang="cs-CZ" sz="1100" b="1" dirty="0">
                    <a:solidFill>
                      <a:schemeClr val="accent6">
                        <a:lumMod val="50000"/>
                      </a:schemeClr>
                    </a:solidFill>
                  </a:rPr>
                  <a:t>Y</a:t>
                </a:r>
                <a:r>
                  <a:rPr lang="cs-CZ" sz="1100" b="1" baseline="-25000" dirty="0">
                    <a:solidFill>
                      <a:schemeClr val="accent6">
                        <a:lumMod val="50000"/>
                      </a:schemeClr>
                    </a:solidFill>
                  </a:rPr>
                  <a:t>E</a:t>
                </a:r>
                <a:r>
                  <a:rPr lang="cs-CZ" sz="1100" b="1" dirty="0">
                    <a:solidFill>
                      <a:schemeClr val="accent6">
                        <a:lumMod val="50000"/>
                      </a:schemeClr>
                    </a:solidFill>
                  </a:rPr>
                  <a:t> = γ * A + μ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1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100" b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𝐌</m:t>
                        </m:r>
                      </m:num>
                      <m:den>
                        <m:r>
                          <a:rPr lang="cs-CZ" sz="1100" b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den>
                    </m:f>
                  </m:oMath>
                </a14:m>
                <a:endParaRPr lang="cs-CZ" sz="11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Obdélník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696" y="2239441"/>
                <a:ext cx="1577943" cy="504433"/>
              </a:xfrm>
              <a:prstGeom prst="rect">
                <a:avLst/>
              </a:prstGeom>
              <a:blipFill>
                <a:blip r:embed="rId10"/>
                <a:stretch>
                  <a:fillRect r="-23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bdélník 42"/>
          <p:cNvSpPr/>
          <p:nvPr/>
        </p:nvSpPr>
        <p:spPr>
          <a:xfrm>
            <a:off x="5125300" y="3363321"/>
            <a:ext cx="22701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u="sng" dirty="0">
                <a:solidFill>
                  <a:srgbClr val="7030A0"/>
                </a:solidFill>
              </a:rPr>
              <a:t>Rovnovážná úroková míra: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bdélník 43"/>
              <p:cNvSpPr/>
              <p:nvPr/>
            </p:nvSpPr>
            <p:spPr>
              <a:xfrm>
                <a:off x="5156788" y="3635365"/>
                <a:ext cx="2415533" cy="4714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400" b="1" dirty="0">
                    <a:solidFill>
                      <a:srgbClr val="7030A0"/>
                    </a:solidFill>
                  </a:rPr>
                  <a:t>i</a:t>
                </a:r>
                <a:r>
                  <a:rPr lang="cs-CZ" sz="1400" b="1" baseline="-25000" dirty="0">
                    <a:solidFill>
                      <a:srgbClr val="7030A0"/>
                    </a:solidFill>
                  </a:rPr>
                  <a:t>E</a:t>
                </a:r>
                <a:r>
                  <a:rPr lang="cs-CZ" sz="1400" b="1" dirty="0">
                    <a:solidFill>
                      <a:srgbClr val="7030A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4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</m:num>
                      <m:den>
                        <m:r>
                          <a:rPr lang="cs-CZ" sz="14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𝐡</m:t>
                        </m:r>
                      </m:den>
                    </m:f>
                  </m:oMath>
                </a14:m>
                <a:r>
                  <a:rPr lang="cs-CZ" sz="1400" b="1" dirty="0">
                    <a:solidFill>
                      <a:srgbClr val="7030A0"/>
                    </a:solidFill>
                  </a:rPr>
                  <a:t> * γ * A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sz="1400" b="1">
                            <a:solidFill>
                              <a:srgbClr val="7030A0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cs-CZ" sz="1400" b="1" dirty="0">
                            <a:solidFill>
                              <a:srgbClr val="7030A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cs-CZ" sz="1400" b="1" dirty="0">
                            <a:solidFill>
                              <a:srgbClr val="7030A0"/>
                            </a:solidFill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cs-CZ" sz="1400" b="1" dirty="0">
                            <a:solidFill>
                              <a:srgbClr val="7030A0"/>
                            </a:solidFill>
                          </a:rPr>
                          <m:t> +</m:t>
                        </m:r>
                        <m:r>
                          <m:rPr>
                            <m:nor/>
                          </m:rPr>
                          <a:rPr lang="cs-CZ" sz="1400" b="1" dirty="0">
                            <a:solidFill>
                              <a:srgbClr val="7030A0"/>
                            </a:solidFill>
                          </a:rPr>
                          <m:t>α</m:t>
                        </m:r>
                        <m:r>
                          <m:rPr>
                            <m:nor/>
                          </m:rPr>
                          <a:rPr lang="cs-CZ" sz="1400" b="1" dirty="0">
                            <a:solidFill>
                              <a:srgbClr val="7030A0"/>
                            </a:solidFill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cs-CZ" sz="1400" b="1" dirty="0">
                            <a:solidFill>
                              <a:srgbClr val="7030A0"/>
                            </a:solidFill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cs-CZ" sz="1400" b="1" dirty="0">
                            <a:solidFill>
                              <a:srgbClr val="7030A0"/>
                            </a:solidFill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cs-CZ" sz="1400" b="1" dirty="0">
                            <a:solidFill>
                              <a:srgbClr val="7030A0"/>
                            </a:solidFill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cs-CZ" sz="1400" b="1" dirty="0">
                            <a:solidFill>
                              <a:srgbClr val="7030A0"/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r>
                  <a:rPr lang="cs-CZ" sz="1400" b="1" dirty="0">
                    <a:solidFill>
                      <a:srgbClr val="7030A0"/>
                    </a:solidFill>
                  </a:rPr>
                  <a:t>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4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𝐌</m:t>
                        </m:r>
                      </m:num>
                      <m:den>
                        <m:r>
                          <a:rPr lang="cs-CZ" sz="14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den>
                    </m:f>
                  </m:oMath>
                </a14:m>
                <a:endParaRPr lang="cs-CZ" sz="1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4" name="Obdélník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788" y="3635365"/>
                <a:ext cx="2415533" cy="471411"/>
              </a:xfrm>
              <a:prstGeom prst="rect">
                <a:avLst/>
              </a:prstGeom>
              <a:blipFill>
                <a:blip r:embed="rId11"/>
                <a:stretch>
                  <a:fillRect l="-758" b="-64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bdélník 44"/>
              <p:cNvSpPr/>
              <p:nvPr/>
            </p:nvSpPr>
            <p:spPr>
              <a:xfrm>
                <a:off x="5156788" y="4051143"/>
                <a:ext cx="3948283" cy="4776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1400" b="1" dirty="0">
                    <a:solidFill>
                      <a:srgbClr val="7030A0"/>
                    </a:solidFill>
                  </a:rPr>
                  <a:t>i</a:t>
                </a:r>
                <a:r>
                  <a:rPr lang="cs-CZ" sz="1400" b="1" baseline="-25000" dirty="0">
                    <a:solidFill>
                      <a:srgbClr val="7030A0"/>
                    </a:solidFill>
                  </a:rPr>
                  <a:t>E</a:t>
                </a:r>
                <a:r>
                  <a:rPr lang="cs-CZ" sz="1400" b="1" dirty="0">
                    <a:solidFill>
                      <a:srgbClr val="7030A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cs-CZ" sz="1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cs-CZ" sz="1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</m:oMath>
                </a14:m>
                <a:r>
                  <a:rPr lang="cs-CZ" sz="1400" b="1" dirty="0">
                    <a:solidFill>
                      <a:srgbClr val="7030A0"/>
                    </a:solidFill>
                  </a:rPr>
                  <a:t> * 1,41 * 1 800 -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sz="1400" b="1">
                            <a:solidFill>
                              <a:srgbClr val="7030A0"/>
                            </a:solidFill>
                          </a:rPr>
                          <m:t>1</m:t>
                        </m:r>
                      </m:num>
                      <m:den>
                        <m:r>
                          <a:rPr lang="cs-CZ" sz="14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cs-CZ" sz="14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cs-CZ" sz="1400" b="1" dirty="0">
                            <a:solidFill>
                              <a:srgbClr val="7030A0"/>
                            </a:solidFill>
                          </a:rPr>
                          <m:t>60 + 1,96∗40∗0,3) </m:t>
                        </m:r>
                      </m:den>
                    </m:f>
                  </m:oMath>
                </a14:m>
                <a:r>
                  <a:rPr lang="cs-CZ" sz="1400" b="1" dirty="0">
                    <a:solidFill>
                      <a:srgbClr val="7030A0"/>
                    </a:solidFill>
                  </a:rPr>
                  <a:t> * 600</a:t>
                </a:r>
              </a:p>
            </p:txBody>
          </p:sp>
        </mc:Choice>
        <mc:Fallback xmlns="">
          <p:sp>
            <p:nvSpPr>
              <p:cNvPr id="45" name="Obdélník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788" y="4051143"/>
                <a:ext cx="3948283" cy="477695"/>
              </a:xfrm>
              <a:prstGeom prst="rect">
                <a:avLst/>
              </a:prstGeom>
              <a:blipFill>
                <a:blip r:embed="rId12"/>
                <a:stretch>
                  <a:fillRect l="-463" b="-769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bdélník 45"/>
          <p:cNvSpPr/>
          <p:nvPr/>
        </p:nvSpPr>
        <p:spPr>
          <a:xfrm>
            <a:off x="5181353" y="4473205"/>
            <a:ext cx="8210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7030A0"/>
                </a:solidFill>
              </a:rPr>
              <a:t>i</a:t>
            </a:r>
            <a:r>
              <a:rPr lang="cs-CZ" sz="1400" b="1" baseline="-25000" dirty="0">
                <a:solidFill>
                  <a:srgbClr val="7030A0"/>
                </a:solidFill>
              </a:rPr>
              <a:t>E</a:t>
            </a:r>
            <a:r>
              <a:rPr lang="cs-CZ" sz="1400" b="1" dirty="0">
                <a:solidFill>
                  <a:srgbClr val="7030A0"/>
                </a:solidFill>
              </a:rPr>
              <a:t> = </a:t>
            </a:r>
            <a:r>
              <a:rPr lang="cs-CZ" sz="1400" b="1" u="sng" dirty="0">
                <a:solidFill>
                  <a:srgbClr val="7030A0"/>
                </a:solidFill>
              </a:rPr>
              <a:t>5,51</a:t>
            </a:r>
          </a:p>
        </p:txBody>
      </p:sp>
    </p:spTree>
    <p:extLst>
      <p:ext uri="{BB962C8B-B14F-4D97-AF65-F5344CB8AC3E}">
        <p14:creationId xmlns:p14="http://schemas.microsoft.com/office/powerpoint/2010/main" val="2032785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691166" cy="507703"/>
          </a:xfrm>
        </p:spPr>
        <p:txBody>
          <a:bodyPr/>
          <a:lstStyle/>
          <a:p>
            <a:r>
              <a:rPr lang="cs-CZ" b="1" dirty="0"/>
              <a:t>Příklad č. 1 … h), i) </a:t>
            </a:r>
          </a:p>
        </p:txBody>
      </p:sp>
      <p:sp>
        <p:nvSpPr>
          <p:cNvPr id="2" name="Obdélník 1"/>
          <p:cNvSpPr/>
          <p:nvPr/>
        </p:nvSpPr>
        <p:spPr>
          <a:xfrm>
            <a:off x="67391" y="645512"/>
            <a:ext cx="867645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cs-CZ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Znáte: C=0,7(1-t)Y, t= 0,3, I=800-40i, G=1000, L=0,3Y-60i a M/P=600</a:t>
            </a:r>
          </a:p>
          <a:p>
            <a:pPr marL="685800" lvl="1" indent="-228600" algn="just">
              <a:lnSpc>
                <a:spcPct val="115000"/>
              </a:lnSpc>
              <a:buAutoNum type="alphaLcParenR" startAt="5"/>
            </a:pPr>
            <a:r>
              <a:rPr lang="cs-CZ" sz="1200" dirty="0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Jaká je velikost multiplikátoru fiskální politiky?</a:t>
            </a:r>
          </a:p>
          <a:p>
            <a:pPr marL="685800" lvl="1" indent="-228600" algn="just">
              <a:lnSpc>
                <a:spcPct val="115000"/>
              </a:lnSpc>
              <a:buAutoNum type="alphaLcParenR" startAt="5"/>
            </a:pPr>
            <a:r>
              <a:rPr lang="cs-CZ" sz="1200" dirty="0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Jaká je velikost multiplikátoru monetární politiky?</a:t>
            </a:r>
          </a:p>
          <a:p>
            <a:pPr marL="685800" lvl="1" indent="-228600" algn="just">
              <a:lnSpc>
                <a:spcPct val="115000"/>
              </a:lnSpc>
              <a:buAutoNum type="alphaLcParenR" startAt="5"/>
            </a:pPr>
            <a:r>
              <a:rPr lang="cs-CZ" sz="1200" dirty="0">
                <a:solidFill>
                  <a:srgbClr val="3078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Jaký je rovnovážný důchod a rovnovážná úroková sazba (využijte multiplikátor fiskální politiky)?</a:t>
            </a:r>
          </a:p>
          <a:p>
            <a:pPr marL="685800" lvl="1" indent="-228600" algn="just">
              <a:lnSpc>
                <a:spcPct val="115000"/>
              </a:lnSpc>
              <a:buAutoNum type="alphaLcParenR" startAt="5"/>
            </a:pPr>
            <a:r>
              <a:rPr lang="cs-CZ" sz="1200" b="1" dirty="0">
                <a:solidFill>
                  <a:srgbClr val="00B0F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Jaká je rovnice křivky IS?</a:t>
            </a:r>
          </a:p>
          <a:p>
            <a:pPr marL="685800" lvl="1" indent="-228600" algn="just">
              <a:lnSpc>
                <a:spcPct val="115000"/>
              </a:lnSpc>
              <a:buAutoNum type="alphaLcParenR" startAt="5"/>
            </a:pPr>
            <a:r>
              <a:rPr lang="cs-CZ" sz="1200" b="1" dirty="0">
                <a:solidFill>
                  <a:srgbClr val="9F2B2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Jaká je rovnice křivky LM?</a:t>
            </a:r>
          </a:p>
          <a:p>
            <a:pPr marL="685800" lvl="1" indent="-228600" algn="just">
              <a:lnSpc>
                <a:spcPct val="115000"/>
              </a:lnSpc>
              <a:buAutoNum type="alphaLcParenR" startAt="5"/>
            </a:pPr>
            <a:endParaRPr lang="cs-CZ" sz="1200" b="1" dirty="0">
              <a:solidFill>
                <a:srgbClr val="9F2B2B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173031" y="1444519"/>
            <a:ext cx="4932040" cy="8866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altLang="cs-CZ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 zadání víme, že: 	C = 0,7(1-t)Y	G = 1 000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altLang="cs-CZ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t = 0,3 		L = 0,3Y – 60i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altLang="cs-CZ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I = 800 – 40i	M/P = 600	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7B9A0555-E2E6-40C2-A21D-A15467E70124}"/>
              </a:ext>
            </a:extLst>
          </p:cNvPr>
          <p:cNvCxnSpPr>
            <a:cxnSpLocks/>
          </p:cNvCxnSpPr>
          <p:nvPr/>
        </p:nvCxnSpPr>
        <p:spPr>
          <a:xfrm>
            <a:off x="107504" y="2139702"/>
            <a:ext cx="88569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Obdélník 22"/>
          <p:cNvSpPr/>
          <p:nvPr/>
        </p:nvSpPr>
        <p:spPr>
          <a:xfrm>
            <a:off x="229196" y="2541513"/>
            <a:ext cx="17227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IS: Y = </a:t>
            </a:r>
            <a:r>
              <a:rPr lang="el-GR" altLang="cs-CZ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altLang="cs-CZ" sz="1400" b="1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cs-CZ" altLang="cs-CZ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*(A - b*i) </a:t>
            </a:r>
            <a:endParaRPr lang="cs-CZ" sz="1400" dirty="0">
              <a:solidFill>
                <a:srgbClr val="00B0F0"/>
              </a:solidFill>
            </a:endParaRPr>
          </a:p>
        </p:txBody>
      </p:sp>
      <p:sp>
        <p:nvSpPr>
          <p:cNvPr id="24" name="Zástupný symbol pro obsah 2">
            <a:extLst>
              <a:ext uri="{FF2B5EF4-FFF2-40B4-BE49-F238E27FC236}">
                <a16:creationId xmlns:a16="http://schemas.microsoft.com/office/drawing/2014/main" id="{6333ED29-9F55-44B6-BD85-0A54BEB2FB7F}"/>
              </a:ext>
            </a:extLst>
          </p:cNvPr>
          <p:cNvSpPr txBox="1">
            <a:spLocks/>
          </p:cNvSpPr>
          <p:nvPr/>
        </p:nvSpPr>
        <p:spPr>
          <a:xfrm>
            <a:off x="194493" y="2237878"/>
            <a:ext cx="1705367" cy="2835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Rovnice křivky IS: </a:t>
            </a:r>
          </a:p>
        </p:txBody>
      </p:sp>
      <p:sp>
        <p:nvSpPr>
          <p:cNvPr id="7" name="Obdélník 6"/>
          <p:cNvSpPr/>
          <p:nvPr/>
        </p:nvSpPr>
        <p:spPr>
          <a:xfrm>
            <a:off x="229196" y="2834886"/>
            <a:ext cx="21927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IS: Y = 1,96 * (1 800 – 40i)</a:t>
            </a:r>
          </a:p>
        </p:txBody>
      </p:sp>
      <p:sp>
        <p:nvSpPr>
          <p:cNvPr id="8" name="Obdélník 7"/>
          <p:cNvSpPr/>
          <p:nvPr/>
        </p:nvSpPr>
        <p:spPr>
          <a:xfrm>
            <a:off x="236954" y="3097211"/>
            <a:ext cx="17150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IS: Y = 3 528 – 78,4i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2899399" y="2233736"/>
            <a:ext cx="17956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u="sng" dirty="0">
                <a:solidFill>
                  <a:srgbClr val="9F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Rovnice křivky LM: </a:t>
            </a:r>
            <a:endParaRPr lang="cs-CZ" sz="1400" b="1" u="sng" dirty="0">
              <a:solidFill>
                <a:srgbClr val="9F2B2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délník 27"/>
              <p:cNvSpPr/>
              <p:nvPr/>
            </p:nvSpPr>
            <p:spPr>
              <a:xfrm>
                <a:off x="2930980" y="2523354"/>
                <a:ext cx="1939698" cy="4354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altLang="cs-CZ" sz="1400" b="1" dirty="0">
                    <a:solidFill>
                      <a:srgbClr val="9F2B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LM: 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1400" b="1" i="1">
                            <a:solidFill>
                              <a:srgbClr val="9F2B2B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altLang="cs-CZ" sz="1400" b="1">
                            <a:solidFill>
                              <a:srgbClr val="9F2B2B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cs-CZ" altLang="cs-CZ" sz="1400" b="1">
                            <a:solidFill>
                              <a:srgbClr val="9F2B2B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cs-CZ" altLang="cs-CZ" sz="1400" b="1" dirty="0">
                    <a:solidFill>
                      <a:srgbClr val="9F2B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(k*</a:t>
                </a:r>
                <a:r>
                  <a:rPr lang="cs-CZ" altLang="cs-CZ" sz="1400" b="1" dirty="0" err="1">
                    <a:solidFill>
                      <a:srgbClr val="9F2B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cs-CZ" altLang="cs-CZ" sz="1400" b="1" dirty="0">
                    <a:solidFill>
                      <a:srgbClr val="9F2B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1400" b="1" i="1">
                            <a:solidFill>
                              <a:srgbClr val="9F2B2B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altLang="cs-CZ" sz="1400" b="1">
                            <a:solidFill>
                              <a:srgbClr val="9F2B2B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cs-CZ" altLang="cs-CZ" sz="1400" b="1">
                            <a:solidFill>
                              <a:srgbClr val="9F2B2B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den>
                    </m:f>
                  </m:oMath>
                </a14:m>
                <a:r>
                  <a:rPr lang="cs-CZ" altLang="cs-CZ" sz="1400" b="1" dirty="0">
                    <a:solidFill>
                      <a:srgbClr val="9F2B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</a:t>
                </a:r>
                <a:endParaRPr lang="cs-CZ" sz="1400" b="1" dirty="0">
                  <a:solidFill>
                    <a:srgbClr val="9F2B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Obdélník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980" y="2523354"/>
                <a:ext cx="1939698" cy="435440"/>
              </a:xfrm>
              <a:prstGeom prst="rect">
                <a:avLst/>
              </a:prstGeom>
              <a:blipFill>
                <a:blip r:embed="rId3"/>
                <a:stretch>
                  <a:fillRect l="-943" b="-28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2928348" y="2958794"/>
                <a:ext cx="2170531" cy="437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altLang="cs-CZ" sz="1400" b="1" dirty="0">
                    <a:solidFill>
                      <a:srgbClr val="9F2B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LM: 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1400" b="1" i="1">
                            <a:solidFill>
                              <a:srgbClr val="9F2B2B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altLang="cs-CZ" sz="1400" b="1">
                            <a:solidFill>
                              <a:srgbClr val="9F2B2B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cs-CZ" altLang="cs-CZ" sz="1400" b="1">
                            <a:solidFill>
                              <a:srgbClr val="9F2B2B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cs-CZ" altLang="cs-CZ" sz="1400" b="1" dirty="0">
                    <a:solidFill>
                      <a:srgbClr val="9F2B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(0,3*Y - 600)</a:t>
                </a:r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348" y="2958794"/>
                <a:ext cx="2170531" cy="437749"/>
              </a:xfrm>
              <a:prstGeom prst="rect">
                <a:avLst/>
              </a:prstGeom>
              <a:blipFill>
                <a:blip r:embed="rId4"/>
                <a:stretch>
                  <a:fillRect l="-843" r="-281" b="-27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bdélník 9"/>
          <p:cNvSpPr/>
          <p:nvPr/>
        </p:nvSpPr>
        <p:spPr>
          <a:xfrm>
            <a:off x="2928348" y="3432530"/>
            <a:ext cx="17970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u="sng" dirty="0">
                <a:solidFill>
                  <a:srgbClr val="9F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LM: i = 0,005Y – 10  </a:t>
            </a:r>
            <a:endParaRPr lang="cs-CZ" sz="1400" b="1" u="sng" dirty="0">
              <a:solidFill>
                <a:srgbClr val="9F2B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854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7" grpId="0"/>
      <p:bldP spid="8" grpId="0"/>
      <p:bldP spid="27" grpId="0"/>
      <p:bldP spid="2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/>
              <a:t>Příklad č. 1 … j), k) </a:t>
            </a:r>
          </a:p>
        </p:txBody>
      </p:sp>
      <p:sp>
        <p:nvSpPr>
          <p:cNvPr id="2" name="Obdélník 1"/>
          <p:cNvSpPr/>
          <p:nvPr/>
        </p:nvSpPr>
        <p:spPr>
          <a:xfrm>
            <a:off x="67391" y="645512"/>
            <a:ext cx="867645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cs-CZ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Znáte: C=0,7(1-t)Y, t= 0,3, I=800-40i, G=1000, L=0,3Y-60i a M/P=600</a:t>
            </a:r>
          </a:p>
          <a:p>
            <a:pPr lvl="1" algn="just">
              <a:lnSpc>
                <a:spcPct val="115000"/>
              </a:lnSpc>
            </a:pPr>
            <a:r>
              <a:rPr lang="cs-CZ" sz="1200" b="1" dirty="0"/>
              <a:t>j)   Jaká je </a:t>
            </a:r>
            <a:r>
              <a:rPr lang="cs-CZ" sz="1200" b="1" dirty="0">
                <a:solidFill>
                  <a:srgbClr val="7030A0"/>
                </a:solidFill>
              </a:rPr>
              <a:t>rovnovážná úroveň důchodu </a:t>
            </a:r>
            <a:r>
              <a:rPr lang="cs-CZ" sz="1200" b="1" dirty="0"/>
              <a:t>a </a:t>
            </a:r>
            <a:r>
              <a:rPr lang="cs-CZ" sz="1200" b="1" dirty="0">
                <a:solidFill>
                  <a:schemeClr val="accent6">
                    <a:lumMod val="75000"/>
                  </a:schemeClr>
                </a:solidFill>
              </a:rPr>
              <a:t>úrokové sazby </a:t>
            </a:r>
            <a:r>
              <a:rPr lang="cs-CZ" sz="1200" b="1" dirty="0"/>
              <a:t>(využijte rovnice křivek IS a LM)?</a:t>
            </a:r>
          </a:p>
          <a:p>
            <a:pPr marL="685800" lvl="1" indent="-228600" algn="just">
              <a:lnSpc>
                <a:spcPct val="115000"/>
              </a:lnSpc>
              <a:buAutoNum type="alphaLcParenR" startAt="11"/>
            </a:pPr>
            <a:r>
              <a:rPr lang="cs-CZ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Určete saldo státního rozpočtu.</a:t>
            </a:r>
          </a:p>
          <a:p>
            <a:pPr marL="685800" lvl="1" indent="-228600" algn="just">
              <a:lnSpc>
                <a:spcPct val="115000"/>
              </a:lnSpc>
              <a:buAutoNum type="alphaLcParenR" startAt="11"/>
            </a:pPr>
            <a:r>
              <a:rPr lang="cs-CZ" sz="1200" dirty="0"/>
              <a:t>Vláda zvýší vládní výdaje o 100:</a:t>
            </a:r>
          </a:p>
          <a:p>
            <a:pPr lvl="1" algn="just">
              <a:lnSpc>
                <a:spcPct val="115000"/>
              </a:lnSpc>
            </a:pPr>
            <a:r>
              <a:rPr lang="cs-CZ" sz="1200" dirty="0"/>
              <a:t>	I) Určete novou rovnici IS a zakreslete její posun v grafu.</a:t>
            </a:r>
          </a:p>
          <a:p>
            <a:pPr lvl="1" algn="just">
              <a:lnSpc>
                <a:spcPct val="115000"/>
              </a:lnSpc>
            </a:pPr>
            <a:r>
              <a:rPr lang="cs-CZ" sz="1200" dirty="0"/>
              <a:t>           II) Jaká bude nová rovnovážná úroková sazba a rovnovážný důchod?</a:t>
            </a:r>
          </a:p>
          <a:p>
            <a:pPr lvl="1" algn="just">
              <a:lnSpc>
                <a:spcPct val="115000"/>
              </a:lnSpc>
            </a:pPr>
            <a:r>
              <a:rPr lang="cs-CZ" sz="1200" dirty="0"/>
              <a:t>          III) Určete velikost vytěsnění.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11960" y="1229532"/>
            <a:ext cx="4932040" cy="8866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altLang="cs-CZ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 zadání víme, že: 	C = 0,7(1-t)Y	G = 1 000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altLang="cs-CZ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t = 0,3 		L = 0,3Y – 60i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altLang="cs-CZ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I = 800 – 40i	M/P = 600	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7B9A0555-E2E6-40C2-A21D-A15467E70124}"/>
              </a:ext>
            </a:extLst>
          </p:cNvPr>
          <p:cNvCxnSpPr>
            <a:cxnSpLocks/>
          </p:cNvCxnSpPr>
          <p:nvPr/>
        </p:nvCxnSpPr>
        <p:spPr>
          <a:xfrm>
            <a:off x="134067" y="2214934"/>
            <a:ext cx="88569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Obdélník 46">
            <a:extLst>
              <a:ext uri="{FF2B5EF4-FFF2-40B4-BE49-F238E27FC236}">
                <a16:creationId xmlns:a16="http://schemas.microsoft.com/office/drawing/2014/main" id="{738CA3FB-953E-C848-A573-7C521E76404F}"/>
              </a:ext>
            </a:extLst>
          </p:cNvPr>
          <p:cNvSpPr/>
          <p:nvPr/>
        </p:nvSpPr>
        <p:spPr>
          <a:xfrm>
            <a:off x="64963" y="2535480"/>
            <a:ext cx="19734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IS: Y = 3 528 – 78,4i</a:t>
            </a:r>
            <a:endParaRPr lang="cs-CZ" sz="1400" dirty="0">
              <a:solidFill>
                <a:srgbClr val="7030A0"/>
              </a:solidFill>
            </a:endParaRPr>
          </a:p>
        </p:txBody>
      </p:sp>
      <p:sp>
        <p:nvSpPr>
          <p:cNvPr id="48" name="Obdélník 47">
            <a:extLst>
              <a:ext uri="{FF2B5EF4-FFF2-40B4-BE49-F238E27FC236}">
                <a16:creationId xmlns:a16="http://schemas.microsoft.com/office/drawing/2014/main" id="{BA86D5A1-664F-2E4A-AAFA-773D56E75E48}"/>
              </a:ext>
            </a:extLst>
          </p:cNvPr>
          <p:cNvSpPr/>
          <p:nvPr/>
        </p:nvSpPr>
        <p:spPr>
          <a:xfrm>
            <a:off x="35766" y="2823528"/>
            <a:ext cx="37016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za úrokovou míru (i) v rovnici IS dosadíme křivku LM  </a:t>
            </a:r>
            <a:endParaRPr lang="cs-CZ" sz="1200" i="1" dirty="0">
              <a:solidFill>
                <a:srgbClr val="FF0000"/>
              </a:solidFill>
            </a:endParaRPr>
          </a:p>
        </p:txBody>
      </p:sp>
      <p:sp>
        <p:nvSpPr>
          <p:cNvPr id="49" name="Obdélník 48">
            <a:extLst>
              <a:ext uri="{FF2B5EF4-FFF2-40B4-BE49-F238E27FC236}">
                <a16:creationId xmlns:a16="http://schemas.microsoft.com/office/drawing/2014/main" id="{738CA3FB-953E-C848-A573-7C521E76404F}"/>
              </a:ext>
            </a:extLst>
          </p:cNvPr>
          <p:cNvSpPr/>
          <p:nvPr/>
        </p:nvSpPr>
        <p:spPr>
          <a:xfrm>
            <a:off x="64963" y="2227703"/>
            <a:ext cx="2477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Rovnovážná úroveň důchodu:</a:t>
            </a:r>
            <a:endParaRPr lang="cs-CZ" sz="1400" dirty="0">
              <a:solidFill>
                <a:srgbClr val="7030A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95085" y="3100527"/>
            <a:ext cx="28496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IS: Y = 3 528 – 78,4 * (0,005Y – 10)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352995" y="3388575"/>
            <a:ext cx="20596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3 528 – 0,392Y – 784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352995" y="3665574"/>
            <a:ext cx="13513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1,392Y = 4 312 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398552" y="3922844"/>
            <a:ext cx="12602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sz="1400" b="1" baseline="-25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sz="1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3 097,70</a:t>
            </a:r>
            <a:r>
              <a:rPr lang="cs-CZ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400" dirty="0">
              <a:solidFill>
                <a:srgbClr val="7030A0"/>
              </a:solidFill>
            </a:endParaRPr>
          </a:p>
        </p:txBody>
      </p:sp>
      <p:sp>
        <p:nvSpPr>
          <p:cNvPr id="50" name="Obdélník 49">
            <a:extLst>
              <a:ext uri="{FF2B5EF4-FFF2-40B4-BE49-F238E27FC236}">
                <a16:creationId xmlns:a16="http://schemas.microsoft.com/office/drawing/2014/main" id="{2F88E380-2397-134D-B124-F05BD71C0F3A}"/>
              </a:ext>
            </a:extLst>
          </p:cNvPr>
          <p:cNvSpPr/>
          <p:nvPr/>
        </p:nvSpPr>
        <p:spPr>
          <a:xfrm>
            <a:off x="3563888" y="2808426"/>
            <a:ext cx="1872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4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LM: i = 0,005Y – 10  </a:t>
            </a:r>
            <a:endParaRPr lang="cs-CZ" sz="14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3594708" y="3110547"/>
            <a:ext cx="2570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rovnice křivky LM dosadíme vypočítaný rovnovážný důchod (Y</a:t>
            </a:r>
            <a:r>
              <a:rPr lang="cs-CZ" sz="12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cs-CZ" sz="1200" i="1" dirty="0">
              <a:solidFill>
                <a:srgbClr val="FF000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597039" y="3553496"/>
            <a:ext cx="19976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= 0,005*3 097,70 – 10  </a:t>
            </a:r>
            <a:endParaRPr lang="cs-CZ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3572243" y="3797532"/>
            <a:ext cx="8659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altLang="cs-CZ" sz="1400" b="1" baseline="-25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altLang="cs-CZ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14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5,49</a:t>
            </a:r>
            <a:r>
              <a:rPr lang="cs-CZ" altLang="cs-CZ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8A5E0E21-C327-4597-B97D-639244C427F0}"/>
              </a:ext>
            </a:extLst>
          </p:cNvPr>
          <p:cNvSpPr/>
          <p:nvPr/>
        </p:nvSpPr>
        <p:spPr>
          <a:xfrm>
            <a:off x="6267078" y="2595657"/>
            <a:ext cx="15871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cs-CZ" altLang="cs-CZ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 = T – (G + TR)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953B106E-0CAC-44AE-8927-BB2AD8656B66}"/>
              </a:ext>
            </a:extLst>
          </p:cNvPr>
          <p:cNvSpPr/>
          <p:nvPr/>
        </p:nvSpPr>
        <p:spPr>
          <a:xfrm>
            <a:off x="6267078" y="2296549"/>
            <a:ext cx="20537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Saldo státního rozpočtu: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6267078" y="2843257"/>
            <a:ext cx="19968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 = Ta + t*Y – G – TR</a:t>
            </a:r>
            <a:endParaRPr lang="cs-CZ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267078" y="3100005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 = 0 + 0,3*3097,70 – 1000 – 0</a:t>
            </a:r>
          </a:p>
          <a:p>
            <a:r>
              <a:rPr lang="cs-CZ" sz="12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(Ta a TR neznáme, takže píšeme nulu)</a:t>
            </a:r>
          </a:p>
        </p:txBody>
      </p:sp>
      <p:sp>
        <p:nvSpPr>
          <p:cNvPr id="7" name="Obdélník 6"/>
          <p:cNvSpPr/>
          <p:nvPr/>
        </p:nvSpPr>
        <p:spPr>
          <a:xfrm>
            <a:off x="6267078" y="3540914"/>
            <a:ext cx="1149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 = - 70,69 </a:t>
            </a:r>
          </a:p>
        </p:txBody>
      </p:sp>
    </p:spTree>
    <p:extLst>
      <p:ext uri="{BB962C8B-B14F-4D97-AF65-F5344CB8AC3E}">
        <p14:creationId xmlns:p14="http://schemas.microsoft.com/office/powerpoint/2010/main" val="1593509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11" grpId="0"/>
      <p:bldP spid="12" grpId="0"/>
      <p:bldP spid="13" grpId="0"/>
      <p:bldP spid="14" grpId="0"/>
      <p:bldP spid="50" grpId="0"/>
      <p:bldP spid="15" grpId="0"/>
      <p:bldP spid="16" grpId="0"/>
      <p:bldP spid="17" grpId="0"/>
      <p:bldP spid="18" grpId="0"/>
      <p:bldP spid="19" grpId="0"/>
      <p:bldP spid="20" grpId="0"/>
      <p:bldP spid="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/>
              <a:t>Příklad č. 1 … l) I, II</a:t>
            </a:r>
          </a:p>
        </p:txBody>
      </p:sp>
      <p:sp>
        <p:nvSpPr>
          <p:cNvPr id="2" name="Obdélník 1"/>
          <p:cNvSpPr/>
          <p:nvPr/>
        </p:nvSpPr>
        <p:spPr>
          <a:xfrm>
            <a:off x="67391" y="645512"/>
            <a:ext cx="867645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cs-CZ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Znáte: C=0,7(1-t)Y, t= 0,3, I=800-40i, G=1000, L=0,3Y-60i a M/P=600</a:t>
            </a:r>
          </a:p>
          <a:p>
            <a:pPr lvl="1" algn="just">
              <a:lnSpc>
                <a:spcPct val="115000"/>
              </a:lnSpc>
            </a:pPr>
            <a:r>
              <a:rPr lang="cs-CZ" sz="1200" dirty="0">
                <a:solidFill>
                  <a:srgbClr val="307871"/>
                </a:solidFill>
              </a:rPr>
              <a:t>j)   Jaká je rovnovážná úroveň důchodu a úrokové sazby (využijte rovnice křivek IS a LM)?</a:t>
            </a:r>
          </a:p>
          <a:p>
            <a:pPr marL="685800" lvl="1" indent="-228600" algn="just">
              <a:lnSpc>
                <a:spcPct val="115000"/>
              </a:lnSpc>
              <a:buAutoNum type="alphaLcParenR" startAt="11"/>
            </a:pPr>
            <a:r>
              <a:rPr lang="cs-CZ" sz="1200" dirty="0"/>
              <a:t>Určete saldo státního rozpočtu.</a:t>
            </a:r>
          </a:p>
          <a:p>
            <a:pPr marL="685800" lvl="1" indent="-228600" algn="just">
              <a:lnSpc>
                <a:spcPct val="115000"/>
              </a:lnSpc>
              <a:buAutoNum type="alphaLcParenR" startAt="11"/>
            </a:pPr>
            <a:r>
              <a:rPr lang="cs-CZ" sz="1200" b="1" dirty="0">
                <a:solidFill>
                  <a:srgbClr val="002060"/>
                </a:solidFill>
              </a:rPr>
              <a:t>Vláda zvýší vládní výdaje o 100:</a:t>
            </a:r>
          </a:p>
          <a:p>
            <a:pPr lvl="1" algn="just">
              <a:lnSpc>
                <a:spcPct val="115000"/>
              </a:lnSpc>
            </a:pPr>
            <a:r>
              <a:rPr lang="cs-CZ" sz="1200" dirty="0"/>
              <a:t>	</a:t>
            </a:r>
            <a:r>
              <a:rPr lang="cs-CZ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I) Určete novou rovnici IS a zakreslete její posun v grafu.</a:t>
            </a:r>
          </a:p>
          <a:p>
            <a:pPr lvl="1" algn="just">
              <a:lnSpc>
                <a:spcPct val="115000"/>
              </a:lnSpc>
            </a:pPr>
            <a:r>
              <a:rPr lang="cs-CZ" sz="1200" dirty="0"/>
              <a:t>           </a:t>
            </a:r>
            <a:r>
              <a:rPr lang="cs-CZ" sz="1200" b="1" dirty="0"/>
              <a:t>II) Jaká bude </a:t>
            </a:r>
            <a:r>
              <a:rPr lang="cs-CZ" sz="1200" b="1" u="sng" dirty="0"/>
              <a:t>nová</a:t>
            </a:r>
            <a:r>
              <a:rPr lang="cs-CZ" sz="1200" b="1" dirty="0"/>
              <a:t> </a:t>
            </a:r>
            <a:r>
              <a:rPr lang="cs-CZ" sz="1200" b="1" dirty="0">
                <a:solidFill>
                  <a:srgbClr val="00B0F0"/>
                </a:solidFill>
              </a:rPr>
              <a:t>rovnovážná úroková sazba </a:t>
            </a:r>
            <a:r>
              <a:rPr lang="cs-CZ" sz="1200" b="1" dirty="0">
                <a:solidFill>
                  <a:srgbClr val="307871"/>
                </a:solidFill>
              </a:rPr>
              <a:t>a</a:t>
            </a:r>
            <a:r>
              <a:rPr lang="cs-CZ" sz="1200" b="1" dirty="0">
                <a:solidFill>
                  <a:schemeClr val="accent6">
                    <a:lumMod val="75000"/>
                  </a:schemeClr>
                </a:solidFill>
              </a:rPr>
              <a:t> rovnovážný důchod?</a:t>
            </a:r>
            <a:endParaRPr lang="cs-CZ" sz="1200" b="1" dirty="0"/>
          </a:p>
          <a:p>
            <a:pPr lvl="1" algn="just">
              <a:lnSpc>
                <a:spcPct val="115000"/>
              </a:lnSpc>
            </a:pPr>
            <a:r>
              <a:rPr lang="cs-CZ" sz="1200" dirty="0"/>
              <a:t>          III) Určete velikost vytěsnění.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11960" y="1229532"/>
            <a:ext cx="4932040" cy="8866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altLang="cs-CZ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 zadání víme, že: 	C = 0,7(1-t)Y	G = 1 000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altLang="cs-CZ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t = 0,3 		L = 0,3Y – 60i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altLang="cs-CZ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I = 800 – 40i	M/P = 600	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7B9A0555-E2E6-40C2-A21D-A15467E70124}"/>
              </a:ext>
            </a:extLst>
          </p:cNvPr>
          <p:cNvCxnSpPr>
            <a:cxnSpLocks/>
          </p:cNvCxnSpPr>
          <p:nvPr/>
        </p:nvCxnSpPr>
        <p:spPr>
          <a:xfrm>
            <a:off x="134067" y="2214934"/>
            <a:ext cx="88569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Obdélník 17"/>
          <p:cNvSpPr/>
          <p:nvPr/>
        </p:nvSpPr>
        <p:spPr>
          <a:xfrm>
            <a:off x="161010" y="2323158"/>
            <a:ext cx="54911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rgbClr val="002060"/>
                </a:solidFill>
              </a:rPr>
              <a:t>∆G = + 100 -</a:t>
            </a:r>
            <a:r>
              <a:rPr lang="cs-CZ" sz="1400" b="1" dirty="0">
                <a:solidFill>
                  <a:srgbClr val="002060"/>
                </a:solidFill>
                <a:sym typeface="Wingdings" pitchFamily="2" charset="2"/>
              </a:rPr>
              <a:t>--&gt; G</a:t>
            </a:r>
            <a:r>
              <a:rPr lang="cs-CZ" sz="1400" b="1" baseline="-25000" dirty="0">
                <a:solidFill>
                  <a:srgbClr val="002060"/>
                </a:solidFill>
                <a:sym typeface="Wingdings" pitchFamily="2" charset="2"/>
              </a:rPr>
              <a:t>2</a:t>
            </a:r>
            <a:r>
              <a:rPr lang="cs-CZ" sz="1400" b="1" dirty="0">
                <a:solidFill>
                  <a:srgbClr val="002060"/>
                </a:solidFill>
                <a:sym typeface="Wingdings" pitchFamily="2" charset="2"/>
              </a:rPr>
              <a:t> = 1 100 </a:t>
            </a:r>
            <a:r>
              <a:rPr lang="cs-CZ" sz="1400" i="1" dirty="0">
                <a:solidFill>
                  <a:srgbClr val="002060"/>
                </a:solidFill>
                <a:sym typeface="Wingdings" pitchFamily="2" charset="2"/>
              </a:rPr>
              <a:t>(původní G</a:t>
            </a:r>
            <a:r>
              <a:rPr lang="cs-CZ" sz="1400" i="1" baseline="-25000" dirty="0">
                <a:solidFill>
                  <a:srgbClr val="002060"/>
                </a:solidFill>
                <a:sym typeface="Wingdings" pitchFamily="2" charset="2"/>
              </a:rPr>
              <a:t>1</a:t>
            </a:r>
            <a:r>
              <a:rPr lang="cs-CZ" sz="1400" i="1" dirty="0">
                <a:solidFill>
                  <a:srgbClr val="002060"/>
                </a:solidFill>
                <a:sym typeface="Wingdings" pitchFamily="2" charset="2"/>
              </a:rPr>
              <a:t> byly 1 000)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192052" y="2931790"/>
            <a:ext cx="16092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IS: Y = </a:t>
            </a:r>
            <a:r>
              <a:rPr lang="el-GR" altLang="cs-CZ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altLang="cs-CZ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*(</a:t>
            </a:r>
            <a:r>
              <a:rPr lang="cs-CZ" altLang="cs-CZ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140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-b*i) </a:t>
            </a:r>
            <a:endParaRPr lang="cs-CZ" sz="1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2372604" y="3158524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2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Vládní výdaje se nám promítají v autonomních výdajích, takže potřebujeme vypočítat nové A:</a:t>
            </a:r>
          </a:p>
        </p:txBody>
      </p:sp>
      <p:sp>
        <p:nvSpPr>
          <p:cNvPr id="51" name="Zástupný symbol pro obsah 2">
            <a:extLst>
              <a:ext uri="{FF2B5EF4-FFF2-40B4-BE49-F238E27FC236}">
                <a16:creationId xmlns:a16="http://schemas.microsoft.com/office/drawing/2014/main" id="{6333ED29-9F55-44B6-BD85-0A54BEB2FB7F}"/>
              </a:ext>
            </a:extLst>
          </p:cNvPr>
          <p:cNvSpPr txBox="1">
            <a:spLocks/>
          </p:cNvSpPr>
          <p:nvPr/>
        </p:nvSpPr>
        <p:spPr>
          <a:xfrm>
            <a:off x="179512" y="2674432"/>
            <a:ext cx="1705367" cy="2835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Rovnice křivky IS: </a:t>
            </a:r>
          </a:p>
        </p:txBody>
      </p:sp>
      <p:cxnSp>
        <p:nvCxnSpPr>
          <p:cNvPr id="22" name="Přímá spojnice se šipkou 21"/>
          <p:cNvCxnSpPr>
            <a:endCxn id="20" idx="1"/>
          </p:cNvCxnSpPr>
          <p:nvPr/>
        </p:nvCxnSpPr>
        <p:spPr>
          <a:xfrm>
            <a:off x="1331640" y="3167967"/>
            <a:ext cx="1040964" cy="31372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délník 24"/>
              <p:cNvSpPr/>
              <p:nvPr/>
            </p:nvSpPr>
            <p:spPr>
              <a:xfrm>
                <a:off x="2742521" y="3776140"/>
                <a:ext cx="106792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altLang="cs-CZ" sz="14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cs-CZ" altLang="cs-CZ" sz="1400" b="1" baseline="-250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cs-CZ" altLang="cs-CZ" sz="14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altLang="cs-CZ" sz="1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cs-CZ" altLang="cs-CZ" sz="14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𝐈</m:t>
                        </m:r>
                      </m:e>
                    </m:acc>
                  </m:oMath>
                </a14:m>
                <a:r>
                  <a:rPr lang="cs-CZ" sz="14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G</a:t>
                </a:r>
                <a:r>
                  <a:rPr lang="cs-CZ" sz="1400" b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cs-CZ" altLang="cs-CZ" sz="14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Obdélní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521" y="3776140"/>
                <a:ext cx="1067921" cy="307777"/>
              </a:xfrm>
              <a:prstGeom prst="rect">
                <a:avLst/>
              </a:prstGeom>
              <a:blipFill>
                <a:blip r:embed="rId3"/>
                <a:stretch>
                  <a:fillRect l="-1714" t="-1961" b="-196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bdélník 25"/>
          <p:cNvSpPr/>
          <p:nvPr/>
        </p:nvSpPr>
        <p:spPr>
          <a:xfrm>
            <a:off x="2742521" y="4025720"/>
            <a:ext cx="14766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140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800 + </a:t>
            </a:r>
            <a:r>
              <a:rPr lang="cs-CZ" altLang="cs-CZ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1 100 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2742521" y="4292704"/>
            <a:ext cx="9701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140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1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1 900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192052" y="3652913"/>
            <a:ext cx="22520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altLang="cs-CZ" sz="140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Y = 1,96 * (1 900 – 40i)</a:t>
            </a:r>
          </a:p>
        </p:txBody>
      </p:sp>
      <p:sp>
        <p:nvSpPr>
          <p:cNvPr id="53" name="Obdélník 52"/>
          <p:cNvSpPr/>
          <p:nvPr/>
        </p:nvSpPr>
        <p:spPr>
          <a:xfrm>
            <a:off x="194874" y="3976078"/>
            <a:ext cx="19089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altLang="cs-CZ" sz="140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altLang="cs-CZ" sz="1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3 737,3 – 78,4i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826494A1-636B-4B22-BADC-542897E9649B}"/>
              </a:ext>
            </a:extLst>
          </p:cNvPr>
          <p:cNvSpPr/>
          <p:nvPr/>
        </p:nvSpPr>
        <p:spPr>
          <a:xfrm>
            <a:off x="4485197" y="2439266"/>
            <a:ext cx="3600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altLang="cs-CZ" sz="1400" b="1" baseline="-25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Y = 3 737,3 – 78,4i </a:t>
            </a:r>
            <a:endParaRPr lang="cs-CZ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95EAF501-4003-4316-A54C-E1692F88ABCA}"/>
              </a:ext>
            </a:extLst>
          </p:cNvPr>
          <p:cNvSpPr/>
          <p:nvPr/>
        </p:nvSpPr>
        <p:spPr>
          <a:xfrm>
            <a:off x="4485197" y="2697728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za úrokovou míru (i) v rovnici IS dosadíme křivku LM (u křivky LM se nic nezměnilo, změna vládních výdajů na tuto křivku nemá dopad) </a:t>
            </a:r>
            <a:endParaRPr lang="cs-CZ" sz="1200" i="1" dirty="0">
              <a:solidFill>
                <a:srgbClr val="FF0000"/>
              </a:solidFill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9EA83DD-0A9C-4C29-B6B9-9E38B796C9AF}"/>
              </a:ext>
            </a:extLst>
          </p:cNvPr>
          <p:cNvSpPr/>
          <p:nvPr/>
        </p:nvSpPr>
        <p:spPr>
          <a:xfrm>
            <a:off x="4485197" y="3314646"/>
            <a:ext cx="2931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altLang="cs-CZ" sz="1400" b="1" baseline="-25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Y = 3 737,3 – 78,4*(0,005Y – 10)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34FB5BC0-B267-42B8-9D14-258DA42E6CEA}"/>
              </a:ext>
            </a:extLst>
          </p:cNvPr>
          <p:cNvSpPr/>
          <p:nvPr/>
        </p:nvSpPr>
        <p:spPr>
          <a:xfrm>
            <a:off x="6213389" y="3054373"/>
            <a:ext cx="18722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2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LM: i = 0,005Y – 10  </a:t>
            </a:r>
            <a:endParaRPr lang="cs-CZ" sz="12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1519F49-DCE9-4D6F-84A5-4F09822837A1}"/>
              </a:ext>
            </a:extLst>
          </p:cNvPr>
          <p:cNvSpPr/>
          <p:nvPr/>
        </p:nvSpPr>
        <p:spPr>
          <a:xfrm>
            <a:off x="4526677" y="3602520"/>
            <a:ext cx="2293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3 737,3 – 0,3934Y + 784</a:t>
            </a:r>
            <a:endParaRPr lang="cs-CZ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30750BD-3B2F-41DA-9DAE-5EE381DAC345}"/>
              </a:ext>
            </a:extLst>
          </p:cNvPr>
          <p:cNvSpPr/>
          <p:nvPr/>
        </p:nvSpPr>
        <p:spPr>
          <a:xfrm>
            <a:off x="4526677" y="3870223"/>
            <a:ext cx="15309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1,3934Y = 4 521,3</a:t>
            </a:r>
            <a:endParaRPr lang="cs-CZ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66E7AB42-88D5-4BD6-AB2F-6FD12C88F03B}"/>
              </a:ext>
            </a:extLst>
          </p:cNvPr>
          <p:cNvSpPr/>
          <p:nvPr/>
        </p:nvSpPr>
        <p:spPr>
          <a:xfrm>
            <a:off x="4508789" y="4190025"/>
            <a:ext cx="14991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1400" b="1" baseline="-25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E2</a:t>
            </a:r>
            <a:r>
              <a:rPr lang="cs-CZ" altLang="cs-CZ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14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3 244,7969 </a:t>
            </a:r>
            <a:endParaRPr lang="cs-CZ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77CD78A8-5327-46DC-9DCD-F137CFB47364}"/>
              </a:ext>
            </a:extLst>
          </p:cNvPr>
          <p:cNvSpPr/>
          <p:nvPr/>
        </p:nvSpPr>
        <p:spPr>
          <a:xfrm>
            <a:off x="6664842" y="4054968"/>
            <a:ext cx="1811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LM</a:t>
            </a:r>
            <a:r>
              <a:rPr lang="cs-CZ" altLang="cs-CZ" sz="1400" b="1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 = 0,005Y – 10 </a:t>
            </a:r>
            <a:endParaRPr lang="cs-CZ" sz="1400" dirty="0">
              <a:solidFill>
                <a:srgbClr val="00B0F0"/>
              </a:solidFill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CE051E0E-FC88-40E8-BD17-B5CC2F6D717A}"/>
              </a:ext>
            </a:extLst>
          </p:cNvPr>
          <p:cNvSpPr/>
          <p:nvPr/>
        </p:nvSpPr>
        <p:spPr>
          <a:xfrm>
            <a:off x="6664842" y="4266704"/>
            <a:ext cx="25410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LM</a:t>
            </a:r>
            <a:r>
              <a:rPr lang="cs-CZ" altLang="cs-CZ" sz="1400" b="1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 = 0,005*3 244,7969 – 10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2B542260-A4DD-4083-9A41-CB6500B0AEF6}"/>
              </a:ext>
            </a:extLst>
          </p:cNvPr>
          <p:cNvSpPr/>
          <p:nvPr/>
        </p:nvSpPr>
        <p:spPr>
          <a:xfrm>
            <a:off x="6675648" y="4460683"/>
            <a:ext cx="9701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altLang="cs-CZ" sz="1400" b="1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E2</a:t>
            </a:r>
            <a:r>
              <a:rPr lang="cs-CZ" altLang="cs-CZ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14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6,22</a:t>
            </a:r>
            <a:r>
              <a:rPr lang="cs-CZ" altLang="cs-CZ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cs-CZ" sz="1400" b="1" dirty="0">
              <a:solidFill>
                <a:srgbClr val="00B0F0"/>
              </a:solidFill>
            </a:endParaRPr>
          </a:p>
        </p:txBody>
      </p:sp>
      <p:sp>
        <p:nvSpPr>
          <p:cNvPr id="27" name="Zástupný symbol pro obsah 2">
            <a:extLst>
              <a:ext uri="{FF2B5EF4-FFF2-40B4-BE49-F238E27FC236}">
                <a16:creationId xmlns:a16="http://schemas.microsoft.com/office/drawing/2014/main" id="{F1339AC5-549D-4367-ACFE-AC3A4C6C5EAF}"/>
              </a:ext>
            </a:extLst>
          </p:cNvPr>
          <p:cNvSpPr txBox="1">
            <a:spLocks/>
          </p:cNvSpPr>
          <p:nvPr/>
        </p:nvSpPr>
        <p:spPr>
          <a:xfrm>
            <a:off x="4492396" y="2195226"/>
            <a:ext cx="1951811" cy="2769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Rovnovážný důchod: </a:t>
            </a:r>
          </a:p>
        </p:txBody>
      </p:sp>
      <p:sp>
        <p:nvSpPr>
          <p:cNvPr id="28" name="Zástupný symbol pro obsah 2">
            <a:extLst>
              <a:ext uri="{FF2B5EF4-FFF2-40B4-BE49-F238E27FC236}">
                <a16:creationId xmlns:a16="http://schemas.microsoft.com/office/drawing/2014/main" id="{E6EAF8BC-64F3-419B-809C-FE1594730223}"/>
              </a:ext>
            </a:extLst>
          </p:cNvPr>
          <p:cNvSpPr txBox="1">
            <a:spLocks/>
          </p:cNvSpPr>
          <p:nvPr/>
        </p:nvSpPr>
        <p:spPr>
          <a:xfrm>
            <a:off x="6664842" y="3810681"/>
            <a:ext cx="2394796" cy="35807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Rovnovážná úroková míra: </a:t>
            </a:r>
          </a:p>
        </p:txBody>
      </p:sp>
    </p:spTree>
    <p:extLst>
      <p:ext uri="{BB962C8B-B14F-4D97-AF65-F5344CB8AC3E}">
        <p14:creationId xmlns:p14="http://schemas.microsoft.com/office/powerpoint/2010/main" val="9730438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51" grpId="0"/>
      <p:bldP spid="25" grpId="0"/>
      <p:bldP spid="26" grpId="0"/>
      <p:bldP spid="29" grpId="0"/>
      <p:bldP spid="30" grpId="0"/>
      <p:bldP spid="53" grpId="0"/>
      <p:bldP spid="16" grpId="0"/>
      <p:bldP spid="17" grpId="0"/>
      <p:bldP spid="3" grpId="0"/>
      <p:bldP spid="21" grpId="0"/>
      <p:bldP spid="7" grpId="0"/>
      <p:bldP spid="8" grpId="0"/>
      <p:bldP spid="9" grpId="0"/>
      <p:bldP spid="10" grpId="0"/>
      <p:bldP spid="11" grpId="0"/>
      <p:bldP spid="12" grpId="0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/>
              <a:t>Příklad č. 1 … l) III</a:t>
            </a:r>
          </a:p>
        </p:txBody>
      </p:sp>
      <p:sp>
        <p:nvSpPr>
          <p:cNvPr id="2" name="Obdélník 1"/>
          <p:cNvSpPr/>
          <p:nvPr/>
        </p:nvSpPr>
        <p:spPr>
          <a:xfrm>
            <a:off x="67391" y="645512"/>
            <a:ext cx="867645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cs-CZ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Znáte: C=0,7(1-t)Y, t= 0,3, I=800-40i, G=1000, L=0,3Y-60i a M/P=600</a:t>
            </a:r>
          </a:p>
          <a:p>
            <a:pPr lvl="1" algn="just">
              <a:lnSpc>
                <a:spcPct val="115000"/>
              </a:lnSpc>
            </a:pPr>
            <a:r>
              <a:rPr lang="cs-CZ" sz="1200" dirty="0">
                <a:solidFill>
                  <a:srgbClr val="307871"/>
                </a:solidFill>
              </a:rPr>
              <a:t>j)   Jaká je rovnovážná úroveň důchodu a úrokové sazby (využijte rovnice křivek IS a LM)?</a:t>
            </a:r>
          </a:p>
          <a:p>
            <a:pPr marL="685800" lvl="1" indent="-228600" algn="just">
              <a:lnSpc>
                <a:spcPct val="115000"/>
              </a:lnSpc>
              <a:buAutoNum type="alphaLcParenR" startAt="11"/>
            </a:pPr>
            <a:r>
              <a:rPr lang="cs-CZ" sz="1200" dirty="0"/>
              <a:t>Určete saldo státního rozpočtu.</a:t>
            </a:r>
          </a:p>
          <a:p>
            <a:pPr marL="685800" lvl="1" indent="-228600" algn="just">
              <a:lnSpc>
                <a:spcPct val="115000"/>
              </a:lnSpc>
              <a:buAutoNum type="alphaLcParenR" startAt="11"/>
            </a:pPr>
            <a:r>
              <a:rPr lang="cs-CZ" sz="1200" b="1" dirty="0">
                <a:solidFill>
                  <a:srgbClr val="002060"/>
                </a:solidFill>
              </a:rPr>
              <a:t>Vláda zvýší vládní výdaje o 100:</a:t>
            </a:r>
          </a:p>
          <a:p>
            <a:pPr lvl="1" algn="just">
              <a:lnSpc>
                <a:spcPct val="115000"/>
              </a:lnSpc>
            </a:pPr>
            <a:r>
              <a:rPr lang="cs-CZ" sz="1200" dirty="0"/>
              <a:t>	</a:t>
            </a:r>
            <a:r>
              <a:rPr lang="cs-CZ" sz="1200" dirty="0">
                <a:solidFill>
                  <a:srgbClr val="307871"/>
                </a:solidFill>
              </a:rPr>
              <a:t>I) Určete novou rovnici IS a zakreslete její posun v grafu.</a:t>
            </a:r>
          </a:p>
          <a:p>
            <a:pPr lvl="1" algn="just">
              <a:lnSpc>
                <a:spcPct val="115000"/>
              </a:lnSpc>
            </a:pPr>
            <a:r>
              <a:rPr lang="cs-CZ" sz="1200" dirty="0">
                <a:solidFill>
                  <a:srgbClr val="307871"/>
                </a:solidFill>
              </a:rPr>
              <a:t>           II) Jaká bude </a:t>
            </a:r>
            <a:r>
              <a:rPr lang="cs-CZ" sz="1200" u="sng" dirty="0">
                <a:solidFill>
                  <a:srgbClr val="307871"/>
                </a:solidFill>
              </a:rPr>
              <a:t>nová</a:t>
            </a:r>
            <a:r>
              <a:rPr lang="cs-CZ" sz="1200" dirty="0">
                <a:solidFill>
                  <a:srgbClr val="307871"/>
                </a:solidFill>
              </a:rPr>
              <a:t> rovnovážná úroková sazba a rovnovážný důchod?</a:t>
            </a:r>
          </a:p>
          <a:p>
            <a:pPr lvl="1" algn="just">
              <a:lnSpc>
                <a:spcPct val="115000"/>
              </a:lnSpc>
            </a:pPr>
            <a:r>
              <a:rPr lang="cs-CZ" sz="1200" dirty="0"/>
              <a:t>          </a:t>
            </a:r>
            <a:r>
              <a:rPr lang="cs-CZ" sz="1200" b="1" dirty="0">
                <a:solidFill>
                  <a:srgbClr val="7030A0"/>
                </a:solidFill>
              </a:rPr>
              <a:t>III) Určete velikost vytěsnění.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11960" y="1229532"/>
            <a:ext cx="4932040" cy="8866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altLang="cs-CZ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 zadání víme, že: 	C = 0,7(1-t)Y	G = 1 000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altLang="cs-CZ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t = 0,3 		L = 0,3Y – 60i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altLang="cs-CZ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I = 800 – 40i	M/P = 600	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7B9A0555-E2E6-40C2-A21D-A15467E70124}"/>
              </a:ext>
            </a:extLst>
          </p:cNvPr>
          <p:cNvCxnSpPr>
            <a:cxnSpLocks/>
          </p:cNvCxnSpPr>
          <p:nvPr/>
        </p:nvCxnSpPr>
        <p:spPr>
          <a:xfrm>
            <a:off x="134067" y="2214934"/>
            <a:ext cx="88569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Obdélník 17"/>
          <p:cNvSpPr/>
          <p:nvPr/>
        </p:nvSpPr>
        <p:spPr>
          <a:xfrm>
            <a:off x="161010" y="2323158"/>
            <a:ext cx="54911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rgbClr val="002060"/>
                </a:solidFill>
              </a:rPr>
              <a:t>∆G = + 100 -</a:t>
            </a:r>
            <a:r>
              <a:rPr lang="cs-CZ" sz="1400" b="1" dirty="0">
                <a:solidFill>
                  <a:srgbClr val="002060"/>
                </a:solidFill>
                <a:sym typeface="Wingdings" pitchFamily="2" charset="2"/>
              </a:rPr>
              <a:t>--&gt; G</a:t>
            </a:r>
            <a:r>
              <a:rPr lang="cs-CZ" sz="1400" b="1" baseline="-25000" dirty="0">
                <a:solidFill>
                  <a:srgbClr val="002060"/>
                </a:solidFill>
                <a:sym typeface="Wingdings" pitchFamily="2" charset="2"/>
              </a:rPr>
              <a:t>2</a:t>
            </a:r>
            <a:r>
              <a:rPr lang="cs-CZ" sz="1400" b="1" dirty="0">
                <a:solidFill>
                  <a:srgbClr val="002060"/>
                </a:solidFill>
                <a:sym typeface="Wingdings" pitchFamily="2" charset="2"/>
              </a:rPr>
              <a:t> = 1 100 </a:t>
            </a:r>
            <a:r>
              <a:rPr lang="cs-CZ" sz="1400" i="1" dirty="0">
                <a:solidFill>
                  <a:srgbClr val="002060"/>
                </a:solidFill>
                <a:sym typeface="Wingdings" pitchFamily="2" charset="2"/>
              </a:rPr>
              <a:t>(původní G</a:t>
            </a:r>
            <a:r>
              <a:rPr lang="cs-CZ" sz="1400" i="1" baseline="-25000" dirty="0">
                <a:solidFill>
                  <a:srgbClr val="002060"/>
                </a:solidFill>
                <a:sym typeface="Wingdings" pitchFamily="2" charset="2"/>
              </a:rPr>
              <a:t>1</a:t>
            </a:r>
            <a:r>
              <a:rPr lang="cs-CZ" sz="1400" i="1" dirty="0">
                <a:solidFill>
                  <a:srgbClr val="002060"/>
                </a:solidFill>
                <a:sym typeface="Wingdings" pitchFamily="2" charset="2"/>
              </a:rPr>
              <a:t> byly 1 000)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72D2225D-8E22-4081-AFE7-C2866194BA2E}"/>
              </a:ext>
            </a:extLst>
          </p:cNvPr>
          <p:cNvSpPr/>
          <p:nvPr/>
        </p:nvSpPr>
        <p:spPr>
          <a:xfrm>
            <a:off x="150972" y="2888917"/>
            <a:ext cx="22342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Vytěsnění = 𝛂*</a:t>
            </a:r>
            <a:r>
              <a:rPr lang="cs-CZ" altLang="cs-CZ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∆A</a:t>
            </a:r>
            <a:r>
              <a:rPr lang="cs-CZ" altLang="cs-CZ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1400" b="1" dirty="0">
                <a:solidFill>
                  <a:srgbClr val="FF0000"/>
                </a:solidFill>
              </a:rPr>
              <a:t>γ * </a:t>
            </a:r>
            <a:r>
              <a:rPr lang="cs-CZ" altLang="cs-CZ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∆A</a:t>
            </a:r>
          </a:p>
        </p:txBody>
      </p:sp>
      <p:cxnSp>
        <p:nvCxnSpPr>
          <p:cNvPr id="31" name="Přímá spojovací šipka 2">
            <a:extLst>
              <a:ext uri="{FF2B5EF4-FFF2-40B4-BE49-F238E27FC236}">
                <a16:creationId xmlns:a16="http://schemas.microsoft.com/office/drawing/2014/main" id="{6A0164DF-CCDF-4546-BBF9-8F0F88CD72E7}"/>
              </a:ext>
            </a:extLst>
          </p:cNvPr>
          <p:cNvCxnSpPr>
            <a:cxnSpLocks/>
          </p:cNvCxnSpPr>
          <p:nvPr/>
        </p:nvCxnSpPr>
        <p:spPr>
          <a:xfrm>
            <a:off x="2627784" y="3042805"/>
            <a:ext cx="144016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Obdélník 13">
            <a:extLst>
              <a:ext uri="{FF2B5EF4-FFF2-40B4-BE49-F238E27FC236}">
                <a16:creationId xmlns:a16="http://schemas.microsoft.com/office/drawing/2014/main" id="{71564073-CB9F-433D-A70F-98E488082396}"/>
              </a:ext>
            </a:extLst>
          </p:cNvPr>
          <p:cNvSpPr/>
          <p:nvPr/>
        </p:nvSpPr>
        <p:spPr>
          <a:xfrm>
            <a:off x="4170319" y="29084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altLang="cs-CZ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∆A =&gt; původní A</a:t>
            </a:r>
            <a:r>
              <a:rPr lang="cs-CZ" altLang="cs-CZ" sz="1200" baseline="-25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altLang="cs-CZ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bylo 1 800 </a:t>
            </a:r>
          </a:p>
          <a:p>
            <a:r>
              <a:rPr lang="cs-CZ" altLang="cs-CZ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nové A</a:t>
            </a:r>
            <a:r>
              <a:rPr lang="cs-CZ" altLang="cs-CZ" sz="1200" baseline="-25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1 900 </a:t>
            </a:r>
          </a:p>
          <a:p>
            <a:r>
              <a:rPr lang="cs-CZ" altLang="cs-CZ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změna A (∆A ) je 100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78149311-98C6-446E-8AB7-38DE7568EE52}"/>
              </a:ext>
            </a:extLst>
          </p:cNvPr>
          <p:cNvSpPr/>
          <p:nvPr/>
        </p:nvSpPr>
        <p:spPr>
          <a:xfrm>
            <a:off x="150972" y="3246991"/>
            <a:ext cx="28243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Vytěsnění = 1,96 * 100 – 1,41 * 100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FF52E977-E07E-451B-B6A4-F8DCD030F4F6}"/>
              </a:ext>
            </a:extLst>
          </p:cNvPr>
          <p:cNvSpPr/>
          <p:nvPr/>
        </p:nvSpPr>
        <p:spPr>
          <a:xfrm>
            <a:off x="167986" y="3605066"/>
            <a:ext cx="12983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Vytěsnění = 55</a:t>
            </a: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2027301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  <p:bldP spid="14" grpId="0"/>
      <p:bldP spid="15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507703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ÚVODNÍ OPAKOVÁNÍ MODELU IS-LM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B40EC5F9-CC51-094E-9ED5-656BC9EB9714}"/>
              </a:ext>
            </a:extLst>
          </p:cNvPr>
          <p:cNvSpPr txBox="1">
            <a:spLocks/>
          </p:cNvSpPr>
          <p:nvPr/>
        </p:nvSpPr>
        <p:spPr>
          <a:xfrm>
            <a:off x="179512" y="725563"/>
            <a:ext cx="7992888" cy="37444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u="sng" dirty="0">
                <a:solidFill>
                  <a:srgbClr val="002060"/>
                </a:solidFill>
              </a:rPr>
              <a:t>Předpoklady modelu IS-LM: 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sz="2400" dirty="0">
                <a:solidFill>
                  <a:srgbClr val="002060"/>
                </a:solidFill>
              </a:rPr>
              <a:t>ceny jsou fixní (nemění se), 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sz="2400" dirty="0">
                <a:solidFill>
                  <a:srgbClr val="002060"/>
                </a:solidFill>
              </a:rPr>
              <a:t>ekonomika je uzavření (3-sektorová ekonomika, bez zahraničí), 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sz="2400" dirty="0">
                <a:solidFill>
                  <a:srgbClr val="002060"/>
                </a:solidFill>
              </a:rPr>
              <a:t>centrální banka kontroluje množství peněz v ekonomice, 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sz="2400" dirty="0">
                <a:solidFill>
                  <a:srgbClr val="002060"/>
                </a:solidFill>
              </a:rPr>
              <a:t>ekonomika je pod úrovni potenciálního produktu </a:t>
            </a:r>
            <a:r>
              <a:rPr lang="cs-CZ" sz="2400" dirty="0" err="1">
                <a:solidFill>
                  <a:srgbClr val="002060"/>
                </a:solidFill>
              </a:rPr>
              <a:t>Y</a:t>
            </a:r>
            <a:r>
              <a:rPr lang="cs-CZ" sz="2400" dirty="0">
                <a:solidFill>
                  <a:srgbClr val="002060"/>
                </a:solidFill>
              </a:rPr>
              <a:t>* (recesní mezera). </a:t>
            </a:r>
          </a:p>
          <a:p>
            <a:pPr marL="457200" indent="-457200">
              <a:buFont typeface="+mj-lt"/>
              <a:buAutoNum type="arabicPeriod"/>
            </a:pPr>
            <a:endParaRPr lang="cs-CZ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křivka IS = trh statků a služeb </a:t>
            </a:r>
          </a:p>
          <a:p>
            <a:pPr marL="0" indent="0">
              <a:buNone/>
            </a:pP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křivka LM = trh peněz (aktiv) </a:t>
            </a:r>
          </a:p>
          <a:p>
            <a:pPr marL="0" indent="0">
              <a:buNone/>
            </a:pPr>
            <a:endParaRPr lang="cs-CZ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09965A16-0E07-864C-A300-410B129604C9}"/>
              </a:ext>
            </a:extLst>
          </p:cNvPr>
          <p:cNvSpPr txBox="1">
            <a:spLocks/>
          </p:cNvSpPr>
          <p:nvPr/>
        </p:nvSpPr>
        <p:spPr>
          <a:xfrm>
            <a:off x="25104" y="4659982"/>
            <a:ext cx="9306288" cy="36851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připomenutí doporučuji mrknout na -&gt; </a:t>
            </a:r>
            <a:r>
              <a:rPr lang="cs-CZ" sz="1400" dirty="0">
                <a:hlinkClick r:id="rId3"/>
              </a:rPr>
              <a:t>http://www.ekospace.cz/4-makroekonomie-2/27-7-model-is-lm-rovnovaha-vytesnovaci-efekt</a:t>
            </a:r>
            <a:endParaRPr lang="cs-CZ" altLang="cs-CZ" sz="1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52788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/>
              <a:t>Příklad č. 2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F3D87C27-3642-4819-A6E3-7D9CD5D713CE}"/>
              </a:ext>
            </a:extLst>
          </p:cNvPr>
          <p:cNvSpPr/>
          <p:nvPr/>
        </p:nvSpPr>
        <p:spPr>
          <a:xfrm>
            <a:off x="215008" y="771550"/>
            <a:ext cx="8928992" cy="4003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Předpokládejte, že strukturu konkrétní ekonomiky charakterizují následující rovnice: 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C=C</a:t>
            </a:r>
            <a:r>
              <a:rPr lang="cs-CZ" sz="16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+0,9Y, L=0,3Y-30i, C</a:t>
            </a:r>
            <a:r>
              <a:rPr lang="cs-CZ" sz="16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=200, I=300-10i a M/P=200.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endParaRPr lang="cs-CZ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ct val="115000"/>
              </a:lnSpc>
              <a:buFont typeface="+mj-lt"/>
              <a:buAutoNum type="alphaLcParenR"/>
            </a:pP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Kolik činí b, k, h?</a:t>
            </a:r>
            <a:endParaRPr lang="cs-CZ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ct val="115000"/>
              </a:lnSpc>
              <a:buFont typeface="+mj-lt"/>
              <a:buAutoNum type="alphaLcParenR"/>
            </a:pP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Jaká je velikost výdajového multiplikátoru?</a:t>
            </a:r>
            <a:endParaRPr lang="cs-CZ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ct val="115000"/>
              </a:lnSpc>
              <a:buFont typeface="+mj-lt"/>
              <a:buAutoNum type="alphaLcParenR"/>
            </a:pP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Jaká je velikost autonomních výdajů?</a:t>
            </a:r>
            <a:endParaRPr lang="cs-CZ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ct val="115000"/>
              </a:lnSpc>
              <a:buFont typeface="+mj-lt"/>
              <a:buAutoNum type="alphaLcParenR"/>
            </a:pP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Jaká je rovnice křivky IS?</a:t>
            </a:r>
            <a:endParaRPr lang="cs-CZ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ct val="115000"/>
              </a:lnSpc>
              <a:buFont typeface="+mj-lt"/>
              <a:buAutoNum type="alphaLcParenR"/>
            </a:pP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Jaká je rovnice křivky LM?</a:t>
            </a:r>
            <a:endParaRPr lang="cs-CZ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ct val="115000"/>
              </a:lnSpc>
              <a:buFont typeface="+mj-lt"/>
              <a:buAutoNum type="alphaLcParenR"/>
            </a:pP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Jaká je rovnovážná úroveň důchodu a rovnovážné úrokové sazby (spojení křivek IS a LM)? </a:t>
            </a:r>
            <a:endParaRPr lang="cs-CZ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ct val="115000"/>
              </a:lnSpc>
              <a:buFont typeface="+mj-lt"/>
              <a:buAutoNum type="alphaLcParenR"/>
            </a:pP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Jaká je velikost multiplikátoru fiskální politiky?</a:t>
            </a:r>
            <a:endParaRPr lang="cs-CZ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ct val="115000"/>
              </a:lnSpc>
              <a:buFont typeface="+mj-lt"/>
              <a:buAutoNum type="alphaLcParenR"/>
            </a:pP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Jaká je úroveň spotřeby v rovnováze?</a:t>
            </a:r>
            <a:endParaRPr lang="cs-CZ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ct val="115000"/>
              </a:lnSpc>
              <a:buFont typeface="+mj-lt"/>
              <a:buAutoNum type="alphaLcParenR"/>
            </a:pP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Jaká je úroveň investic v rovnováze?</a:t>
            </a:r>
            <a:endParaRPr lang="cs-CZ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ct val="115000"/>
              </a:lnSpc>
              <a:buFont typeface="+mj-lt"/>
              <a:buAutoNum type="alphaLcParenR"/>
            </a:pP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Předpokládejte, že i = 15 % a Y = 2000:</a:t>
            </a:r>
            <a:endParaRPr lang="cs-CZ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just">
              <a:lnSpc>
                <a:spcPct val="115000"/>
              </a:lnSpc>
            </a:pP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I)   Je v této situaci přebytek poptávky po penězích nebo přebytek nabídky peněz?</a:t>
            </a:r>
            <a:endParaRPr lang="cs-CZ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091280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968552" cy="507703"/>
          </a:xfrm>
        </p:spPr>
        <p:txBody>
          <a:bodyPr/>
          <a:lstStyle/>
          <a:p>
            <a:r>
              <a:rPr lang="cs-CZ" b="1" dirty="0"/>
              <a:t>Příklad č. 2 … a), b), c), d), e)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AE50B4C-B890-4B84-A58E-CA7D0952E3A9}"/>
              </a:ext>
            </a:extLst>
          </p:cNvPr>
          <p:cNvSpPr/>
          <p:nvPr/>
        </p:nvSpPr>
        <p:spPr>
          <a:xfrm>
            <a:off x="171556" y="703189"/>
            <a:ext cx="87929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70510" algn="l"/>
              </a:tabLst>
            </a:pP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Předpokládejte, že strukturu konkrétní ekonomiky charakterizují následující rovnice: </a:t>
            </a:r>
          </a:p>
          <a:p>
            <a:pPr algn="just">
              <a:tabLst>
                <a:tab pos="270510" algn="l"/>
              </a:tabLst>
            </a:pP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C=C</a:t>
            </a:r>
            <a:r>
              <a:rPr lang="cs-CZ" sz="12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+0,9Y, L=0,3Y-30i, C</a:t>
            </a:r>
            <a:r>
              <a:rPr lang="cs-CZ" sz="12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=200, I=300-10i a M/P=200.</a:t>
            </a:r>
            <a:endParaRPr lang="cs-CZ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228600" algn="just">
              <a:buFont typeface="+mj-lt"/>
              <a:buAutoNum type="alphaLcParenR"/>
            </a:pPr>
            <a:r>
              <a:rPr lang="cs-CZ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Kolik činí </a:t>
            </a:r>
            <a:r>
              <a:rPr lang="cs-CZ" sz="1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b,</a:t>
            </a:r>
            <a:r>
              <a:rPr lang="cs-CZ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k, </a:t>
            </a:r>
            <a:r>
              <a:rPr lang="cs-CZ" sz="12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cs-CZ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cs-CZ" sz="12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228600" algn="just">
              <a:buFont typeface="+mj-lt"/>
              <a:buAutoNum type="alphaLcParenR"/>
            </a:pPr>
            <a:r>
              <a:rPr lang="cs-CZ" sz="12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Jaká je velikost výdajového multiplikátoru?</a:t>
            </a:r>
            <a:endParaRPr lang="cs-CZ" sz="1200" b="1" dirty="0">
              <a:solidFill>
                <a:srgbClr val="00B0F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228600" algn="just">
              <a:buFont typeface="+mj-lt"/>
              <a:buAutoNum type="alphaLcParenR"/>
            </a:pPr>
            <a:r>
              <a:rPr lang="cs-CZ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Jaká je velikost autonomních výdajů?</a:t>
            </a:r>
            <a:endParaRPr lang="cs-CZ" sz="12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228600" algn="just">
              <a:buFont typeface="+mj-lt"/>
              <a:buAutoNum type="alphaLcParenR"/>
            </a:pPr>
            <a:r>
              <a:rPr lang="cs-CZ" sz="1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Jaká je rovnice křivky IS?</a:t>
            </a:r>
            <a:endParaRPr lang="cs-CZ" sz="1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228600" algn="just">
              <a:buFont typeface="+mj-lt"/>
              <a:buAutoNum type="alphaLcParenR"/>
            </a:pPr>
            <a:r>
              <a:rPr lang="cs-CZ" sz="1200" b="1" dirty="0">
                <a:solidFill>
                  <a:srgbClr val="9F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Jaká je rovnice křivky LM?</a:t>
            </a:r>
            <a:endParaRPr lang="cs-CZ" sz="1200" b="1" dirty="0">
              <a:solidFill>
                <a:srgbClr val="9F2B2B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B6E27FF-090D-4091-9223-5E31C6455038}"/>
              </a:ext>
            </a:extLst>
          </p:cNvPr>
          <p:cNvSpPr txBox="1">
            <a:spLocks/>
          </p:cNvSpPr>
          <p:nvPr/>
        </p:nvSpPr>
        <p:spPr>
          <a:xfrm>
            <a:off x="4121448" y="1271557"/>
            <a:ext cx="4932040" cy="8866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cs-CZ" altLang="cs-CZ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 zadání víme, že: 	C = Ca + 0,9Y 	 I= 300 – 10i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L = 0,3Y – 30i 	 M/P = 200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Ca = 200						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1EE77085-9810-4EF8-B709-830A0870E4E2}"/>
              </a:ext>
            </a:extLst>
          </p:cNvPr>
          <p:cNvSpPr txBox="1">
            <a:spLocks/>
          </p:cNvSpPr>
          <p:nvPr/>
        </p:nvSpPr>
        <p:spPr>
          <a:xfrm>
            <a:off x="46035" y="2169366"/>
            <a:ext cx="5332630" cy="25114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200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Hodnoty koeficientů lze vyčíst z údajů ze zadání (z jednotlivých rovnic):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AD1917E7-9A85-4E3E-AC3D-15F55C4D8256}"/>
              </a:ext>
            </a:extLst>
          </p:cNvPr>
          <p:cNvSpPr/>
          <p:nvPr/>
        </p:nvSpPr>
        <p:spPr>
          <a:xfrm>
            <a:off x="46035" y="2485413"/>
            <a:ext cx="3059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Koeficient </a:t>
            </a:r>
            <a:r>
              <a:rPr lang="cs-CZ" altLang="cs-CZ" sz="1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jsme schopni zjistit z rovnice poptávkové investiční funkce: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>
                <a:extLst>
                  <a:ext uri="{FF2B5EF4-FFF2-40B4-BE49-F238E27FC236}">
                    <a16:creationId xmlns:a16="http://schemas.microsoft.com/office/drawing/2014/main" id="{F65F6B47-7A5F-4F30-B4F7-8389683052CD}"/>
                  </a:ext>
                </a:extLst>
              </p:cNvPr>
              <p:cNvSpPr/>
              <p:nvPr/>
            </p:nvSpPr>
            <p:spPr>
              <a:xfrm>
                <a:off x="3099812" y="2434840"/>
                <a:ext cx="94609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altLang="cs-CZ" sz="1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altLang="cs-CZ" sz="1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cs-CZ" altLang="cs-CZ" sz="1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𝐈</m:t>
                        </m:r>
                      </m:e>
                    </m:acc>
                  </m:oMath>
                </a14:m>
                <a:r>
                  <a:rPr lang="cs-CZ" altLang="cs-CZ" sz="1400" b="1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 - </a:t>
                </a:r>
                <a:r>
                  <a:rPr lang="cs-CZ" altLang="cs-CZ" sz="1400" b="1" dirty="0">
                    <a:solidFill>
                      <a:srgbClr val="00B050"/>
                    </a:solidFill>
                    <a:cs typeface="Times New Roman" panose="02020603050405020304" pitchFamily="18" charset="0"/>
                  </a:rPr>
                  <a:t>b</a:t>
                </a:r>
                <a:r>
                  <a:rPr lang="cs-CZ" altLang="cs-CZ" sz="1400" b="1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*i </a:t>
                </a:r>
                <a:endParaRPr lang="cs-CZ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Obdélník 11">
                <a:extLst>
                  <a:ext uri="{FF2B5EF4-FFF2-40B4-BE49-F238E27FC236}">
                    <a16:creationId xmlns:a16="http://schemas.microsoft.com/office/drawing/2014/main" id="{F65F6B47-7A5F-4F30-B4F7-8389683052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812" y="2434840"/>
                <a:ext cx="946093" cy="307777"/>
              </a:xfrm>
              <a:prstGeom prst="rect">
                <a:avLst/>
              </a:prstGeom>
              <a:blipFill>
                <a:blip r:embed="rId3"/>
                <a:stretch>
                  <a:fillRect l="-1282" t="-1961" r="-641" b="-196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bdélník 12">
            <a:extLst>
              <a:ext uri="{FF2B5EF4-FFF2-40B4-BE49-F238E27FC236}">
                <a16:creationId xmlns:a16="http://schemas.microsoft.com/office/drawing/2014/main" id="{7936BCC3-B19A-493F-9A72-0F78B4BDB987}"/>
              </a:ext>
            </a:extLst>
          </p:cNvPr>
          <p:cNvSpPr/>
          <p:nvPr/>
        </p:nvSpPr>
        <p:spPr>
          <a:xfrm>
            <a:off x="3104764" y="2831836"/>
            <a:ext cx="7008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= 10 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3C77E814-0D4A-495A-BA73-EF24B7248869}"/>
              </a:ext>
            </a:extLst>
          </p:cNvPr>
          <p:cNvSpPr/>
          <p:nvPr/>
        </p:nvSpPr>
        <p:spPr>
          <a:xfrm>
            <a:off x="5912" y="3097852"/>
            <a:ext cx="30480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Koeficienty </a:t>
            </a:r>
            <a:r>
              <a:rPr lang="cs-CZ" altLang="cs-CZ" sz="1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k, </a:t>
            </a:r>
            <a:r>
              <a:rPr lang="cs-CZ" altLang="cs-CZ" sz="1400" b="1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cs-CZ" altLang="cs-CZ" sz="1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jsme schopni zjistit z rovnice poptávky po penězích:  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CB34905D-6009-41D8-91F8-7575F0EB6505}"/>
              </a:ext>
            </a:extLst>
          </p:cNvPr>
          <p:cNvSpPr/>
          <p:nvPr/>
        </p:nvSpPr>
        <p:spPr>
          <a:xfrm>
            <a:off x="3095390" y="3097852"/>
            <a:ext cx="12180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= </a:t>
            </a:r>
            <a:r>
              <a:rPr lang="cs-CZ" altLang="cs-CZ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*Y – </a:t>
            </a:r>
            <a:r>
              <a:rPr lang="cs-CZ" altLang="cs-CZ" sz="1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*i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00FF88A8-4780-4299-A2CE-AAAE2A8E9A97}"/>
              </a:ext>
            </a:extLst>
          </p:cNvPr>
          <p:cNvSpPr/>
          <p:nvPr/>
        </p:nvSpPr>
        <p:spPr>
          <a:xfrm>
            <a:off x="3080636" y="3532081"/>
            <a:ext cx="7008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= 0,3</a:t>
            </a:r>
            <a:endParaRPr lang="cs-CZ" sz="1400" u="sng" dirty="0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00202C63-24A5-4AA8-BD4C-C9404A62F498}"/>
              </a:ext>
            </a:extLst>
          </p:cNvPr>
          <p:cNvSpPr/>
          <p:nvPr/>
        </p:nvSpPr>
        <p:spPr>
          <a:xfrm>
            <a:off x="3099812" y="2628195"/>
            <a:ext cx="11256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= 300 – 10i</a:t>
            </a: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489A96A5-5173-46B5-A8B1-07BD526DD152}"/>
              </a:ext>
            </a:extLst>
          </p:cNvPr>
          <p:cNvSpPr/>
          <p:nvPr/>
        </p:nvSpPr>
        <p:spPr>
          <a:xfrm>
            <a:off x="3095390" y="3316638"/>
            <a:ext cx="12437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= 0,3Y – 30i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E0687B38-DEF4-4FC3-880E-5ADC0CF8E4EF}"/>
              </a:ext>
            </a:extLst>
          </p:cNvPr>
          <p:cNvSpPr/>
          <p:nvPr/>
        </p:nvSpPr>
        <p:spPr>
          <a:xfrm>
            <a:off x="3095390" y="3776009"/>
            <a:ext cx="7906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u="sng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= 30 </a:t>
            </a:r>
            <a:r>
              <a:rPr lang="cs-CZ" altLang="cs-CZ" sz="1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9FAAF13E-6914-4E97-AA87-7A728CD390B3}"/>
              </a:ext>
            </a:extLst>
          </p:cNvPr>
          <p:cNvCxnSpPr>
            <a:cxnSpLocks/>
          </p:cNvCxnSpPr>
          <p:nvPr/>
        </p:nvCxnSpPr>
        <p:spPr>
          <a:xfrm>
            <a:off x="107504" y="2070458"/>
            <a:ext cx="88569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délník 21">
                <a:extLst>
                  <a:ext uri="{FF2B5EF4-FFF2-40B4-BE49-F238E27FC236}">
                    <a16:creationId xmlns:a16="http://schemas.microsoft.com/office/drawing/2014/main" id="{14509DAC-A5AB-4D0F-8BBE-D403204F8406}"/>
                  </a:ext>
                </a:extLst>
              </p:cNvPr>
              <p:cNvSpPr/>
              <p:nvPr/>
            </p:nvSpPr>
            <p:spPr>
              <a:xfrm>
                <a:off x="4588036" y="2652089"/>
                <a:ext cx="1367426" cy="429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cs-CZ" sz="14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cs-CZ" altLang="cs-CZ" sz="1400" b="1" baseline="-250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cs-CZ" altLang="cs-CZ" sz="14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1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1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cs-CZ" altLang="cs-CZ" sz="1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cs-CZ" altLang="cs-CZ" sz="1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cs-CZ" altLang="cs-CZ" sz="14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𝐦𝐩</m:t>
                        </m:r>
                        <m:r>
                          <a:rPr lang="cs-CZ" altLang="cs-CZ" sz="14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</m:t>
                        </m:r>
                        <m:r>
                          <a:rPr lang="cs-CZ" altLang="cs-CZ" sz="14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cs-CZ" altLang="cs-CZ" sz="1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cs-CZ" altLang="cs-CZ" sz="1400" b="1" i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cs-CZ" altLang="cs-CZ" sz="1400" b="1" i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cs-CZ" altLang="cs-CZ" sz="1400" b="1" i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𝐭</m:t>
                            </m:r>
                          </m:e>
                        </m:d>
                      </m:den>
                    </m:f>
                  </m:oMath>
                </a14:m>
                <a:endParaRPr lang="cs-CZ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2" name="Obdélník 21">
                <a:extLst>
                  <a:ext uri="{FF2B5EF4-FFF2-40B4-BE49-F238E27FC236}">
                    <a16:creationId xmlns:a16="http://schemas.microsoft.com/office/drawing/2014/main" id="{14509DAC-A5AB-4D0F-8BBE-D403204F84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036" y="2652089"/>
                <a:ext cx="1367426" cy="429990"/>
              </a:xfrm>
              <a:prstGeom prst="rect">
                <a:avLst/>
              </a:prstGeom>
              <a:blipFill>
                <a:blip r:embed="rId4"/>
                <a:stretch>
                  <a:fillRect l="-13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bdélník 22">
            <a:extLst>
              <a:ext uri="{FF2B5EF4-FFF2-40B4-BE49-F238E27FC236}">
                <a16:creationId xmlns:a16="http://schemas.microsoft.com/office/drawing/2014/main" id="{43BAA349-E389-49A1-8495-0BD2484EC72F}"/>
              </a:ext>
            </a:extLst>
          </p:cNvPr>
          <p:cNvSpPr/>
          <p:nvPr/>
        </p:nvSpPr>
        <p:spPr>
          <a:xfrm>
            <a:off x="4589359" y="2112738"/>
            <a:ext cx="22868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4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Jednoduchý výdajový multiplikátor:</a:t>
            </a:r>
            <a:endParaRPr lang="cs-CZ" sz="1400" u="sng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délník 23">
                <a:extLst>
                  <a:ext uri="{FF2B5EF4-FFF2-40B4-BE49-F238E27FC236}">
                    <a16:creationId xmlns:a16="http://schemas.microsoft.com/office/drawing/2014/main" id="{A24DDEB1-B8C5-4454-9455-BFBEC051530A}"/>
                  </a:ext>
                </a:extLst>
              </p:cNvPr>
              <p:cNvSpPr/>
              <p:nvPr/>
            </p:nvSpPr>
            <p:spPr>
              <a:xfrm>
                <a:off x="4588036" y="3080258"/>
                <a:ext cx="1344984" cy="425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cs-CZ" sz="14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cs-CZ" altLang="cs-CZ" sz="1400" b="1" baseline="-250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cs-CZ" altLang="cs-CZ" sz="14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1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1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cs-CZ" altLang="cs-CZ" sz="1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cs-CZ" altLang="cs-CZ" sz="1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cs-CZ" altLang="cs-CZ" sz="1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cs-CZ" altLang="cs-CZ" sz="1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cs-CZ" altLang="cs-CZ" sz="1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cs-CZ" altLang="cs-CZ" sz="1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cs-CZ" altLang="cs-CZ" sz="1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cs-CZ" altLang="cs-CZ" sz="1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cs-CZ" altLang="cs-CZ" sz="1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cs-CZ" altLang="cs-CZ" sz="1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d>
                      </m:den>
                    </m:f>
                  </m:oMath>
                </a14:m>
                <a:endParaRPr lang="cs-CZ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4" name="Obdélník 23">
                <a:extLst>
                  <a:ext uri="{FF2B5EF4-FFF2-40B4-BE49-F238E27FC236}">
                    <a16:creationId xmlns:a16="http://schemas.microsoft.com/office/drawing/2014/main" id="{A24DDEB1-B8C5-4454-9455-BFBEC05153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036" y="3080258"/>
                <a:ext cx="1344984" cy="425822"/>
              </a:xfrm>
              <a:prstGeom prst="rect">
                <a:avLst/>
              </a:prstGeom>
              <a:blipFill>
                <a:blip r:embed="rId5"/>
                <a:stretch>
                  <a:fillRect l="-136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bdélník 24">
            <a:extLst>
              <a:ext uri="{FF2B5EF4-FFF2-40B4-BE49-F238E27FC236}">
                <a16:creationId xmlns:a16="http://schemas.microsoft.com/office/drawing/2014/main" id="{779DCEEB-76D5-4C1F-AAE3-F6F674280C3D}"/>
              </a:ext>
            </a:extLst>
          </p:cNvPr>
          <p:cNvSpPr/>
          <p:nvPr/>
        </p:nvSpPr>
        <p:spPr>
          <a:xfrm>
            <a:off x="4629391" y="3539613"/>
            <a:ext cx="7505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cs-CZ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altLang="cs-CZ" sz="1400" b="1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cs-CZ" altLang="cs-CZ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14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cs-CZ" sz="1400" u="sng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délník 25">
                <a:extLst>
                  <a:ext uri="{FF2B5EF4-FFF2-40B4-BE49-F238E27FC236}">
                    <a16:creationId xmlns:a16="http://schemas.microsoft.com/office/drawing/2014/main" id="{4F9E221D-70A7-4E1B-BC22-7F8BFE78000C}"/>
                  </a:ext>
                </a:extLst>
              </p:cNvPr>
              <p:cNvSpPr/>
              <p:nvPr/>
            </p:nvSpPr>
            <p:spPr>
              <a:xfrm>
                <a:off x="208380" y="4066997"/>
                <a:ext cx="328350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altLang="cs-CZ" sz="1400" b="1" dirty="0">
                    <a:solidFill>
                      <a:schemeClr val="accent6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A = Ca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altLang="cs-CZ" sz="1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cs-CZ" altLang="cs-CZ" sz="1400" b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𝐈</m:t>
                        </m:r>
                      </m:e>
                    </m:acc>
                  </m:oMath>
                </a14:m>
                <a:r>
                  <a:rPr lang="cs-CZ" sz="1400" b="1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cs-CZ" sz="1100" i="1" dirty="0">
                    <a:solidFill>
                      <a:schemeClr val="accent6">
                        <a:lumMod val="75000"/>
                      </a:schemeClr>
                    </a:solidFill>
                  </a:rPr>
                  <a:t>… zahrnují všechny autonomní složky</a:t>
                </a:r>
              </a:p>
            </p:txBody>
          </p:sp>
        </mc:Choice>
        <mc:Fallback xmlns="">
          <p:sp>
            <p:nvSpPr>
              <p:cNvPr id="26" name="Obdélník 25">
                <a:extLst>
                  <a:ext uri="{FF2B5EF4-FFF2-40B4-BE49-F238E27FC236}">
                    <a16:creationId xmlns:a16="http://schemas.microsoft.com/office/drawing/2014/main" id="{4F9E221D-70A7-4E1B-BC22-7F8BFE7800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80" y="4066997"/>
                <a:ext cx="3283500" cy="307777"/>
              </a:xfrm>
              <a:prstGeom prst="rect">
                <a:avLst/>
              </a:prstGeom>
              <a:blipFill>
                <a:blip r:embed="rId6"/>
                <a:stretch>
                  <a:fillRect l="-557" t="-3922" b="-196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bdélník 26">
            <a:extLst>
              <a:ext uri="{FF2B5EF4-FFF2-40B4-BE49-F238E27FC236}">
                <a16:creationId xmlns:a16="http://schemas.microsoft.com/office/drawing/2014/main" id="{DF3800CF-E116-430D-888A-E5EECDDC180D}"/>
              </a:ext>
            </a:extLst>
          </p:cNvPr>
          <p:cNvSpPr/>
          <p:nvPr/>
        </p:nvSpPr>
        <p:spPr>
          <a:xfrm>
            <a:off x="131032" y="3839858"/>
            <a:ext cx="24849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Rovnice autonomních výdajů:</a:t>
            </a:r>
            <a:endParaRPr lang="cs-CZ" sz="1400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1731A47A-AD9A-4662-8B42-0E06B1429534}"/>
              </a:ext>
            </a:extLst>
          </p:cNvPr>
          <p:cNvSpPr/>
          <p:nvPr/>
        </p:nvSpPr>
        <p:spPr>
          <a:xfrm>
            <a:off x="208380" y="4266398"/>
            <a:ext cx="12279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A = 200 + 300</a:t>
            </a: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6826BB45-0ED8-412C-AD9F-0504373CD85E}"/>
              </a:ext>
            </a:extLst>
          </p:cNvPr>
          <p:cNvSpPr/>
          <p:nvPr/>
        </p:nvSpPr>
        <p:spPr>
          <a:xfrm>
            <a:off x="213454" y="4493537"/>
            <a:ext cx="766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u="sng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A = 500</a:t>
            </a: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369A8DCC-642A-4A51-BE3D-383AF149C33A}"/>
              </a:ext>
            </a:extLst>
          </p:cNvPr>
          <p:cNvSpPr/>
          <p:nvPr/>
        </p:nvSpPr>
        <p:spPr>
          <a:xfrm>
            <a:off x="6601730" y="2408352"/>
            <a:ext cx="17227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IS: Y = </a:t>
            </a:r>
            <a:r>
              <a:rPr lang="el-GR" altLang="cs-CZ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altLang="cs-CZ" sz="1400" b="1" baseline="-25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cs-CZ" altLang="cs-CZ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*(A - b*i) </a:t>
            </a:r>
            <a:endParaRPr lang="cs-CZ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" name="Zástupný symbol pro obsah 2">
            <a:extLst>
              <a:ext uri="{FF2B5EF4-FFF2-40B4-BE49-F238E27FC236}">
                <a16:creationId xmlns:a16="http://schemas.microsoft.com/office/drawing/2014/main" id="{46D5EC90-5FCF-4772-A5EF-4E4F724830C1}"/>
              </a:ext>
            </a:extLst>
          </p:cNvPr>
          <p:cNvSpPr txBox="1">
            <a:spLocks/>
          </p:cNvSpPr>
          <p:nvPr/>
        </p:nvSpPr>
        <p:spPr>
          <a:xfrm>
            <a:off x="6567027" y="2104717"/>
            <a:ext cx="1705367" cy="2835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u="sng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Rovnice křivky IS: </a:t>
            </a: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1E3BC12E-0C3D-4B3B-88C8-C0D5726CFC6E}"/>
              </a:ext>
            </a:extLst>
          </p:cNvPr>
          <p:cNvSpPr/>
          <p:nvPr/>
        </p:nvSpPr>
        <p:spPr>
          <a:xfrm>
            <a:off x="6568760" y="3352191"/>
            <a:ext cx="17956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u="sng" dirty="0">
                <a:solidFill>
                  <a:srgbClr val="9F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Rovnice křivky LM: </a:t>
            </a:r>
            <a:endParaRPr lang="cs-CZ" sz="1400" b="1" u="sng" dirty="0">
              <a:solidFill>
                <a:srgbClr val="9F2B2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délník 34">
                <a:extLst>
                  <a:ext uri="{FF2B5EF4-FFF2-40B4-BE49-F238E27FC236}">
                    <a16:creationId xmlns:a16="http://schemas.microsoft.com/office/drawing/2014/main" id="{BDDA408B-5812-407C-A871-115806CF2056}"/>
                  </a:ext>
                </a:extLst>
              </p:cNvPr>
              <p:cNvSpPr/>
              <p:nvPr/>
            </p:nvSpPr>
            <p:spPr>
              <a:xfrm>
                <a:off x="6587468" y="3629670"/>
                <a:ext cx="1939698" cy="4354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altLang="cs-CZ" sz="1400" b="1" dirty="0">
                    <a:solidFill>
                      <a:srgbClr val="9F2B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LM: 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1400" b="1" i="1">
                            <a:solidFill>
                              <a:srgbClr val="9F2B2B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altLang="cs-CZ" sz="1400" b="1">
                            <a:solidFill>
                              <a:srgbClr val="9F2B2B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cs-CZ" altLang="cs-CZ" sz="1400" b="1">
                            <a:solidFill>
                              <a:srgbClr val="9F2B2B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cs-CZ" altLang="cs-CZ" sz="1400" b="1" dirty="0">
                    <a:solidFill>
                      <a:srgbClr val="9F2B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(k*</a:t>
                </a:r>
                <a:r>
                  <a:rPr lang="cs-CZ" altLang="cs-CZ" sz="1400" b="1" dirty="0" err="1">
                    <a:solidFill>
                      <a:srgbClr val="9F2B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cs-CZ" altLang="cs-CZ" sz="1400" b="1" dirty="0">
                    <a:solidFill>
                      <a:srgbClr val="9F2B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1400" b="1" i="1">
                            <a:solidFill>
                              <a:srgbClr val="9F2B2B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altLang="cs-CZ" sz="1400" b="1">
                            <a:solidFill>
                              <a:srgbClr val="9F2B2B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cs-CZ" altLang="cs-CZ" sz="1400" b="1">
                            <a:solidFill>
                              <a:srgbClr val="9F2B2B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den>
                    </m:f>
                  </m:oMath>
                </a14:m>
                <a:r>
                  <a:rPr lang="cs-CZ" altLang="cs-CZ" sz="1400" b="1" dirty="0">
                    <a:solidFill>
                      <a:srgbClr val="9F2B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</a:t>
                </a:r>
                <a:endParaRPr lang="cs-CZ" sz="1400" b="1" dirty="0">
                  <a:solidFill>
                    <a:srgbClr val="9F2B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Obdélník 34">
                <a:extLst>
                  <a:ext uri="{FF2B5EF4-FFF2-40B4-BE49-F238E27FC236}">
                    <a16:creationId xmlns:a16="http://schemas.microsoft.com/office/drawing/2014/main" id="{BDDA408B-5812-407C-A871-115806CF20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468" y="3629670"/>
                <a:ext cx="1939698" cy="435440"/>
              </a:xfrm>
              <a:prstGeom prst="rect">
                <a:avLst/>
              </a:prstGeom>
              <a:blipFill>
                <a:blip r:embed="rId7"/>
                <a:stretch>
                  <a:fillRect l="-943" b="-27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bdélník 2">
            <a:extLst>
              <a:ext uri="{FF2B5EF4-FFF2-40B4-BE49-F238E27FC236}">
                <a16:creationId xmlns:a16="http://schemas.microsoft.com/office/drawing/2014/main" id="{C616F35A-06E1-47E8-884D-47279297BB8F}"/>
              </a:ext>
            </a:extLst>
          </p:cNvPr>
          <p:cNvSpPr/>
          <p:nvPr/>
        </p:nvSpPr>
        <p:spPr>
          <a:xfrm>
            <a:off x="6601730" y="2677839"/>
            <a:ext cx="1923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IS: Y = 10 * (500 – 10i)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11E2F598-CC03-4E61-9958-C9D4E7672B84}"/>
              </a:ext>
            </a:extLst>
          </p:cNvPr>
          <p:cNvSpPr/>
          <p:nvPr/>
        </p:nvSpPr>
        <p:spPr>
          <a:xfrm>
            <a:off x="6587468" y="2967457"/>
            <a:ext cx="16701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u="sng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IS: Y = 5 000 – 100i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bdélník 35">
                <a:extLst>
                  <a:ext uri="{FF2B5EF4-FFF2-40B4-BE49-F238E27FC236}">
                    <a16:creationId xmlns:a16="http://schemas.microsoft.com/office/drawing/2014/main" id="{8B9D66A7-FCF7-4AFA-888F-B59466863074}"/>
                  </a:ext>
                </a:extLst>
              </p:cNvPr>
              <p:cNvSpPr/>
              <p:nvPr/>
            </p:nvSpPr>
            <p:spPr>
              <a:xfrm>
                <a:off x="6567027" y="4055788"/>
                <a:ext cx="2170531" cy="437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altLang="cs-CZ" sz="1400" b="1" dirty="0">
                    <a:solidFill>
                      <a:srgbClr val="9F2B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LM: 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1400" b="1" i="1">
                            <a:solidFill>
                              <a:srgbClr val="9F2B2B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altLang="cs-CZ" sz="1400" b="1">
                            <a:solidFill>
                              <a:srgbClr val="9F2B2B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cs-CZ" altLang="cs-CZ" sz="1400" b="1">
                            <a:solidFill>
                              <a:srgbClr val="9F2B2B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cs-CZ" altLang="cs-CZ" sz="1400" b="1" dirty="0">
                    <a:solidFill>
                      <a:srgbClr val="9F2B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(0,3*Y - 200)</a:t>
                </a:r>
              </a:p>
            </p:txBody>
          </p:sp>
        </mc:Choice>
        <mc:Fallback xmlns="">
          <p:sp>
            <p:nvSpPr>
              <p:cNvPr id="36" name="Obdélník 35">
                <a:extLst>
                  <a:ext uri="{FF2B5EF4-FFF2-40B4-BE49-F238E27FC236}">
                    <a16:creationId xmlns:a16="http://schemas.microsoft.com/office/drawing/2014/main" id="{8B9D66A7-FCF7-4AFA-888F-B594668630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027" y="4055788"/>
                <a:ext cx="2170531" cy="437749"/>
              </a:xfrm>
              <a:prstGeom prst="rect">
                <a:avLst/>
              </a:prstGeom>
              <a:blipFill>
                <a:blip r:embed="rId8"/>
                <a:stretch>
                  <a:fillRect l="-843" r="-281" b="-27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bdélník 36">
            <a:extLst>
              <a:ext uri="{FF2B5EF4-FFF2-40B4-BE49-F238E27FC236}">
                <a16:creationId xmlns:a16="http://schemas.microsoft.com/office/drawing/2014/main" id="{0A0BBEF8-53A5-47F0-9669-FDF77BF04E48}"/>
              </a:ext>
            </a:extLst>
          </p:cNvPr>
          <p:cNvSpPr/>
          <p:nvPr/>
        </p:nvSpPr>
        <p:spPr>
          <a:xfrm>
            <a:off x="6550704" y="4455680"/>
            <a:ext cx="1721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u="sng" dirty="0">
                <a:solidFill>
                  <a:srgbClr val="9F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LM: i = 0,01Y - 6,67</a:t>
            </a:r>
            <a:endParaRPr lang="cs-CZ" altLang="cs-CZ" sz="1400" b="1" i="1" u="sng" dirty="0">
              <a:solidFill>
                <a:srgbClr val="9F2B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393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2" grpId="0"/>
      <p:bldP spid="33" grpId="0"/>
      <p:bldP spid="34" grpId="0"/>
      <p:bldP spid="35" grpId="0"/>
      <p:bldP spid="3" grpId="0"/>
      <p:bldP spid="4" grpId="0"/>
      <p:bldP spid="36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968552" cy="507703"/>
          </a:xfrm>
        </p:spPr>
        <p:txBody>
          <a:bodyPr/>
          <a:lstStyle/>
          <a:p>
            <a:r>
              <a:rPr lang="cs-CZ" b="1" dirty="0"/>
              <a:t>Příklad č. 2 … f), g), h), i)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AE50B4C-B890-4B84-A58E-CA7D0952E3A9}"/>
              </a:ext>
            </a:extLst>
          </p:cNvPr>
          <p:cNvSpPr/>
          <p:nvPr/>
        </p:nvSpPr>
        <p:spPr>
          <a:xfrm>
            <a:off x="171556" y="703189"/>
            <a:ext cx="8792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70510" algn="l"/>
              </a:tabLst>
            </a:pP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Předpokládejte, že strukturu konkrétní ekonomiky charakterizují následující rovnice: </a:t>
            </a:r>
          </a:p>
          <a:p>
            <a:pPr algn="just">
              <a:tabLst>
                <a:tab pos="270510" algn="l"/>
              </a:tabLst>
            </a:pP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C=C</a:t>
            </a:r>
            <a:r>
              <a:rPr lang="cs-CZ" sz="12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+0,9Y, L=0,3Y-30i, C</a:t>
            </a:r>
            <a:r>
              <a:rPr lang="cs-CZ" sz="12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=200, I=300-10i a M/P=200.</a:t>
            </a:r>
            <a:endParaRPr lang="cs-CZ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AutoNum type="alphaLcParenR" startAt="6"/>
            </a:pPr>
            <a:r>
              <a:rPr lang="cs-CZ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Jaká je </a:t>
            </a:r>
            <a:r>
              <a:rPr lang="cs-CZ" sz="1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rovnovážná úroveň důchodu </a:t>
            </a:r>
            <a:r>
              <a:rPr lang="cs-CZ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rovnovážné úrokové sazby </a:t>
            </a:r>
            <a:r>
              <a:rPr lang="cs-CZ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(spojení křivek IS a LM)? </a:t>
            </a:r>
            <a:endParaRPr lang="cs-CZ" sz="12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AutoNum type="alphaLcParenR" startAt="6"/>
            </a:pPr>
            <a:r>
              <a:rPr lang="cs-CZ" sz="1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Jaká je velikost multiplikátoru fiskální politiky?</a:t>
            </a:r>
            <a:endParaRPr lang="cs-CZ" sz="1200" b="1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AutoNum type="alphaLcParenR" startAt="6"/>
            </a:pPr>
            <a:r>
              <a:rPr lang="cs-CZ" sz="1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Jaká je úroveň spotřeby v rovnováze?</a:t>
            </a:r>
            <a:endParaRPr lang="cs-CZ" sz="1200" b="1" dirty="0">
              <a:solidFill>
                <a:srgbClr val="00B05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AutoNum type="alphaLcParenR" startAt="6"/>
            </a:pPr>
            <a:r>
              <a:rPr lang="cs-CZ" sz="12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Jaká je úroveň investic v rovnováze?</a:t>
            </a:r>
            <a:endParaRPr lang="cs-CZ" sz="1200" b="1" dirty="0">
              <a:solidFill>
                <a:srgbClr val="00B0F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B6E27FF-090D-4091-9223-5E31C6455038}"/>
              </a:ext>
            </a:extLst>
          </p:cNvPr>
          <p:cNvSpPr txBox="1">
            <a:spLocks/>
          </p:cNvSpPr>
          <p:nvPr/>
        </p:nvSpPr>
        <p:spPr>
          <a:xfrm>
            <a:off x="4283968" y="1386056"/>
            <a:ext cx="4932040" cy="8866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cs-CZ" altLang="cs-CZ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 zadání víme, že: 	C = Ca + 0,9Y 	 I = 300 – 10i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L = 0,3Y – 30i 	 M/P = 200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Ca = 200						</a:t>
            </a:r>
          </a:p>
        </p:txBody>
      </p: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9FAAF13E-6914-4E97-AA87-7A728CD390B3}"/>
              </a:ext>
            </a:extLst>
          </p:cNvPr>
          <p:cNvCxnSpPr>
            <a:cxnSpLocks/>
          </p:cNvCxnSpPr>
          <p:nvPr/>
        </p:nvCxnSpPr>
        <p:spPr>
          <a:xfrm>
            <a:off x="107504" y="2070458"/>
            <a:ext cx="88569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Obdélník 37">
            <a:extLst>
              <a:ext uri="{FF2B5EF4-FFF2-40B4-BE49-F238E27FC236}">
                <a16:creationId xmlns:a16="http://schemas.microsoft.com/office/drawing/2014/main" id="{302C6A71-A333-4C9C-974B-05B25E496D63}"/>
              </a:ext>
            </a:extLst>
          </p:cNvPr>
          <p:cNvSpPr/>
          <p:nvPr/>
        </p:nvSpPr>
        <p:spPr>
          <a:xfrm>
            <a:off x="7144" y="2666283"/>
            <a:ext cx="37016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za úrokovou míru (i) v rovnici IS dosadíme křivku LM  </a:t>
            </a:r>
            <a:endParaRPr lang="cs-CZ" sz="1200" i="1" dirty="0">
              <a:solidFill>
                <a:srgbClr val="FF0000"/>
              </a:solidFill>
            </a:endParaRPr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8C3E4987-893A-4F00-8241-7A43E3E0E4BD}"/>
              </a:ext>
            </a:extLst>
          </p:cNvPr>
          <p:cNvSpPr/>
          <p:nvPr/>
        </p:nvSpPr>
        <p:spPr>
          <a:xfrm>
            <a:off x="36341" y="2070458"/>
            <a:ext cx="2477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Rovnovážná úroveň důchodu:</a:t>
            </a:r>
            <a:endParaRPr lang="cs-CZ" sz="1400" dirty="0">
              <a:solidFill>
                <a:srgbClr val="7030A0"/>
              </a:solidFill>
            </a:endParaRPr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667F4972-4699-4E79-A180-095CD67B000B}"/>
              </a:ext>
            </a:extLst>
          </p:cNvPr>
          <p:cNvSpPr/>
          <p:nvPr/>
        </p:nvSpPr>
        <p:spPr>
          <a:xfrm>
            <a:off x="3661031" y="2408160"/>
            <a:ext cx="2570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rovnice křivky LM dosadíme vypočítaný rovnovážný důchod (Y</a:t>
            </a:r>
            <a:r>
              <a:rPr lang="cs-CZ" sz="12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cs-CZ" sz="1200" i="1" dirty="0">
              <a:solidFill>
                <a:srgbClr val="FF0000"/>
              </a:solidFill>
            </a:endParaRPr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5611105C-A352-45CF-A68A-0E3EF57BBA9B}"/>
              </a:ext>
            </a:extLst>
          </p:cNvPr>
          <p:cNvSpPr/>
          <p:nvPr/>
        </p:nvSpPr>
        <p:spPr>
          <a:xfrm>
            <a:off x="45698" y="2378235"/>
            <a:ext cx="16701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IS: Y = 5 000 – 100i</a:t>
            </a:r>
          </a:p>
        </p:txBody>
      </p:sp>
      <p:sp>
        <p:nvSpPr>
          <p:cNvPr id="42" name="Obdélník 41">
            <a:extLst>
              <a:ext uri="{FF2B5EF4-FFF2-40B4-BE49-F238E27FC236}">
                <a16:creationId xmlns:a16="http://schemas.microsoft.com/office/drawing/2014/main" id="{80B62FB7-1AE9-43F0-9177-DA8CFFDB78D0}"/>
              </a:ext>
            </a:extLst>
          </p:cNvPr>
          <p:cNvSpPr/>
          <p:nvPr/>
        </p:nvSpPr>
        <p:spPr>
          <a:xfrm>
            <a:off x="3661031" y="2090363"/>
            <a:ext cx="1721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LM: i = 0,01Y - 6,67</a:t>
            </a:r>
            <a:endParaRPr lang="cs-CZ" altLang="cs-CZ" sz="1400" b="1" i="1" u="sng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EAAD084-9054-40CC-8C39-A5CAFD14DA9E}"/>
              </a:ext>
            </a:extLst>
          </p:cNvPr>
          <p:cNvSpPr/>
          <p:nvPr/>
        </p:nvSpPr>
        <p:spPr>
          <a:xfrm>
            <a:off x="78882" y="2903752"/>
            <a:ext cx="27374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IS: Y = 5 000 – 100*(0,01Y – 6,67)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88A2F62-7AB9-4B99-92AC-5C8EA7C173B2}"/>
              </a:ext>
            </a:extLst>
          </p:cNvPr>
          <p:cNvSpPr/>
          <p:nvPr/>
        </p:nvSpPr>
        <p:spPr>
          <a:xfrm>
            <a:off x="332763" y="3161022"/>
            <a:ext cx="16169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5 000 – Y - 667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9612332-335B-4685-9BA3-B99F583D26E5}"/>
              </a:ext>
            </a:extLst>
          </p:cNvPr>
          <p:cNvSpPr/>
          <p:nvPr/>
        </p:nvSpPr>
        <p:spPr>
          <a:xfrm>
            <a:off x="366914" y="3411809"/>
            <a:ext cx="10372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2Y = 5 667 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E5AA6160-13A3-4404-B666-E430AB8F7CEF}"/>
              </a:ext>
            </a:extLst>
          </p:cNvPr>
          <p:cNvSpPr/>
          <p:nvPr/>
        </p:nvSpPr>
        <p:spPr>
          <a:xfrm>
            <a:off x="366914" y="3620840"/>
            <a:ext cx="1170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sz="1400" b="1" baseline="-25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sz="1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2 833,5 </a:t>
            </a:r>
            <a:endParaRPr lang="cs-CZ" sz="1400" dirty="0">
              <a:solidFill>
                <a:srgbClr val="7030A0"/>
              </a:solidFill>
            </a:endParaRP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96331F92-C76D-4092-8581-EBA9C7442942}"/>
              </a:ext>
            </a:extLst>
          </p:cNvPr>
          <p:cNvSpPr/>
          <p:nvPr/>
        </p:nvSpPr>
        <p:spPr>
          <a:xfrm>
            <a:off x="3681599" y="2875119"/>
            <a:ext cx="19511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= 0,01*2 833,5 – 6,67  </a:t>
            </a:r>
            <a:endParaRPr lang="cs-CZ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D7A19953-9CB1-46DA-B576-12AA45D61129}"/>
              </a:ext>
            </a:extLst>
          </p:cNvPr>
          <p:cNvSpPr/>
          <p:nvPr/>
        </p:nvSpPr>
        <p:spPr>
          <a:xfrm>
            <a:off x="3658835" y="3119197"/>
            <a:ext cx="10454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altLang="cs-CZ" sz="1400" b="1" baseline="-25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altLang="cs-CZ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14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21,665</a:t>
            </a:r>
            <a:r>
              <a:rPr lang="cs-CZ" altLang="cs-CZ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3" name="Obdélník 42">
            <a:extLst>
              <a:ext uri="{FF2B5EF4-FFF2-40B4-BE49-F238E27FC236}">
                <a16:creationId xmlns:a16="http://schemas.microsoft.com/office/drawing/2014/main" id="{F8401E77-DA02-476D-9FCE-0E78CC1676FD}"/>
              </a:ext>
            </a:extLst>
          </p:cNvPr>
          <p:cNvSpPr/>
          <p:nvPr/>
        </p:nvSpPr>
        <p:spPr>
          <a:xfrm>
            <a:off x="6300192" y="2169853"/>
            <a:ext cx="2515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u="sng" dirty="0">
                <a:solidFill>
                  <a:srgbClr val="0070C0"/>
                </a:solidFill>
              </a:rPr>
              <a:t>Multiplikátor fiskální politiky: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bdélník 43">
                <a:extLst>
                  <a:ext uri="{FF2B5EF4-FFF2-40B4-BE49-F238E27FC236}">
                    <a16:creationId xmlns:a16="http://schemas.microsoft.com/office/drawing/2014/main" id="{99C87ED2-BF5E-4962-A2A3-B36BE24B2537}"/>
                  </a:ext>
                </a:extLst>
              </p:cNvPr>
              <p:cNvSpPr/>
              <p:nvPr/>
            </p:nvSpPr>
            <p:spPr>
              <a:xfrm>
                <a:off x="6375143" y="2409141"/>
                <a:ext cx="1127232" cy="5641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400" b="1" dirty="0">
                    <a:solidFill>
                      <a:srgbClr val="0070C0"/>
                    </a:solidFill>
                  </a:rPr>
                  <a:t>γ =</a:t>
                </a:r>
                <a14:m>
                  <m:oMath xmlns:m="http://schemas.openxmlformats.org/officeDocument/2006/math">
                    <m:r>
                      <a:rPr lang="cs-CZ" sz="14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cs-CZ" sz="1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sz="1400" b="1" dirty="0">
                            <a:solidFill>
                              <a:srgbClr val="0070C0"/>
                            </a:solidFill>
                          </a:rPr>
                          <m:t>α</m:t>
                        </m:r>
                      </m:num>
                      <m:den>
                        <m:r>
                          <a:rPr lang="cs-CZ" sz="1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cs-CZ" sz="1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cs-CZ" sz="1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cs-CZ" sz="1400" b="1" dirty="0">
                                <a:solidFill>
                                  <a:srgbClr val="0070C0"/>
                                </a:solidFill>
                              </a:rPr>
                              <m:t>α</m:t>
                            </m:r>
                            <m:r>
                              <m:rPr>
                                <m:nor/>
                              </m:rPr>
                              <a:rPr lang="cs-CZ" sz="1400" b="1" dirty="0">
                                <a:solidFill>
                                  <a:srgbClr val="0070C0"/>
                                </a:solidFill>
                              </a:rPr>
                              <m:t>∗</m:t>
                            </m:r>
                            <m:r>
                              <m:rPr>
                                <m:nor/>
                              </m:rPr>
                              <a:rPr lang="cs-CZ" sz="1400" b="1" dirty="0">
                                <a:solidFill>
                                  <a:srgbClr val="0070C0"/>
                                </a:solidFill>
                              </a:rPr>
                              <m:t>b</m:t>
                            </m:r>
                            <m:r>
                              <m:rPr>
                                <m:nor/>
                              </m:rPr>
                              <a:rPr lang="cs-CZ" sz="1400" b="1" dirty="0">
                                <a:solidFill>
                                  <a:srgbClr val="0070C0"/>
                                </a:solidFill>
                              </a:rPr>
                              <m:t>∗</m:t>
                            </m:r>
                            <m:r>
                              <m:rPr>
                                <m:nor/>
                              </m:rPr>
                              <a:rPr lang="cs-CZ" sz="1400" b="1" dirty="0">
                                <a:solidFill>
                                  <a:srgbClr val="0070C0"/>
                                </a:solidFill>
                              </a:rPr>
                              <m:t>k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cs-CZ" sz="1400" b="1" dirty="0">
                                <a:solidFill>
                                  <a:srgbClr val="0070C0"/>
                                </a:solidFill>
                              </a:rPr>
                              <m:t>h</m:t>
                            </m:r>
                          </m:den>
                        </m:f>
                      </m:den>
                    </m:f>
                  </m:oMath>
                </a14:m>
                <a:endParaRPr lang="cs-CZ" sz="1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4" name="Obdélník 43">
                <a:extLst>
                  <a:ext uri="{FF2B5EF4-FFF2-40B4-BE49-F238E27FC236}">
                    <a16:creationId xmlns:a16="http://schemas.microsoft.com/office/drawing/2014/main" id="{99C87ED2-BF5E-4962-A2A3-B36BE24B25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143" y="2409141"/>
                <a:ext cx="1127232" cy="564193"/>
              </a:xfrm>
              <a:prstGeom prst="rect">
                <a:avLst/>
              </a:prstGeom>
              <a:blipFill>
                <a:blip r:embed="rId3"/>
                <a:stretch>
                  <a:fillRect l="-1622" b="-21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bdélník 46">
                <a:extLst>
                  <a:ext uri="{FF2B5EF4-FFF2-40B4-BE49-F238E27FC236}">
                    <a16:creationId xmlns:a16="http://schemas.microsoft.com/office/drawing/2014/main" id="{169A7BEC-9D0A-4946-B59C-8A9D745B5819}"/>
                  </a:ext>
                </a:extLst>
              </p:cNvPr>
              <p:cNvSpPr/>
              <p:nvPr/>
            </p:nvSpPr>
            <p:spPr>
              <a:xfrm>
                <a:off x="6379786" y="2943282"/>
                <a:ext cx="1494320" cy="6114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400" b="1" dirty="0">
                    <a:solidFill>
                      <a:srgbClr val="0070C0"/>
                    </a:solidFill>
                  </a:rPr>
                  <a:t>γ =</a:t>
                </a:r>
                <a14:m>
                  <m:oMath xmlns:m="http://schemas.openxmlformats.org/officeDocument/2006/math">
                    <m:r>
                      <a:rPr lang="cs-CZ" sz="14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cs-CZ" sz="1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sz="1400" b="1">
                            <a:solidFill>
                              <a:srgbClr val="0070C0"/>
                            </a:solidFill>
                          </a:rPr>
                          <m:t>10</m:t>
                        </m:r>
                      </m:num>
                      <m:den>
                        <m:r>
                          <a:rPr lang="cs-CZ" sz="1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cs-CZ" sz="1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cs-CZ" sz="1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cs-CZ" sz="1400" b="1">
                                <a:solidFill>
                                  <a:srgbClr val="0070C0"/>
                                </a:solidFill>
                              </a:rPr>
                              <m:t>10 </m:t>
                            </m:r>
                            <m:r>
                              <m:rPr>
                                <m:nor/>
                              </m:rPr>
                              <a:rPr lang="cs-CZ" sz="1400" b="1" dirty="0">
                                <a:solidFill>
                                  <a:srgbClr val="0070C0"/>
                                </a:solidFill>
                              </a:rPr>
                              <m:t>∗10∗</m:t>
                            </m:r>
                            <m:r>
                              <m:rPr>
                                <m:nor/>
                              </m:rPr>
                              <a:rPr lang="cs-CZ" sz="1400" b="1">
                                <a:solidFill>
                                  <a:srgbClr val="0070C0"/>
                                </a:solidFill>
                              </a:rPr>
                              <m:t>0,3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cs-CZ" sz="1400" b="1">
                                <a:solidFill>
                                  <a:srgbClr val="0070C0"/>
                                </a:solidFill>
                              </a:rPr>
                              <m:t>30</m:t>
                            </m:r>
                          </m:den>
                        </m:f>
                      </m:den>
                    </m:f>
                  </m:oMath>
                </a14:m>
                <a:r>
                  <a:rPr lang="cs-CZ" sz="1400" b="1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7" name="Obdélník 46">
                <a:extLst>
                  <a:ext uri="{FF2B5EF4-FFF2-40B4-BE49-F238E27FC236}">
                    <a16:creationId xmlns:a16="http://schemas.microsoft.com/office/drawing/2014/main" id="{169A7BEC-9D0A-4946-B59C-8A9D745B58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786" y="2943282"/>
                <a:ext cx="1494320" cy="611449"/>
              </a:xfrm>
              <a:prstGeom prst="rect">
                <a:avLst/>
              </a:prstGeom>
              <a:blipFill>
                <a:blip r:embed="rId4"/>
                <a:stretch>
                  <a:fillRect l="-1224" b="-2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bdélník 47">
            <a:extLst>
              <a:ext uri="{FF2B5EF4-FFF2-40B4-BE49-F238E27FC236}">
                <a16:creationId xmlns:a16="http://schemas.microsoft.com/office/drawing/2014/main" id="{C162997C-D6DF-4D8F-AB3E-1DF70F770584}"/>
              </a:ext>
            </a:extLst>
          </p:cNvPr>
          <p:cNvSpPr/>
          <p:nvPr/>
        </p:nvSpPr>
        <p:spPr>
          <a:xfrm>
            <a:off x="6369072" y="3411809"/>
            <a:ext cx="5950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u="sng" dirty="0">
                <a:solidFill>
                  <a:srgbClr val="0070C0"/>
                </a:solidFill>
              </a:rPr>
              <a:t>γ = 5 </a:t>
            </a:r>
            <a:endParaRPr lang="cs-CZ" sz="1400" dirty="0">
              <a:solidFill>
                <a:srgbClr val="0070C0"/>
              </a:solidFill>
            </a:endParaRPr>
          </a:p>
        </p:txBody>
      </p:sp>
      <p:sp>
        <p:nvSpPr>
          <p:cNvPr id="49" name="Obdélník 48">
            <a:extLst>
              <a:ext uri="{FF2B5EF4-FFF2-40B4-BE49-F238E27FC236}">
                <a16:creationId xmlns:a16="http://schemas.microsoft.com/office/drawing/2014/main" id="{68F3F07D-7F3F-4FC4-A415-4D1E0697D371}"/>
              </a:ext>
            </a:extLst>
          </p:cNvPr>
          <p:cNvSpPr/>
          <p:nvPr/>
        </p:nvSpPr>
        <p:spPr>
          <a:xfrm>
            <a:off x="3633582" y="3678481"/>
            <a:ext cx="24880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u="sng" dirty="0">
                <a:solidFill>
                  <a:srgbClr val="00B050"/>
                </a:solidFill>
              </a:rPr>
              <a:t>Úroveň spotřeby v rovnováze:</a:t>
            </a:r>
          </a:p>
        </p:txBody>
      </p:sp>
      <p:sp>
        <p:nvSpPr>
          <p:cNvPr id="50" name="Obdélník 49">
            <a:extLst>
              <a:ext uri="{FF2B5EF4-FFF2-40B4-BE49-F238E27FC236}">
                <a16:creationId xmlns:a16="http://schemas.microsoft.com/office/drawing/2014/main" id="{403AB01D-0322-4053-A784-35C0F9B4DF1B}"/>
              </a:ext>
            </a:extLst>
          </p:cNvPr>
          <p:cNvSpPr/>
          <p:nvPr/>
        </p:nvSpPr>
        <p:spPr>
          <a:xfrm>
            <a:off x="3654324" y="3905167"/>
            <a:ext cx="13113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Ca + 0,9Y </a:t>
            </a:r>
            <a:endParaRPr lang="cs-CZ" sz="1400" dirty="0">
              <a:solidFill>
                <a:srgbClr val="00B050"/>
              </a:solidFill>
            </a:endParaRPr>
          </a:p>
        </p:txBody>
      </p:sp>
      <p:sp>
        <p:nvSpPr>
          <p:cNvPr id="51" name="Obdélník 50">
            <a:extLst>
              <a:ext uri="{FF2B5EF4-FFF2-40B4-BE49-F238E27FC236}">
                <a16:creationId xmlns:a16="http://schemas.microsoft.com/office/drawing/2014/main" id="{77EC1543-B403-43A8-AA64-F0906EFF6211}"/>
              </a:ext>
            </a:extLst>
          </p:cNvPr>
          <p:cNvSpPr/>
          <p:nvPr/>
        </p:nvSpPr>
        <p:spPr>
          <a:xfrm>
            <a:off x="3639103" y="4145339"/>
            <a:ext cx="18662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200 + 0,9*2 833,5 </a:t>
            </a:r>
            <a:endParaRPr lang="cs-CZ" sz="1400" dirty="0">
              <a:solidFill>
                <a:srgbClr val="00B050"/>
              </a:solidFill>
            </a:endParaRPr>
          </a:p>
        </p:txBody>
      </p:sp>
      <p:sp>
        <p:nvSpPr>
          <p:cNvPr id="52" name="Obdélník 51">
            <a:extLst>
              <a:ext uri="{FF2B5EF4-FFF2-40B4-BE49-F238E27FC236}">
                <a16:creationId xmlns:a16="http://schemas.microsoft.com/office/drawing/2014/main" id="{006AAA08-F387-4ED7-B623-880E2839F678}"/>
              </a:ext>
            </a:extLst>
          </p:cNvPr>
          <p:cNvSpPr/>
          <p:nvPr/>
        </p:nvSpPr>
        <p:spPr>
          <a:xfrm>
            <a:off x="3633582" y="4372025"/>
            <a:ext cx="11352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u="sng" dirty="0">
                <a:solidFill>
                  <a:srgbClr val="00B050"/>
                </a:solidFill>
              </a:rPr>
              <a:t>C = 2 750,15</a:t>
            </a:r>
            <a:endParaRPr lang="cs-CZ" sz="1400" dirty="0">
              <a:solidFill>
                <a:srgbClr val="00B050"/>
              </a:solidFill>
            </a:endParaRPr>
          </a:p>
        </p:txBody>
      </p:sp>
      <p:sp>
        <p:nvSpPr>
          <p:cNvPr id="53" name="Obdélník 52">
            <a:extLst>
              <a:ext uri="{FF2B5EF4-FFF2-40B4-BE49-F238E27FC236}">
                <a16:creationId xmlns:a16="http://schemas.microsoft.com/office/drawing/2014/main" id="{256FF157-BE88-464A-A1B5-613A62159CE5}"/>
              </a:ext>
            </a:extLst>
          </p:cNvPr>
          <p:cNvSpPr/>
          <p:nvPr/>
        </p:nvSpPr>
        <p:spPr>
          <a:xfrm>
            <a:off x="6817723" y="3670009"/>
            <a:ext cx="23982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u="sng" dirty="0">
                <a:solidFill>
                  <a:srgbClr val="00B0F0"/>
                </a:solidFill>
              </a:rPr>
              <a:t>Úroveň investic v rovnováze:</a:t>
            </a:r>
          </a:p>
        </p:txBody>
      </p:sp>
      <p:cxnSp>
        <p:nvCxnSpPr>
          <p:cNvPr id="55" name="Přímá spojnice se šipkou 54">
            <a:extLst>
              <a:ext uri="{FF2B5EF4-FFF2-40B4-BE49-F238E27FC236}">
                <a16:creationId xmlns:a16="http://schemas.microsoft.com/office/drawing/2014/main" id="{104CF4DD-9FF0-4ED3-990F-5018411F89B0}"/>
              </a:ext>
            </a:extLst>
          </p:cNvPr>
          <p:cNvCxnSpPr/>
          <p:nvPr/>
        </p:nvCxnSpPr>
        <p:spPr>
          <a:xfrm flipV="1">
            <a:off x="3500276" y="2356752"/>
            <a:ext cx="208473" cy="350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6" name="Obdélník 55">
            <a:extLst>
              <a:ext uri="{FF2B5EF4-FFF2-40B4-BE49-F238E27FC236}">
                <a16:creationId xmlns:a16="http://schemas.microsoft.com/office/drawing/2014/main" id="{70642AB8-E218-4D48-A630-C2DD1CF0F643}"/>
              </a:ext>
            </a:extLst>
          </p:cNvPr>
          <p:cNvSpPr/>
          <p:nvPr/>
        </p:nvSpPr>
        <p:spPr>
          <a:xfrm>
            <a:off x="6872655" y="3937964"/>
            <a:ext cx="1170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= 300 – 10i </a:t>
            </a:r>
            <a:endParaRPr lang="cs-CZ" sz="1400" dirty="0">
              <a:solidFill>
                <a:srgbClr val="00B0F0"/>
              </a:solidFill>
            </a:endParaRPr>
          </a:p>
        </p:txBody>
      </p:sp>
      <p:sp>
        <p:nvSpPr>
          <p:cNvPr id="57" name="Obdélník 56">
            <a:extLst>
              <a:ext uri="{FF2B5EF4-FFF2-40B4-BE49-F238E27FC236}">
                <a16:creationId xmlns:a16="http://schemas.microsoft.com/office/drawing/2014/main" id="{377846D1-48EA-40AD-9652-595EB4057C44}"/>
              </a:ext>
            </a:extLst>
          </p:cNvPr>
          <p:cNvSpPr/>
          <p:nvPr/>
        </p:nvSpPr>
        <p:spPr>
          <a:xfrm>
            <a:off x="6749988" y="4165713"/>
            <a:ext cx="17443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>
              <a:buNone/>
            </a:pPr>
            <a:r>
              <a:rPr lang="cs-CZ" altLang="cs-CZ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= 300 - 10*21,665</a:t>
            </a:r>
          </a:p>
        </p:txBody>
      </p:sp>
      <p:sp>
        <p:nvSpPr>
          <p:cNvPr id="58" name="Obdélník 57">
            <a:extLst>
              <a:ext uri="{FF2B5EF4-FFF2-40B4-BE49-F238E27FC236}">
                <a16:creationId xmlns:a16="http://schemas.microsoft.com/office/drawing/2014/main" id="{C5FE3629-33F6-4B48-ABE6-ABF04C1CC348}"/>
              </a:ext>
            </a:extLst>
          </p:cNvPr>
          <p:cNvSpPr/>
          <p:nvPr/>
        </p:nvSpPr>
        <p:spPr>
          <a:xfrm>
            <a:off x="6749988" y="4392286"/>
            <a:ext cx="10118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>
              <a:buNone/>
            </a:pPr>
            <a:r>
              <a:rPr lang="cs-CZ" altLang="cs-CZ" sz="14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=  83,35</a:t>
            </a:r>
          </a:p>
        </p:txBody>
      </p:sp>
    </p:spTree>
    <p:extLst>
      <p:ext uri="{BB962C8B-B14F-4D97-AF65-F5344CB8AC3E}">
        <p14:creationId xmlns:p14="http://schemas.microsoft.com/office/powerpoint/2010/main" val="374155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5" grpId="0"/>
      <p:bldP spid="7" grpId="0"/>
      <p:bldP spid="8" grpId="0"/>
      <p:bldP spid="16" grpId="0"/>
      <p:bldP spid="30" grpId="0"/>
      <p:bldP spid="31" grpId="0"/>
      <p:bldP spid="43" grpId="0"/>
      <p:bldP spid="44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6" grpId="0"/>
      <p:bldP spid="57" grpId="0"/>
      <p:bldP spid="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968552" cy="507703"/>
          </a:xfrm>
        </p:spPr>
        <p:txBody>
          <a:bodyPr/>
          <a:lstStyle/>
          <a:p>
            <a:r>
              <a:rPr lang="cs-CZ" b="1" dirty="0"/>
              <a:t>Příklad č. 2 … j) I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AE50B4C-B890-4B84-A58E-CA7D0952E3A9}"/>
              </a:ext>
            </a:extLst>
          </p:cNvPr>
          <p:cNvSpPr/>
          <p:nvPr/>
        </p:nvSpPr>
        <p:spPr>
          <a:xfrm>
            <a:off x="171556" y="703189"/>
            <a:ext cx="8792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70510" algn="l"/>
              </a:tabLst>
            </a:pP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Předpokládejte, že strukturu konkrétní ekonomiky charakterizují následující rovnice: </a:t>
            </a:r>
          </a:p>
          <a:p>
            <a:pPr algn="just">
              <a:tabLst>
                <a:tab pos="270510" algn="l"/>
              </a:tabLst>
            </a:pP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C=C</a:t>
            </a:r>
            <a:r>
              <a:rPr lang="cs-CZ" sz="12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+0,9Y, L=0,3Y-30i, C</a:t>
            </a:r>
            <a:r>
              <a:rPr lang="cs-CZ" sz="12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=200, I=300-10i a M/P=200.</a:t>
            </a:r>
            <a:endParaRPr lang="cs-CZ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cs-CZ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j) Předpokládejte, že i = 15 % a Y = 2000:</a:t>
            </a:r>
            <a:endParaRPr lang="cs-CZ" sz="12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cs-CZ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I)   Je v této situaci přebytek poptávky po penězích nebo přebytek nabídky peněz?</a:t>
            </a:r>
            <a:endParaRPr lang="cs-CZ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B6E27FF-090D-4091-9223-5E31C6455038}"/>
              </a:ext>
            </a:extLst>
          </p:cNvPr>
          <p:cNvSpPr txBox="1">
            <a:spLocks/>
          </p:cNvSpPr>
          <p:nvPr/>
        </p:nvSpPr>
        <p:spPr>
          <a:xfrm>
            <a:off x="100628" y="1521248"/>
            <a:ext cx="4932040" cy="8866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cs-CZ" altLang="cs-CZ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 zadání víme, že: 	C = Ca + 0,9Y 	 I = 300 – 10i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L = 0,3Y – 30i 	 M/P = 200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Ca = 200						</a:t>
            </a:r>
          </a:p>
        </p:txBody>
      </p: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9FAAF13E-6914-4E97-AA87-7A728CD390B3}"/>
              </a:ext>
            </a:extLst>
          </p:cNvPr>
          <p:cNvCxnSpPr>
            <a:cxnSpLocks/>
          </p:cNvCxnSpPr>
          <p:nvPr/>
        </p:nvCxnSpPr>
        <p:spPr>
          <a:xfrm>
            <a:off x="100628" y="2283718"/>
            <a:ext cx="88569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Obdélník 2">
            <a:extLst>
              <a:ext uri="{FF2B5EF4-FFF2-40B4-BE49-F238E27FC236}">
                <a16:creationId xmlns:a16="http://schemas.microsoft.com/office/drawing/2014/main" id="{EEF5FDEC-8D4D-4637-9985-0CE6AAF541ED}"/>
              </a:ext>
            </a:extLst>
          </p:cNvPr>
          <p:cNvSpPr/>
          <p:nvPr/>
        </p:nvSpPr>
        <p:spPr>
          <a:xfrm>
            <a:off x="395536" y="2581714"/>
            <a:ext cx="12180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= k*Y – h*i</a:t>
            </a:r>
            <a:endParaRPr lang="cs-CZ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327D1175-2160-4A7F-8C2B-6718FBD12A1E}"/>
              </a:ext>
            </a:extLst>
          </p:cNvPr>
          <p:cNvSpPr/>
          <p:nvPr/>
        </p:nvSpPr>
        <p:spPr>
          <a:xfrm>
            <a:off x="312761" y="2846318"/>
            <a:ext cx="22538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>
              <a:buNone/>
            </a:pPr>
            <a:r>
              <a:rPr lang="cs-CZ" altLang="cs-CZ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= 0,3 * 2 000 – 30 * 0,15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5C45CA7-AC77-421B-B8DA-5AE7EFDE3691}"/>
              </a:ext>
            </a:extLst>
          </p:cNvPr>
          <p:cNvSpPr/>
          <p:nvPr/>
        </p:nvSpPr>
        <p:spPr>
          <a:xfrm>
            <a:off x="306337" y="3120886"/>
            <a:ext cx="10067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>
              <a:buNone/>
            </a:pPr>
            <a:r>
              <a:rPr lang="cs-CZ" altLang="cs-CZ" sz="14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= 595,5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bdélník 36">
                <a:extLst>
                  <a:ext uri="{FF2B5EF4-FFF2-40B4-BE49-F238E27FC236}">
                    <a16:creationId xmlns:a16="http://schemas.microsoft.com/office/drawing/2014/main" id="{82A098F6-B798-4CA1-B7C5-76610B5F4917}"/>
                  </a:ext>
                </a:extLst>
              </p:cNvPr>
              <p:cNvSpPr/>
              <p:nvPr/>
            </p:nvSpPr>
            <p:spPr>
              <a:xfrm>
                <a:off x="3813039" y="3033251"/>
                <a:ext cx="824136" cy="445635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 marL="114300" indent="0">
                  <a:buNone/>
                </a:pPr>
                <a:r>
                  <a:rPr lang="cs-CZ" altLang="cs-CZ" sz="16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1600" b="1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1600" b="1" i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𝐌</m:t>
                        </m:r>
                      </m:num>
                      <m:den>
                        <m:r>
                          <a:rPr lang="cs-CZ" altLang="cs-CZ" sz="1600" b="1" i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𝐏</m:t>
                        </m:r>
                      </m:den>
                    </m:f>
                  </m:oMath>
                </a14:m>
                <a:r>
                  <a:rPr lang="cs-CZ" altLang="cs-CZ" sz="16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" name="Obdélník 36">
                <a:extLst>
                  <a:ext uri="{FF2B5EF4-FFF2-40B4-BE49-F238E27FC236}">
                    <a16:creationId xmlns:a16="http://schemas.microsoft.com/office/drawing/2014/main" id="{82A098F6-B798-4CA1-B7C5-76610B5F49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039" y="3033251"/>
                <a:ext cx="824136" cy="445635"/>
              </a:xfrm>
              <a:prstGeom prst="rect">
                <a:avLst/>
              </a:prstGeom>
              <a:blipFill>
                <a:blip r:embed="rId3"/>
                <a:stretch>
                  <a:fillRect b="-1282"/>
                </a:stretch>
              </a:blipFill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bdélník 44">
            <a:extLst>
              <a:ext uri="{FF2B5EF4-FFF2-40B4-BE49-F238E27FC236}">
                <a16:creationId xmlns:a16="http://schemas.microsoft.com/office/drawing/2014/main" id="{539B2282-3C5D-4CDD-B1C1-7DBC690DB670}"/>
              </a:ext>
            </a:extLst>
          </p:cNvPr>
          <p:cNvSpPr/>
          <p:nvPr/>
        </p:nvSpPr>
        <p:spPr>
          <a:xfrm>
            <a:off x="2411760" y="3625559"/>
            <a:ext cx="38715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>
              <a:buNone/>
            </a:pPr>
            <a:r>
              <a:rPr lang="cs-CZ" altLang="cs-CZ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nerovnováha =&gt; převis poptávky po penězích</a:t>
            </a:r>
            <a:endParaRPr lang="cs-CZ" altLang="cs-CZ" sz="1400" b="1" dirty="0">
              <a:solidFill>
                <a:schemeClr val="tx2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4500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37" grpId="0" animBg="1"/>
      <p:bldP spid="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/>
              <a:t>Příklad č. 3</a:t>
            </a:r>
          </a:p>
        </p:txBody>
      </p:sp>
      <p:sp>
        <p:nvSpPr>
          <p:cNvPr id="2" name="Obdélník 1"/>
          <p:cNvSpPr/>
          <p:nvPr/>
        </p:nvSpPr>
        <p:spPr>
          <a:xfrm>
            <a:off x="1259632" y="1419622"/>
            <a:ext cx="7416824" cy="2286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Ekonomika dané země se vyznačuje následujícími ukazateli: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 = 400, mpc = 0,7, I = 300 – 20i</a:t>
            </a:r>
            <a:endParaRPr lang="cs-CZ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fiskální politika: TR = 50, G = 200, T</a:t>
            </a:r>
            <a:r>
              <a:rPr lang="cs-CZ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150, t = 0,2 		</a:t>
            </a:r>
            <a:endParaRPr lang="cs-CZ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monetární politika: M/P=400 a L = 0,3Y – 15i	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cs-CZ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  <a:tabLst>
                <a:tab pos="2286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Určete rovnici křivek </a:t>
            </a:r>
            <a:r>
              <a:rPr lang="cs-CZ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LM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  <a:tabLst>
                <a:tab pos="2286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Určete rovnovážnou úroveň důchodu a úrokové míry.</a:t>
            </a:r>
            <a:endParaRPr lang="cs-CZ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331363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/>
              <a:t>Příklad č. 3 … řešení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délník 19">
                <a:extLst>
                  <a:ext uri="{FF2B5EF4-FFF2-40B4-BE49-F238E27FC236}">
                    <a16:creationId xmlns:a16="http://schemas.microsoft.com/office/drawing/2014/main" id="{1CF69A50-15E2-8C4F-A1CF-233D506049F7}"/>
                  </a:ext>
                </a:extLst>
              </p:cNvPr>
              <p:cNvSpPr/>
              <p:nvPr/>
            </p:nvSpPr>
            <p:spPr>
              <a:xfrm>
                <a:off x="3056790" y="3510303"/>
                <a:ext cx="2170531" cy="4401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altLang="cs-CZ" sz="1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LM: 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1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altLang="cs-CZ" sz="14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cs-CZ" altLang="cs-CZ" sz="14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cs-CZ" altLang="cs-CZ" sz="1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(0,3*Y - 400)</a:t>
                </a:r>
              </a:p>
            </p:txBody>
          </p:sp>
        </mc:Choice>
        <mc:Fallback xmlns="">
          <p:sp>
            <p:nvSpPr>
              <p:cNvPr id="20" name="Obdélník 19">
                <a:extLst>
                  <a:ext uri="{FF2B5EF4-FFF2-40B4-BE49-F238E27FC236}">
                    <a16:creationId xmlns:a16="http://schemas.microsoft.com/office/drawing/2014/main" id="{1CF69A50-15E2-8C4F-A1CF-233D506049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790" y="3510303"/>
                <a:ext cx="2170531" cy="440185"/>
              </a:xfrm>
              <a:prstGeom prst="rect">
                <a:avLst/>
              </a:prstGeom>
              <a:blipFill>
                <a:blip r:embed="rId3"/>
                <a:stretch>
                  <a:fillRect l="-840" b="-41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bdélník 20">
            <a:extLst>
              <a:ext uri="{FF2B5EF4-FFF2-40B4-BE49-F238E27FC236}">
                <a16:creationId xmlns:a16="http://schemas.microsoft.com/office/drawing/2014/main" id="{2CAC2F79-7F18-FF4E-B2F8-76187709B73C}"/>
              </a:ext>
            </a:extLst>
          </p:cNvPr>
          <p:cNvSpPr/>
          <p:nvPr/>
        </p:nvSpPr>
        <p:spPr>
          <a:xfrm>
            <a:off x="3049281" y="3950488"/>
            <a:ext cx="18419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LM: i = 0,02Y – 26,67</a:t>
            </a:r>
            <a:endParaRPr lang="cs-CZ" altLang="cs-CZ" sz="1400" b="1" i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7504" y="649244"/>
            <a:ext cx="741682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Ekonomika dané země se vyznačuje následujícími ukazateli: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 = 400, mpc = 0,7, I = 300 – 20i</a:t>
            </a:r>
            <a:endParaRPr lang="cs-CZ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fiskální politika: TR = 50, G = 200, T</a:t>
            </a:r>
            <a:r>
              <a:rPr lang="cs-CZ" sz="12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150, t = 0,2 		</a:t>
            </a:r>
            <a:endParaRPr lang="cs-CZ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monetární politika: M/P=400 a L = 0,3Y – 15i	</a:t>
            </a:r>
            <a:endParaRPr lang="cs-CZ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  <a:tabLst>
                <a:tab pos="228600" algn="l"/>
              </a:tabLst>
            </a:pPr>
            <a:r>
              <a:rPr lang="cs-CZ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Určete rovnici křivek</a:t>
            </a:r>
            <a:r>
              <a:rPr lang="cs-CZ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1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LM</a:t>
            </a:r>
            <a:r>
              <a:rPr lang="cs-CZ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2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  <a:tabLst>
                <a:tab pos="228600" algn="l"/>
              </a:tabLst>
            </a:pPr>
            <a:r>
              <a:rPr lang="cs-CZ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Určete rovnovážnou </a:t>
            </a:r>
            <a:r>
              <a:rPr lang="cs-CZ" sz="1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úroveň důchodu </a:t>
            </a:r>
            <a:r>
              <a:rPr lang="cs-CZ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1200" b="1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úrokové míry</a:t>
            </a:r>
            <a:r>
              <a:rPr lang="cs-CZ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2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9FAAF13E-6914-4E97-AA87-7A728CD390B3}"/>
              </a:ext>
            </a:extLst>
          </p:cNvPr>
          <p:cNvCxnSpPr>
            <a:cxnSpLocks/>
          </p:cNvCxnSpPr>
          <p:nvPr/>
        </p:nvCxnSpPr>
        <p:spPr>
          <a:xfrm>
            <a:off x="100628" y="2283718"/>
            <a:ext cx="88569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9B6E27FF-090D-4091-9223-5E31C6455038}"/>
              </a:ext>
            </a:extLst>
          </p:cNvPr>
          <p:cNvSpPr txBox="1">
            <a:spLocks/>
          </p:cNvSpPr>
          <p:nvPr/>
        </p:nvSpPr>
        <p:spPr>
          <a:xfrm>
            <a:off x="4124653" y="1128541"/>
            <a:ext cx="5019347" cy="11986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cs-CZ" altLang="cs-CZ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 zadání víme, že: 	</a:t>
            </a:r>
            <a:r>
              <a:rPr lang="cs-CZ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= 400	mpc = 0,7 	   I = 300 – 20i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cs-CZ" sz="1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fiskální politika:</a:t>
            </a:r>
            <a:r>
              <a:rPr lang="cs-CZ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cs-CZ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 = 50    Ta = 150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G = 200     t = 0,2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cs-CZ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monetární politika: </a:t>
            </a:r>
            <a:r>
              <a:rPr lang="cs-CZ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M/P=400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   L = 0,3Y – 15i </a:t>
            </a:r>
            <a:r>
              <a:rPr lang="cs-CZ" altLang="cs-CZ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369A8DCC-642A-4A51-BE3D-383AF149C33A}"/>
              </a:ext>
            </a:extLst>
          </p:cNvPr>
          <p:cNvSpPr/>
          <p:nvPr/>
        </p:nvSpPr>
        <p:spPr>
          <a:xfrm>
            <a:off x="128164" y="2544312"/>
            <a:ext cx="17227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IS: Y = </a:t>
            </a:r>
            <a:r>
              <a:rPr lang="el-GR" altLang="cs-CZ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altLang="cs-CZ" sz="1400" b="1" baseline="-25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cs-CZ" altLang="cs-CZ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*(A - b*i) </a:t>
            </a:r>
            <a:endParaRPr lang="cs-CZ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46D5EC90-5FCF-4772-A5EF-4E4F724830C1}"/>
              </a:ext>
            </a:extLst>
          </p:cNvPr>
          <p:cNvSpPr txBox="1">
            <a:spLocks/>
          </p:cNvSpPr>
          <p:nvPr/>
        </p:nvSpPr>
        <p:spPr>
          <a:xfrm>
            <a:off x="93461" y="2240677"/>
            <a:ext cx="1705367" cy="2835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Rovnice křivky IS: 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1E3BC12E-0C3D-4B3B-88C8-C0D5726CFC6E}"/>
              </a:ext>
            </a:extLst>
          </p:cNvPr>
          <p:cNvSpPr/>
          <p:nvPr/>
        </p:nvSpPr>
        <p:spPr>
          <a:xfrm>
            <a:off x="3020122" y="2876676"/>
            <a:ext cx="17956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Rovnice křivky LM: </a:t>
            </a:r>
            <a:endParaRPr lang="cs-CZ" sz="1400" b="1" u="sng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>
                <a:extLst>
                  <a:ext uri="{FF2B5EF4-FFF2-40B4-BE49-F238E27FC236}">
                    <a16:creationId xmlns:a16="http://schemas.microsoft.com/office/drawing/2014/main" id="{BDDA408B-5812-407C-A871-115806CF2056}"/>
                  </a:ext>
                </a:extLst>
              </p:cNvPr>
              <p:cNvSpPr/>
              <p:nvPr/>
            </p:nvSpPr>
            <p:spPr>
              <a:xfrm>
                <a:off x="3049281" y="3132461"/>
                <a:ext cx="1939698" cy="4354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altLang="cs-CZ" sz="1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LM: 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1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altLang="cs-CZ" sz="1400" b="1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cs-CZ" altLang="cs-CZ" sz="1400" b="1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cs-CZ" altLang="cs-CZ" sz="1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(k*</a:t>
                </a:r>
                <a:r>
                  <a:rPr lang="cs-CZ" altLang="cs-CZ" sz="1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cs-CZ" altLang="cs-CZ" sz="1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1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altLang="cs-CZ" sz="1400" b="1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cs-CZ" altLang="cs-CZ" sz="1400" b="1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den>
                    </m:f>
                  </m:oMath>
                </a14:m>
                <a:r>
                  <a:rPr lang="cs-CZ" altLang="cs-CZ" sz="1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</a:t>
                </a:r>
                <a:endParaRPr lang="cs-CZ" sz="1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Obdélník 13">
                <a:extLst>
                  <a:ext uri="{FF2B5EF4-FFF2-40B4-BE49-F238E27FC236}">
                    <a16:creationId xmlns:a16="http://schemas.microsoft.com/office/drawing/2014/main" id="{BDDA408B-5812-407C-A871-115806CF20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281" y="3132461"/>
                <a:ext cx="1939698" cy="435440"/>
              </a:xfrm>
              <a:prstGeom prst="rect">
                <a:avLst/>
              </a:prstGeom>
              <a:blipFill>
                <a:blip r:embed="rId4"/>
                <a:stretch>
                  <a:fillRect l="-943" b="-28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bdélník 1"/>
          <p:cNvSpPr/>
          <p:nvPr/>
        </p:nvSpPr>
        <p:spPr>
          <a:xfrm>
            <a:off x="124165" y="2794152"/>
            <a:ext cx="22841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nejprve musíme vypočítat </a:t>
            </a:r>
            <a:r>
              <a:rPr lang="el-GR" altLang="cs-CZ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altLang="cs-CZ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</a:t>
            </a:r>
            <a:endParaRPr lang="cs-CZ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ástupný symbol pro obsah 2">
                <a:extLst>
                  <a:ext uri="{FF2B5EF4-FFF2-40B4-BE49-F238E27FC236}">
                    <a16:creationId xmlns:a16="http://schemas.microsoft.com/office/drawing/2014/main" id="{4B2B2719-D854-9E4B-9D10-0FEF418D61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164" y="2959588"/>
                <a:ext cx="1872208" cy="65355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altLang="cs-CZ" sz="1400" b="1" dirty="0">
                    <a:solidFill>
                      <a:srgbClr val="00B050"/>
                    </a:solidFill>
                    <a:cs typeface="Times New Roman" panose="02020603050405020304" pitchFamily="18" charset="0"/>
                  </a:rPr>
                  <a:t>𝛂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1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1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cs-CZ" altLang="cs-CZ" sz="1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cs-CZ" altLang="cs-CZ" sz="14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cs-CZ" altLang="cs-CZ" sz="1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cs-CZ" altLang="cs-CZ" sz="14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cs-CZ" altLang="cs-CZ" sz="1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cs-CZ" altLang="cs-CZ" sz="1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cs-CZ" altLang="cs-CZ" sz="1400" b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−</m:t>
                            </m:r>
                            <m:r>
                              <a:rPr lang="cs-CZ" altLang="cs-CZ" sz="1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d>
                      </m:den>
                    </m:f>
                  </m:oMath>
                </a14:m>
                <a:r>
                  <a:rPr lang="cs-CZ" altLang="cs-CZ" sz="1400" b="1" dirty="0">
                    <a:solidFill>
                      <a:srgbClr val="00B050"/>
                    </a:solidFill>
                    <a:cs typeface="Times New Roman" panose="02020603050405020304" pitchFamily="18" charset="0"/>
                  </a:rPr>
                  <a:t> </a:t>
                </a:r>
                <a:endParaRPr lang="cs-CZ" altLang="cs-CZ" sz="1400" b="1" i="1" dirty="0">
                  <a:solidFill>
                    <a:srgbClr val="00B05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Zástupný symbol pro obsah 2">
                <a:extLst>
                  <a:ext uri="{FF2B5EF4-FFF2-40B4-BE49-F238E27FC236}">
                    <a16:creationId xmlns:a16="http://schemas.microsoft.com/office/drawing/2014/main" id="{4B2B2719-D854-9E4B-9D10-0FEF418D6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64" y="2959588"/>
                <a:ext cx="1872208" cy="653552"/>
              </a:xfrm>
              <a:prstGeom prst="rect">
                <a:avLst/>
              </a:prstGeom>
              <a:blipFill>
                <a:blip r:embed="rId5"/>
                <a:stretch>
                  <a:fillRect l="-97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ástupný symbol pro obsah 2">
                <a:extLst>
                  <a:ext uri="{FF2B5EF4-FFF2-40B4-BE49-F238E27FC236}">
                    <a16:creationId xmlns:a16="http://schemas.microsoft.com/office/drawing/2014/main" id="{9B5043CC-15A7-9247-8DFC-C3189F7A44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164" y="3316419"/>
                <a:ext cx="1659480" cy="441631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altLang="cs-CZ" sz="1400" b="1" dirty="0">
                    <a:solidFill>
                      <a:srgbClr val="00B050"/>
                    </a:solidFill>
                    <a:cs typeface="Times New Roman" panose="02020603050405020304" pitchFamily="18" charset="0"/>
                  </a:rPr>
                  <a:t>𝛂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1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1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cs-CZ" altLang="cs-CZ" sz="1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cs-CZ" altLang="cs-CZ" sz="14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cs-CZ" altLang="cs-CZ" sz="1400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cs-CZ" altLang="cs-CZ" sz="1400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cs-CZ" altLang="cs-CZ" sz="1400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cs-CZ" altLang="cs-CZ" sz="14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cs-CZ" altLang="cs-CZ" sz="1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cs-CZ" altLang="cs-CZ" sz="1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cs-CZ" altLang="cs-CZ" sz="1400" b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−</m:t>
                            </m:r>
                            <m:r>
                              <a:rPr lang="cs-CZ" altLang="cs-CZ" sz="1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cs-CZ" altLang="cs-CZ" sz="1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cs-CZ" altLang="cs-CZ" sz="1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den>
                    </m:f>
                  </m:oMath>
                </a14:m>
                <a:r>
                  <a:rPr lang="cs-CZ" altLang="cs-CZ" sz="1400" b="1" dirty="0">
                    <a:solidFill>
                      <a:srgbClr val="00B050"/>
                    </a:solidFill>
                    <a:cs typeface="Times New Roman" panose="02020603050405020304" pitchFamily="18" charset="0"/>
                  </a:rPr>
                  <a:t> </a:t>
                </a:r>
                <a:endParaRPr lang="cs-CZ" altLang="cs-CZ" sz="1400" b="1" i="1" dirty="0">
                  <a:solidFill>
                    <a:srgbClr val="00B05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Zástupný symbol pro obsah 2">
                <a:extLst>
                  <a:ext uri="{FF2B5EF4-FFF2-40B4-BE49-F238E27FC236}">
                    <a16:creationId xmlns:a16="http://schemas.microsoft.com/office/drawing/2014/main" id="{9B5043CC-15A7-9247-8DFC-C3189F7A4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64" y="3316419"/>
                <a:ext cx="1659480" cy="441631"/>
              </a:xfrm>
              <a:prstGeom prst="rect">
                <a:avLst/>
              </a:prstGeom>
              <a:blipFill>
                <a:blip r:embed="rId6"/>
                <a:stretch>
                  <a:fillRect l="-11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Zástupný symbol pro obsah 2">
            <a:extLst>
              <a:ext uri="{FF2B5EF4-FFF2-40B4-BE49-F238E27FC236}">
                <a16:creationId xmlns:a16="http://schemas.microsoft.com/office/drawing/2014/main" id="{B643D2EF-B897-C647-BAE9-EA5F974B1EAB}"/>
              </a:ext>
            </a:extLst>
          </p:cNvPr>
          <p:cNvSpPr txBox="1">
            <a:spLocks/>
          </p:cNvSpPr>
          <p:nvPr/>
        </p:nvSpPr>
        <p:spPr>
          <a:xfrm>
            <a:off x="128164" y="3708597"/>
            <a:ext cx="1872208" cy="6535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cs-CZ" altLang="cs-CZ" sz="1400" b="1" u="sng" dirty="0">
                <a:solidFill>
                  <a:srgbClr val="00B050"/>
                </a:solidFill>
                <a:cs typeface="Times New Roman" panose="02020603050405020304" pitchFamily="18" charset="0"/>
              </a:rPr>
              <a:t>𝛂 = 2,27</a:t>
            </a:r>
            <a:endParaRPr lang="cs-CZ" altLang="cs-CZ" sz="1400" b="1" i="1" u="sng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72718EB3-7DCD-854B-84E7-D6AD1AA3B2A8}"/>
              </a:ext>
            </a:extLst>
          </p:cNvPr>
          <p:cNvSpPr/>
          <p:nvPr/>
        </p:nvSpPr>
        <p:spPr>
          <a:xfrm>
            <a:off x="126405" y="4007661"/>
            <a:ext cx="25380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400" b="1" dirty="0">
                <a:solidFill>
                  <a:srgbClr val="7030A0"/>
                </a:solidFill>
                <a:cs typeface="Times New Roman" panose="02020603050405020304" pitchFamily="18" charset="0"/>
              </a:rPr>
              <a:t>A = Ca – c*Ta + c*TR + I + G</a:t>
            </a:r>
            <a:endParaRPr lang="cs-CZ" sz="1400" i="1" dirty="0">
              <a:solidFill>
                <a:srgbClr val="7030A0"/>
              </a:solidFill>
            </a:endParaRP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00E212DB-9A9F-B548-8CD7-AD8050FADE88}"/>
              </a:ext>
            </a:extLst>
          </p:cNvPr>
          <p:cNvSpPr/>
          <p:nvPr/>
        </p:nvSpPr>
        <p:spPr>
          <a:xfrm>
            <a:off x="126405" y="4248384"/>
            <a:ext cx="32691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400" b="1" dirty="0">
                <a:solidFill>
                  <a:srgbClr val="7030A0"/>
                </a:solidFill>
                <a:cs typeface="Times New Roman" panose="02020603050405020304" pitchFamily="18" charset="0"/>
              </a:rPr>
              <a:t>A = 400 – 0,7*150 + 0,7*50 + 300 + 200</a:t>
            </a:r>
            <a:endParaRPr lang="cs-CZ" sz="1400" i="1" dirty="0">
              <a:solidFill>
                <a:srgbClr val="7030A0"/>
              </a:solidFill>
            </a:endParaRP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7F6383A7-B608-9345-AF08-73425EEBE051}"/>
              </a:ext>
            </a:extLst>
          </p:cNvPr>
          <p:cNvSpPr/>
          <p:nvPr/>
        </p:nvSpPr>
        <p:spPr>
          <a:xfrm>
            <a:off x="126405" y="4486673"/>
            <a:ext cx="25380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400" b="1" u="sng" dirty="0">
                <a:solidFill>
                  <a:srgbClr val="7030A0"/>
                </a:solidFill>
                <a:cs typeface="Times New Roman" panose="02020603050405020304" pitchFamily="18" charset="0"/>
              </a:rPr>
              <a:t>A = 830</a:t>
            </a:r>
            <a:endParaRPr lang="cs-CZ" sz="1400" i="1" u="sng" dirty="0">
              <a:solidFill>
                <a:srgbClr val="7030A0"/>
              </a:solidFill>
            </a:endParaRP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C1AC1F86-1D0D-EA48-A65A-8ACD36F6CC4F}"/>
              </a:ext>
            </a:extLst>
          </p:cNvPr>
          <p:cNvSpPr/>
          <p:nvPr/>
        </p:nvSpPr>
        <p:spPr>
          <a:xfrm>
            <a:off x="2424447" y="2283718"/>
            <a:ext cx="33123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IS: Y = 2,27 * (830 - 20i)</a:t>
            </a:r>
            <a:endParaRPr lang="cs-CZ" altLang="cs-CZ" sz="14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C4DF8819-9830-9043-B286-E21B650A60E5}"/>
              </a:ext>
            </a:extLst>
          </p:cNvPr>
          <p:cNvSpPr/>
          <p:nvPr/>
        </p:nvSpPr>
        <p:spPr>
          <a:xfrm>
            <a:off x="2413388" y="2523224"/>
            <a:ext cx="33123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4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IS: Y = 1 884,1 – 45,4i</a:t>
            </a:r>
            <a:endParaRPr lang="cs-CZ" altLang="cs-CZ" sz="1400" b="1" i="1" u="sng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V="1">
            <a:off x="1728827" y="2544312"/>
            <a:ext cx="695620" cy="183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8" name="Obdélník 27">
            <a:extLst>
              <a:ext uri="{FF2B5EF4-FFF2-40B4-BE49-F238E27FC236}">
                <a16:creationId xmlns:a16="http://schemas.microsoft.com/office/drawing/2014/main" id="{302C6A71-A333-4C9C-974B-05B25E496D63}"/>
              </a:ext>
            </a:extLst>
          </p:cNvPr>
          <p:cNvSpPr/>
          <p:nvPr/>
        </p:nvSpPr>
        <p:spPr>
          <a:xfrm>
            <a:off x="4997097" y="2780750"/>
            <a:ext cx="37016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za úrokovou míru (i) v rovnici IS dosadíme křivku LM  </a:t>
            </a:r>
            <a:endParaRPr lang="cs-CZ" sz="1200" i="1" dirty="0">
              <a:solidFill>
                <a:srgbClr val="FF0000"/>
              </a:solidFill>
            </a:endParaRP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8C3E4987-893A-4F00-8241-7A43E3E0E4BD}"/>
              </a:ext>
            </a:extLst>
          </p:cNvPr>
          <p:cNvSpPr/>
          <p:nvPr/>
        </p:nvSpPr>
        <p:spPr>
          <a:xfrm>
            <a:off x="5013675" y="2307632"/>
            <a:ext cx="2477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Rovnovážná úroveň důchodu:</a:t>
            </a:r>
            <a:endParaRPr lang="cs-CZ" sz="1400" dirty="0">
              <a:solidFill>
                <a:srgbClr val="C00000"/>
              </a:solidFill>
            </a:endParaRP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667F4972-4699-4E79-A180-095CD67B000B}"/>
              </a:ext>
            </a:extLst>
          </p:cNvPr>
          <p:cNvSpPr/>
          <p:nvPr/>
        </p:nvSpPr>
        <p:spPr>
          <a:xfrm>
            <a:off x="6852698" y="3871809"/>
            <a:ext cx="2570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rovnice křivky LM dosadíme vypočítaný rovnovážný důchod (Y</a:t>
            </a:r>
            <a:r>
              <a:rPr lang="cs-CZ" sz="12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cs-CZ" sz="1200" i="1" dirty="0">
              <a:solidFill>
                <a:srgbClr val="FF0000"/>
              </a:solidFill>
            </a:endParaRPr>
          </a:p>
        </p:txBody>
      </p: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104CF4DD-9FF0-4ED3-990F-5018411F89B0}"/>
              </a:ext>
            </a:extLst>
          </p:cNvPr>
          <p:cNvCxnSpPr/>
          <p:nvPr/>
        </p:nvCxnSpPr>
        <p:spPr>
          <a:xfrm flipH="1">
            <a:off x="8364605" y="2995525"/>
            <a:ext cx="1" cy="657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5023727" y="2543889"/>
            <a:ext cx="1849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IS: Y = 1 884,1 – 45,4i</a:t>
            </a:r>
            <a:endParaRPr lang="cs-CZ" sz="1400" dirty="0">
              <a:solidFill>
                <a:srgbClr val="C00000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5023727" y="2997102"/>
            <a:ext cx="30067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IS: Y = 1 884,1 – 45,4*(0,02Y – 26,67)</a:t>
            </a:r>
          </a:p>
        </p:txBody>
      </p:sp>
      <p:sp>
        <p:nvSpPr>
          <p:cNvPr id="35" name="Obdélník 34"/>
          <p:cNvSpPr/>
          <p:nvPr/>
        </p:nvSpPr>
        <p:spPr>
          <a:xfrm>
            <a:off x="5292888" y="3224896"/>
            <a:ext cx="26527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1 884,1 – 0,908Y + 1 210,818</a:t>
            </a:r>
          </a:p>
        </p:txBody>
      </p:sp>
      <p:sp>
        <p:nvSpPr>
          <p:cNvPr id="36" name="Obdélník 35"/>
          <p:cNvSpPr/>
          <p:nvPr/>
        </p:nvSpPr>
        <p:spPr>
          <a:xfrm>
            <a:off x="5321035" y="3450273"/>
            <a:ext cx="16655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1,908Y = 3 094,918 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5322379" y="3656364"/>
            <a:ext cx="12602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sz="14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sz="1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1 622,07 </a:t>
            </a:r>
            <a:endParaRPr lang="cs-CZ" sz="1400" b="1" dirty="0">
              <a:solidFill>
                <a:srgbClr val="C00000"/>
              </a:solidFill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6876256" y="3656365"/>
            <a:ext cx="18419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u="sng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LM: i = 0,02Y – 26,67</a:t>
            </a:r>
            <a:endParaRPr lang="cs-CZ" altLang="cs-CZ" sz="1400" i="1" u="sng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6931270" y="4252383"/>
            <a:ext cx="20409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= 0,02*1 622,07 – 26,67</a:t>
            </a:r>
          </a:p>
        </p:txBody>
      </p:sp>
      <p:sp>
        <p:nvSpPr>
          <p:cNvPr id="41" name="Obdélník 40"/>
          <p:cNvSpPr/>
          <p:nvPr/>
        </p:nvSpPr>
        <p:spPr>
          <a:xfrm>
            <a:off x="6931270" y="4467826"/>
            <a:ext cx="8659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altLang="cs-CZ" sz="1400" b="1" baseline="-25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altLang="cs-CZ" sz="14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1400" b="1" u="sng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5,77</a:t>
            </a:r>
            <a:r>
              <a:rPr lang="cs-CZ" altLang="cs-CZ" sz="14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4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5120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1" grpId="0"/>
      <p:bldP spid="12" grpId="0"/>
      <p:bldP spid="13" grpId="0"/>
      <p:bldP spid="14" grpId="0"/>
      <p:bldP spid="2" grpId="0"/>
      <p:bldP spid="17" grpId="0"/>
      <p:bldP spid="18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15" grpId="0"/>
      <p:bldP spid="34" grpId="0"/>
      <p:bldP spid="35" grpId="0"/>
      <p:bldP spid="36" grpId="0"/>
      <p:bldP spid="37" grpId="0"/>
      <p:bldP spid="38" grpId="0"/>
      <p:bldP spid="40" grpId="0"/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/>
              <a:t>Příklad č. 4</a:t>
            </a:r>
          </a:p>
        </p:txBody>
      </p:sp>
      <p:sp>
        <p:nvSpPr>
          <p:cNvPr id="2" name="Obdélník 1"/>
          <p:cNvSpPr/>
          <p:nvPr/>
        </p:nvSpPr>
        <p:spPr>
          <a:xfrm>
            <a:off x="611560" y="1275606"/>
            <a:ext cx="8820472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Máme ekonomiku, která se nachází v tzv. pasti likvidity. 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Dále víte, že: C</a:t>
            </a:r>
            <a:r>
              <a:rPr lang="cs-CZ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=200, Ī=150, G=250, c=0,6, t=0,4, b= 15.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LcParenR"/>
              <a:tabLst>
                <a:tab pos="270510" algn="l"/>
              </a:tabLst>
            </a:pP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Určete velikost výdajového multiplikátoru a velikost autonomních výdajů.</a:t>
            </a:r>
          </a:p>
          <a:p>
            <a:pPr lvl="2">
              <a:lnSpc>
                <a:spcPct val="115000"/>
              </a:lnSpc>
            </a:pP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I)   Určete rovnice křivek LM a IS.</a:t>
            </a:r>
          </a:p>
          <a:p>
            <a:pPr marL="1314450" lvl="2" indent="-400050">
              <a:lnSpc>
                <a:spcPct val="115000"/>
              </a:lnSpc>
              <a:buAutoNum type="romanUcParenR" startAt="2"/>
            </a:pP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Jaká je rovnovážná úroveň důchodu.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LcParenR"/>
            </a:pP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Situaci graficky znázorněte.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LcParenR"/>
            </a:pP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Jaká je velikost multiplikátoru fiskální politiky?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LcParenR"/>
            </a:pP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Jaká je velikost vytěsnění?</a:t>
            </a:r>
            <a:endParaRPr lang="cs-CZ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676320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2262" y="678852"/>
            <a:ext cx="7704856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0510" algn="l"/>
              </a:tabLst>
            </a:pPr>
            <a:r>
              <a:rPr lang="cs-CZ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Máme ekonomiku, která se nachází v tzv. </a:t>
            </a:r>
            <a:r>
              <a:rPr lang="cs-CZ" sz="1200" b="1" u="sng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pasti likvidity</a:t>
            </a:r>
            <a:r>
              <a:rPr lang="cs-CZ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spcBef>
                <a:spcPts val="0"/>
              </a:spcBef>
              <a:buNone/>
              <a:tabLst>
                <a:tab pos="270510" algn="l"/>
              </a:tabLst>
            </a:pPr>
            <a:r>
              <a:rPr lang="cs-CZ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Dále víte, že: C</a:t>
            </a:r>
            <a:r>
              <a:rPr lang="cs-CZ" sz="1200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=200, Ī=150, G=250, mpc=0,6, t=0,4, b= 15.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lphaLcParenR"/>
              <a:tabLst>
                <a:tab pos="270510" algn="l"/>
              </a:tabLst>
            </a:pPr>
            <a:r>
              <a:rPr lang="cs-CZ" sz="1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Určete velikost </a:t>
            </a:r>
            <a:r>
              <a:rPr lang="cs-CZ" sz="1200" b="1" dirty="0">
                <a:solidFill>
                  <a:srgbClr val="00B0F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výdajového multiplikátoru </a:t>
            </a:r>
            <a:r>
              <a:rPr lang="cs-CZ" sz="1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a velikost </a:t>
            </a:r>
            <a:r>
              <a:rPr lang="cs-CZ" sz="12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autonomních výdajů</a:t>
            </a:r>
            <a:r>
              <a:rPr lang="cs-CZ" sz="1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cs-CZ" sz="1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I)       Určete rovnice křivek </a:t>
            </a:r>
            <a:r>
              <a:rPr lang="cs-CZ" sz="1200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LM</a:t>
            </a:r>
            <a:r>
              <a:rPr lang="cs-CZ" sz="1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1200" b="1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1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314450" lvl="2" indent="-400050">
              <a:spcBef>
                <a:spcPts val="0"/>
              </a:spcBef>
              <a:buAutoNum type="romanUcParenR" startAt="2"/>
            </a:pPr>
            <a:r>
              <a:rPr lang="cs-CZ" sz="1200" b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Jaká je rovnovážná úroveň důchodu?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lphaLcParenR"/>
            </a:pPr>
            <a:r>
              <a:rPr lang="cs-CZ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Situaci graficky znázorněte. </a:t>
            </a:r>
            <a:r>
              <a:rPr lang="cs-CZ" sz="12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 viz další </a:t>
            </a:r>
            <a:r>
              <a:rPr lang="cs-CZ" sz="1200" b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slide</a:t>
            </a:r>
            <a:endParaRPr lang="cs-CZ" sz="1200" b="1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buFont typeface="+mj-lt"/>
              <a:buAutoNum type="alphaLcParenR"/>
            </a:pPr>
            <a:r>
              <a:rPr lang="cs-CZ" sz="1200" b="1" dirty="0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Jaká je velikost multiplikátoru fiskální politiky?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lphaLcParenR"/>
            </a:pPr>
            <a:r>
              <a:rPr lang="cs-CZ" sz="12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Jaká je velikost vytěsnění?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/>
              <a:t>Příklad č. 4 … a) I, II, c), 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2">
                <a:extLst>
                  <a:ext uri="{FF2B5EF4-FFF2-40B4-BE49-F238E27FC236}">
                    <a16:creationId xmlns:a16="http://schemas.microsoft.com/office/drawing/2014/main" id="{E7F8E17A-3134-6545-BFAF-9989EA0B7A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502" y="2839860"/>
                <a:ext cx="1368152" cy="46561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cs-CZ" altLang="cs-CZ" sz="1400" b="1" dirty="0">
                    <a:solidFill>
                      <a:srgbClr val="00B0F0"/>
                    </a:solidFill>
                    <a:cs typeface="Times New Roman" panose="02020603050405020304" pitchFamily="18" charset="0"/>
                  </a:rPr>
                  <a:t>𝛂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1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1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cs-CZ" altLang="cs-CZ" sz="1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cs-CZ" altLang="cs-CZ" sz="1400" b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cs-CZ" altLang="cs-CZ" sz="1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cs-CZ" altLang="cs-CZ" sz="1400" b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cs-CZ" altLang="cs-CZ" sz="1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cs-CZ" altLang="cs-CZ" sz="1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cs-CZ" altLang="cs-CZ" sz="1400" b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−</m:t>
                            </m:r>
                            <m:r>
                              <a:rPr lang="cs-CZ" altLang="cs-CZ" sz="1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d>
                      </m:den>
                    </m:f>
                  </m:oMath>
                </a14:m>
                <a:r>
                  <a:rPr lang="cs-CZ" altLang="cs-CZ" sz="1400" b="1" dirty="0">
                    <a:solidFill>
                      <a:srgbClr val="00B0F0"/>
                    </a:solidFill>
                    <a:cs typeface="Times New Roman" panose="02020603050405020304" pitchFamily="18" charset="0"/>
                  </a:rPr>
                  <a:t> </a:t>
                </a:r>
                <a:endParaRPr lang="cs-CZ" altLang="cs-CZ" sz="1400" b="1" i="1" dirty="0">
                  <a:solidFill>
                    <a:srgbClr val="00B0F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Zástupný symbol pro obsah 2">
                <a:extLst>
                  <a:ext uri="{FF2B5EF4-FFF2-40B4-BE49-F238E27FC236}">
                    <a16:creationId xmlns:a16="http://schemas.microsoft.com/office/drawing/2014/main" id="{E7F8E17A-3134-6545-BFAF-9989EA0B7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2" y="2839860"/>
                <a:ext cx="1368152" cy="465615"/>
              </a:xfrm>
              <a:prstGeom prst="rect">
                <a:avLst/>
              </a:prstGeom>
              <a:blipFill>
                <a:blip r:embed="rId3"/>
                <a:stretch>
                  <a:fillRect l="-13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2">
                <a:extLst>
                  <a:ext uri="{FF2B5EF4-FFF2-40B4-BE49-F238E27FC236}">
                    <a16:creationId xmlns:a16="http://schemas.microsoft.com/office/drawing/2014/main" id="{C69EA442-BEBB-F942-BA77-5D9F5142BA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735" y="3211909"/>
                <a:ext cx="1597193" cy="47878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cs-CZ" altLang="cs-CZ" sz="1400" b="1" dirty="0">
                    <a:solidFill>
                      <a:srgbClr val="00B0F0"/>
                    </a:solidFill>
                    <a:cs typeface="Times New Roman" panose="02020603050405020304" pitchFamily="18" charset="0"/>
                  </a:rPr>
                  <a:t>𝛂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1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1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cs-CZ" altLang="cs-CZ" sz="1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cs-CZ" altLang="cs-CZ" sz="1400" b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cs-CZ" altLang="cs-CZ" sz="14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cs-CZ" altLang="cs-CZ" sz="14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cs-CZ" altLang="cs-CZ" sz="14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cs-CZ" altLang="cs-CZ" sz="1400" b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cs-CZ" altLang="cs-CZ" sz="1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cs-CZ" altLang="cs-CZ" sz="1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cs-CZ" altLang="cs-CZ" sz="1400" b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−</m:t>
                            </m:r>
                            <m:r>
                              <a:rPr lang="cs-CZ" altLang="cs-CZ" sz="14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cs-CZ" altLang="cs-CZ" sz="14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cs-CZ" altLang="cs-CZ" sz="14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d>
                      </m:den>
                    </m:f>
                  </m:oMath>
                </a14:m>
                <a:r>
                  <a:rPr lang="cs-CZ" altLang="cs-CZ" sz="1400" b="1" dirty="0">
                    <a:solidFill>
                      <a:srgbClr val="00B0F0"/>
                    </a:solidFill>
                    <a:cs typeface="Times New Roman" panose="02020603050405020304" pitchFamily="18" charset="0"/>
                  </a:rPr>
                  <a:t> </a:t>
                </a:r>
                <a:endParaRPr lang="cs-CZ" altLang="cs-CZ" sz="1400" b="1" i="1" dirty="0">
                  <a:solidFill>
                    <a:srgbClr val="00B0F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Zástupný symbol pro obsah 2">
                <a:extLst>
                  <a:ext uri="{FF2B5EF4-FFF2-40B4-BE49-F238E27FC236}">
                    <a16:creationId xmlns:a16="http://schemas.microsoft.com/office/drawing/2014/main" id="{C69EA442-BEBB-F942-BA77-5D9F5142B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5" y="3211909"/>
                <a:ext cx="1597193" cy="478788"/>
              </a:xfrm>
              <a:prstGeom prst="rect">
                <a:avLst/>
              </a:prstGeom>
              <a:blipFill>
                <a:blip r:embed="rId4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3939F815-B5C7-F140-AFD7-3D333F2DEE07}"/>
              </a:ext>
            </a:extLst>
          </p:cNvPr>
          <p:cNvSpPr txBox="1">
            <a:spLocks/>
          </p:cNvSpPr>
          <p:nvPr/>
        </p:nvSpPr>
        <p:spPr>
          <a:xfrm>
            <a:off x="76276" y="3687001"/>
            <a:ext cx="920513" cy="37340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u="sng" dirty="0">
                <a:solidFill>
                  <a:srgbClr val="00B0F0"/>
                </a:solidFill>
                <a:cs typeface="Times New Roman" panose="02020603050405020304" pitchFamily="18" charset="0"/>
              </a:rPr>
              <a:t>𝛂 = 1,56</a:t>
            </a:r>
            <a:endParaRPr lang="cs-CZ" altLang="cs-CZ" sz="1400" b="1" i="1" u="sng" dirty="0">
              <a:solidFill>
                <a:srgbClr val="00B0F0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FDBB7944-E749-6B4F-83B6-4203FA98E322}"/>
                  </a:ext>
                </a:extLst>
              </p:cNvPr>
              <p:cNvSpPr/>
              <p:nvPr/>
            </p:nvSpPr>
            <p:spPr>
              <a:xfrm>
                <a:off x="1991590" y="2607284"/>
                <a:ext cx="216024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altLang="cs-CZ" sz="1400" b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A = Ca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altLang="cs-CZ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cs-CZ" altLang="cs-CZ" sz="14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𝐈</m:t>
                        </m:r>
                      </m:e>
                    </m:acc>
                  </m:oMath>
                </a14:m>
                <a:r>
                  <a:rPr lang="cs-CZ" sz="1400" b="1" dirty="0">
                    <a:solidFill>
                      <a:srgbClr val="7030A0"/>
                    </a:solidFill>
                  </a:rPr>
                  <a:t> + G</a:t>
                </a:r>
                <a:endParaRPr lang="cs-CZ" sz="1400" b="1" i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FDBB7944-E749-6B4F-83B6-4203FA98E3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590" y="2607284"/>
                <a:ext cx="2160240" cy="307777"/>
              </a:xfrm>
              <a:prstGeom prst="rect">
                <a:avLst/>
              </a:prstGeom>
              <a:blipFill>
                <a:blip r:embed="rId5"/>
                <a:stretch>
                  <a:fillRect l="-847" t="-4000" b="-2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bdélník 10">
            <a:extLst>
              <a:ext uri="{FF2B5EF4-FFF2-40B4-BE49-F238E27FC236}">
                <a16:creationId xmlns:a16="http://schemas.microsoft.com/office/drawing/2014/main" id="{F2186B23-20FE-1243-BD6E-F14129F87812}"/>
              </a:ext>
            </a:extLst>
          </p:cNvPr>
          <p:cNvSpPr/>
          <p:nvPr/>
        </p:nvSpPr>
        <p:spPr>
          <a:xfrm>
            <a:off x="1991590" y="2867797"/>
            <a:ext cx="17715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400" b="1" dirty="0">
                <a:solidFill>
                  <a:srgbClr val="7030A0"/>
                </a:solidFill>
                <a:cs typeface="Times New Roman" panose="02020603050405020304" pitchFamily="18" charset="0"/>
              </a:rPr>
              <a:t>A = 200 + 150 + 250</a:t>
            </a:r>
            <a:endParaRPr lang="cs-CZ" sz="1400" b="1" i="1" dirty="0">
              <a:solidFill>
                <a:srgbClr val="7030A0"/>
              </a:solidFill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1FEE1964-181D-9A42-A9E4-85D5C73CFBAB}"/>
              </a:ext>
            </a:extLst>
          </p:cNvPr>
          <p:cNvSpPr/>
          <p:nvPr/>
        </p:nvSpPr>
        <p:spPr>
          <a:xfrm>
            <a:off x="1991590" y="3175511"/>
            <a:ext cx="10081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400" b="1" u="sng" dirty="0">
                <a:solidFill>
                  <a:srgbClr val="7030A0"/>
                </a:solidFill>
                <a:cs typeface="Times New Roman" panose="02020603050405020304" pitchFamily="18" charset="0"/>
              </a:rPr>
              <a:t>A = 600</a:t>
            </a:r>
            <a:endParaRPr lang="cs-CZ" sz="1400" b="1" i="1" u="sng" dirty="0">
              <a:solidFill>
                <a:srgbClr val="7030A0"/>
              </a:solidFill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43BAA349-E389-49A1-8495-0BD2484EC72F}"/>
              </a:ext>
            </a:extLst>
          </p:cNvPr>
          <p:cNvSpPr/>
          <p:nvPr/>
        </p:nvSpPr>
        <p:spPr>
          <a:xfrm>
            <a:off x="18246" y="2337780"/>
            <a:ext cx="25375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4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Jednoduchý výdajový multiplikátor:</a:t>
            </a:r>
            <a:endParaRPr lang="cs-CZ" sz="1400" u="sng" dirty="0">
              <a:solidFill>
                <a:srgbClr val="00B0F0"/>
              </a:solidFill>
            </a:endParaRPr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9FAAF13E-6914-4E97-AA87-7A728CD390B3}"/>
              </a:ext>
            </a:extLst>
          </p:cNvPr>
          <p:cNvCxnSpPr>
            <a:cxnSpLocks/>
          </p:cNvCxnSpPr>
          <p:nvPr/>
        </p:nvCxnSpPr>
        <p:spPr>
          <a:xfrm>
            <a:off x="100628" y="2283718"/>
            <a:ext cx="88569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9B6E27FF-090D-4091-9223-5E31C6455038}"/>
              </a:ext>
            </a:extLst>
          </p:cNvPr>
          <p:cNvSpPr txBox="1">
            <a:spLocks/>
          </p:cNvSpPr>
          <p:nvPr/>
        </p:nvSpPr>
        <p:spPr>
          <a:xfrm>
            <a:off x="5181266" y="1470940"/>
            <a:ext cx="3776346" cy="74518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cs-CZ" altLang="cs-CZ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 zadání víme, že: 	</a:t>
            </a:r>
            <a:r>
              <a:rPr lang="cs-CZ" sz="1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cs-CZ" sz="1400" b="1" baseline="-250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1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=200	mpc=0,6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	 Ī=150 	t=0,4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	G=250	b= 15 </a:t>
            </a:r>
            <a:r>
              <a:rPr lang="cs-CZ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altLang="cs-CZ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43BAA349-E389-49A1-8495-0BD2484EC72F}"/>
              </a:ext>
            </a:extLst>
          </p:cNvPr>
          <p:cNvSpPr/>
          <p:nvPr/>
        </p:nvSpPr>
        <p:spPr>
          <a:xfrm>
            <a:off x="1991590" y="2351308"/>
            <a:ext cx="25375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Autonomní výdaje:</a:t>
            </a:r>
            <a:endParaRPr lang="cs-CZ" sz="1400" u="sng" dirty="0">
              <a:solidFill>
                <a:srgbClr val="7030A0"/>
              </a:solidFill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369A8DCC-642A-4A51-BE3D-383AF149C33A}"/>
              </a:ext>
            </a:extLst>
          </p:cNvPr>
          <p:cNvSpPr/>
          <p:nvPr/>
        </p:nvSpPr>
        <p:spPr>
          <a:xfrm>
            <a:off x="3963703" y="2649780"/>
            <a:ext cx="17227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IS: Y = </a:t>
            </a:r>
            <a:r>
              <a:rPr lang="el-GR" altLang="cs-CZ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altLang="cs-CZ" sz="1400" b="1" baseline="-25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cs-CZ" altLang="cs-CZ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*(A - b*i) </a:t>
            </a:r>
            <a:endParaRPr lang="cs-CZ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Zástupný symbol pro obsah 2">
            <a:extLst>
              <a:ext uri="{FF2B5EF4-FFF2-40B4-BE49-F238E27FC236}">
                <a16:creationId xmlns:a16="http://schemas.microsoft.com/office/drawing/2014/main" id="{46D5EC90-5FCF-4772-A5EF-4E4F724830C1}"/>
              </a:ext>
            </a:extLst>
          </p:cNvPr>
          <p:cNvSpPr txBox="1">
            <a:spLocks/>
          </p:cNvSpPr>
          <p:nvPr/>
        </p:nvSpPr>
        <p:spPr>
          <a:xfrm>
            <a:off x="3929000" y="2346145"/>
            <a:ext cx="1705367" cy="2835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Rovnice křivky IS: 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1E3BC12E-0C3D-4B3B-88C8-C0D5726CFC6E}"/>
              </a:ext>
            </a:extLst>
          </p:cNvPr>
          <p:cNvSpPr/>
          <p:nvPr/>
        </p:nvSpPr>
        <p:spPr>
          <a:xfrm>
            <a:off x="1960143" y="3488130"/>
            <a:ext cx="17956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Rovnice křivky LM: </a:t>
            </a:r>
            <a:endParaRPr lang="cs-CZ" sz="1400" b="1" u="sng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délník 20">
                <a:extLst>
                  <a:ext uri="{FF2B5EF4-FFF2-40B4-BE49-F238E27FC236}">
                    <a16:creationId xmlns:a16="http://schemas.microsoft.com/office/drawing/2014/main" id="{BDDA408B-5812-407C-A871-115806CF2056}"/>
                  </a:ext>
                </a:extLst>
              </p:cNvPr>
              <p:cNvSpPr/>
              <p:nvPr/>
            </p:nvSpPr>
            <p:spPr>
              <a:xfrm>
                <a:off x="1989302" y="3743915"/>
                <a:ext cx="1939698" cy="4354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altLang="cs-CZ" sz="1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LM: 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1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altLang="cs-CZ" sz="1400" b="1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cs-CZ" altLang="cs-CZ" sz="1400" b="1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cs-CZ" altLang="cs-CZ" sz="1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(k*</a:t>
                </a:r>
                <a:r>
                  <a:rPr lang="cs-CZ" altLang="cs-CZ" sz="1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cs-CZ" altLang="cs-CZ" sz="1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1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altLang="cs-CZ" sz="1400" b="1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cs-CZ" altLang="cs-CZ" sz="1400" b="1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den>
                    </m:f>
                  </m:oMath>
                </a14:m>
                <a:r>
                  <a:rPr lang="cs-CZ" altLang="cs-CZ" sz="1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</a:t>
                </a:r>
                <a:endParaRPr lang="cs-CZ" sz="1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Obdélník 20">
                <a:extLst>
                  <a:ext uri="{FF2B5EF4-FFF2-40B4-BE49-F238E27FC236}">
                    <a16:creationId xmlns:a16="http://schemas.microsoft.com/office/drawing/2014/main" id="{BDDA408B-5812-407C-A871-115806CF20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302" y="3743915"/>
                <a:ext cx="1939698" cy="435440"/>
              </a:xfrm>
              <a:prstGeom prst="rect">
                <a:avLst/>
              </a:prstGeom>
              <a:blipFill>
                <a:blip r:embed="rId6"/>
                <a:stretch>
                  <a:fillRect l="-940" b="-27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bdélník 2"/>
          <p:cNvSpPr/>
          <p:nvPr/>
        </p:nvSpPr>
        <p:spPr>
          <a:xfrm>
            <a:off x="1987399" y="4154558"/>
            <a:ext cx="9557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LM: </a:t>
            </a:r>
            <a:r>
              <a:rPr lang="cs-CZ" altLang="cs-CZ" sz="1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= 0 </a:t>
            </a:r>
          </a:p>
        </p:txBody>
      </p:sp>
      <p:sp>
        <p:nvSpPr>
          <p:cNvPr id="4" name="Obdélník 3"/>
          <p:cNvSpPr/>
          <p:nvPr/>
        </p:nvSpPr>
        <p:spPr>
          <a:xfrm>
            <a:off x="1987399" y="4432240"/>
            <a:ext cx="27687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(past likvidity =&gt; to znamená, že h = ∞)</a:t>
            </a:r>
            <a:endParaRPr lang="cs-CZ" altLang="cs-CZ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C8456002-17CC-5943-A910-29794805B1FF}"/>
              </a:ext>
            </a:extLst>
          </p:cNvPr>
          <p:cNvSpPr/>
          <p:nvPr/>
        </p:nvSpPr>
        <p:spPr>
          <a:xfrm>
            <a:off x="3978113" y="2880056"/>
            <a:ext cx="21458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IS: Y = 1,56 * (600 - 15*i)</a:t>
            </a:r>
            <a:endParaRPr lang="cs-CZ" altLang="cs-CZ" sz="14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D830EEDD-5F1F-8243-AAA1-51E8E138087C}"/>
              </a:ext>
            </a:extLst>
          </p:cNvPr>
          <p:cNvSpPr/>
          <p:nvPr/>
        </p:nvSpPr>
        <p:spPr>
          <a:xfrm>
            <a:off x="3986057" y="3118141"/>
            <a:ext cx="18820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4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IS: Y = 936 – 23,4i</a:t>
            </a:r>
            <a:endParaRPr lang="cs-CZ" altLang="cs-CZ" sz="1400" i="1" u="sng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4530302" y="3654628"/>
            <a:ext cx="2280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dosadíme do rovnice křivky IS úrokovou míru (i = 0) 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4463239" y="4013386"/>
            <a:ext cx="15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IS: Y = 936 – 23,4i</a:t>
            </a:r>
          </a:p>
        </p:txBody>
      </p:sp>
      <p:sp>
        <p:nvSpPr>
          <p:cNvPr id="27" name="Zástupný symbol pro obsah 2">
            <a:extLst>
              <a:ext uri="{FF2B5EF4-FFF2-40B4-BE49-F238E27FC236}">
                <a16:creationId xmlns:a16="http://schemas.microsoft.com/office/drawing/2014/main" id="{46D5EC90-5FCF-4772-A5EF-4E4F724830C1}"/>
              </a:ext>
            </a:extLst>
          </p:cNvPr>
          <p:cNvSpPr txBox="1">
            <a:spLocks/>
          </p:cNvSpPr>
          <p:nvPr/>
        </p:nvSpPr>
        <p:spPr>
          <a:xfrm>
            <a:off x="4426061" y="3425918"/>
            <a:ext cx="1963645" cy="2835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Rovnovážný důchod: 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4719038" y="4225322"/>
            <a:ext cx="14411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936 – 23,4*0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4716375" y="4409320"/>
            <a:ext cx="8563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140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altLang="cs-CZ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1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936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6609433" y="2369713"/>
            <a:ext cx="2515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Multiplikátor fiskální politiky: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délník 30"/>
              <p:cNvSpPr/>
              <p:nvPr/>
            </p:nvSpPr>
            <p:spPr>
              <a:xfrm>
                <a:off x="6681441" y="2640550"/>
                <a:ext cx="1127232" cy="5641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400" b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γ =</a:t>
                </a:r>
                <a14:m>
                  <m:oMath xmlns:m="http://schemas.openxmlformats.org/officeDocument/2006/math">
                    <m:r>
                      <a:rPr lang="cs-CZ" sz="1400" b="1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cs-CZ" sz="1400" b="1" i="1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sz="1400" b="1" dirty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</a:rPr>
                          <m:t>α</m:t>
                        </m:r>
                      </m:num>
                      <m:den>
                        <m:r>
                          <a:rPr lang="cs-CZ" sz="1400" b="1" i="1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cs-CZ" sz="1400" b="1" i="1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cs-CZ" sz="1400" b="1" i="1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cs-CZ" sz="1400" b="1" dirty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</a:rPr>
                              <m:t>α</m:t>
                            </m:r>
                            <m:r>
                              <m:rPr>
                                <m:nor/>
                              </m:rPr>
                              <a:rPr lang="cs-CZ" sz="1400" b="1" dirty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</a:rPr>
                              <m:t>∗</m:t>
                            </m:r>
                            <m:r>
                              <m:rPr>
                                <m:nor/>
                              </m:rPr>
                              <a:rPr lang="cs-CZ" sz="1400" b="1" dirty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</a:rPr>
                              <m:t>b</m:t>
                            </m:r>
                            <m:r>
                              <m:rPr>
                                <m:nor/>
                              </m:rPr>
                              <a:rPr lang="cs-CZ" sz="1400" b="1" dirty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</a:rPr>
                              <m:t>∗</m:t>
                            </m:r>
                            <m:r>
                              <m:rPr>
                                <m:nor/>
                              </m:rPr>
                              <a:rPr lang="cs-CZ" sz="1400" b="1" dirty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</a:rPr>
                              <m:t>k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cs-CZ" sz="1400" b="1" dirty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</a:rPr>
                              <m:t>h</m:t>
                            </m:r>
                          </m:den>
                        </m:f>
                      </m:den>
                    </m:f>
                  </m:oMath>
                </a14:m>
                <a:endParaRPr lang="cs-CZ" sz="1400" b="1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Obdélník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441" y="2640550"/>
                <a:ext cx="1127232" cy="564193"/>
              </a:xfrm>
              <a:prstGeom prst="rect">
                <a:avLst/>
              </a:prstGeom>
              <a:blipFill>
                <a:blip r:embed="rId7"/>
                <a:stretch>
                  <a:fillRect l="-1622" b="-21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délník 31"/>
              <p:cNvSpPr/>
              <p:nvPr/>
            </p:nvSpPr>
            <p:spPr>
              <a:xfrm>
                <a:off x="6710154" y="3160588"/>
                <a:ext cx="1404552" cy="578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400" b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γ =</a:t>
                </a:r>
                <a14:m>
                  <m:oMath xmlns:m="http://schemas.openxmlformats.org/officeDocument/2006/math">
                    <m:r>
                      <a:rPr lang="cs-CZ" sz="1400" b="1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cs-CZ" sz="1400" b="1" i="1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sz="1400" b="1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</a:rPr>
                          <m:t>1,56</m:t>
                        </m:r>
                      </m:num>
                      <m:den>
                        <m:r>
                          <a:rPr lang="cs-CZ" sz="1400" b="1" i="1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cs-CZ" sz="1400" b="1" i="1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cs-CZ" sz="1400" b="1" i="1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cs-CZ" sz="1400" b="1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</a:rPr>
                              <m:t>1,56</m:t>
                            </m:r>
                            <m:r>
                              <m:rPr>
                                <m:nor/>
                              </m:rPr>
                              <a:rPr lang="cs-CZ" sz="1400" b="1" dirty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</a:rPr>
                              <m:t>∗15∗0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cs-CZ" sz="1400" b="1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</a:rPr>
                              <m:t>∞</m:t>
                            </m:r>
                          </m:den>
                        </m:f>
                      </m:den>
                    </m:f>
                  </m:oMath>
                </a14:m>
                <a:endParaRPr lang="cs-CZ" sz="1400" b="1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Obdélník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154" y="3160588"/>
                <a:ext cx="1404552" cy="578492"/>
              </a:xfrm>
              <a:prstGeom prst="rect">
                <a:avLst/>
              </a:prstGeom>
              <a:blipFill>
                <a:blip r:embed="rId8"/>
                <a:stretch>
                  <a:fillRect l="-130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délník 32"/>
              <p:cNvSpPr/>
              <p:nvPr/>
            </p:nvSpPr>
            <p:spPr>
              <a:xfrm>
                <a:off x="6754312" y="3709422"/>
                <a:ext cx="111280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400" b="1" u="sng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γ = 1,56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cs-CZ" sz="1400" b="1" u="sng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rPr>
                      <m:t>α</m:t>
                    </m:r>
                  </m:oMath>
                </a14:m>
                <a:r>
                  <a:rPr lang="cs-CZ" sz="1400" b="1" u="sng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3" name="Obdélník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312" y="3709422"/>
                <a:ext cx="1112805" cy="307777"/>
              </a:xfrm>
              <a:prstGeom prst="rect">
                <a:avLst/>
              </a:prstGeom>
              <a:blipFill>
                <a:blip r:embed="rId9"/>
                <a:stretch>
                  <a:fillRect l="-1639" t="-4000" b="-2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bdélník 33"/>
          <p:cNvSpPr/>
          <p:nvPr/>
        </p:nvSpPr>
        <p:spPr>
          <a:xfrm>
            <a:off x="209683" y="4759078"/>
            <a:ext cx="89343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Vytěsnění není žádné, protože se nemění úroková míra (i), která stojí za vytěsněním. </a:t>
            </a:r>
            <a:endParaRPr lang="cs-CZ" sz="14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730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7" grpId="0"/>
      <p:bldP spid="18" grpId="0"/>
      <p:bldP spid="19" grpId="0"/>
      <p:bldP spid="20" grpId="0"/>
      <p:bldP spid="21" grpId="0"/>
      <p:bldP spid="3" grpId="0"/>
      <p:bldP spid="4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/>
              <a:t>Příklad č. 4 … b)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21431978-A669-A24B-B3B1-490F25F757B8}"/>
              </a:ext>
            </a:extLst>
          </p:cNvPr>
          <p:cNvSpPr txBox="1">
            <a:spLocks/>
          </p:cNvSpPr>
          <p:nvPr/>
        </p:nvSpPr>
        <p:spPr>
          <a:xfrm>
            <a:off x="9988" y="771568"/>
            <a:ext cx="8758624" cy="507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cs-CZ" sz="2000" b="1" dirty="0"/>
              <a:t>b) </a:t>
            </a:r>
            <a:r>
              <a:rPr lang="cs-CZ" sz="2000" dirty="0"/>
              <a:t>Situaci graficky znázorněte.</a:t>
            </a:r>
          </a:p>
          <a:p>
            <a:pPr marL="0" lvl="0" indent="0">
              <a:buNone/>
            </a:pPr>
            <a:endParaRPr lang="cs-CZ" sz="2000" dirty="0"/>
          </a:p>
          <a:p>
            <a:pPr marL="114300" indent="0">
              <a:buNone/>
            </a:pPr>
            <a:r>
              <a:rPr lang="cs-CZ" sz="2000" dirty="0"/>
              <a:t> </a:t>
            </a:r>
          </a:p>
          <a:p>
            <a:pPr marL="11430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b="1" dirty="0"/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7AEA5D2A-78AB-F544-9D77-4B75CB1C688E}"/>
              </a:ext>
            </a:extLst>
          </p:cNvPr>
          <p:cNvCxnSpPr/>
          <p:nvPr/>
        </p:nvCxnSpPr>
        <p:spPr>
          <a:xfrm>
            <a:off x="1691680" y="2139702"/>
            <a:ext cx="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296615E3-3895-7646-9264-EAD83F2E16A9}"/>
              </a:ext>
            </a:extLst>
          </p:cNvPr>
          <p:cNvCxnSpPr>
            <a:cxnSpLocks/>
          </p:cNvCxnSpPr>
          <p:nvPr/>
        </p:nvCxnSpPr>
        <p:spPr>
          <a:xfrm>
            <a:off x="1691680" y="4299942"/>
            <a:ext cx="3168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99D6455-F3E5-3F48-8E92-38502C2ED88C}"/>
              </a:ext>
            </a:extLst>
          </p:cNvPr>
          <p:cNvSpPr txBox="1"/>
          <p:nvPr/>
        </p:nvSpPr>
        <p:spPr>
          <a:xfrm>
            <a:off x="1341920" y="196691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i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8EF3ACA-1B88-D04A-A743-F392D9711735}"/>
              </a:ext>
            </a:extLst>
          </p:cNvPr>
          <p:cNvSpPr txBox="1"/>
          <p:nvPr/>
        </p:nvSpPr>
        <p:spPr>
          <a:xfrm>
            <a:off x="4680013" y="429994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Y</a:t>
            </a: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BAA0DEAB-6A5A-D749-B9CB-9D232D86F4D0}"/>
              </a:ext>
            </a:extLst>
          </p:cNvPr>
          <p:cNvCxnSpPr>
            <a:cxnSpLocks/>
          </p:cNvCxnSpPr>
          <p:nvPr/>
        </p:nvCxnSpPr>
        <p:spPr>
          <a:xfrm>
            <a:off x="1691680" y="4299942"/>
            <a:ext cx="24482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A08E4AE9-3F86-E24F-8E9E-68F6A3BC4118}"/>
              </a:ext>
            </a:extLst>
          </p:cNvPr>
          <p:cNvSpPr txBox="1"/>
          <p:nvPr/>
        </p:nvSpPr>
        <p:spPr>
          <a:xfrm>
            <a:off x="3923930" y="3941798"/>
            <a:ext cx="60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LM</a:t>
            </a: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DFC90B47-2F02-8D43-872B-00BEC508FB0E}"/>
              </a:ext>
            </a:extLst>
          </p:cNvPr>
          <p:cNvCxnSpPr/>
          <p:nvPr/>
        </p:nvCxnSpPr>
        <p:spPr>
          <a:xfrm>
            <a:off x="1751992" y="3047032"/>
            <a:ext cx="2304256" cy="16756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63D66EF5-FF35-984C-AD09-CA6BEAD1150A}"/>
              </a:ext>
            </a:extLst>
          </p:cNvPr>
          <p:cNvSpPr txBox="1"/>
          <p:nvPr/>
        </p:nvSpPr>
        <p:spPr>
          <a:xfrm>
            <a:off x="4011200" y="4432600"/>
            <a:ext cx="60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IS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ED52447D-AD92-B340-B880-46F433537DA1}"/>
              </a:ext>
            </a:extLst>
          </p:cNvPr>
          <p:cNvSpPr txBox="1"/>
          <p:nvPr/>
        </p:nvSpPr>
        <p:spPr>
          <a:xfrm>
            <a:off x="3372326" y="3888584"/>
            <a:ext cx="60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E</a:t>
            </a:r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6DA82483-DBF5-3345-8240-D28047211274}"/>
              </a:ext>
            </a:extLst>
          </p:cNvPr>
          <p:cNvSpPr/>
          <p:nvPr/>
        </p:nvSpPr>
        <p:spPr>
          <a:xfrm>
            <a:off x="3419872" y="4261934"/>
            <a:ext cx="72008" cy="45745"/>
          </a:xfrm>
          <a:prstGeom prst="ellipse">
            <a:avLst/>
          </a:prstGeom>
          <a:ln>
            <a:solidFill>
              <a:srgbClr val="981E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2996BA8A-8E8F-014C-9320-8EE51DB9856E}"/>
              </a:ext>
            </a:extLst>
          </p:cNvPr>
          <p:cNvSpPr txBox="1"/>
          <p:nvPr/>
        </p:nvSpPr>
        <p:spPr>
          <a:xfrm>
            <a:off x="3118426" y="4311130"/>
            <a:ext cx="60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936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BA458338-3E57-714A-9DA2-C1C0CEFD4E02}"/>
              </a:ext>
            </a:extLst>
          </p:cNvPr>
          <p:cNvSpPr txBox="1"/>
          <p:nvPr/>
        </p:nvSpPr>
        <p:spPr>
          <a:xfrm>
            <a:off x="1417586" y="4166118"/>
            <a:ext cx="60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4594BE83-9A35-9E44-9D21-E316E96A22B2}"/>
              </a:ext>
            </a:extLst>
          </p:cNvPr>
          <p:cNvSpPr txBox="1"/>
          <p:nvPr/>
        </p:nvSpPr>
        <p:spPr>
          <a:xfrm>
            <a:off x="5220072" y="314781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solidFill>
                  <a:srgbClr val="FF0000"/>
                </a:solidFill>
              </a:rPr>
              <a:t>Křivka LM je horizontální (úroková míra je rovna nule).</a:t>
            </a:r>
          </a:p>
        </p:txBody>
      </p:sp>
    </p:spTree>
    <p:extLst>
      <p:ext uri="{BB962C8B-B14F-4D97-AF65-F5344CB8AC3E}">
        <p14:creationId xmlns:p14="http://schemas.microsoft.com/office/powerpoint/2010/main" val="278924947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507703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ÚVODNÍ OPAKOVÁNÍ MODELU IS-LM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09965A16-0E07-864C-A300-410B129604C9}"/>
              </a:ext>
            </a:extLst>
          </p:cNvPr>
          <p:cNvSpPr txBox="1">
            <a:spLocks/>
          </p:cNvSpPr>
          <p:nvPr/>
        </p:nvSpPr>
        <p:spPr>
          <a:xfrm>
            <a:off x="25104" y="4659982"/>
            <a:ext cx="9306288" cy="36851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připomenutí doporučuji mrknout na -&gt; </a:t>
            </a:r>
            <a:r>
              <a:rPr lang="cs-CZ" sz="1400" dirty="0">
                <a:hlinkClick r:id="rId3"/>
              </a:rPr>
              <a:t>http://www.ekospace.cz/4-makroekonomie-2/27-7-model-is-lm-rovnovaha-vytesnovaci-efekt</a:t>
            </a:r>
            <a:endParaRPr lang="cs-CZ" altLang="cs-CZ" sz="1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CB0BA78-6A1C-1D45-9011-936C3E04F9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3" y="924041"/>
            <a:ext cx="7667560" cy="351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7382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35850F6-ABDA-AD47-896B-FC60413D4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7574"/>
            <a:ext cx="8187835" cy="1728192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507703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ÚVODNÍ OPAKOVÁNÍ MODELU IS-LM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09965A16-0E07-864C-A300-410B129604C9}"/>
              </a:ext>
            </a:extLst>
          </p:cNvPr>
          <p:cNvSpPr txBox="1">
            <a:spLocks/>
          </p:cNvSpPr>
          <p:nvPr/>
        </p:nvSpPr>
        <p:spPr>
          <a:xfrm>
            <a:off x="25104" y="4659982"/>
            <a:ext cx="9306288" cy="36851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připomenutí doporučuji mrknout na -&gt; </a:t>
            </a:r>
            <a:r>
              <a:rPr lang="cs-CZ" sz="1400" dirty="0">
                <a:hlinkClick r:id="rId4"/>
              </a:rPr>
              <a:t>http://www.ekospace.cz/4-makroekonomie-2/27-7-model-is-lm-rovnovaha-vytesnovaci-efekt</a:t>
            </a:r>
            <a:endParaRPr lang="cs-CZ" altLang="cs-CZ" sz="1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A1766F7-6BD4-5449-9F53-D4F01AEAAFEC}"/>
              </a:ext>
            </a:extLst>
          </p:cNvPr>
          <p:cNvSpPr/>
          <p:nvPr/>
        </p:nvSpPr>
        <p:spPr>
          <a:xfrm>
            <a:off x="179512" y="2864439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70510" algn="l"/>
              </a:tabLst>
              <a:defRPr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Mezi opatření fiskální </a:t>
            </a:r>
            <a:r>
              <a:rPr lang="cs-CZ" sz="1400" b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expanze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řadíme:</a:t>
            </a:r>
          </a:p>
          <a:p>
            <a:pPr marL="400050" lvl="1" indent="0" algn="just">
              <a:tabLst>
                <a:tab pos="270510" algn="l"/>
              </a:tabLst>
              <a:defRPr/>
            </a:pPr>
            <a:r>
              <a:rPr lang="cs-CZ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Zvýšení vládních nákupů zboží a služeb (G),</a:t>
            </a:r>
          </a:p>
          <a:p>
            <a:pPr marL="400050" lvl="1" indent="0" algn="just">
              <a:tabLst>
                <a:tab pos="270510" algn="l"/>
              </a:tabLst>
              <a:defRPr/>
            </a:pPr>
            <a:r>
              <a:rPr lang="cs-CZ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Zvýšení transferových plateb (TR),</a:t>
            </a:r>
          </a:p>
          <a:p>
            <a:pPr marL="400050" lvl="1" indent="0" algn="just">
              <a:tabLst>
                <a:tab pos="270510" algn="l"/>
              </a:tabLst>
              <a:defRPr/>
            </a:pPr>
            <a:r>
              <a:rPr lang="cs-CZ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Snížení autonomních daní (Ta),</a:t>
            </a:r>
          </a:p>
          <a:p>
            <a:pPr marL="400050" lvl="1" indent="0" algn="just">
              <a:tabLst>
                <a:tab pos="270510" algn="l"/>
              </a:tabLst>
              <a:defRPr/>
            </a:pPr>
            <a:r>
              <a:rPr lang="cs-CZ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Snížení sazby důchodové daně (t).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35A66DC0-4414-F446-912D-76F84266D932}"/>
              </a:ext>
            </a:extLst>
          </p:cNvPr>
          <p:cNvSpPr/>
          <p:nvPr/>
        </p:nvSpPr>
        <p:spPr>
          <a:xfrm>
            <a:off x="4506856" y="2864440"/>
            <a:ext cx="4824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70510" algn="l"/>
              </a:tabLst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Mezi opatření fiskální </a:t>
            </a:r>
            <a:r>
              <a:rPr lang="cs-CZ" sz="14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restrikce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ředíme:</a:t>
            </a:r>
          </a:p>
          <a:p>
            <a:pPr marL="400050" lvl="1" indent="0" algn="just">
              <a:tabLst>
                <a:tab pos="270510" algn="l"/>
              </a:tabLst>
            </a:pPr>
            <a:r>
              <a:rPr lang="cs-CZ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Snížení vládních nákupů zboží a služeb (G),</a:t>
            </a:r>
          </a:p>
          <a:p>
            <a:pPr marL="400050" lvl="1" indent="0" algn="just">
              <a:tabLst>
                <a:tab pos="270510" algn="l"/>
              </a:tabLst>
            </a:pPr>
            <a:r>
              <a:rPr lang="cs-CZ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Snížení transferových plateb (TR),</a:t>
            </a:r>
          </a:p>
          <a:p>
            <a:pPr marL="400050" lvl="1" indent="0" algn="just">
              <a:tabLst>
                <a:tab pos="270510" algn="l"/>
              </a:tabLst>
            </a:pPr>
            <a:r>
              <a:rPr lang="cs-CZ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Zvýšení autonomních daní (Ta),</a:t>
            </a:r>
          </a:p>
          <a:p>
            <a:pPr marL="400050" lvl="1" indent="0" algn="just">
              <a:tabLst>
                <a:tab pos="270510" algn="l"/>
              </a:tabLst>
            </a:pPr>
            <a:r>
              <a:rPr lang="cs-CZ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Zvýšení sazby důchodové daně (t)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C3AEC328-32C1-B049-B40A-8EAB4484CB34}"/>
              </a:ext>
            </a:extLst>
          </p:cNvPr>
          <p:cNvSpPr/>
          <p:nvPr/>
        </p:nvSpPr>
        <p:spPr>
          <a:xfrm>
            <a:off x="-266898" y="4138999"/>
            <a:ext cx="9578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36513" algn="ctr">
              <a:buNone/>
              <a:tabLst>
                <a:tab pos="270510" algn="l"/>
              </a:tabLst>
            </a:pPr>
            <a:r>
              <a:rPr lang="cs-CZ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FISKÁLNÍ EXPENZE NEBO RESTRIKCE VEDE K POSUNU KŘIVKY IS.</a:t>
            </a:r>
          </a:p>
        </p:txBody>
      </p:sp>
    </p:spTree>
    <p:extLst>
      <p:ext uri="{BB962C8B-B14F-4D97-AF65-F5344CB8AC3E}">
        <p14:creationId xmlns:p14="http://schemas.microsoft.com/office/powerpoint/2010/main" val="305831075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507703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ÚVODNÍ OPAKOVÁNÍ MODELU IS-LM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09965A16-0E07-864C-A300-410B129604C9}"/>
              </a:ext>
            </a:extLst>
          </p:cNvPr>
          <p:cNvSpPr txBox="1">
            <a:spLocks/>
          </p:cNvSpPr>
          <p:nvPr/>
        </p:nvSpPr>
        <p:spPr>
          <a:xfrm>
            <a:off x="25104" y="4659982"/>
            <a:ext cx="9306288" cy="36851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připomenutí doporučuji mrknout na -&gt; </a:t>
            </a:r>
            <a:r>
              <a:rPr lang="cs-CZ" sz="1400" dirty="0">
                <a:hlinkClick r:id="rId3"/>
              </a:rPr>
              <a:t>http://www.ekospace.cz/4-makroekonomie-2/27-7-model-is-lm-rovnovaha-vytesnovaci-efekt</a:t>
            </a:r>
            <a:endParaRPr lang="cs-CZ" altLang="cs-CZ" sz="1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39F8E4D6-0AD9-9D48-BEF3-D2DF711C72B2}"/>
              </a:ext>
            </a:extLst>
          </p:cNvPr>
          <p:cNvSpPr/>
          <p:nvPr/>
        </p:nvSpPr>
        <p:spPr>
          <a:xfrm>
            <a:off x="199442" y="827838"/>
            <a:ext cx="76849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tabLst>
                <a:tab pos="270510" algn="l"/>
              </a:tabLst>
              <a:defRPr/>
            </a:pP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Účinnost fiskální politiky prizmatem modelu IS-LM, částečný a úplný </a:t>
            </a:r>
            <a:r>
              <a:rPr lang="cs-CZ" sz="2000" b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vytěsňovací efekt.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48544E99-C683-6149-AA20-CFAB4D23A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21857" t="40078" r="43830" b="20548"/>
          <a:stretch>
            <a:fillRect/>
          </a:stretch>
        </p:blipFill>
        <p:spPr bwMode="auto">
          <a:xfrm>
            <a:off x="5148064" y="2068854"/>
            <a:ext cx="3681410" cy="237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DACA4EC1-672E-184D-B4A4-6EA9FA90DC00}"/>
              </a:ext>
            </a:extLst>
          </p:cNvPr>
          <p:cNvSpPr/>
          <p:nvPr/>
        </p:nvSpPr>
        <p:spPr>
          <a:xfrm>
            <a:off x="199442" y="228371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70510" algn="l"/>
              </a:tabLst>
              <a:defRPr/>
            </a:pP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Křivka LM je horizontální:</a:t>
            </a:r>
          </a:p>
          <a:p>
            <a:pPr marL="400050" lvl="1" indent="0" algn="just">
              <a:tabLst>
                <a:tab pos="270510" algn="l"/>
              </a:tabLst>
              <a:defRPr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Citlivost poptávky na změnu úrokové míry je velká a blíží se nekonečnu,</a:t>
            </a:r>
          </a:p>
          <a:p>
            <a:pPr marL="400050" lvl="1" indent="0" algn="just">
              <a:tabLst>
                <a:tab pos="270510" algn="l"/>
              </a:tabLst>
              <a:defRPr/>
            </a:pP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Nedochází k žádnému vytěsňovacímu efektu a FP je </a:t>
            </a:r>
            <a:r>
              <a:rPr lang="cs-CZ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maximálně účinná = past likvidity</a:t>
            </a:r>
            <a:endParaRPr lang="cs-CZ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57199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507703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ÚVODNÍ OPAKOVÁNÍ MODELU IS-LM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09965A16-0E07-864C-A300-410B129604C9}"/>
              </a:ext>
            </a:extLst>
          </p:cNvPr>
          <p:cNvSpPr txBox="1">
            <a:spLocks/>
          </p:cNvSpPr>
          <p:nvPr/>
        </p:nvSpPr>
        <p:spPr>
          <a:xfrm>
            <a:off x="25104" y="4659982"/>
            <a:ext cx="9306288" cy="36851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připomenutí doporučuji mrknout na -&gt; </a:t>
            </a:r>
            <a:r>
              <a:rPr lang="cs-CZ" sz="1400" dirty="0">
                <a:hlinkClick r:id="rId3"/>
              </a:rPr>
              <a:t>http://www.ekospace.cz/4-makroekonomie-2/27-7-model-is-lm-rovnovaha-vytesnovaci-efekt</a:t>
            </a:r>
            <a:endParaRPr lang="cs-CZ" altLang="cs-CZ" sz="1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ACA4EC1-672E-184D-B4A4-6EA9FA90DC00}"/>
              </a:ext>
            </a:extLst>
          </p:cNvPr>
          <p:cNvSpPr/>
          <p:nvPr/>
        </p:nvSpPr>
        <p:spPr>
          <a:xfrm>
            <a:off x="395536" y="209989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spcBef>
                <a:spcPct val="20000"/>
              </a:spcBef>
              <a:tabLst>
                <a:tab pos="270510" algn="l"/>
              </a:tabLst>
              <a:defRPr/>
            </a:pP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Křivka LM je vertikální</a:t>
            </a:r>
          </a:p>
          <a:p>
            <a:pPr lvl="1" algn="just">
              <a:tabLst>
                <a:tab pos="270510" algn="l"/>
              </a:tabLst>
              <a:defRPr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Citlivost poptávky po penězích (b) na změnu úrokové míry = 0</a:t>
            </a:r>
          </a:p>
          <a:p>
            <a:pPr lvl="1" algn="just">
              <a:tabLst>
                <a:tab pos="270510" algn="l"/>
              </a:tabLst>
              <a:defRPr/>
            </a:pP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Vytěsňovací efekt je úplný a fiskální expanze naprosto neúčinná, tedy nemá vliv na změnu produktu.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7C8C2010-DDB1-F244-B17F-BB8A7FF1F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20750" t="42047" r="47151" b="17594"/>
          <a:stretch>
            <a:fillRect/>
          </a:stretch>
        </p:blipFill>
        <p:spPr bwMode="auto">
          <a:xfrm>
            <a:off x="5364088" y="1973169"/>
            <a:ext cx="336154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616796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507703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ÚVODNÍ OPAKOVÁNÍ MODELU IS-LM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09965A16-0E07-864C-A300-410B129604C9}"/>
              </a:ext>
            </a:extLst>
          </p:cNvPr>
          <p:cNvSpPr txBox="1">
            <a:spLocks/>
          </p:cNvSpPr>
          <p:nvPr/>
        </p:nvSpPr>
        <p:spPr>
          <a:xfrm>
            <a:off x="25104" y="4659982"/>
            <a:ext cx="9306288" cy="36851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připomenutí doporučuji mrknout na -&gt; </a:t>
            </a:r>
            <a:r>
              <a:rPr lang="cs-CZ" sz="1400" dirty="0">
                <a:hlinkClick r:id="rId3"/>
              </a:rPr>
              <a:t>http://www.ekospace.cz/4-makroekonomie-2/27-7-model-is-lm-rovnovaha-vytesnovaci-efekt</a:t>
            </a:r>
            <a:endParaRPr lang="cs-CZ" altLang="cs-CZ" sz="1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C6106691-F3F0-E245-9402-81B643B93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45101" t="40078" r="39956" b="46141"/>
          <a:stretch>
            <a:fillRect/>
          </a:stretch>
        </p:blipFill>
        <p:spPr bwMode="auto">
          <a:xfrm>
            <a:off x="827584" y="1178967"/>
            <a:ext cx="2304256" cy="119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27DCBE05-AC12-A549-A4BB-D985A878796C}"/>
              </a:ext>
            </a:extLst>
          </p:cNvPr>
          <p:cNvSpPr/>
          <p:nvPr/>
        </p:nvSpPr>
        <p:spPr>
          <a:xfrm>
            <a:off x="3563888" y="1576312"/>
            <a:ext cx="41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tabLst>
                <a:tab pos="270510" algn="l"/>
              </a:tabLst>
              <a:defRPr/>
            </a:pPr>
            <a:r>
              <a:rPr lang="cs-CZ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 multiplikátor fiskální politiky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8064C30-E014-C549-88AC-7840B3D3EBD5}"/>
              </a:ext>
            </a:extLst>
          </p:cNvPr>
          <p:cNvSpPr/>
          <p:nvPr/>
        </p:nvSpPr>
        <p:spPr>
          <a:xfrm>
            <a:off x="323528" y="2600045"/>
            <a:ext cx="8323003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70510" algn="l"/>
              </a:tabLst>
              <a:defRPr/>
            </a:pPr>
            <a:r>
              <a:rPr lang="cs-CZ" b="1" dirty="0">
                <a:solidFill>
                  <a:srgbClr val="002060"/>
                </a:solidFill>
              </a:rPr>
              <a:t>Ukazuje nám, o kolik se zvýší úroveň rovnovážného produktu v důsledku zvýšení vládních výdajů o </a:t>
            </a:r>
            <a:r>
              <a:rPr lang="el-GR" b="1" dirty="0">
                <a:solidFill>
                  <a:srgbClr val="002060"/>
                </a:solidFill>
              </a:rPr>
              <a:t>Δ</a:t>
            </a:r>
            <a:r>
              <a:rPr lang="cs-CZ" b="1" dirty="0">
                <a:solidFill>
                  <a:srgbClr val="002060"/>
                </a:solidFill>
              </a:rPr>
              <a:t>G, respektive autonomních výdajů o </a:t>
            </a:r>
            <a:r>
              <a:rPr lang="el-GR" b="1" dirty="0">
                <a:solidFill>
                  <a:srgbClr val="002060"/>
                </a:solidFill>
              </a:rPr>
              <a:t>Δ</a:t>
            </a:r>
            <a:r>
              <a:rPr lang="cs-CZ" b="1" dirty="0">
                <a:solidFill>
                  <a:srgbClr val="002060"/>
                </a:solidFill>
              </a:rPr>
              <a:t>A, neboť vládní výdaje jsou součástí autonomních výdajů. </a:t>
            </a:r>
          </a:p>
          <a:p>
            <a:pPr algn="just">
              <a:tabLst>
                <a:tab pos="270510" algn="l"/>
              </a:tabLst>
              <a:defRPr/>
            </a:pPr>
            <a:endParaRPr lang="cs-CZ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70510" algn="l"/>
              </a:tabLst>
              <a:defRPr/>
            </a:pPr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 = 0 =&gt; </a:t>
            </a: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potom křivka LM je svislá,</a:t>
            </a:r>
          </a:p>
          <a:p>
            <a:pPr lvl="0" algn="just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70510" algn="l"/>
              </a:tabLst>
              <a:defRPr/>
            </a:pPr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 = ∞ =&gt; </a:t>
            </a: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potom křivka LM je vodorovná</a:t>
            </a:r>
          </a:p>
        </p:txBody>
      </p:sp>
    </p:spTree>
    <p:extLst>
      <p:ext uri="{BB962C8B-B14F-4D97-AF65-F5344CB8AC3E}">
        <p14:creationId xmlns:p14="http://schemas.microsoft.com/office/powerpoint/2010/main" val="13157356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507703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ÚVODNÍ OPAKOVÁNÍ MODELU IS-LM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09965A16-0E07-864C-A300-410B129604C9}"/>
              </a:ext>
            </a:extLst>
          </p:cNvPr>
          <p:cNvSpPr txBox="1">
            <a:spLocks/>
          </p:cNvSpPr>
          <p:nvPr/>
        </p:nvSpPr>
        <p:spPr>
          <a:xfrm>
            <a:off x="25104" y="4659982"/>
            <a:ext cx="9306288" cy="36851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připomenutí doporučuji mrknout na -&gt; </a:t>
            </a:r>
            <a:r>
              <a:rPr lang="cs-CZ" sz="1400" dirty="0">
                <a:hlinkClick r:id="rId3"/>
              </a:rPr>
              <a:t>http://www.ekospace.cz/4-makroekonomie-2/27-7-model-is-lm-rovnovaha-vytesnovaci-efekt</a:t>
            </a:r>
            <a:endParaRPr lang="cs-CZ" altLang="cs-CZ" sz="1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89DD721-C54F-FC47-823F-8404E30E67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0" y="997391"/>
            <a:ext cx="8460432" cy="1309221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E813D1C3-BFC0-A14F-862F-233FAB17D5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15014"/>
            <a:ext cx="2781300" cy="152400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E86FA725-4F20-A24E-811A-D540C9BF3E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827580"/>
            <a:ext cx="38608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9193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507703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ÚVODNÍ OPAKOVÁNÍ MODELU IS-LM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09965A16-0E07-864C-A300-410B129604C9}"/>
              </a:ext>
            </a:extLst>
          </p:cNvPr>
          <p:cNvSpPr txBox="1">
            <a:spLocks/>
          </p:cNvSpPr>
          <p:nvPr/>
        </p:nvSpPr>
        <p:spPr>
          <a:xfrm>
            <a:off x="25104" y="4659982"/>
            <a:ext cx="9306288" cy="36851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připomenutí doporučuji mrknout na -&gt; </a:t>
            </a:r>
            <a:r>
              <a:rPr lang="cs-CZ" sz="1400" dirty="0">
                <a:hlinkClick r:id="rId3"/>
              </a:rPr>
              <a:t>http://www.ekospace.cz/4-makroekonomie-2/27-7-model-is-lm-rovnovaha-vytesnovaci-efekt</a:t>
            </a:r>
            <a:endParaRPr lang="cs-CZ" altLang="cs-CZ" sz="1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66ECE36-B9BD-B141-AC98-5384719C6B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059583"/>
            <a:ext cx="8653904" cy="2157914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321125B4-12A6-1F40-8D78-3FDFC256DD70}"/>
              </a:ext>
            </a:extLst>
          </p:cNvPr>
          <p:cNvSpPr/>
          <p:nvPr/>
        </p:nvSpPr>
        <p:spPr>
          <a:xfrm>
            <a:off x="214968" y="3400130"/>
            <a:ext cx="4176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70510" algn="l"/>
              </a:tabLst>
              <a:defRPr/>
            </a:pPr>
            <a:r>
              <a:rPr lang="cs-CZ" sz="1600" b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Mezi činnosti expanzivní politiky patří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400050" lvl="1" indent="0" algn="just">
              <a:tabLst>
                <a:tab pos="270510" algn="l"/>
              </a:tabLst>
              <a:defRPr/>
            </a:pP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snižování povinných minimálních rezerv</a:t>
            </a:r>
          </a:p>
          <a:p>
            <a:pPr marL="400050" lvl="1" indent="0" algn="just">
              <a:tabLst>
                <a:tab pos="270510" algn="l"/>
              </a:tabLst>
              <a:defRPr/>
            </a:pP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snižování diskontních sazeb</a:t>
            </a:r>
          </a:p>
          <a:p>
            <a:pPr marL="400050" lvl="1" indent="0" algn="just">
              <a:tabLst>
                <a:tab pos="270510" algn="l"/>
              </a:tabLst>
              <a:defRPr/>
            </a:pP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nákup cenných papírů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34436C79-5860-BB46-A30D-854ECA6B31D5}"/>
              </a:ext>
            </a:extLst>
          </p:cNvPr>
          <p:cNvSpPr/>
          <p:nvPr/>
        </p:nvSpPr>
        <p:spPr>
          <a:xfrm>
            <a:off x="4435956" y="3400130"/>
            <a:ext cx="45962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70510" algn="l"/>
              </a:tabLst>
              <a:defRPr/>
            </a:pPr>
            <a:r>
              <a:rPr lang="cs-CZ" sz="1600" b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Mezi činnosti restriktivní politiky patří:</a:t>
            </a:r>
          </a:p>
          <a:p>
            <a:pPr marL="400050" lvl="1" indent="0" algn="just">
              <a:tabLst>
                <a:tab pos="270510" algn="l"/>
              </a:tabLst>
              <a:defRPr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zvyšování povinných minimálních rezerv</a:t>
            </a:r>
          </a:p>
          <a:p>
            <a:pPr marL="400050" lvl="1" indent="0" algn="just">
              <a:tabLst>
                <a:tab pos="270510" algn="l"/>
              </a:tabLst>
              <a:defRPr/>
            </a:pP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zvyšování diskontních sazeb</a:t>
            </a:r>
          </a:p>
          <a:p>
            <a:pPr marL="400050" lvl="1" indent="0" algn="just">
              <a:tabLst>
                <a:tab pos="270510" algn="l"/>
              </a:tabLst>
              <a:defRPr/>
            </a:pP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prodej cenných papírů</a:t>
            </a:r>
          </a:p>
        </p:txBody>
      </p:sp>
    </p:spTree>
    <p:extLst>
      <p:ext uri="{BB962C8B-B14F-4D97-AF65-F5344CB8AC3E}">
        <p14:creationId xmlns:p14="http://schemas.microsoft.com/office/powerpoint/2010/main" val="232619738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5808</TotalTime>
  <Words>4081</Words>
  <Application>Microsoft Office PowerPoint</Application>
  <PresentationFormat>Předvádění na obrazovce (16:9)</PresentationFormat>
  <Paragraphs>489</Paragraphs>
  <Slides>28</Slides>
  <Notes>27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4" baseType="lpstr">
      <vt:lpstr>Arial</vt:lpstr>
      <vt:lpstr>Calibri</vt:lpstr>
      <vt:lpstr>Cambria Math</vt:lpstr>
      <vt:lpstr>Times New Roman</vt:lpstr>
      <vt:lpstr>Wingdings</vt:lpstr>
      <vt:lpstr>SLU</vt:lpstr>
      <vt:lpstr>Současná rovnováha na trhu zboží a služeb a na trhu peněz   model IS-LM</vt:lpstr>
      <vt:lpstr>ÚVODNÍ OPAKOVÁNÍ MODELU IS-LM</vt:lpstr>
      <vt:lpstr>ÚVODNÍ OPAKOVÁNÍ MODELU IS-LM</vt:lpstr>
      <vt:lpstr>ÚVODNÍ OPAKOVÁNÍ MODELU IS-LM</vt:lpstr>
      <vt:lpstr>ÚVODNÍ OPAKOVÁNÍ MODELU IS-LM</vt:lpstr>
      <vt:lpstr>ÚVODNÍ OPAKOVÁNÍ MODELU IS-LM</vt:lpstr>
      <vt:lpstr>ÚVODNÍ OPAKOVÁNÍ MODELU IS-LM</vt:lpstr>
      <vt:lpstr>ÚVODNÍ OPAKOVÁNÍ MODELU IS-LM</vt:lpstr>
      <vt:lpstr>ÚVODNÍ OPAKOVÁNÍ MODELU IS-LM</vt:lpstr>
      <vt:lpstr>ÚVODNÍ OPAKOVÁNÍ MODELU IS-LM</vt:lpstr>
      <vt:lpstr>ÚVODNÍ OPAKOVÁNÍ MODELU IS-LM</vt:lpstr>
      <vt:lpstr>VYTĚSŇOVACÍ EFEKT</vt:lpstr>
      <vt:lpstr>Příklad č. 1</vt:lpstr>
      <vt:lpstr>Příklad č. 1 … a), b), c), d)</vt:lpstr>
      <vt:lpstr>Příklad č. 1 … e), f), g) </vt:lpstr>
      <vt:lpstr>Příklad č. 1 … h), i) </vt:lpstr>
      <vt:lpstr>Příklad č. 1 … j), k) </vt:lpstr>
      <vt:lpstr>Příklad č. 1 … l) I, II</vt:lpstr>
      <vt:lpstr>Příklad č. 1 … l) III</vt:lpstr>
      <vt:lpstr>Příklad č. 2</vt:lpstr>
      <vt:lpstr>Příklad č. 2 … a), b), c), d), e)</vt:lpstr>
      <vt:lpstr>Příklad č. 2 … f), g), h), i)</vt:lpstr>
      <vt:lpstr>Příklad č. 2 … j) I</vt:lpstr>
      <vt:lpstr>Příklad č. 3</vt:lpstr>
      <vt:lpstr>Příklad č. 3 … řešení</vt:lpstr>
      <vt:lpstr>Příklad č. 4</vt:lpstr>
      <vt:lpstr>Příklad č. 4 … a) I, II, c), d)</vt:lpstr>
      <vt:lpstr>Příklad č. 4 … b)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Petra Chmielová</cp:lastModifiedBy>
  <cp:revision>257</cp:revision>
  <dcterms:created xsi:type="dcterms:W3CDTF">2016-07-06T15:42:34Z</dcterms:created>
  <dcterms:modified xsi:type="dcterms:W3CDTF">2021-04-15T10:09:14Z</dcterms:modified>
</cp:coreProperties>
</file>