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83" autoAdjust="0"/>
    <p:restoredTop sz="93856" autoAdjust="0"/>
  </p:normalViewPr>
  <p:slideViewPr>
    <p:cSldViewPr>
      <p:cViewPr varScale="1">
        <p:scale>
          <a:sx n="84" d="100"/>
          <a:sy n="84" d="100"/>
        </p:scale>
        <p:origin x="1104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87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7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74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655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089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718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909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969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995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58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00600" cy="324036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AGREGÁTNÍ POPTÁVKA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křivka AD</a:t>
            </a:r>
            <a:br>
              <a:rPr lang="cs-C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156176" y="3723878"/>
            <a:ext cx="2816095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Petra Chmielová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seminář Makroekonomie</a:t>
            </a:r>
          </a:p>
          <a:p>
            <a:pPr algn="r"/>
            <a:r>
              <a:rPr lang="cs-CZ" altLang="cs-CZ" sz="1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letní semestr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Příklad č. 1 … m), n)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D2F4EE-CCA7-49B4-8A7D-C38B220C3D85}"/>
              </a:ext>
            </a:extLst>
          </p:cNvPr>
          <p:cNvSpPr/>
          <p:nvPr/>
        </p:nvSpPr>
        <p:spPr>
          <a:xfrm>
            <a:off x="71500" y="726451"/>
            <a:ext cx="9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/>
              <a:t>Vyjděte ze zadání a popište účinek monetární restrikce na AD, sníží-li se nabídka peněz o 200 jednotek:</a:t>
            </a:r>
          </a:p>
          <a:p>
            <a:pPr marL="1714500" lvl="3" indent="-342900">
              <a:buFont typeface="+mj-lt"/>
              <a:buAutoNum type="alphaLcParenR" startAt="13"/>
            </a:pPr>
            <a:r>
              <a:rPr lang="cs-CZ" sz="1200" b="1" dirty="0"/>
              <a:t>Určete rovnice křivek </a:t>
            </a:r>
            <a:r>
              <a:rPr lang="cs-CZ" sz="1200" b="1" dirty="0">
                <a:solidFill>
                  <a:srgbClr val="0070C0"/>
                </a:solidFill>
              </a:rPr>
              <a:t>LM</a:t>
            </a:r>
            <a:r>
              <a:rPr lang="cs-CZ" sz="1200" b="1" dirty="0"/>
              <a:t> a </a:t>
            </a:r>
            <a:r>
              <a:rPr lang="cs-CZ" sz="1200" b="1" dirty="0">
                <a:solidFill>
                  <a:srgbClr val="00B050"/>
                </a:solidFill>
              </a:rPr>
              <a:t>AD</a:t>
            </a:r>
            <a:r>
              <a:rPr lang="cs-CZ" sz="1200" b="1" dirty="0"/>
              <a:t> pro oba cenové indexy.</a:t>
            </a:r>
          </a:p>
          <a:p>
            <a:pPr marL="1714500" lvl="3" indent="-342900">
              <a:buFont typeface="+mj-lt"/>
              <a:buAutoNum type="alphaLcParenR" startAt="13"/>
            </a:pPr>
            <a:r>
              <a:rPr lang="cs-CZ" sz="1200" b="1" dirty="0"/>
              <a:t>Vyjádřete 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rovnovážný důchod </a:t>
            </a:r>
            <a:r>
              <a:rPr lang="cs-CZ" sz="1200" b="1" dirty="0"/>
              <a:t>a </a:t>
            </a:r>
            <a:r>
              <a:rPr lang="cs-CZ" sz="1200" b="1" dirty="0">
                <a:solidFill>
                  <a:srgbClr val="7030A0"/>
                </a:solidFill>
              </a:rPr>
              <a:t>úrokovou sazbu </a:t>
            </a:r>
            <a:r>
              <a:rPr lang="cs-CZ" sz="1200" b="1" dirty="0">
                <a:solidFill>
                  <a:srgbClr val="FF0000"/>
                </a:solidFill>
              </a:rPr>
              <a:t>pro oba cenové indexy</a:t>
            </a:r>
            <a:r>
              <a:rPr lang="cs-CZ" sz="1200" b="1" dirty="0"/>
              <a:t>.</a:t>
            </a:r>
          </a:p>
          <a:p>
            <a:pPr marL="1714500" lvl="3" indent="-342900">
              <a:buFont typeface="+mj-lt"/>
              <a:buAutoNum type="alphaLcParenR" startAt="13"/>
            </a:pPr>
            <a:r>
              <a:rPr lang="cs-CZ" sz="1200" dirty="0"/>
              <a:t>Graficky znázorněte.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57C9D0E-4AFF-4A45-89F4-543C35A00E20}"/>
              </a:ext>
            </a:extLst>
          </p:cNvPr>
          <p:cNvSpPr txBox="1">
            <a:spLocks/>
          </p:cNvSpPr>
          <p:nvPr/>
        </p:nvSpPr>
        <p:spPr>
          <a:xfrm>
            <a:off x="173333" y="1662813"/>
            <a:ext cx="8691012" cy="551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A = 2000	mpc = 0,8	t = 0,1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 = 30	k = 0,4	h = 60	M = 1000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330267F-9CAC-4A5E-BE29-091C475F5614}"/>
              </a:ext>
            </a:extLst>
          </p:cNvPr>
          <p:cNvCxnSpPr>
            <a:cxnSpLocks/>
          </p:cNvCxnSpPr>
          <p:nvPr/>
        </p:nvCxnSpPr>
        <p:spPr>
          <a:xfrm>
            <a:off x="173333" y="2214661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bdélník 15">
            <a:extLst>
              <a:ext uri="{FF2B5EF4-FFF2-40B4-BE49-F238E27FC236}">
                <a16:creationId xmlns:a16="http://schemas.microsoft.com/office/drawing/2014/main" id="{3E409324-B6C4-4A9D-B7DA-F64428D1C8BF}"/>
              </a:ext>
            </a:extLst>
          </p:cNvPr>
          <p:cNvSpPr/>
          <p:nvPr/>
        </p:nvSpPr>
        <p:spPr>
          <a:xfrm>
            <a:off x="4620733" y="2227417"/>
            <a:ext cx="18036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chemeClr val="accent6">
                    <a:lumMod val="75000"/>
                  </a:schemeClr>
                </a:solidFill>
              </a:rPr>
              <a:t>Rovnovážný důchod: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2C1A6D6D-5A5C-4700-A074-F8252C45976D}"/>
                  </a:ext>
                </a:extLst>
              </p:cNvPr>
              <p:cNvSpPr/>
              <p:nvPr/>
            </p:nvSpPr>
            <p:spPr>
              <a:xfrm>
                <a:off x="2732464" y="2550713"/>
                <a:ext cx="1296893" cy="427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𝛍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𝐌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𝛄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2C1A6D6D-5A5C-4700-A074-F8252C4597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464" y="2550713"/>
                <a:ext cx="1296893" cy="427105"/>
              </a:xfrm>
              <a:prstGeom prst="rect">
                <a:avLst/>
              </a:prstGeom>
              <a:blipFill>
                <a:blip r:embed="rId3"/>
                <a:stretch>
                  <a:fillRect l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7F1FA9D8-B3BA-4C79-ABE8-F7976A2D5D05}"/>
              </a:ext>
            </a:extLst>
          </p:cNvPr>
          <p:cNvSpPr/>
          <p:nvPr/>
        </p:nvSpPr>
        <p:spPr>
          <a:xfrm>
            <a:off x="85748" y="2240534"/>
            <a:ext cx="10775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↓M = -200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5594D1DC-AC55-4153-BEBF-2EE0EC88937F}"/>
              </a:ext>
            </a:extLst>
          </p:cNvPr>
          <p:cNvSpPr/>
          <p:nvPr/>
        </p:nvSpPr>
        <p:spPr>
          <a:xfrm>
            <a:off x="56472" y="3556381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endParaRPr lang="cs-CZ" sz="1400" dirty="0"/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92ABA07A-C2E5-4267-984A-15F11F984D0E}"/>
              </a:ext>
            </a:extLst>
          </p:cNvPr>
          <p:cNvSpPr/>
          <p:nvPr/>
        </p:nvSpPr>
        <p:spPr>
          <a:xfrm>
            <a:off x="70784" y="4217114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>
                <a:extLst>
                  <a:ext uri="{FF2B5EF4-FFF2-40B4-BE49-F238E27FC236}">
                    <a16:creationId xmlns:a16="http://schemas.microsoft.com/office/drawing/2014/main" id="{F0D4E95E-E80E-4E7A-B4AF-06430EE6D604}"/>
                  </a:ext>
                </a:extLst>
              </p:cNvPr>
              <p:cNvSpPr/>
              <p:nvPr/>
            </p:nvSpPr>
            <p:spPr>
              <a:xfrm>
                <a:off x="92840" y="2856730"/>
                <a:ext cx="1784206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𝐡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(k*</a:t>
                </a:r>
                <a:r>
                  <a:rPr lang="cs-CZ" altLang="cs-CZ" sz="14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𝐌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6" name="Obdélník 35">
                <a:extLst>
                  <a:ext uri="{FF2B5EF4-FFF2-40B4-BE49-F238E27FC236}">
                    <a16:creationId xmlns:a16="http://schemas.microsoft.com/office/drawing/2014/main" id="{F0D4E95E-E80E-4E7A-B4AF-06430EE6D6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0" y="2856730"/>
                <a:ext cx="1784206" cy="403508"/>
              </a:xfrm>
              <a:prstGeom prst="rect">
                <a:avLst/>
              </a:prstGeom>
              <a:blipFill>
                <a:blip r:embed="rId4"/>
                <a:stretch>
                  <a:fillRect l="-1024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bdélník 36">
            <a:extLst>
              <a:ext uri="{FF2B5EF4-FFF2-40B4-BE49-F238E27FC236}">
                <a16:creationId xmlns:a16="http://schemas.microsoft.com/office/drawing/2014/main" id="{59A606CC-7921-4FF8-9BE3-E19643865513}"/>
              </a:ext>
            </a:extLst>
          </p:cNvPr>
          <p:cNvSpPr/>
          <p:nvPr/>
        </p:nvSpPr>
        <p:spPr>
          <a:xfrm>
            <a:off x="51476" y="2622868"/>
            <a:ext cx="17508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LM:</a:t>
            </a:r>
            <a:endParaRPr lang="cs-CZ" sz="1400" u="sng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>
                <a:extLst>
                  <a:ext uri="{FF2B5EF4-FFF2-40B4-BE49-F238E27FC236}">
                    <a16:creationId xmlns:a16="http://schemas.microsoft.com/office/drawing/2014/main" id="{D5C401BF-7B04-4BE6-B462-A7F55754B4AE}"/>
                  </a:ext>
                </a:extLst>
              </p:cNvPr>
              <p:cNvSpPr/>
              <p:nvPr/>
            </p:nvSpPr>
            <p:spPr>
              <a:xfrm>
                <a:off x="86150" y="3185744"/>
                <a:ext cx="2098395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𝟖𝟎𝟎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3" name="Obdélník 42">
                <a:extLst>
                  <a:ext uri="{FF2B5EF4-FFF2-40B4-BE49-F238E27FC236}">
                    <a16:creationId xmlns:a16="http://schemas.microsoft.com/office/drawing/2014/main" id="{D5C401BF-7B04-4BE6-B462-A7F55754B4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50" y="3185744"/>
                <a:ext cx="2098395" cy="403508"/>
              </a:xfrm>
              <a:prstGeom prst="rect">
                <a:avLst/>
              </a:prstGeom>
              <a:blipFill>
                <a:blip r:embed="rId5"/>
                <a:stretch>
                  <a:fillRect l="-872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délník 43">
                <a:extLst>
                  <a:ext uri="{FF2B5EF4-FFF2-40B4-BE49-F238E27FC236}">
                    <a16:creationId xmlns:a16="http://schemas.microsoft.com/office/drawing/2014/main" id="{36CDAF63-A889-497D-83B1-3FA1AE70DC81}"/>
                  </a:ext>
                </a:extLst>
              </p:cNvPr>
              <p:cNvSpPr/>
              <p:nvPr/>
            </p:nvSpPr>
            <p:spPr>
              <a:xfrm>
                <a:off x="646509" y="3534565"/>
                <a:ext cx="2098395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𝟖𝟎𝟎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4" name="Obdélník 43">
                <a:extLst>
                  <a:ext uri="{FF2B5EF4-FFF2-40B4-BE49-F238E27FC236}">
                    <a16:creationId xmlns:a16="http://schemas.microsoft.com/office/drawing/2014/main" id="{36CDAF63-A889-497D-83B1-3FA1AE70DC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09" y="3534565"/>
                <a:ext cx="2098395" cy="403508"/>
              </a:xfrm>
              <a:prstGeom prst="rect">
                <a:avLst/>
              </a:prstGeom>
              <a:blipFill>
                <a:blip r:embed="rId6"/>
                <a:stretch>
                  <a:fillRect l="-872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>
            <a:extLst>
              <a:ext uri="{FF2B5EF4-FFF2-40B4-BE49-F238E27FC236}">
                <a16:creationId xmlns:a16="http://schemas.microsoft.com/office/drawing/2014/main" id="{B030CBCA-4011-4AF8-ABD7-989F6C5EC143}"/>
              </a:ext>
            </a:extLst>
          </p:cNvPr>
          <p:cNvSpPr/>
          <p:nvPr/>
        </p:nvSpPr>
        <p:spPr>
          <a:xfrm>
            <a:off x="646509" y="3864158"/>
            <a:ext cx="2021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LM: i = 0,0067Y – 13,34</a:t>
            </a:r>
            <a:endParaRPr lang="cs-CZ" sz="1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bdélník 49">
                <a:extLst>
                  <a:ext uri="{FF2B5EF4-FFF2-40B4-BE49-F238E27FC236}">
                    <a16:creationId xmlns:a16="http://schemas.microsoft.com/office/drawing/2014/main" id="{706EF640-A9F3-48B8-BA3E-507E31DAB65A}"/>
                  </a:ext>
                </a:extLst>
              </p:cNvPr>
              <p:cNvSpPr/>
              <p:nvPr/>
            </p:nvSpPr>
            <p:spPr>
              <a:xfrm>
                <a:off x="735750" y="4169248"/>
                <a:ext cx="2098395" cy="420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𝟖𝟎𝟎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0" name="Obdélník 49">
                <a:extLst>
                  <a:ext uri="{FF2B5EF4-FFF2-40B4-BE49-F238E27FC236}">
                    <a16:creationId xmlns:a16="http://schemas.microsoft.com/office/drawing/2014/main" id="{706EF640-A9F3-48B8-BA3E-507E31DAB6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50" y="4169248"/>
                <a:ext cx="2098395" cy="420115"/>
              </a:xfrm>
              <a:prstGeom prst="rect">
                <a:avLst/>
              </a:prstGeom>
              <a:blipFill>
                <a:blip r:embed="rId7"/>
                <a:stretch>
                  <a:fillRect l="-8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>
            <a:extLst>
              <a:ext uri="{FF2B5EF4-FFF2-40B4-BE49-F238E27FC236}">
                <a16:creationId xmlns:a16="http://schemas.microsoft.com/office/drawing/2014/main" id="{7FF67C86-C04F-4A07-88A5-3F45520D18D1}"/>
              </a:ext>
            </a:extLst>
          </p:cNvPr>
          <p:cNvSpPr/>
          <p:nvPr/>
        </p:nvSpPr>
        <p:spPr>
          <a:xfrm>
            <a:off x="747236" y="4489894"/>
            <a:ext cx="2021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LM: i = 0,0067Y – 12,12</a:t>
            </a:r>
            <a:endParaRPr lang="cs-CZ" sz="1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>
                <a:extLst>
                  <a:ext uri="{FF2B5EF4-FFF2-40B4-BE49-F238E27FC236}">
                    <a16:creationId xmlns:a16="http://schemas.microsoft.com/office/drawing/2014/main" id="{BFB43ED5-3BA4-47E6-9164-712E1B19D5AB}"/>
                  </a:ext>
                </a:extLst>
              </p:cNvPr>
              <p:cNvSpPr/>
              <p:nvPr/>
            </p:nvSpPr>
            <p:spPr>
              <a:xfrm>
                <a:off x="2733998" y="2942347"/>
                <a:ext cx="1683218" cy="420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𝟖𝟎𝟎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𝟎𝟖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2" name="Obdélník 51">
                <a:extLst>
                  <a:ext uri="{FF2B5EF4-FFF2-40B4-BE49-F238E27FC236}">
                    <a16:creationId xmlns:a16="http://schemas.microsoft.com/office/drawing/2014/main" id="{BFB43ED5-3BA4-47E6-9164-712E1B19D5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998" y="2942347"/>
                <a:ext cx="1683218" cy="420115"/>
              </a:xfrm>
              <a:prstGeom prst="rect">
                <a:avLst/>
              </a:prstGeom>
              <a:blipFill>
                <a:blip r:embed="rId8"/>
                <a:stretch>
                  <a:fillRect l="-10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délník 52">
                <a:extLst>
                  <a:ext uri="{FF2B5EF4-FFF2-40B4-BE49-F238E27FC236}">
                    <a16:creationId xmlns:a16="http://schemas.microsoft.com/office/drawing/2014/main" id="{EC510E38-AD79-40F8-8935-B674E6039038}"/>
                  </a:ext>
                </a:extLst>
              </p:cNvPr>
              <p:cNvSpPr/>
              <p:nvPr/>
            </p:nvSpPr>
            <p:spPr>
              <a:xfrm>
                <a:off x="2732722" y="3336994"/>
                <a:ext cx="1357808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𝟖𝟑𝟐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3" name="Obdélník 52">
                <a:extLst>
                  <a:ext uri="{FF2B5EF4-FFF2-40B4-BE49-F238E27FC236}">
                    <a16:creationId xmlns:a16="http://schemas.microsoft.com/office/drawing/2014/main" id="{EC510E38-AD79-40F8-8935-B674E60390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722" y="3336994"/>
                <a:ext cx="1357808" cy="417102"/>
              </a:xfrm>
              <a:prstGeom prst="rect">
                <a:avLst/>
              </a:prstGeom>
              <a:blipFill>
                <a:blip r:embed="rId9"/>
                <a:stretch>
                  <a:fillRect l="-1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Obdélník 53">
            <a:extLst>
              <a:ext uri="{FF2B5EF4-FFF2-40B4-BE49-F238E27FC236}">
                <a16:creationId xmlns:a16="http://schemas.microsoft.com/office/drawing/2014/main" id="{74168CB7-86DA-48AA-822E-B58FDAF4E871}"/>
              </a:ext>
            </a:extLst>
          </p:cNvPr>
          <p:cNvSpPr/>
          <p:nvPr/>
        </p:nvSpPr>
        <p:spPr>
          <a:xfrm>
            <a:off x="2770918" y="3694284"/>
            <a:ext cx="19366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200" i="1" dirty="0">
                <a:solidFill>
                  <a:srgbClr val="00B050"/>
                </a:solidFill>
              </a:rPr>
              <a:t>Rovnice AD bude v obou případech cenových indexů stejná, protože se nezměnila žádná proměnná, která by ovlivňovala rovnici AD.</a:t>
            </a: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id="{C9849F8C-AD5F-48D5-B98A-EAAF4C22CF94}"/>
              </a:ext>
            </a:extLst>
          </p:cNvPr>
          <p:cNvSpPr/>
          <p:nvPr/>
        </p:nvSpPr>
        <p:spPr>
          <a:xfrm>
            <a:off x="2732464" y="2288913"/>
            <a:ext cx="11574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50"/>
                </a:solidFill>
              </a:rPr>
              <a:t>Rovnice AD:</a:t>
            </a: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BBFA5070-33D4-49F5-996E-74E21D8DACDA}"/>
              </a:ext>
            </a:extLst>
          </p:cNvPr>
          <p:cNvSpPr/>
          <p:nvPr/>
        </p:nvSpPr>
        <p:spPr>
          <a:xfrm>
            <a:off x="4620733" y="2447642"/>
            <a:ext cx="1725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Cenové indexy dosadíme do rovnice AD:</a:t>
            </a:r>
          </a:p>
        </p:txBody>
      </p:sp>
      <p:sp>
        <p:nvSpPr>
          <p:cNvPr id="57" name="Obdélník 56">
            <a:extLst>
              <a:ext uri="{FF2B5EF4-FFF2-40B4-BE49-F238E27FC236}">
                <a16:creationId xmlns:a16="http://schemas.microsoft.com/office/drawing/2014/main" id="{BE690265-9680-4080-B1E2-05A79FE5C263}"/>
              </a:ext>
            </a:extLst>
          </p:cNvPr>
          <p:cNvSpPr/>
          <p:nvPr/>
        </p:nvSpPr>
        <p:spPr>
          <a:xfrm>
            <a:off x="4623238" y="282594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Obdélník 57">
                <a:extLst>
                  <a:ext uri="{FF2B5EF4-FFF2-40B4-BE49-F238E27FC236}">
                    <a16:creationId xmlns:a16="http://schemas.microsoft.com/office/drawing/2014/main" id="{A1C7A818-0B0B-4FC0-B380-45EF54EBD726}"/>
                  </a:ext>
                </a:extLst>
              </p:cNvPr>
              <p:cNvSpPr/>
              <p:nvPr/>
            </p:nvSpPr>
            <p:spPr>
              <a:xfrm>
                <a:off x="5163649" y="2764401"/>
                <a:ext cx="1357808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𝟖𝟑𝟐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Obdélník 57">
                <a:extLst>
                  <a:ext uri="{FF2B5EF4-FFF2-40B4-BE49-F238E27FC236}">
                    <a16:creationId xmlns:a16="http://schemas.microsoft.com/office/drawing/2014/main" id="{A1C7A818-0B0B-4FC0-B380-45EF54EBD7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49" y="2764401"/>
                <a:ext cx="1357808" cy="417102"/>
              </a:xfrm>
              <a:prstGeom prst="rect">
                <a:avLst/>
              </a:prstGeom>
              <a:blipFill>
                <a:blip r:embed="rId10"/>
                <a:stretch>
                  <a:fillRect l="-1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bdélník 58">
                <a:extLst>
                  <a:ext uri="{FF2B5EF4-FFF2-40B4-BE49-F238E27FC236}">
                    <a16:creationId xmlns:a16="http://schemas.microsoft.com/office/drawing/2014/main" id="{309FA545-74DA-4926-A853-87747BEEA76F}"/>
                  </a:ext>
                </a:extLst>
              </p:cNvPr>
              <p:cNvSpPr/>
              <p:nvPr/>
            </p:nvSpPr>
            <p:spPr>
              <a:xfrm>
                <a:off x="5543463" y="3096461"/>
                <a:ext cx="984565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𝟖𝟑𝟐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9" name="Obdélník 58">
                <a:extLst>
                  <a:ext uri="{FF2B5EF4-FFF2-40B4-BE49-F238E27FC236}">
                    <a16:creationId xmlns:a16="http://schemas.microsoft.com/office/drawing/2014/main" id="{309FA545-74DA-4926-A853-87747BEEA7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463" y="3096461"/>
                <a:ext cx="984565" cy="403508"/>
              </a:xfrm>
              <a:prstGeom prst="rect">
                <a:avLst/>
              </a:prstGeom>
              <a:blipFill>
                <a:blip r:embed="rId11"/>
                <a:stretch>
                  <a:fillRect l="-1852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>
            <a:extLst>
              <a:ext uri="{FF2B5EF4-FFF2-40B4-BE49-F238E27FC236}">
                <a16:creationId xmlns:a16="http://schemas.microsoft.com/office/drawing/2014/main" id="{AC805FD3-C5B5-4D41-888B-2F8CE29382BB}"/>
              </a:ext>
            </a:extLst>
          </p:cNvPr>
          <p:cNvSpPr/>
          <p:nvPr/>
        </p:nvSpPr>
        <p:spPr>
          <a:xfrm>
            <a:off x="5543463" y="3477217"/>
            <a:ext cx="10759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4 992 </a:t>
            </a:r>
            <a:endParaRPr lang="cs-CZ" sz="1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Obdélník 59">
            <a:extLst>
              <a:ext uri="{FF2B5EF4-FFF2-40B4-BE49-F238E27FC236}">
                <a16:creationId xmlns:a16="http://schemas.microsoft.com/office/drawing/2014/main" id="{0A311DF1-C95C-4D9F-9976-200080DFFFB6}"/>
              </a:ext>
            </a:extLst>
          </p:cNvPr>
          <p:cNvSpPr/>
          <p:nvPr/>
        </p:nvSpPr>
        <p:spPr>
          <a:xfrm>
            <a:off x="4627304" y="3852946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Obdélník 60">
                <a:extLst>
                  <a:ext uri="{FF2B5EF4-FFF2-40B4-BE49-F238E27FC236}">
                    <a16:creationId xmlns:a16="http://schemas.microsoft.com/office/drawing/2014/main" id="{790BEDBC-C6EC-45EE-BAB0-392F56F23F1E}"/>
                  </a:ext>
                </a:extLst>
              </p:cNvPr>
              <p:cNvSpPr/>
              <p:nvPr/>
            </p:nvSpPr>
            <p:spPr>
              <a:xfrm>
                <a:off x="5303232" y="3784994"/>
                <a:ext cx="1357808" cy="417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𝟖𝟑𝟐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Obdélník 60">
                <a:extLst>
                  <a:ext uri="{FF2B5EF4-FFF2-40B4-BE49-F238E27FC236}">
                    <a16:creationId xmlns:a16="http://schemas.microsoft.com/office/drawing/2014/main" id="{790BEDBC-C6EC-45EE-BAB0-392F56F23F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232" y="3784994"/>
                <a:ext cx="1357808" cy="417102"/>
              </a:xfrm>
              <a:prstGeom prst="rect">
                <a:avLst/>
              </a:prstGeom>
              <a:blipFill>
                <a:blip r:embed="rId12"/>
                <a:stretch>
                  <a:fillRect l="-1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délník 61">
                <a:extLst>
                  <a:ext uri="{FF2B5EF4-FFF2-40B4-BE49-F238E27FC236}">
                    <a16:creationId xmlns:a16="http://schemas.microsoft.com/office/drawing/2014/main" id="{0C4B732C-3703-4315-9DD9-2C0E360EBF86}"/>
                  </a:ext>
                </a:extLst>
              </p:cNvPr>
              <p:cNvSpPr/>
              <p:nvPr/>
            </p:nvSpPr>
            <p:spPr>
              <a:xfrm>
                <a:off x="5646211" y="4159992"/>
                <a:ext cx="1119217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𝟖𝟑𝟐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2" name="Obdélník 61">
                <a:extLst>
                  <a:ext uri="{FF2B5EF4-FFF2-40B4-BE49-F238E27FC236}">
                    <a16:creationId xmlns:a16="http://schemas.microsoft.com/office/drawing/2014/main" id="{0C4B732C-3703-4315-9DD9-2C0E360EBF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6211" y="4159992"/>
                <a:ext cx="1119217" cy="403508"/>
              </a:xfrm>
              <a:prstGeom prst="rect">
                <a:avLst/>
              </a:prstGeom>
              <a:blipFill>
                <a:blip r:embed="rId13"/>
                <a:stretch>
                  <a:fillRect l="-1630" b="-29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Obdélník 62">
            <a:extLst>
              <a:ext uri="{FF2B5EF4-FFF2-40B4-BE49-F238E27FC236}">
                <a16:creationId xmlns:a16="http://schemas.microsoft.com/office/drawing/2014/main" id="{F96C9AA4-6085-40BD-8DF9-40C27FD9BDCB}"/>
              </a:ext>
            </a:extLst>
          </p:cNvPr>
          <p:cNvSpPr/>
          <p:nvPr/>
        </p:nvSpPr>
        <p:spPr>
          <a:xfrm>
            <a:off x="5687890" y="4479386"/>
            <a:ext cx="10358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4 916 </a:t>
            </a:r>
            <a:endParaRPr lang="cs-CZ" sz="1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Obdélník 63">
            <a:extLst>
              <a:ext uri="{FF2B5EF4-FFF2-40B4-BE49-F238E27FC236}">
                <a16:creationId xmlns:a16="http://schemas.microsoft.com/office/drawing/2014/main" id="{E687B825-EF46-4E3D-9E53-E8B7A0987ACD}"/>
              </a:ext>
            </a:extLst>
          </p:cNvPr>
          <p:cNvSpPr/>
          <p:nvPr/>
        </p:nvSpPr>
        <p:spPr>
          <a:xfrm>
            <a:off x="6606787" y="2212390"/>
            <a:ext cx="2345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7030A0"/>
                </a:solidFill>
              </a:rPr>
              <a:t>Rovnovážná úroková sazba:</a:t>
            </a:r>
          </a:p>
        </p:txBody>
      </p:sp>
      <p:sp>
        <p:nvSpPr>
          <p:cNvPr id="66" name="Obdélník 65">
            <a:extLst>
              <a:ext uri="{FF2B5EF4-FFF2-40B4-BE49-F238E27FC236}">
                <a16:creationId xmlns:a16="http://schemas.microsoft.com/office/drawing/2014/main" id="{E66603EA-EC14-453B-8FB9-2470C12DB10F}"/>
              </a:ext>
            </a:extLst>
          </p:cNvPr>
          <p:cNvSpPr/>
          <p:nvPr/>
        </p:nvSpPr>
        <p:spPr>
          <a:xfrm>
            <a:off x="6424432" y="2442802"/>
            <a:ext cx="29000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>
                <a:solidFill>
                  <a:srgbClr val="7030A0"/>
                </a:solidFill>
              </a:rPr>
              <a:t>Vypočítané rovnovážné důchody cenových indexů dosadíme do příslušné rovnice LM:</a:t>
            </a:r>
          </a:p>
        </p:txBody>
      </p:sp>
      <p:sp>
        <p:nvSpPr>
          <p:cNvPr id="67" name="Obdélník 66">
            <a:extLst>
              <a:ext uri="{FF2B5EF4-FFF2-40B4-BE49-F238E27FC236}">
                <a16:creationId xmlns:a16="http://schemas.microsoft.com/office/drawing/2014/main" id="{68DC5477-E1FA-42F0-91B9-CEB6C1E9A29F}"/>
              </a:ext>
            </a:extLst>
          </p:cNvPr>
          <p:cNvSpPr/>
          <p:nvPr/>
        </p:nvSpPr>
        <p:spPr>
          <a:xfrm>
            <a:off x="6610003" y="2867254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endParaRPr lang="cs-CZ" sz="1400" dirty="0"/>
          </a:p>
        </p:txBody>
      </p:sp>
      <p:sp>
        <p:nvSpPr>
          <p:cNvPr id="68" name="Obdélník 67">
            <a:extLst>
              <a:ext uri="{FF2B5EF4-FFF2-40B4-BE49-F238E27FC236}">
                <a16:creationId xmlns:a16="http://schemas.microsoft.com/office/drawing/2014/main" id="{B1AA311F-B1AE-4613-BD71-44FBCB099908}"/>
              </a:ext>
            </a:extLst>
          </p:cNvPr>
          <p:cNvSpPr/>
          <p:nvPr/>
        </p:nvSpPr>
        <p:spPr>
          <a:xfrm>
            <a:off x="6572162" y="3855398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  <a:endParaRPr lang="cs-CZ" sz="1400" dirty="0"/>
          </a:p>
        </p:txBody>
      </p:sp>
      <p:sp>
        <p:nvSpPr>
          <p:cNvPr id="69" name="Obdélník 68">
            <a:extLst>
              <a:ext uri="{FF2B5EF4-FFF2-40B4-BE49-F238E27FC236}">
                <a16:creationId xmlns:a16="http://schemas.microsoft.com/office/drawing/2014/main" id="{90235E94-1DA6-42F6-BDB9-4150D799AF49}"/>
              </a:ext>
            </a:extLst>
          </p:cNvPr>
          <p:cNvSpPr/>
          <p:nvPr/>
        </p:nvSpPr>
        <p:spPr>
          <a:xfrm>
            <a:off x="7121553" y="2875938"/>
            <a:ext cx="2021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LM: i = 0,0067Y – 13,34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70" name="Obdélník 69">
            <a:extLst>
              <a:ext uri="{FF2B5EF4-FFF2-40B4-BE49-F238E27FC236}">
                <a16:creationId xmlns:a16="http://schemas.microsoft.com/office/drawing/2014/main" id="{AC45557A-88E4-4062-B03D-C7B1C143F73A}"/>
              </a:ext>
            </a:extLst>
          </p:cNvPr>
          <p:cNvSpPr/>
          <p:nvPr/>
        </p:nvSpPr>
        <p:spPr>
          <a:xfrm>
            <a:off x="7194916" y="3859318"/>
            <a:ext cx="2021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LM: i = 0,0067Y – 12,12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D69DED8F-3A94-4C9F-ACD1-20E0F53C0CD2}"/>
              </a:ext>
            </a:extLst>
          </p:cNvPr>
          <p:cNvSpPr/>
          <p:nvPr/>
        </p:nvSpPr>
        <p:spPr>
          <a:xfrm>
            <a:off x="7129545" y="3113840"/>
            <a:ext cx="19976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0,0067*4 992 – 13,34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170DEEBE-247F-4D81-B78B-FF2531E6281A}"/>
              </a:ext>
            </a:extLst>
          </p:cNvPr>
          <p:cNvSpPr/>
          <p:nvPr/>
        </p:nvSpPr>
        <p:spPr>
          <a:xfrm>
            <a:off x="7121553" y="3363539"/>
            <a:ext cx="1107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D1EE44D7-8946-4C61-B388-D5D6300F96F2}"/>
              </a:ext>
            </a:extLst>
          </p:cNvPr>
          <p:cNvSpPr/>
          <p:nvPr/>
        </p:nvSpPr>
        <p:spPr>
          <a:xfrm>
            <a:off x="7197641" y="4159992"/>
            <a:ext cx="19976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0,0067*4 916 – 12,12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71" name="Obdélník 70">
            <a:extLst>
              <a:ext uri="{FF2B5EF4-FFF2-40B4-BE49-F238E27FC236}">
                <a16:creationId xmlns:a16="http://schemas.microsoft.com/office/drawing/2014/main" id="{0B626E53-8D8E-46B8-95FB-295D022EF7C8}"/>
              </a:ext>
            </a:extLst>
          </p:cNvPr>
          <p:cNvSpPr/>
          <p:nvPr/>
        </p:nvSpPr>
        <p:spPr>
          <a:xfrm>
            <a:off x="7198629" y="4409611"/>
            <a:ext cx="1107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20,8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712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2" grpId="0"/>
      <p:bldP spid="41" grpId="0"/>
      <p:bldP spid="46" grpId="0"/>
      <p:bldP spid="36" grpId="0"/>
      <p:bldP spid="37" grpId="0"/>
      <p:bldP spid="43" grpId="0"/>
      <p:bldP spid="44" grpId="0"/>
      <p:bldP spid="4" grpId="0"/>
      <p:bldP spid="50" grpId="0"/>
      <p:bldP spid="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10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13" grpId="0"/>
      <p:bldP spid="14" grpId="0"/>
      <p:bldP spid="18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8ED6B91-D3A0-4452-9DD4-324436C7DAEE}"/>
              </a:ext>
            </a:extLst>
          </p:cNvPr>
          <p:cNvSpPr/>
          <p:nvPr/>
        </p:nvSpPr>
        <p:spPr>
          <a:xfrm>
            <a:off x="0" y="1034122"/>
            <a:ext cx="9001000" cy="391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  <a:tab pos="3429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výdajového multiplikátoru.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  <a:tab pos="3429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křivky IS.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  <a:tab pos="3429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křivky LM pro oba indexy cenové úrovně.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multiplikátoru fiskální a monetární politiky.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rovnovážný důchod a rovnovážnou úrokovou sazbu pro oba cenové indexy.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Zakreslete v modelu IS-LM.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AD.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důchody prostřednictvím AD pro oba cenové indexy.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Odvoďte křivku AD z modelu IS-LM.</a:t>
            </a: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4076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a), b), c)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D2F4EE-CCA7-49B4-8A7D-C38B220C3D85}"/>
              </a:ext>
            </a:extLst>
          </p:cNvPr>
          <p:cNvSpPr/>
          <p:nvPr/>
        </p:nvSpPr>
        <p:spPr>
          <a:xfrm>
            <a:off x="71500" y="726451"/>
            <a:ext cx="9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  <a:tab pos="342900" algn="l"/>
              </a:tabLst>
            </a:pPr>
            <a:r>
              <a:rPr lang="cs-CZ" sz="1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výdajového multiplikátoru.</a:t>
            </a:r>
            <a:endParaRPr lang="cs-CZ" sz="12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  <a:tab pos="342900" algn="l"/>
              </a:tabLst>
            </a:pPr>
            <a:r>
              <a:rPr lang="cs-CZ" sz="1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křivky IS.</a:t>
            </a:r>
            <a:endParaRPr lang="cs-CZ" sz="12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/>
              <a:tabLst>
                <a:tab pos="228600" algn="l"/>
                <a:tab pos="342900" algn="l"/>
              </a:tabLst>
            </a:pPr>
            <a:r>
              <a:rPr lang="cs-CZ" sz="1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křivky LM 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oba indexy cenové úrovně</a:t>
            </a:r>
            <a:r>
              <a:rPr lang="cs-CZ" sz="1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57C9D0E-4AFF-4A45-89F4-543C35A00E20}"/>
              </a:ext>
            </a:extLst>
          </p:cNvPr>
          <p:cNvSpPr txBox="1">
            <a:spLocks/>
          </p:cNvSpPr>
          <p:nvPr/>
        </p:nvSpPr>
        <p:spPr>
          <a:xfrm>
            <a:off x="71500" y="1742114"/>
            <a:ext cx="8691012" cy="551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A = 2000	mpc = 0,8	t = 0,1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 = 30	k = 0,4	h = 60	M = 1000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330267F-9CAC-4A5E-BE29-091C475F5614}"/>
              </a:ext>
            </a:extLst>
          </p:cNvPr>
          <p:cNvCxnSpPr>
            <a:cxnSpLocks/>
          </p:cNvCxnSpPr>
          <p:nvPr/>
        </p:nvCxnSpPr>
        <p:spPr>
          <a:xfrm>
            <a:off x="179512" y="2293962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58D18143-C105-4886-B5AF-B9817E135115}"/>
              </a:ext>
            </a:extLst>
          </p:cNvPr>
          <p:cNvSpPr txBox="1">
            <a:spLocks/>
          </p:cNvSpPr>
          <p:nvPr/>
        </p:nvSpPr>
        <p:spPr>
          <a:xfrm>
            <a:off x="71500" y="2324587"/>
            <a:ext cx="3024336" cy="30451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Výdajový multiplikátor: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4278037-2513-4954-B77A-DEFAD816B57F}"/>
                  </a:ext>
                </a:extLst>
              </p:cNvPr>
              <p:cNvSpPr/>
              <p:nvPr/>
            </p:nvSpPr>
            <p:spPr>
              <a:xfrm>
                <a:off x="179512" y="2650642"/>
                <a:ext cx="1338764" cy="429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𝛂 </a:t>
                </a:r>
                <a14:m>
                  <m:oMath xmlns:m="http://schemas.openxmlformats.org/officeDocument/2006/math">
                    <m:r>
                      <a:rPr lang="cs-CZ" altLang="cs-CZ" sz="1400" b="1" i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𝐦𝐩</m:t>
                        </m:r>
                        <m:r>
                          <a:rPr lang="cs-CZ" altLang="cs-CZ" sz="14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𝐜</m:t>
                        </m:r>
                        <m:d>
                          <m:dPr>
                            <m:ctrlP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1400" b="1" i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altLang="cs-CZ" sz="1400" b="1" i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𝐭</m:t>
                            </m:r>
                          </m:e>
                        </m:d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4278037-2513-4954-B77A-DEFAD816B5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650642"/>
                <a:ext cx="1338764" cy="429990"/>
              </a:xfrm>
              <a:prstGeom prst="rect">
                <a:avLst/>
              </a:prstGeom>
              <a:blipFill>
                <a:blip r:embed="rId3"/>
                <a:stretch>
                  <a:fillRect l="-13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9BBC274A-6154-4B33-AB17-DAB5F5FB8114}"/>
                  </a:ext>
                </a:extLst>
              </p:cNvPr>
              <p:cNvSpPr/>
              <p:nvPr/>
            </p:nvSpPr>
            <p:spPr>
              <a:xfrm>
                <a:off x="188799" y="3090547"/>
                <a:ext cx="1394869" cy="425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𝛂 </a:t>
                </a:r>
                <a14:m>
                  <m:oMath xmlns:m="http://schemas.openxmlformats.org/officeDocument/2006/math">
                    <m:r>
                      <a:rPr lang="cs-CZ" altLang="cs-CZ" sz="1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d>
                          <m:dPr>
                            <m:ctrlP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altLang="cs-CZ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9BBC274A-6154-4B33-AB17-DAB5F5FB81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99" y="3090547"/>
                <a:ext cx="1394869" cy="425822"/>
              </a:xfrm>
              <a:prstGeom prst="rect">
                <a:avLst/>
              </a:prstGeom>
              <a:blipFill>
                <a:blip r:embed="rId4"/>
                <a:stretch>
                  <a:fillRect l="-13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>
            <a:extLst>
              <a:ext uri="{FF2B5EF4-FFF2-40B4-BE49-F238E27FC236}">
                <a16:creationId xmlns:a16="http://schemas.microsoft.com/office/drawing/2014/main" id="{F70264D0-90A9-43D5-B2EE-5ED00721A830}"/>
              </a:ext>
            </a:extLst>
          </p:cNvPr>
          <p:cNvSpPr/>
          <p:nvPr/>
        </p:nvSpPr>
        <p:spPr>
          <a:xfrm>
            <a:off x="188799" y="3542078"/>
            <a:ext cx="8034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70C0"/>
                </a:solidFill>
                <a:cs typeface="Times New Roman" panose="02020603050405020304" pitchFamily="18" charset="0"/>
              </a:rPr>
              <a:t>𝛂 = 3,57</a:t>
            </a:r>
            <a:endParaRPr lang="cs-CZ" sz="1400" u="sng" dirty="0">
              <a:solidFill>
                <a:srgbClr val="0070C0"/>
              </a:solidFill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0F374E97-941B-42F1-9B81-F6132B5DAC49}"/>
              </a:ext>
            </a:extLst>
          </p:cNvPr>
          <p:cNvSpPr/>
          <p:nvPr/>
        </p:nvSpPr>
        <p:spPr>
          <a:xfrm>
            <a:off x="2282886" y="2665279"/>
            <a:ext cx="17612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</a:t>
            </a:r>
            <a:r>
              <a:rPr lang="cs-CZ" altLang="cs-CZ" sz="1400" b="1" dirty="0">
                <a:solidFill>
                  <a:srgbClr val="00B050"/>
                </a:solidFill>
                <a:cs typeface="Times New Roman" panose="02020603050405020304" pitchFamily="18" charset="0"/>
              </a:rPr>
              <a:t>𝛂 * (A – b*i)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3F07784-379D-4780-A670-9635718B36CB}"/>
              </a:ext>
            </a:extLst>
          </p:cNvPr>
          <p:cNvSpPr/>
          <p:nvPr/>
        </p:nvSpPr>
        <p:spPr>
          <a:xfrm>
            <a:off x="2258106" y="2351948"/>
            <a:ext cx="16754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IS:</a:t>
            </a:r>
            <a:endParaRPr lang="cs-CZ" sz="1400" u="sng" dirty="0">
              <a:solidFill>
                <a:srgbClr val="00B050"/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C19EA3E5-6AD7-4A26-B890-A81A8A8D689A}"/>
              </a:ext>
            </a:extLst>
          </p:cNvPr>
          <p:cNvSpPr/>
          <p:nvPr/>
        </p:nvSpPr>
        <p:spPr>
          <a:xfrm>
            <a:off x="2282886" y="2985779"/>
            <a:ext cx="22376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3,57</a:t>
            </a:r>
            <a:r>
              <a:rPr lang="cs-CZ" altLang="cs-CZ" sz="1400" b="1" dirty="0">
                <a:solidFill>
                  <a:srgbClr val="00B050"/>
                </a:solidFill>
                <a:cs typeface="Times New Roman" panose="02020603050405020304" pitchFamily="18" charset="0"/>
              </a:rPr>
              <a:t> * (2000 – 30*i)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45C72EF7-54F1-42FF-A028-378FFD022D2A}"/>
              </a:ext>
            </a:extLst>
          </p:cNvPr>
          <p:cNvSpPr/>
          <p:nvPr/>
        </p:nvSpPr>
        <p:spPr>
          <a:xfrm>
            <a:off x="2284712" y="3306279"/>
            <a:ext cx="1953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7 140 – 107,1*</a:t>
            </a:r>
            <a:r>
              <a:rPr lang="cs-CZ" altLang="cs-CZ" sz="1400" b="1" u="sng" dirty="0">
                <a:solidFill>
                  <a:srgbClr val="00B050"/>
                </a:solidFill>
                <a:cs typeface="Times New Roman" panose="02020603050405020304" pitchFamily="18" charset="0"/>
              </a:rPr>
              <a:t>i</a:t>
            </a:r>
            <a:endParaRPr lang="cs-CZ" sz="1400" u="sng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F4082348-8778-4512-947B-EC503BC0228A}"/>
                  </a:ext>
                </a:extLst>
              </p:cNvPr>
              <p:cNvSpPr/>
              <p:nvPr/>
            </p:nvSpPr>
            <p:spPr>
              <a:xfrm>
                <a:off x="4940096" y="2926571"/>
                <a:ext cx="1784206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𝐡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(k*</a:t>
                </a:r>
                <a:r>
                  <a:rPr lang="cs-CZ" altLang="cs-CZ" sz="1400" b="1" dirty="0" err="1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𝐌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7" name="Obdélník 16">
                <a:extLst>
                  <a:ext uri="{FF2B5EF4-FFF2-40B4-BE49-F238E27FC236}">
                    <a16:creationId xmlns:a16="http://schemas.microsoft.com/office/drawing/2014/main" id="{F4082348-8778-4512-947B-EC503BC022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096" y="2926571"/>
                <a:ext cx="1784206" cy="403508"/>
              </a:xfrm>
              <a:prstGeom prst="rect">
                <a:avLst/>
              </a:prstGeom>
              <a:blipFill>
                <a:blip r:embed="rId5"/>
                <a:stretch>
                  <a:fillRect l="-1024" b="-4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délník 17">
            <a:extLst>
              <a:ext uri="{FF2B5EF4-FFF2-40B4-BE49-F238E27FC236}">
                <a16:creationId xmlns:a16="http://schemas.microsoft.com/office/drawing/2014/main" id="{D54EFBC7-BF62-49C0-9714-AC5CED24C07C}"/>
              </a:ext>
            </a:extLst>
          </p:cNvPr>
          <p:cNvSpPr/>
          <p:nvPr/>
        </p:nvSpPr>
        <p:spPr>
          <a:xfrm>
            <a:off x="4905422" y="2661102"/>
            <a:ext cx="17508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LM:</a:t>
            </a:r>
            <a:endParaRPr lang="cs-CZ" sz="1400" u="sng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>
                <a:extLst>
                  <a:ext uri="{FF2B5EF4-FFF2-40B4-BE49-F238E27FC236}">
                    <a16:creationId xmlns:a16="http://schemas.microsoft.com/office/drawing/2014/main" id="{70E49646-75B7-4006-A7FE-76FA532A2A85}"/>
                  </a:ext>
                </a:extLst>
              </p:cNvPr>
              <p:cNvSpPr/>
              <p:nvPr/>
            </p:nvSpPr>
            <p:spPr>
              <a:xfrm>
                <a:off x="4954604" y="3283189"/>
                <a:ext cx="2176943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9" name="Obdélník 18">
                <a:extLst>
                  <a:ext uri="{FF2B5EF4-FFF2-40B4-BE49-F238E27FC236}">
                    <a16:creationId xmlns:a16="http://schemas.microsoft.com/office/drawing/2014/main" id="{70E49646-75B7-4006-A7FE-76FA532A2A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604" y="3283189"/>
                <a:ext cx="2176943" cy="403508"/>
              </a:xfrm>
              <a:prstGeom prst="rect">
                <a:avLst/>
              </a:prstGeom>
              <a:blipFill>
                <a:blip r:embed="rId6"/>
                <a:stretch>
                  <a:fillRect l="-840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bdélník 19">
            <a:extLst>
              <a:ext uri="{FF2B5EF4-FFF2-40B4-BE49-F238E27FC236}">
                <a16:creationId xmlns:a16="http://schemas.microsoft.com/office/drawing/2014/main" id="{B6330036-6515-40BF-B38B-D902AC3EB1CE}"/>
              </a:ext>
            </a:extLst>
          </p:cNvPr>
          <p:cNvSpPr/>
          <p:nvPr/>
        </p:nvSpPr>
        <p:spPr>
          <a:xfrm>
            <a:off x="2765251" y="3691459"/>
            <a:ext cx="29200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LM pro cenový index P</a:t>
            </a:r>
            <a:r>
              <a:rPr lang="cs-CZ" altLang="cs-CZ" sz="12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>
                <a:extLst>
                  <a:ext uri="{FF2B5EF4-FFF2-40B4-BE49-F238E27FC236}">
                    <a16:creationId xmlns:a16="http://schemas.microsoft.com/office/drawing/2014/main" id="{E20EAB57-1EFD-46F1-8793-CE77A6F598DB}"/>
                  </a:ext>
                </a:extLst>
              </p:cNvPr>
              <p:cNvSpPr/>
              <p:nvPr/>
            </p:nvSpPr>
            <p:spPr>
              <a:xfrm>
                <a:off x="2795599" y="3921568"/>
                <a:ext cx="2378921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</a:t>
                </a:r>
                <a:r>
                  <a:rPr lang="cs-CZ" altLang="cs-CZ" sz="1400" b="1" baseline="-250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P=1</a:t>
                </a:r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Obdélník 20">
                <a:extLst>
                  <a:ext uri="{FF2B5EF4-FFF2-40B4-BE49-F238E27FC236}">
                    <a16:creationId xmlns:a16="http://schemas.microsoft.com/office/drawing/2014/main" id="{E20EAB57-1EFD-46F1-8793-CE77A6F598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599" y="3921568"/>
                <a:ext cx="2378921" cy="403508"/>
              </a:xfrm>
              <a:prstGeom prst="rect">
                <a:avLst/>
              </a:prstGeom>
              <a:blipFill>
                <a:blip r:embed="rId7"/>
                <a:stretch>
                  <a:fillRect l="-769" b="-45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>
            <a:extLst>
              <a:ext uri="{FF2B5EF4-FFF2-40B4-BE49-F238E27FC236}">
                <a16:creationId xmlns:a16="http://schemas.microsoft.com/office/drawing/2014/main" id="{F89FCFEE-21A6-49A1-BAA5-224278C21B41}"/>
              </a:ext>
            </a:extLst>
          </p:cNvPr>
          <p:cNvSpPr/>
          <p:nvPr/>
        </p:nvSpPr>
        <p:spPr>
          <a:xfrm>
            <a:off x="2814433" y="4325076"/>
            <a:ext cx="22234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</a:t>
            </a:r>
            <a:r>
              <a:rPr lang="cs-CZ" altLang="cs-CZ" sz="1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0,0067Y – 16,67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B160EA03-6A62-4D58-A969-1DF68BDAFDE9}"/>
              </a:ext>
            </a:extLst>
          </p:cNvPr>
          <p:cNvSpPr/>
          <p:nvPr/>
        </p:nvSpPr>
        <p:spPr>
          <a:xfrm>
            <a:off x="6013958" y="3680914"/>
            <a:ext cx="30355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LM pro cenový index P</a:t>
            </a:r>
            <a:r>
              <a:rPr lang="cs-CZ" altLang="cs-CZ" sz="1200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altLang="cs-CZ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1,1: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>
                <a:extLst>
                  <a:ext uri="{FF2B5EF4-FFF2-40B4-BE49-F238E27FC236}">
                    <a16:creationId xmlns:a16="http://schemas.microsoft.com/office/drawing/2014/main" id="{B565C652-5889-424F-97F1-CF92A20B1E4D}"/>
                  </a:ext>
                </a:extLst>
              </p:cNvPr>
              <p:cNvSpPr/>
              <p:nvPr/>
            </p:nvSpPr>
            <p:spPr>
              <a:xfrm>
                <a:off x="6044306" y="3911023"/>
                <a:ext cx="2468689" cy="420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</a:t>
                </a:r>
                <a:r>
                  <a:rPr lang="cs-CZ" altLang="cs-CZ" sz="1400" b="1" baseline="-250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P=1,1</a:t>
                </a:r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7" name="Obdélník 26">
                <a:extLst>
                  <a:ext uri="{FF2B5EF4-FFF2-40B4-BE49-F238E27FC236}">
                    <a16:creationId xmlns:a16="http://schemas.microsoft.com/office/drawing/2014/main" id="{B565C652-5889-424F-97F1-CF92A20B1E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306" y="3911023"/>
                <a:ext cx="2468689" cy="420115"/>
              </a:xfrm>
              <a:prstGeom prst="rect">
                <a:avLst/>
              </a:prstGeom>
              <a:blipFill>
                <a:blip r:embed="rId8"/>
                <a:stretch>
                  <a:fillRect l="-743" r="-2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>
                <a:extLst>
                  <a:ext uri="{FF2B5EF4-FFF2-40B4-BE49-F238E27FC236}">
                    <a16:creationId xmlns:a16="http://schemas.microsoft.com/office/drawing/2014/main" id="{9BDDF2B8-8A19-4F7D-BB26-08C73D203A33}"/>
                  </a:ext>
                </a:extLst>
              </p:cNvPr>
              <p:cNvSpPr/>
              <p:nvPr/>
            </p:nvSpPr>
            <p:spPr>
              <a:xfrm>
                <a:off x="6063140" y="4314531"/>
                <a:ext cx="261331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</a:t>
                </a:r>
                <a:r>
                  <a:rPr lang="cs-CZ" altLang="cs-CZ" sz="1400" b="1" baseline="-250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P=1,1</a:t>
                </a:r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cs-CZ" altLang="cs-CZ" sz="1400" b="1" u="sng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</a:t>
                </a:r>
                <a14:m>
                  <m:oMath xmlns:m="http://schemas.openxmlformats.org/officeDocument/2006/math"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𝟎𝟎𝟔𝟕𝐘</m:t>
                    </m:r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𝟏𝟓</m:t>
                    </m:r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altLang="cs-CZ" sz="1400" b="1" i="0" u="sng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𝟏𝟓</m:t>
                    </m:r>
                  </m:oMath>
                </a14:m>
                <a:endParaRPr lang="cs-CZ" altLang="cs-CZ" sz="1400" b="1" u="sng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Obdélník 27">
                <a:extLst>
                  <a:ext uri="{FF2B5EF4-FFF2-40B4-BE49-F238E27FC236}">
                    <a16:creationId xmlns:a16="http://schemas.microsoft.com/office/drawing/2014/main" id="{9BDDF2B8-8A19-4F7D-BB26-08C73D203A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3140" y="4314531"/>
                <a:ext cx="2613316" cy="307777"/>
              </a:xfrm>
              <a:prstGeom prst="rect">
                <a:avLst/>
              </a:prstGeom>
              <a:blipFill>
                <a:blip r:embed="rId9"/>
                <a:stretch>
                  <a:fillRect l="-701" t="-4000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185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… d)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D2F4EE-CCA7-49B4-8A7D-C38B220C3D85}"/>
              </a:ext>
            </a:extLst>
          </p:cNvPr>
          <p:cNvSpPr/>
          <p:nvPr/>
        </p:nvSpPr>
        <p:spPr>
          <a:xfrm>
            <a:off x="71500" y="726451"/>
            <a:ext cx="9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228600" algn="l"/>
              </a:tabLst>
            </a:pP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</a:t>
            </a:r>
            <a:r>
              <a:rPr lang="cs-CZ" sz="1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multiplikátoru fiskální 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monetární politiky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rovnovážný důchod a rovnovážnou úrokovou sazbu pro oba cenové indexy.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Zakreslete v modelu IS-LM.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AD.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důchody prostřednictvím AD pro oba cenové indexy.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Odvoďte křivku AD z modelu IS-LM.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57C9D0E-4AFF-4A45-89F4-543C35A00E20}"/>
              </a:ext>
            </a:extLst>
          </p:cNvPr>
          <p:cNvSpPr txBox="1">
            <a:spLocks/>
          </p:cNvSpPr>
          <p:nvPr/>
        </p:nvSpPr>
        <p:spPr>
          <a:xfrm>
            <a:off x="178356" y="2019902"/>
            <a:ext cx="8691012" cy="551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A = 2000	mpc = 0,8	t = 0,1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 = 30	k = 0,4	h = 60	M = 1000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330267F-9CAC-4A5E-BE29-091C475F5614}"/>
              </a:ext>
            </a:extLst>
          </p:cNvPr>
          <p:cNvCxnSpPr>
            <a:cxnSpLocks/>
          </p:cNvCxnSpPr>
          <p:nvPr/>
        </p:nvCxnSpPr>
        <p:spPr>
          <a:xfrm>
            <a:off x="178356" y="2592318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Obdélník 22">
            <a:extLst>
              <a:ext uri="{FF2B5EF4-FFF2-40B4-BE49-F238E27FC236}">
                <a16:creationId xmlns:a16="http://schemas.microsoft.com/office/drawing/2014/main" id="{BED277B8-2EB4-4F29-93C1-4C6D79BF655F}"/>
              </a:ext>
            </a:extLst>
          </p:cNvPr>
          <p:cNvSpPr/>
          <p:nvPr/>
        </p:nvSpPr>
        <p:spPr>
          <a:xfrm>
            <a:off x="71500" y="2617043"/>
            <a:ext cx="2515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F0"/>
                </a:solidFill>
              </a:rPr>
              <a:t>Multiplikátor fiskální politiky: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>
                <a:extLst>
                  <a:ext uri="{FF2B5EF4-FFF2-40B4-BE49-F238E27FC236}">
                    <a16:creationId xmlns:a16="http://schemas.microsoft.com/office/drawing/2014/main" id="{01353FE5-47F7-43E1-9D31-7E9A6E488912}"/>
                  </a:ext>
                </a:extLst>
              </p:cNvPr>
              <p:cNvSpPr/>
              <p:nvPr/>
            </p:nvSpPr>
            <p:spPr>
              <a:xfrm>
                <a:off x="71500" y="2876499"/>
                <a:ext cx="1127232" cy="564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1400" b="1" dirty="0">
                    <a:solidFill>
                      <a:srgbClr val="00B0F0"/>
                    </a:solidFill>
                  </a:rPr>
                  <a:t>γ =</a:t>
                </a:r>
                <a14:m>
                  <m:oMath xmlns:m="http://schemas.openxmlformats.org/officeDocument/2006/math">
                    <m:r>
                      <a:rPr lang="cs-CZ" sz="1400" b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1400" b="1" dirty="0">
                            <a:solidFill>
                              <a:srgbClr val="00B0F0"/>
                            </a:solidFill>
                          </a:rPr>
                          <m:t>α</m:t>
                        </m:r>
                      </m:num>
                      <m:den>
                        <m:r>
                          <a:rPr 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cs-CZ" sz="1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1400" b="1" dirty="0">
                                <a:solidFill>
                                  <a:srgbClr val="00B0F0"/>
                                </a:solidFill>
                              </a:rPr>
                              <m:t>α</m:t>
                            </m:r>
                            <m:r>
                              <m:rPr>
                                <m:nor/>
                              </m:rPr>
                              <a:rPr lang="cs-CZ" sz="1400" b="1" dirty="0">
                                <a:solidFill>
                                  <a:srgbClr val="00B0F0"/>
                                </a:solidFill>
                              </a:rPr>
                              <m:t>∗</m:t>
                            </m:r>
                            <m:r>
                              <m:rPr>
                                <m:nor/>
                              </m:rPr>
                              <a:rPr lang="cs-CZ" sz="1400" b="1" dirty="0">
                                <a:solidFill>
                                  <a:srgbClr val="00B0F0"/>
                                </a:solidFill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cs-CZ" sz="1400" b="1" dirty="0">
                                <a:solidFill>
                                  <a:srgbClr val="00B0F0"/>
                                </a:solidFill>
                              </a:rPr>
                              <m:t>∗</m:t>
                            </m:r>
                            <m:r>
                              <m:rPr>
                                <m:nor/>
                              </m:rPr>
                              <a:rPr lang="cs-CZ" sz="1400" b="1" dirty="0">
                                <a:solidFill>
                                  <a:srgbClr val="00B0F0"/>
                                </a:solidFill>
                              </a:rPr>
                              <m:t>k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cs-CZ" sz="1400" b="1" dirty="0">
                                <a:solidFill>
                                  <a:srgbClr val="00B0F0"/>
                                </a:solidFill>
                              </a:rPr>
                              <m:t>h</m:t>
                            </m:r>
                          </m:den>
                        </m:f>
                      </m:den>
                    </m:f>
                  </m:oMath>
                </a14:m>
                <a:endParaRPr lang="cs-CZ" sz="1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4" name="Obdélník 23">
                <a:extLst>
                  <a:ext uri="{FF2B5EF4-FFF2-40B4-BE49-F238E27FC236}">
                    <a16:creationId xmlns:a16="http://schemas.microsoft.com/office/drawing/2014/main" id="{01353FE5-47F7-43E1-9D31-7E9A6E488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0" y="2876499"/>
                <a:ext cx="1127232" cy="564193"/>
              </a:xfrm>
              <a:prstGeom prst="rect">
                <a:avLst/>
              </a:prstGeom>
              <a:blipFill>
                <a:blip r:embed="rId3"/>
                <a:stretch>
                  <a:fillRect l="-1622"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>
                <a:extLst>
                  <a:ext uri="{FF2B5EF4-FFF2-40B4-BE49-F238E27FC236}">
                    <a16:creationId xmlns:a16="http://schemas.microsoft.com/office/drawing/2014/main" id="{06FE98D2-281B-40A0-BD5E-8D7BBA21FCED}"/>
                  </a:ext>
                </a:extLst>
              </p:cNvPr>
              <p:cNvSpPr/>
              <p:nvPr/>
            </p:nvSpPr>
            <p:spPr>
              <a:xfrm>
                <a:off x="41404" y="3425958"/>
                <a:ext cx="1300549" cy="500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1400" b="1" dirty="0">
                    <a:solidFill>
                      <a:srgbClr val="00B0F0"/>
                    </a:solidFill>
                  </a:rPr>
                  <a:t>γ</a:t>
                </a:r>
                <a14:m>
                  <m:oMath xmlns:m="http://schemas.openxmlformats.org/officeDocument/2006/math">
                    <m:r>
                      <a:rPr lang="cs-CZ" altLang="cs-CZ" sz="1400" b="1" i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</m:t>
                    </m:r>
                    <m:f>
                      <m:fPr>
                        <m:ctrlPr>
                          <a:rPr lang="cs-CZ" alt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𝟓𝟕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altLang="cs-CZ" sz="1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𝟓𝟕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𝟑𝟎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cs-CZ" altLang="cs-CZ" sz="1400" b="1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𝟔𝟎</m:t>
                            </m:r>
                          </m:den>
                        </m:f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cs-CZ" sz="1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5" name="Obdélník 24">
                <a:extLst>
                  <a:ext uri="{FF2B5EF4-FFF2-40B4-BE49-F238E27FC236}">
                    <a16:creationId xmlns:a16="http://schemas.microsoft.com/office/drawing/2014/main" id="{06FE98D2-281B-40A0-BD5E-8D7BBA21FC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4" y="3425958"/>
                <a:ext cx="1300549" cy="500137"/>
              </a:xfrm>
              <a:prstGeom prst="rect">
                <a:avLst/>
              </a:prstGeom>
              <a:blipFill>
                <a:blip r:embed="rId4"/>
                <a:stretch>
                  <a:fillRect l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bdélník 28">
            <a:extLst>
              <a:ext uri="{FF2B5EF4-FFF2-40B4-BE49-F238E27FC236}">
                <a16:creationId xmlns:a16="http://schemas.microsoft.com/office/drawing/2014/main" id="{6DA66BB8-5742-45ED-B74F-D9252FDD187A}"/>
              </a:ext>
            </a:extLst>
          </p:cNvPr>
          <p:cNvSpPr/>
          <p:nvPr/>
        </p:nvSpPr>
        <p:spPr>
          <a:xfrm>
            <a:off x="40081" y="3926095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F0"/>
                </a:solidFill>
              </a:rPr>
              <a:t>γ = 2,08 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1C8448DA-F5A9-47E0-886B-99AB06AEE0A2}"/>
              </a:ext>
            </a:extLst>
          </p:cNvPr>
          <p:cNvSpPr/>
          <p:nvPr/>
        </p:nvSpPr>
        <p:spPr>
          <a:xfrm>
            <a:off x="3811448" y="2617043"/>
            <a:ext cx="27590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50"/>
                </a:solidFill>
              </a:rPr>
              <a:t>Multiplikátor monetární politiky: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2DF7E6D8-0350-428A-AB62-0790E4EE2D14}"/>
                  </a:ext>
                </a:extLst>
              </p:cNvPr>
              <p:cNvSpPr/>
              <p:nvPr/>
            </p:nvSpPr>
            <p:spPr>
              <a:xfrm>
                <a:off x="3950516" y="2924820"/>
                <a:ext cx="880369" cy="433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1400" b="1" dirty="0">
                    <a:solidFill>
                      <a:srgbClr val="00B050"/>
                    </a:solidFill>
                  </a:rPr>
                  <a:t>μ</a:t>
                </a:r>
                <a:r>
                  <a:rPr lang="cs-CZ" sz="1400" dirty="0">
                    <a:solidFill>
                      <a:srgbClr val="00B050"/>
                    </a:solidFill>
                  </a:rPr>
                  <a:t> </a:t>
                </a:r>
                <a:r>
                  <a:rPr lang="cs-CZ" sz="1400" b="1" dirty="0">
                    <a:solidFill>
                      <a:srgbClr val="00B05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cs-CZ" sz="1400" b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1400" b="1">
                            <a:solidFill>
                              <a:srgbClr val="00B050"/>
                            </a:solidFill>
                          </a:rPr>
                          <m:t>b</m:t>
                        </m:r>
                      </m:num>
                      <m:den>
                        <m:r>
                          <a:rPr lang="cs-CZ" sz="1400" b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𝐡</m:t>
                        </m:r>
                      </m:den>
                    </m:f>
                  </m:oMath>
                </a14:m>
                <a:r>
                  <a:rPr lang="cs-CZ" sz="1400" b="1" dirty="0">
                    <a:solidFill>
                      <a:srgbClr val="00B050"/>
                    </a:solidFill>
                  </a:rPr>
                  <a:t> * γ</a:t>
                </a:r>
                <a:r>
                  <a:rPr lang="cs-CZ" sz="1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2DF7E6D8-0350-428A-AB62-0790E4EE2D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16" y="2924820"/>
                <a:ext cx="880369" cy="433004"/>
              </a:xfrm>
              <a:prstGeom prst="rect">
                <a:avLst/>
              </a:prstGeom>
              <a:blipFill>
                <a:blip r:embed="rId5"/>
                <a:stretch>
                  <a:fillRect l="-2083" b="-28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>
                <a:extLst>
                  <a:ext uri="{FF2B5EF4-FFF2-40B4-BE49-F238E27FC236}">
                    <a16:creationId xmlns:a16="http://schemas.microsoft.com/office/drawing/2014/main" id="{BA5C2E8A-F314-41BA-913C-7213027D7886}"/>
                  </a:ext>
                </a:extLst>
              </p:cNvPr>
              <p:cNvSpPr/>
              <p:nvPr/>
            </p:nvSpPr>
            <p:spPr>
              <a:xfrm>
                <a:off x="3950515" y="3392544"/>
                <a:ext cx="994183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1400" b="1" dirty="0">
                    <a:solidFill>
                      <a:srgbClr val="00B050"/>
                    </a:solidFill>
                  </a:rPr>
                  <a:t>μ</a:t>
                </a:r>
                <a:r>
                  <a:rPr lang="cs-CZ" sz="1400" dirty="0">
                    <a:solidFill>
                      <a:srgbClr val="00B050"/>
                    </a:solidFill>
                  </a:rPr>
                  <a:t> </a:t>
                </a:r>
                <a:r>
                  <a:rPr lang="cs-CZ" sz="1400" b="1" dirty="0">
                    <a:solidFill>
                      <a:srgbClr val="00B05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</m:num>
                      <m:den>
                        <m: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*2,08</a:t>
                </a:r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Obdélník 31">
                <a:extLst>
                  <a:ext uri="{FF2B5EF4-FFF2-40B4-BE49-F238E27FC236}">
                    <a16:creationId xmlns:a16="http://schemas.microsoft.com/office/drawing/2014/main" id="{BA5C2E8A-F314-41BA-913C-7213027D7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15" y="3392544"/>
                <a:ext cx="994183" cy="403508"/>
              </a:xfrm>
              <a:prstGeom prst="rect">
                <a:avLst/>
              </a:prstGeom>
              <a:blipFill>
                <a:blip r:embed="rId6"/>
                <a:stretch>
                  <a:fillRect l="-1840" r="-2454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bdélník 32">
            <a:extLst>
              <a:ext uri="{FF2B5EF4-FFF2-40B4-BE49-F238E27FC236}">
                <a16:creationId xmlns:a16="http://schemas.microsoft.com/office/drawing/2014/main" id="{AE558256-75AB-44C0-861F-B10365EA9C33}"/>
              </a:ext>
            </a:extLst>
          </p:cNvPr>
          <p:cNvSpPr/>
          <p:nvPr/>
        </p:nvSpPr>
        <p:spPr>
          <a:xfrm>
            <a:off x="3950515" y="3855522"/>
            <a:ext cx="7922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50"/>
                </a:solidFill>
              </a:rPr>
              <a:t>μ</a:t>
            </a:r>
            <a:r>
              <a:rPr lang="cs-CZ" sz="1400" u="sng" dirty="0">
                <a:solidFill>
                  <a:srgbClr val="00B050"/>
                </a:solidFill>
              </a:rPr>
              <a:t> </a:t>
            </a:r>
            <a:r>
              <a:rPr lang="cs-CZ" sz="1400" b="1" u="sng" dirty="0">
                <a:solidFill>
                  <a:srgbClr val="00B050"/>
                </a:solidFill>
              </a:rPr>
              <a:t>= 1,04</a:t>
            </a:r>
            <a:endParaRPr lang="cs-CZ" sz="1400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8842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Příklad č. 1 … e)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D2F4EE-CCA7-49B4-8A7D-C38B220C3D85}"/>
              </a:ext>
            </a:extLst>
          </p:cNvPr>
          <p:cNvSpPr/>
          <p:nvPr/>
        </p:nvSpPr>
        <p:spPr>
          <a:xfrm>
            <a:off x="71500" y="726451"/>
            <a:ext cx="9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228600" algn="l"/>
              </a:tabLst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multiplikátoru fiskální a monetární politiky.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rovnovážný důchod </a:t>
            </a: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rovnovážnou úrokovou sazbu</a:t>
            </a:r>
            <a:r>
              <a:rPr lang="cs-CZ" sz="1200" b="1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oba cenové indexy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Zakreslete v modelu IS-LM.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AD.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důchody prostřednictvím AD pro oba cenové indexy.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Odvoďte křivku AD z modelu IS-LM.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57C9D0E-4AFF-4A45-89F4-543C35A00E20}"/>
              </a:ext>
            </a:extLst>
          </p:cNvPr>
          <p:cNvSpPr txBox="1">
            <a:spLocks/>
          </p:cNvSpPr>
          <p:nvPr/>
        </p:nvSpPr>
        <p:spPr>
          <a:xfrm>
            <a:off x="178356" y="2019902"/>
            <a:ext cx="8691012" cy="551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A = 2000	mpc = 0,8	t = 0,1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 = 30	k = 0,4	h = 60	M = 1000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330267F-9CAC-4A5E-BE29-091C475F5614}"/>
              </a:ext>
            </a:extLst>
          </p:cNvPr>
          <p:cNvCxnSpPr>
            <a:cxnSpLocks/>
          </p:cNvCxnSpPr>
          <p:nvPr/>
        </p:nvCxnSpPr>
        <p:spPr>
          <a:xfrm>
            <a:off x="187057" y="2499742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Obdélník 14">
            <a:extLst>
              <a:ext uri="{FF2B5EF4-FFF2-40B4-BE49-F238E27FC236}">
                <a16:creationId xmlns:a16="http://schemas.microsoft.com/office/drawing/2014/main" id="{CCD28BB5-D378-4875-82D7-F17C1D7E4588}"/>
              </a:ext>
            </a:extLst>
          </p:cNvPr>
          <p:cNvSpPr/>
          <p:nvPr/>
        </p:nvSpPr>
        <p:spPr>
          <a:xfrm>
            <a:off x="177220" y="2950743"/>
            <a:ext cx="1953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7 140 – 107,1*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i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3E409324-B6C4-4A9D-B7DA-F64428D1C8BF}"/>
              </a:ext>
            </a:extLst>
          </p:cNvPr>
          <p:cNvSpPr/>
          <p:nvPr/>
        </p:nvSpPr>
        <p:spPr>
          <a:xfrm>
            <a:off x="177220" y="2612887"/>
            <a:ext cx="18036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chemeClr val="accent6">
                    <a:lumMod val="75000"/>
                  </a:schemeClr>
                </a:solidFill>
              </a:rPr>
              <a:t>Rovnovážný důchod: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A298B09E-52C5-4E86-8685-FD9CC46DB914}"/>
              </a:ext>
            </a:extLst>
          </p:cNvPr>
          <p:cNvSpPr/>
          <p:nvPr/>
        </p:nvSpPr>
        <p:spPr>
          <a:xfrm>
            <a:off x="0" y="3243642"/>
            <a:ext cx="32702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Do rovnice křivky IS dosadíme rovnici křivky LM: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>
                <a:extLst>
                  <a:ext uri="{FF2B5EF4-FFF2-40B4-BE49-F238E27FC236}">
                    <a16:creationId xmlns:a16="http://schemas.microsoft.com/office/drawing/2014/main" id="{AB981973-DE9F-4522-AE20-B6B34D1B9612}"/>
                  </a:ext>
                </a:extLst>
              </p:cNvPr>
              <p:cNvSpPr/>
              <p:nvPr/>
            </p:nvSpPr>
            <p:spPr>
              <a:xfrm>
                <a:off x="3266348" y="3180387"/>
                <a:ext cx="2176943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LM: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(0,4*Y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cs-CZ" altLang="cs-CZ" sz="14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cs-CZ" altLang="cs-CZ" sz="1400" b="1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8" name="Obdélník 17">
                <a:extLst>
                  <a:ext uri="{FF2B5EF4-FFF2-40B4-BE49-F238E27FC236}">
                    <a16:creationId xmlns:a16="http://schemas.microsoft.com/office/drawing/2014/main" id="{AB981973-DE9F-4522-AE20-B6B34D1B96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348" y="3180387"/>
                <a:ext cx="2176943" cy="403508"/>
              </a:xfrm>
              <a:prstGeom prst="rect">
                <a:avLst/>
              </a:prstGeom>
              <a:blipFill>
                <a:blip r:embed="rId3"/>
                <a:stretch>
                  <a:fillRect l="-840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bdélník 18">
            <a:extLst>
              <a:ext uri="{FF2B5EF4-FFF2-40B4-BE49-F238E27FC236}">
                <a16:creationId xmlns:a16="http://schemas.microsoft.com/office/drawing/2014/main" id="{80D63894-F04C-4315-A8CE-F598AEC92988}"/>
              </a:ext>
            </a:extLst>
          </p:cNvPr>
          <p:cNvSpPr/>
          <p:nvPr/>
        </p:nvSpPr>
        <p:spPr>
          <a:xfrm>
            <a:off x="0" y="3746476"/>
            <a:ext cx="31638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7 140 – 107,1*(0,0067Y – 16,67)</a:t>
            </a:r>
            <a:endParaRPr lang="cs-CZ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99778326-23E9-493C-8B1E-6E9553470FC0}"/>
              </a:ext>
            </a:extLst>
          </p:cNvPr>
          <p:cNvSpPr/>
          <p:nvPr/>
        </p:nvSpPr>
        <p:spPr>
          <a:xfrm>
            <a:off x="0" y="3539680"/>
            <a:ext cx="30034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Rovnovážný důchod pro cenový index P</a:t>
            </a:r>
            <a:r>
              <a:rPr lang="cs-CZ" sz="1200" i="1" baseline="-25000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=1: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B2A98532-AF82-4BCB-88F0-A33AC6185589}"/>
              </a:ext>
            </a:extLst>
          </p:cNvPr>
          <p:cNvSpPr/>
          <p:nvPr/>
        </p:nvSpPr>
        <p:spPr>
          <a:xfrm>
            <a:off x="284693" y="3989070"/>
            <a:ext cx="2700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7 140 – 0,71757Y + 1 785,357</a:t>
            </a:r>
            <a:endParaRPr lang="cs-CZ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C94F1C85-FA7C-4B7A-8BAC-F672AEB322B1}"/>
              </a:ext>
            </a:extLst>
          </p:cNvPr>
          <p:cNvSpPr/>
          <p:nvPr/>
        </p:nvSpPr>
        <p:spPr>
          <a:xfrm>
            <a:off x="284693" y="4226644"/>
            <a:ext cx="18018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1,71757Y = 8 925,357</a:t>
            </a:r>
            <a:endParaRPr lang="cs-CZ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35428ADA-1B36-43C3-91CE-89BFB2619513}"/>
              </a:ext>
            </a:extLst>
          </p:cNvPr>
          <p:cNvSpPr/>
          <p:nvPr/>
        </p:nvSpPr>
        <p:spPr>
          <a:xfrm>
            <a:off x="284693" y="4469238"/>
            <a:ext cx="1215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5 196,50</a:t>
            </a:r>
            <a:endParaRPr lang="cs-CZ" sz="1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389915A4-89FF-4BB9-9B2D-B8782CDD2706}"/>
              </a:ext>
            </a:extLst>
          </p:cNvPr>
          <p:cNvSpPr/>
          <p:nvPr/>
        </p:nvSpPr>
        <p:spPr>
          <a:xfrm>
            <a:off x="3134044" y="3567837"/>
            <a:ext cx="30419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Rovnovážný důchod pro cenový index P</a:t>
            </a:r>
            <a:r>
              <a:rPr lang="cs-CZ" sz="1200" i="1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=1,1:</a:t>
            </a: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782E8AC4-A613-4107-BE2B-8B58FB24FF9A}"/>
              </a:ext>
            </a:extLst>
          </p:cNvPr>
          <p:cNvSpPr/>
          <p:nvPr/>
        </p:nvSpPr>
        <p:spPr>
          <a:xfrm>
            <a:off x="3147292" y="3762894"/>
            <a:ext cx="31334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7 140 – 107,1*(0,0067Y - 15,15)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1FB0A949-0D76-4254-8FB2-E85C86970FF3}"/>
              </a:ext>
            </a:extLst>
          </p:cNvPr>
          <p:cNvSpPr/>
          <p:nvPr/>
        </p:nvSpPr>
        <p:spPr>
          <a:xfrm>
            <a:off x="3431985" y="4018074"/>
            <a:ext cx="2700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7 140 – 0,71757Y + 1 622,565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963674B9-B9AD-41F1-A4EC-E38FC94B7B0C}"/>
              </a:ext>
            </a:extLst>
          </p:cNvPr>
          <p:cNvSpPr/>
          <p:nvPr/>
        </p:nvSpPr>
        <p:spPr>
          <a:xfrm>
            <a:off x="3453899" y="4265728"/>
            <a:ext cx="18018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1,71757Y = 8 762,565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2C19CC18-A5A7-4D0B-9730-38955ED139F1}"/>
              </a:ext>
            </a:extLst>
          </p:cNvPr>
          <p:cNvSpPr/>
          <p:nvPr/>
        </p:nvSpPr>
        <p:spPr>
          <a:xfrm>
            <a:off x="3460245" y="4469238"/>
            <a:ext cx="1215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5 101,72</a:t>
            </a:r>
            <a:endParaRPr lang="cs-CZ" sz="1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FD0390AB-A641-4748-B827-D8280AF0C8A3}"/>
              </a:ext>
            </a:extLst>
          </p:cNvPr>
          <p:cNvSpPr/>
          <p:nvPr/>
        </p:nvSpPr>
        <p:spPr>
          <a:xfrm>
            <a:off x="6209185" y="2510018"/>
            <a:ext cx="2390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7030A0"/>
                </a:solidFill>
              </a:rPr>
              <a:t>Rovnovážná úroková sazba :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2EAC6379-C186-4618-8763-535B65A75EAE}"/>
              </a:ext>
            </a:extLst>
          </p:cNvPr>
          <p:cNvSpPr/>
          <p:nvPr/>
        </p:nvSpPr>
        <p:spPr>
          <a:xfrm>
            <a:off x="6194277" y="2750749"/>
            <a:ext cx="3306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>
                <a:solidFill>
                  <a:srgbClr val="7030A0"/>
                </a:solidFill>
              </a:rPr>
              <a:t>Do rovnice křivky LM dosadíme rovnovážný důchod jednotlivých cenových indexů: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D00CBD20-1B52-414A-82FA-C0B655F48AB7}"/>
              </a:ext>
            </a:extLst>
          </p:cNvPr>
          <p:cNvSpPr/>
          <p:nvPr/>
        </p:nvSpPr>
        <p:spPr>
          <a:xfrm>
            <a:off x="6247002" y="3137620"/>
            <a:ext cx="694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1:</a:t>
            </a:r>
            <a:endParaRPr lang="cs-CZ" sz="1400" dirty="0"/>
          </a:p>
        </p:txBody>
      </p:sp>
      <p:sp>
        <p:nvSpPr>
          <p:cNvPr id="47" name="Obdélník 46">
            <a:extLst>
              <a:ext uri="{FF2B5EF4-FFF2-40B4-BE49-F238E27FC236}">
                <a16:creationId xmlns:a16="http://schemas.microsoft.com/office/drawing/2014/main" id="{87F37620-0C17-4156-A867-7991E27DFE58}"/>
              </a:ext>
            </a:extLst>
          </p:cNvPr>
          <p:cNvSpPr/>
          <p:nvPr/>
        </p:nvSpPr>
        <p:spPr>
          <a:xfrm>
            <a:off x="6908312" y="3122453"/>
            <a:ext cx="22234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</a:t>
            </a:r>
            <a:r>
              <a:rPr lang="cs-CZ" altLang="cs-CZ" sz="1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 = 0,0067Y – 16,67</a:t>
            </a:r>
          </a:p>
        </p:txBody>
      </p:sp>
      <p:sp>
        <p:nvSpPr>
          <p:cNvPr id="48" name="Obdélník 47">
            <a:extLst>
              <a:ext uri="{FF2B5EF4-FFF2-40B4-BE49-F238E27FC236}">
                <a16:creationId xmlns:a16="http://schemas.microsoft.com/office/drawing/2014/main" id="{8BD752AD-134B-4839-B04D-B6E20CBD188C}"/>
              </a:ext>
            </a:extLst>
          </p:cNvPr>
          <p:cNvSpPr/>
          <p:nvPr/>
        </p:nvSpPr>
        <p:spPr>
          <a:xfrm>
            <a:off x="6908312" y="3918867"/>
            <a:ext cx="26133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</a:t>
            </a:r>
            <a:r>
              <a:rPr lang="cs-CZ" altLang="cs-CZ" sz="1400" b="1" baseline="-25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P=1,1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 = 0,0067Y - 15,15</a:t>
            </a: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63BE6637-03DF-4BD4-BC25-2016962BCACB}"/>
              </a:ext>
            </a:extLst>
          </p:cNvPr>
          <p:cNvSpPr/>
          <p:nvPr/>
        </p:nvSpPr>
        <p:spPr>
          <a:xfrm>
            <a:off x="6908312" y="3351617"/>
            <a:ext cx="23022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0,0067*5 196,50 – 16,67</a:t>
            </a:r>
          </a:p>
        </p:txBody>
      </p:sp>
      <p:sp>
        <p:nvSpPr>
          <p:cNvPr id="51" name="Obdélník 50">
            <a:extLst>
              <a:ext uri="{FF2B5EF4-FFF2-40B4-BE49-F238E27FC236}">
                <a16:creationId xmlns:a16="http://schemas.microsoft.com/office/drawing/2014/main" id="{DE6EA43B-B8A5-4968-8715-EB525B06F414}"/>
              </a:ext>
            </a:extLst>
          </p:cNvPr>
          <p:cNvSpPr/>
          <p:nvPr/>
        </p:nvSpPr>
        <p:spPr>
          <a:xfrm>
            <a:off x="6908312" y="3628979"/>
            <a:ext cx="9108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18,15</a:t>
            </a:r>
          </a:p>
        </p:txBody>
      </p:sp>
      <p:sp>
        <p:nvSpPr>
          <p:cNvPr id="52" name="Obdélník 51">
            <a:extLst>
              <a:ext uri="{FF2B5EF4-FFF2-40B4-BE49-F238E27FC236}">
                <a16:creationId xmlns:a16="http://schemas.microsoft.com/office/drawing/2014/main" id="{6E53A612-1B2E-4902-9948-2F944B366E34}"/>
              </a:ext>
            </a:extLst>
          </p:cNvPr>
          <p:cNvSpPr/>
          <p:nvPr/>
        </p:nvSpPr>
        <p:spPr>
          <a:xfrm>
            <a:off x="6196644" y="3958493"/>
            <a:ext cx="8290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1,1:</a:t>
            </a:r>
            <a:endParaRPr lang="cs-CZ" sz="1400" dirty="0"/>
          </a:p>
        </p:txBody>
      </p:sp>
      <p:sp>
        <p:nvSpPr>
          <p:cNvPr id="53" name="Obdélník 52">
            <a:extLst>
              <a:ext uri="{FF2B5EF4-FFF2-40B4-BE49-F238E27FC236}">
                <a16:creationId xmlns:a16="http://schemas.microsoft.com/office/drawing/2014/main" id="{BE91AD33-4C4A-4DBE-871C-40F2F2FDA1ED}"/>
              </a:ext>
            </a:extLst>
          </p:cNvPr>
          <p:cNvSpPr/>
          <p:nvPr/>
        </p:nvSpPr>
        <p:spPr>
          <a:xfrm>
            <a:off x="6928940" y="4228133"/>
            <a:ext cx="26133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0,0067*5 101,72 - 15,15</a:t>
            </a:r>
          </a:p>
        </p:txBody>
      </p:sp>
      <p:sp>
        <p:nvSpPr>
          <p:cNvPr id="54" name="Obdélník 53">
            <a:extLst>
              <a:ext uri="{FF2B5EF4-FFF2-40B4-BE49-F238E27FC236}">
                <a16:creationId xmlns:a16="http://schemas.microsoft.com/office/drawing/2014/main" id="{4989B06F-E610-4A75-B2C9-6EE54D105EB8}"/>
              </a:ext>
            </a:extLst>
          </p:cNvPr>
          <p:cNvSpPr/>
          <p:nvPr/>
        </p:nvSpPr>
        <p:spPr>
          <a:xfrm>
            <a:off x="6945296" y="4441164"/>
            <a:ext cx="26133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19,03</a:t>
            </a:r>
          </a:p>
        </p:txBody>
      </p:sp>
    </p:spTree>
    <p:extLst>
      <p:ext uri="{BB962C8B-B14F-4D97-AF65-F5344CB8AC3E}">
        <p14:creationId xmlns:p14="http://schemas.microsoft.com/office/powerpoint/2010/main" val="1341731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2" grpId="0"/>
      <p:bldP spid="26" grpId="0"/>
      <p:bldP spid="27" grpId="0"/>
      <p:bldP spid="28" grpId="0"/>
      <p:bldP spid="39" grpId="0"/>
      <p:bldP spid="40" grpId="0"/>
      <p:bldP spid="41" grpId="0"/>
      <p:bldP spid="42" grpId="0"/>
      <p:bldP spid="45" grpId="0"/>
      <p:bldP spid="46" grpId="0"/>
      <p:bldP spid="2" grpId="0"/>
      <p:bldP spid="47" grpId="0"/>
      <p:bldP spid="48" grpId="0"/>
      <p:bldP spid="49" grpId="0"/>
      <p:bldP spid="51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Příklad č. 1 … g), h)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D2F4EE-CCA7-49B4-8A7D-C38B220C3D85}"/>
              </a:ext>
            </a:extLst>
          </p:cNvPr>
          <p:cNvSpPr/>
          <p:nvPr/>
        </p:nvSpPr>
        <p:spPr>
          <a:xfrm>
            <a:off x="71500" y="726451"/>
            <a:ext cx="9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228600" algn="l"/>
              </a:tabLst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velikost multiplikátoru fiskální a monetární politiky.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rovnovážný důchod a rovnovážnou úrokovou sazbu pro oba cenové indexy.</a:t>
            </a:r>
            <a:endParaRPr lang="cs-CZ" sz="1200" dirty="0">
              <a:solidFill>
                <a:srgbClr val="30787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Zakreslete v modelu IS-LM.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Určete rovnici AD.</a:t>
            </a:r>
            <a:endParaRPr lang="cs-CZ" sz="12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Vypočítejte důchody prostřednictvím AD 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oba cenové indexy</a:t>
            </a:r>
            <a:r>
              <a:rPr lang="cs-CZ" sz="1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200" b="1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just">
              <a:buFont typeface="+mj-lt"/>
              <a:buAutoNum type="alphaLcParenR" startAt="4"/>
              <a:tabLst>
                <a:tab pos="45720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Odvoďte křivku AD z modelu IS-LM.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57C9D0E-4AFF-4A45-89F4-543C35A00E20}"/>
              </a:ext>
            </a:extLst>
          </p:cNvPr>
          <p:cNvSpPr txBox="1">
            <a:spLocks/>
          </p:cNvSpPr>
          <p:nvPr/>
        </p:nvSpPr>
        <p:spPr>
          <a:xfrm>
            <a:off x="178356" y="2019902"/>
            <a:ext cx="8691012" cy="551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A = 2000	mpc = 0,8	t = 0,1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 = 30	k = 0,4	h = 60	M = 1000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330267F-9CAC-4A5E-BE29-091C475F5614}"/>
              </a:ext>
            </a:extLst>
          </p:cNvPr>
          <p:cNvCxnSpPr>
            <a:cxnSpLocks/>
          </p:cNvCxnSpPr>
          <p:nvPr/>
        </p:nvCxnSpPr>
        <p:spPr>
          <a:xfrm>
            <a:off x="187057" y="2499742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bdélník 15">
            <a:extLst>
              <a:ext uri="{FF2B5EF4-FFF2-40B4-BE49-F238E27FC236}">
                <a16:creationId xmlns:a16="http://schemas.microsoft.com/office/drawing/2014/main" id="{3E409324-B6C4-4A9D-B7DA-F64428D1C8BF}"/>
              </a:ext>
            </a:extLst>
          </p:cNvPr>
          <p:cNvSpPr/>
          <p:nvPr/>
        </p:nvSpPr>
        <p:spPr>
          <a:xfrm>
            <a:off x="177220" y="2612887"/>
            <a:ext cx="11574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50"/>
                </a:solidFill>
              </a:rPr>
              <a:t>Rovnice AD: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2C1A6D6D-5A5C-4700-A074-F8252C45976D}"/>
                  </a:ext>
                </a:extLst>
              </p:cNvPr>
              <p:cNvSpPr/>
              <p:nvPr/>
            </p:nvSpPr>
            <p:spPr>
              <a:xfrm>
                <a:off x="177220" y="2882382"/>
                <a:ext cx="1296893" cy="427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𝛍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𝐌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𝛄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2C1A6D6D-5A5C-4700-A074-F8252C4597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20" y="2882382"/>
                <a:ext cx="1296893" cy="427105"/>
              </a:xfrm>
              <a:prstGeom prst="rect">
                <a:avLst/>
              </a:prstGeom>
              <a:blipFill>
                <a:blip r:embed="rId3"/>
                <a:stretch>
                  <a:fillRect l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8E2317D-E8C9-4C9C-9461-3707FFF7AFA9}"/>
                  </a:ext>
                </a:extLst>
              </p:cNvPr>
              <p:cNvSpPr/>
              <p:nvPr/>
            </p:nvSpPr>
            <p:spPr>
              <a:xfrm>
                <a:off x="177220" y="3359902"/>
                <a:ext cx="1686424" cy="420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𝟎𝟖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𝟐𝟎𝟎𝟎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8E2317D-E8C9-4C9C-9461-3707FFF7AF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20" y="3359902"/>
                <a:ext cx="1686424" cy="420115"/>
              </a:xfrm>
              <a:prstGeom prst="rect">
                <a:avLst/>
              </a:prstGeom>
              <a:blipFill>
                <a:blip r:embed="rId4"/>
                <a:stretch>
                  <a:fillRect l="-10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5DD484C6-63AD-434B-A518-952E7890A160}"/>
                  </a:ext>
                </a:extLst>
              </p:cNvPr>
              <p:cNvSpPr/>
              <p:nvPr/>
            </p:nvSpPr>
            <p:spPr>
              <a:xfrm>
                <a:off x="197009" y="3848795"/>
                <a:ext cx="1361014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5DD484C6-63AD-434B-A518-952E7890A1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09" y="3848795"/>
                <a:ext cx="1361014" cy="403508"/>
              </a:xfrm>
              <a:prstGeom prst="rect">
                <a:avLst/>
              </a:prstGeom>
              <a:blipFill>
                <a:blip r:embed="rId5"/>
                <a:stretch>
                  <a:fillRect l="-1339" b="-29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délník 9">
            <a:extLst>
              <a:ext uri="{FF2B5EF4-FFF2-40B4-BE49-F238E27FC236}">
                <a16:creationId xmlns:a16="http://schemas.microsoft.com/office/drawing/2014/main" id="{4D4353A9-C7F0-4D9F-8BF3-7568FDEF99E8}"/>
              </a:ext>
            </a:extLst>
          </p:cNvPr>
          <p:cNvSpPr/>
          <p:nvPr/>
        </p:nvSpPr>
        <p:spPr>
          <a:xfrm>
            <a:off x="3543794" y="2589625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>
                <a:extLst>
                  <a:ext uri="{FF2B5EF4-FFF2-40B4-BE49-F238E27FC236}">
                    <a16:creationId xmlns:a16="http://schemas.microsoft.com/office/drawing/2014/main" id="{F501F822-E253-4A35-B2E2-0A606590E2AA}"/>
                  </a:ext>
                </a:extLst>
              </p:cNvPr>
              <p:cNvSpPr/>
              <p:nvPr/>
            </p:nvSpPr>
            <p:spPr>
              <a:xfrm>
                <a:off x="3209568" y="2931881"/>
                <a:ext cx="1361014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6" name="Obdélník 35">
                <a:extLst>
                  <a:ext uri="{FF2B5EF4-FFF2-40B4-BE49-F238E27FC236}">
                    <a16:creationId xmlns:a16="http://schemas.microsoft.com/office/drawing/2014/main" id="{F501F822-E253-4A35-B2E2-0A606590E2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568" y="2931881"/>
                <a:ext cx="1361014" cy="403508"/>
              </a:xfrm>
              <a:prstGeom prst="rect">
                <a:avLst/>
              </a:prstGeom>
              <a:blipFill>
                <a:blip r:embed="rId6"/>
                <a:stretch>
                  <a:fillRect l="-1345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>
                <a:extLst>
                  <a:ext uri="{FF2B5EF4-FFF2-40B4-BE49-F238E27FC236}">
                    <a16:creationId xmlns:a16="http://schemas.microsoft.com/office/drawing/2014/main" id="{B7E43236-979F-4B30-9F8E-8B4137A9323E}"/>
                  </a:ext>
                </a:extLst>
              </p:cNvPr>
              <p:cNvSpPr/>
              <p:nvPr/>
            </p:nvSpPr>
            <p:spPr>
              <a:xfrm>
                <a:off x="3209568" y="3404347"/>
                <a:ext cx="1348446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7" name="Obdélník 36">
                <a:extLst>
                  <a:ext uri="{FF2B5EF4-FFF2-40B4-BE49-F238E27FC236}">
                    <a16:creationId xmlns:a16="http://schemas.microsoft.com/office/drawing/2014/main" id="{B7E43236-979F-4B30-9F8E-8B4137A932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568" y="3404347"/>
                <a:ext cx="1348446" cy="403508"/>
              </a:xfrm>
              <a:prstGeom prst="rect">
                <a:avLst/>
              </a:prstGeom>
              <a:blipFill>
                <a:blip r:embed="rId7"/>
                <a:stretch>
                  <a:fillRect l="-1357" b="-29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délník 12">
            <a:extLst>
              <a:ext uri="{FF2B5EF4-FFF2-40B4-BE49-F238E27FC236}">
                <a16:creationId xmlns:a16="http://schemas.microsoft.com/office/drawing/2014/main" id="{EF5A9348-6104-46F3-8AFE-BD4D81203A0C}"/>
              </a:ext>
            </a:extLst>
          </p:cNvPr>
          <p:cNvSpPr/>
          <p:nvPr/>
        </p:nvSpPr>
        <p:spPr>
          <a:xfrm>
            <a:off x="3209568" y="3846298"/>
            <a:ext cx="13912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1040 = Y – 4160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73CA9CD-5A0B-4E92-808F-FFCE06F9ED96}"/>
              </a:ext>
            </a:extLst>
          </p:cNvPr>
          <p:cNvSpPr/>
          <p:nvPr/>
        </p:nvSpPr>
        <p:spPr>
          <a:xfrm>
            <a:off x="3215680" y="4192518"/>
            <a:ext cx="904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5 200</a:t>
            </a:r>
            <a:endParaRPr lang="cs-CZ" sz="1400" u="sng" dirty="0">
              <a:solidFill>
                <a:srgbClr val="00B0F0"/>
              </a:solidFill>
            </a:endParaRP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346EB9BC-3845-444F-8CF8-DFA230D124C9}"/>
              </a:ext>
            </a:extLst>
          </p:cNvPr>
          <p:cNvSpPr/>
          <p:nvPr/>
        </p:nvSpPr>
        <p:spPr>
          <a:xfrm>
            <a:off x="5157946" y="2624104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>
                <a:extLst>
                  <a:ext uri="{FF2B5EF4-FFF2-40B4-BE49-F238E27FC236}">
                    <a16:creationId xmlns:a16="http://schemas.microsoft.com/office/drawing/2014/main" id="{248D58EA-FC70-42E8-8B6A-5CB4AC5704A8}"/>
                  </a:ext>
                </a:extLst>
              </p:cNvPr>
              <p:cNvSpPr/>
              <p:nvPr/>
            </p:nvSpPr>
            <p:spPr>
              <a:xfrm>
                <a:off x="5009768" y="2918855"/>
                <a:ext cx="1361014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3" name="Obdélník 42">
                <a:extLst>
                  <a:ext uri="{FF2B5EF4-FFF2-40B4-BE49-F238E27FC236}">
                    <a16:creationId xmlns:a16="http://schemas.microsoft.com/office/drawing/2014/main" id="{248D58EA-FC70-42E8-8B6A-5CB4AC5704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768" y="2918855"/>
                <a:ext cx="1361014" cy="403508"/>
              </a:xfrm>
              <a:prstGeom prst="rect">
                <a:avLst/>
              </a:prstGeom>
              <a:blipFill>
                <a:blip r:embed="rId6"/>
                <a:stretch>
                  <a:fillRect l="-1345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délník 43">
                <a:extLst>
                  <a:ext uri="{FF2B5EF4-FFF2-40B4-BE49-F238E27FC236}">
                    <a16:creationId xmlns:a16="http://schemas.microsoft.com/office/drawing/2014/main" id="{889B7022-63BB-4478-AC2F-82A1A25D2540}"/>
                  </a:ext>
                </a:extLst>
              </p:cNvPr>
              <p:cNvSpPr/>
              <p:nvPr/>
            </p:nvSpPr>
            <p:spPr>
              <a:xfrm>
                <a:off x="5009768" y="3357384"/>
                <a:ext cx="1483098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1,1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𝟒𝟏𝟔𝟎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4" name="Obdélník 43">
                <a:extLst>
                  <a:ext uri="{FF2B5EF4-FFF2-40B4-BE49-F238E27FC236}">
                    <a16:creationId xmlns:a16="http://schemas.microsoft.com/office/drawing/2014/main" id="{889B7022-63BB-4478-AC2F-82A1A25D25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768" y="3357384"/>
                <a:ext cx="1483098" cy="403508"/>
              </a:xfrm>
              <a:prstGeom prst="rect">
                <a:avLst/>
              </a:prstGeom>
              <a:blipFill>
                <a:blip r:embed="rId8"/>
                <a:stretch>
                  <a:fillRect l="-1235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bdélník 22">
            <a:extLst>
              <a:ext uri="{FF2B5EF4-FFF2-40B4-BE49-F238E27FC236}">
                <a16:creationId xmlns:a16="http://schemas.microsoft.com/office/drawing/2014/main" id="{51D368E7-D310-464E-9D3C-E1D952C6F664}"/>
              </a:ext>
            </a:extLst>
          </p:cNvPr>
          <p:cNvSpPr/>
          <p:nvPr/>
        </p:nvSpPr>
        <p:spPr>
          <a:xfrm>
            <a:off x="5004048" y="3784743"/>
            <a:ext cx="1622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1040 = 1,1Y – 4576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F10D247A-05F2-4E4B-AA8A-B8CE3708DDE7}"/>
              </a:ext>
            </a:extLst>
          </p:cNvPr>
          <p:cNvSpPr/>
          <p:nvPr/>
        </p:nvSpPr>
        <p:spPr>
          <a:xfrm>
            <a:off x="5036594" y="4084035"/>
            <a:ext cx="10836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5105,45</a:t>
            </a:r>
            <a:endParaRPr lang="cs-CZ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5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4" grpId="0"/>
      <p:bldP spid="9" grpId="0"/>
      <p:bldP spid="10" grpId="0"/>
      <p:bldP spid="36" grpId="0"/>
      <p:bldP spid="37" grpId="0"/>
      <p:bldP spid="13" grpId="0"/>
      <p:bldP spid="14" grpId="0"/>
      <p:bldP spid="21" grpId="0"/>
      <p:bldP spid="43" grpId="0"/>
      <p:bldP spid="44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_  pokračování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8ED6B91-D3A0-4452-9DD4-324436C7DAEE}"/>
              </a:ext>
            </a:extLst>
          </p:cNvPr>
          <p:cNvSpPr/>
          <p:nvPr/>
        </p:nvSpPr>
        <p:spPr>
          <a:xfrm>
            <a:off x="467544" y="1491630"/>
            <a:ext cx="80283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</a:p>
          <a:p>
            <a:pPr algn="just">
              <a:tabLst>
                <a:tab pos="270510" algn="l"/>
              </a:tabLst>
            </a:pP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Předpokládejte, že vláda sníží své nákupy o 200 jednotek, jaký bude dopad fiskální restrikce na křivku AD:</a:t>
            </a:r>
            <a:endParaRPr lang="cs-CZ" sz="1600" dirty="0"/>
          </a:p>
          <a:p>
            <a:pPr marL="1714500" lvl="3" indent="-342900">
              <a:buFont typeface="+mj-lt"/>
              <a:buAutoNum type="alphaLcParenR" startAt="10"/>
            </a:pPr>
            <a:r>
              <a:rPr lang="cs-CZ" dirty="0"/>
              <a:t>Určete novou rovnici křivky IS a AD.</a:t>
            </a:r>
            <a:endParaRPr lang="cs-CZ" sz="1600" dirty="0"/>
          </a:p>
          <a:p>
            <a:pPr marL="1714500" lvl="3" indent="-342900">
              <a:buFont typeface="+mj-lt"/>
              <a:buAutoNum type="alphaLcParenR" startAt="10"/>
            </a:pPr>
            <a:r>
              <a:rPr lang="cs-CZ" dirty="0"/>
              <a:t>Určete rovnovážný důchod i úrokovou sazbu pro oba cenové indexy. </a:t>
            </a:r>
            <a:endParaRPr lang="cs-CZ" sz="1600" dirty="0"/>
          </a:p>
          <a:p>
            <a:pPr marL="1714500" lvl="3" indent="-342900">
              <a:buFont typeface="+mj-lt"/>
              <a:buAutoNum type="alphaLcParenR" startAt="10"/>
            </a:pPr>
            <a:r>
              <a:rPr lang="cs-CZ" dirty="0"/>
              <a:t>Graficky znázorněte.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664773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Příklad č. 1 … j), k)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6D2F4EE-CCA7-49B4-8A7D-C38B220C3D85}"/>
              </a:ext>
            </a:extLst>
          </p:cNvPr>
          <p:cNvSpPr/>
          <p:nvPr/>
        </p:nvSpPr>
        <p:spPr>
          <a:xfrm>
            <a:off x="71500" y="726451"/>
            <a:ext cx="9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12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  <a:endParaRPr lang="cs-CZ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/>
              <a:t>Předpokládejte, že vláda sníží své nákupy o 200 jednotek, jaký bude dopad fiskální restrikce na křivku AD:</a:t>
            </a:r>
          </a:p>
          <a:p>
            <a:pPr marL="1714500" lvl="3" indent="-342900">
              <a:buFont typeface="+mj-lt"/>
              <a:buAutoNum type="alphaLcParenR" startAt="10"/>
            </a:pPr>
            <a:r>
              <a:rPr lang="cs-CZ" sz="1200" b="1" dirty="0"/>
              <a:t>Určete novou rovnici křivky</a:t>
            </a:r>
            <a:r>
              <a:rPr lang="cs-CZ" sz="1200" b="1" dirty="0">
                <a:solidFill>
                  <a:srgbClr val="7030A0"/>
                </a:solidFill>
              </a:rPr>
              <a:t> IS </a:t>
            </a:r>
            <a:r>
              <a:rPr lang="cs-CZ" sz="1200" b="1" dirty="0"/>
              <a:t>a </a:t>
            </a:r>
            <a:r>
              <a:rPr lang="cs-CZ" sz="1200" b="1" dirty="0">
                <a:solidFill>
                  <a:srgbClr val="00B050"/>
                </a:solidFill>
              </a:rPr>
              <a:t>AD</a:t>
            </a:r>
            <a:r>
              <a:rPr lang="cs-CZ" sz="1200" b="1" dirty="0"/>
              <a:t>.</a:t>
            </a:r>
          </a:p>
          <a:p>
            <a:pPr marL="1714500" lvl="3" indent="-342900">
              <a:buFont typeface="+mj-lt"/>
              <a:buAutoNum type="alphaLcParenR" startAt="10"/>
            </a:pPr>
            <a:r>
              <a:rPr lang="cs-CZ" sz="1200" b="1" dirty="0"/>
              <a:t>Určete 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</a:rPr>
              <a:t>rovnovážný důchod </a:t>
            </a:r>
            <a:r>
              <a:rPr lang="cs-CZ" sz="1200" b="1" dirty="0"/>
              <a:t>i </a:t>
            </a:r>
            <a:r>
              <a:rPr lang="cs-CZ" sz="1200" b="1" dirty="0">
                <a:solidFill>
                  <a:srgbClr val="00B0F0"/>
                </a:solidFill>
              </a:rPr>
              <a:t>úrokovou sazbu </a:t>
            </a:r>
            <a:r>
              <a:rPr lang="cs-CZ" sz="1200" b="1" dirty="0">
                <a:solidFill>
                  <a:srgbClr val="FF0000"/>
                </a:solidFill>
              </a:rPr>
              <a:t>pro oba cenové indexy</a:t>
            </a:r>
            <a:r>
              <a:rPr lang="cs-CZ" sz="1200" b="1" dirty="0"/>
              <a:t>. </a:t>
            </a:r>
          </a:p>
          <a:p>
            <a:pPr marL="1714500" lvl="3" indent="-342900">
              <a:buFont typeface="+mj-lt"/>
              <a:buAutoNum type="alphaLcParenR" startAt="10"/>
            </a:pPr>
            <a:r>
              <a:rPr lang="cs-CZ" sz="1200" dirty="0"/>
              <a:t>Graficky znázorněte.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57C9D0E-4AFF-4A45-89F4-543C35A00E20}"/>
              </a:ext>
            </a:extLst>
          </p:cNvPr>
          <p:cNvSpPr txBox="1">
            <a:spLocks/>
          </p:cNvSpPr>
          <p:nvPr/>
        </p:nvSpPr>
        <p:spPr>
          <a:xfrm>
            <a:off x="177220" y="1828221"/>
            <a:ext cx="8691012" cy="5518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zadání víme, že: 	A = 2000	mpc = 0,8	t = 0,1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	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 = 30	k = 0,4	h = 60	M = 1000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330267F-9CAC-4A5E-BE29-091C475F5614}"/>
              </a:ext>
            </a:extLst>
          </p:cNvPr>
          <p:cNvCxnSpPr>
            <a:cxnSpLocks/>
          </p:cNvCxnSpPr>
          <p:nvPr/>
        </p:nvCxnSpPr>
        <p:spPr>
          <a:xfrm>
            <a:off x="197009" y="2380069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bdélník 15">
            <a:extLst>
              <a:ext uri="{FF2B5EF4-FFF2-40B4-BE49-F238E27FC236}">
                <a16:creationId xmlns:a16="http://schemas.microsoft.com/office/drawing/2014/main" id="{3E409324-B6C4-4A9D-B7DA-F64428D1C8BF}"/>
              </a:ext>
            </a:extLst>
          </p:cNvPr>
          <p:cNvSpPr/>
          <p:nvPr/>
        </p:nvSpPr>
        <p:spPr>
          <a:xfrm>
            <a:off x="2373568" y="2865336"/>
            <a:ext cx="11574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50"/>
                </a:solidFill>
              </a:rPr>
              <a:t>Rovnice AD: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2C1A6D6D-5A5C-4700-A074-F8252C45976D}"/>
                  </a:ext>
                </a:extLst>
              </p:cNvPr>
              <p:cNvSpPr/>
              <p:nvPr/>
            </p:nvSpPr>
            <p:spPr>
              <a:xfrm>
                <a:off x="2373568" y="3134831"/>
                <a:ext cx="1296893" cy="427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𝛍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𝐌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𝛄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𝐀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2C1A6D6D-5A5C-4700-A074-F8252C4597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568" y="3134831"/>
                <a:ext cx="1296893" cy="427105"/>
              </a:xfrm>
              <a:prstGeom prst="rect">
                <a:avLst/>
              </a:prstGeom>
              <a:blipFill>
                <a:blip r:embed="rId3"/>
                <a:stretch>
                  <a:fillRect l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bdélník 19">
            <a:extLst>
              <a:ext uri="{FF2B5EF4-FFF2-40B4-BE49-F238E27FC236}">
                <a16:creationId xmlns:a16="http://schemas.microsoft.com/office/drawing/2014/main" id="{99791C53-E135-4184-9D17-9EB3F7DB8781}"/>
              </a:ext>
            </a:extLst>
          </p:cNvPr>
          <p:cNvSpPr/>
          <p:nvPr/>
        </p:nvSpPr>
        <p:spPr>
          <a:xfrm>
            <a:off x="150424" y="3182833"/>
            <a:ext cx="17855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</a:t>
            </a:r>
            <a:r>
              <a:rPr lang="cs-CZ" altLang="cs-CZ" sz="1400" b="1" dirty="0">
                <a:solidFill>
                  <a:srgbClr val="7030A0"/>
                </a:solidFill>
                <a:cs typeface="Times New Roman" panose="02020603050405020304" pitchFamily="18" charset="0"/>
              </a:rPr>
              <a:t>𝛂 * (</a:t>
            </a:r>
            <a:r>
              <a:rPr lang="cs-CZ" altLang="cs-CZ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cs-CZ" altLang="cs-CZ" sz="1400" b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cs-CZ" altLang="cs-CZ" sz="1400" b="1" dirty="0">
                <a:solidFill>
                  <a:srgbClr val="7030A0"/>
                </a:solidFill>
                <a:cs typeface="Times New Roman" panose="02020603050405020304" pitchFamily="18" charset="0"/>
              </a:rPr>
              <a:t> – b*i)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FA22B6C0-9881-468F-B48F-03C121357365}"/>
              </a:ext>
            </a:extLst>
          </p:cNvPr>
          <p:cNvSpPr/>
          <p:nvPr/>
        </p:nvSpPr>
        <p:spPr>
          <a:xfrm>
            <a:off x="125644" y="2869502"/>
            <a:ext cx="16754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Rovnice křivky IS:</a:t>
            </a:r>
            <a:endParaRPr lang="cs-CZ" sz="1400" u="sng" dirty="0">
              <a:solidFill>
                <a:srgbClr val="7030A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F1FA9D8-B3BA-4C79-ABE8-F7976A2D5D05}"/>
              </a:ext>
            </a:extLst>
          </p:cNvPr>
          <p:cNvSpPr/>
          <p:nvPr/>
        </p:nvSpPr>
        <p:spPr>
          <a:xfrm>
            <a:off x="102744" y="2466184"/>
            <a:ext cx="2167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↓G = -200 -&gt; A</a:t>
            </a:r>
            <a:r>
              <a:rPr lang="cs-CZ" altLang="cs-CZ" sz="16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1800</a:t>
            </a: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9950A2F0-338C-4A35-8DD9-D8FD13E8A52C}"/>
              </a:ext>
            </a:extLst>
          </p:cNvPr>
          <p:cNvSpPr/>
          <p:nvPr/>
        </p:nvSpPr>
        <p:spPr>
          <a:xfrm>
            <a:off x="150424" y="3506408"/>
            <a:ext cx="22376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3,57</a:t>
            </a:r>
            <a:r>
              <a:rPr lang="cs-CZ" altLang="cs-CZ" sz="1400" b="1" dirty="0">
                <a:solidFill>
                  <a:srgbClr val="7030A0"/>
                </a:solidFill>
                <a:cs typeface="Times New Roman" panose="02020603050405020304" pitchFamily="18" charset="0"/>
              </a:rPr>
              <a:t> * (</a:t>
            </a:r>
            <a:r>
              <a:rPr lang="cs-CZ" altLang="cs-CZ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1800</a:t>
            </a:r>
            <a:r>
              <a:rPr lang="cs-CZ" altLang="cs-CZ" sz="1400" b="1" dirty="0">
                <a:solidFill>
                  <a:srgbClr val="7030A0"/>
                </a:solidFill>
                <a:cs typeface="Times New Roman" panose="02020603050405020304" pitchFamily="18" charset="0"/>
              </a:rPr>
              <a:t> – 30*i)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BFA1FF91-BBCE-4694-8AE7-ECF60C6B928A}"/>
              </a:ext>
            </a:extLst>
          </p:cNvPr>
          <p:cNvSpPr/>
          <p:nvPr/>
        </p:nvSpPr>
        <p:spPr>
          <a:xfrm>
            <a:off x="142229" y="3823905"/>
            <a:ext cx="1894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6 426 – 107,1*i</a:t>
            </a:r>
            <a:endParaRPr lang="cs-CZ" sz="1400" u="sng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>
                <a:extLst>
                  <a:ext uri="{FF2B5EF4-FFF2-40B4-BE49-F238E27FC236}">
                    <a16:creationId xmlns:a16="http://schemas.microsoft.com/office/drawing/2014/main" id="{1E600B53-5DE7-403D-9D49-DBAD9B42CE79}"/>
                  </a:ext>
                </a:extLst>
              </p:cNvPr>
              <p:cNvSpPr/>
              <p:nvPr/>
            </p:nvSpPr>
            <p:spPr>
              <a:xfrm>
                <a:off x="2373568" y="3587492"/>
                <a:ext cx="1683218" cy="4201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𝟎𝟖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𝟏𝟖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𝟎𝟎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Obdélník 26">
                <a:extLst>
                  <a:ext uri="{FF2B5EF4-FFF2-40B4-BE49-F238E27FC236}">
                    <a16:creationId xmlns:a16="http://schemas.microsoft.com/office/drawing/2014/main" id="{1E600B53-5DE7-403D-9D49-DBAD9B42CE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568" y="3587492"/>
                <a:ext cx="1683218" cy="420115"/>
              </a:xfrm>
              <a:prstGeom prst="rect">
                <a:avLst/>
              </a:prstGeom>
              <a:blipFill>
                <a:blip r:embed="rId4"/>
                <a:stretch>
                  <a:fillRect l="-10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>
                <a:extLst>
                  <a:ext uri="{FF2B5EF4-FFF2-40B4-BE49-F238E27FC236}">
                    <a16:creationId xmlns:a16="http://schemas.microsoft.com/office/drawing/2014/main" id="{08DBBAC3-B014-43B1-BE9E-97B91810F0B1}"/>
                  </a:ext>
                </a:extLst>
              </p:cNvPr>
              <p:cNvSpPr/>
              <p:nvPr/>
            </p:nvSpPr>
            <p:spPr>
              <a:xfrm>
                <a:off x="2373568" y="4033163"/>
                <a:ext cx="1386662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1400" b="1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𝟕𝟒𝟒</m:t>
                        </m:r>
                      </m:den>
                    </m:f>
                  </m:oMath>
                </a14:m>
                <a:endParaRPr lang="cs-CZ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Obdélník 27">
                <a:extLst>
                  <a:ext uri="{FF2B5EF4-FFF2-40B4-BE49-F238E27FC236}">
                    <a16:creationId xmlns:a16="http://schemas.microsoft.com/office/drawing/2014/main" id="{08DBBAC3-B014-43B1-BE9E-97B91810F0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568" y="4033163"/>
                <a:ext cx="1386662" cy="403508"/>
              </a:xfrm>
              <a:prstGeom prst="rect">
                <a:avLst/>
              </a:prstGeom>
              <a:blipFill>
                <a:blip r:embed="rId5"/>
                <a:stretch>
                  <a:fillRect l="-1316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bdélník 28">
            <a:extLst>
              <a:ext uri="{FF2B5EF4-FFF2-40B4-BE49-F238E27FC236}">
                <a16:creationId xmlns:a16="http://schemas.microsoft.com/office/drawing/2014/main" id="{2E877B0C-B5A3-40AB-B030-3D99E9DE0CA7}"/>
              </a:ext>
            </a:extLst>
          </p:cNvPr>
          <p:cNvSpPr/>
          <p:nvPr/>
        </p:nvSpPr>
        <p:spPr>
          <a:xfrm>
            <a:off x="4056786" y="2380069"/>
            <a:ext cx="18036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chemeClr val="accent6">
                    <a:lumMod val="75000"/>
                  </a:schemeClr>
                </a:solidFill>
              </a:rPr>
              <a:t>Rovnovážný důchod:</a:t>
            </a: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97404E1C-CBFC-4A78-86EF-8D52E077487A}"/>
              </a:ext>
            </a:extLst>
          </p:cNvPr>
          <p:cNvSpPr/>
          <p:nvPr/>
        </p:nvSpPr>
        <p:spPr>
          <a:xfrm>
            <a:off x="4043713" y="2634503"/>
            <a:ext cx="2040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>
                <a:solidFill>
                  <a:schemeClr val="accent6">
                    <a:lumMod val="75000"/>
                  </a:schemeClr>
                </a:solidFill>
              </a:rPr>
              <a:t>Dosadíme jednotlivé cenové indexy do rovnice AD: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75DAD31A-1D8D-4094-919A-5DE497D9F6BA}"/>
                  </a:ext>
                </a:extLst>
              </p:cNvPr>
              <p:cNvSpPr/>
              <p:nvPr/>
            </p:nvSpPr>
            <p:spPr>
              <a:xfrm>
                <a:off x="4611186" y="2998587"/>
                <a:ext cx="1377300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𝟕𝟒𝟒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Obdélník 30">
                <a:extLst>
                  <a:ext uri="{FF2B5EF4-FFF2-40B4-BE49-F238E27FC236}">
                    <a16:creationId xmlns:a16="http://schemas.microsoft.com/office/drawing/2014/main" id="{75DAD31A-1D8D-4094-919A-5DE497D9F6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186" y="2998587"/>
                <a:ext cx="1377300" cy="403508"/>
              </a:xfrm>
              <a:prstGeom prst="rect">
                <a:avLst/>
              </a:prstGeom>
              <a:blipFill>
                <a:blip r:embed="rId6"/>
                <a:stretch>
                  <a:fillRect l="-1327" b="-30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bdélník 31">
            <a:extLst>
              <a:ext uri="{FF2B5EF4-FFF2-40B4-BE49-F238E27FC236}">
                <a16:creationId xmlns:a16="http://schemas.microsoft.com/office/drawing/2014/main" id="{233B7567-44C5-44CB-B89B-5E60C5FB989B}"/>
              </a:ext>
            </a:extLst>
          </p:cNvPr>
          <p:cNvSpPr/>
          <p:nvPr/>
        </p:nvSpPr>
        <p:spPr>
          <a:xfrm>
            <a:off x="4024247" y="303962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endParaRPr lang="cs-CZ" sz="1400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49CCD160-EF44-41EA-8C6E-73D5B2764FDF}"/>
              </a:ext>
            </a:extLst>
          </p:cNvPr>
          <p:cNvSpPr/>
          <p:nvPr/>
        </p:nvSpPr>
        <p:spPr>
          <a:xfrm>
            <a:off x="4611168" y="3347403"/>
            <a:ext cx="143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1040 = Y – 3744 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6902486-239F-4D06-99DB-91FC06D4048B}"/>
              </a:ext>
            </a:extLst>
          </p:cNvPr>
          <p:cNvSpPr/>
          <p:nvPr/>
        </p:nvSpPr>
        <p:spPr>
          <a:xfrm>
            <a:off x="4611168" y="3559307"/>
            <a:ext cx="9909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4 784</a:t>
            </a:r>
            <a:endParaRPr lang="cs-CZ" sz="1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5536DD83-5A71-4C15-B9E4-8016A9B7C356}"/>
              </a:ext>
            </a:extLst>
          </p:cNvPr>
          <p:cNvSpPr/>
          <p:nvPr/>
        </p:nvSpPr>
        <p:spPr>
          <a:xfrm>
            <a:off x="4027374" y="3906415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>
                <a:extLst>
                  <a:ext uri="{FF2B5EF4-FFF2-40B4-BE49-F238E27FC236}">
                    <a16:creationId xmlns:a16="http://schemas.microsoft.com/office/drawing/2014/main" id="{3BE4C03B-674C-43D7-B1E7-9526EFE395A1}"/>
                  </a:ext>
                </a:extLst>
              </p:cNvPr>
              <p:cNvSpPr/>
              <p:nvPr/>
            </p:nvSpPr>
            <p:spPr>
              <a:xfrm>
                <a:off x="4700937" y="3854854"/>
                <a:ext cx="1511952" cy="403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1400" b="1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AD: 1,1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1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𝟏𝟎𝟒𝟎</m:t>
                        </m:r>
                      </m:num>
                      <m:den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𝐘</m:t>
                        </m:r>
                        <m:r>
                          <a:rPr lang="cs-CZ" altLang="cs-CZ" sz="1400" b="1" i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cs-CZ" altLang="cs-CZ" sz="14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𝟕𝟒𝟒</m:t>
                        </m:r>
                      </m:den>
                    </m:f>
                  </m:oMath>
                </a14:m>
                <a:endParaRPr lang="cs-CZ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Obdélník 37">
                <a:extLst>
                  <a:ext uri="{FF2B5EF4-FFF2-40B4-BE49-F238E27FC236}">
                    <a16:creationId xmlns:a16="http://schemas.microsoft.com/office/drawing/2014/main" id="{3BE4C03B-674C-43D7-B1E7-9526EFE395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937" y="3854854"/>
                <a:ext cx="1511952" cy="403508"/>
              </a:xfrm>
              <a:prstGeom prst="rect">
                <a:avLst/>
              </a:prstGeom>
              <a:blipFill>
                <a:blip r:embed="rId7"/>
                <a:stretch>
                  <a:fillRect l="-1210" b="-29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bdélník 14">
            <a:extLst>
              <a:ext uri="{FF2B5EF4-FFF2-40B4-BE49-F238E27FC236}">
                <a16:creationId xmlns:a16="http://schemas.microsoft.com/office/drawing/2014/main" id="{0C488B0D-824A-4362-A4E1-012A8712836D}"/>
              </a:ext>
            </a:extLst>
          </p:cNvPr>
          <p:cNvSpPr/>
          <p:nvPr/>
        </p:nvSpPr>
        <p:spPr>
          <a:xfrm>
            <a:off x="4700937" y="4229200"/>
            <a:ext cx="15707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1040 = Y – 5158,4 </a:t>
            </a:r>
            <a:endParaRPr lang="cs-CZ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F6D35E1A-1E14-4765-96E5-858A415404FB}"/>
              </a:ext>
            </a:extLst>
          </p:cNvPr>
          <p:cNvSpPr/>
          <p:nvPr/>
        </p:nvSpPr>
        <p:spPr>
          <a:xfrm>
            <a:off x="4733014" y="4454905"/>
            <a:ext cx="12554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altLang="cs-CZ" sz="1400" b="1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4 689,45</a:t>
            </a:r>
            <a:endParaRPr lang="cs-CZ" sz="14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9F4AF940-951A-459E-8AA9-B48AE06CA67A}"/>
              </a:ext>
            </a:extLst>
          </p:cNvPr>
          <p:cNvSpPr/>
          <p:nvPr/>
        </p:nvSpPr>
        <p:spPr>
          <a:xfrm>
            <a:off x="6522782" y="2380069"/>
            <a:ext cx="2345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u="sng" dirty="0">
                <a:solidFill>
                  <a:srgbClr val="00B0F0"/>
                </a:solidFill>
              </a:rPr>
              <a:t>Rovnovážná úroková sazba: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BC5C2CDE-F891-480C-B020-9C127BE1B37D}"/>
              </a:ext>
            </a:extLst>
          </p:cNvPr>
          <p:cNvSpPr/>
          <p:nvPr/>
        </p:nvSpPr>
        <p:spPr>
          <a:xfrm>
            <a:off x="6543684" y="2634503"/>
            <a:ext cx="2528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>
                <a:solidFill>
                  <a:srgbClr val="00B0F0"/>
                </a:solidFill>
              </a:rPr>
              <a:t>Do křivky IS dosadíme rovnovážný důchod jednotlivých cenových indexů: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5594D1DC-AC55-4153-BEBF-2EE0EC88937F}"/>
              </a:ext>
            </a:extLst>
          </p:cNvPr>
          <p:cNvSpPr/>
          <p:nvPr/>
        </p:nvSpPr>
        <p:spPr>
          <a:xfrm>
            <a:off x="6434025" y="3046452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endParaRPr lang="cs-CZ" sz="1400" dirty="0"/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A1C9927E-EEA1-49AE-93E0-420C8E18822D}"/>
              </a:ext>
            </a:extLst>
          </p:cNvPr>
          <p:cNvSpPr/>
          <p:nvPr/>
        </p:nvSpPr>
        <p:spPr>
          <a:xfrm>
            <a:off x="6987974" y="3300885"/>
            <a:ext cx="19078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4 784 = 6 426 – 107,1*i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83C7467C-D9AA-461F-8702-4726BB5D9DA4}"/>
              </a:ext>
            </a:extLst>
          </p:cNvPr>
          <p:cNvSpPr/>
          <p:nvPr/>
        </p:nvSpPr>
        <p:spPr>
          <a:xfrm>
            <a:off x="6992302" y="3547077"/>
            <a:ext cx="1130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15,3 %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EE5459EA-0C6A-422D-814E-311537F4FD6F}"/>
              </a:ext>
            </a:extLst>
          </p:cNvPr>
          <p:cNvSpPr/>
          <p:nvPr/>
        </p:nvSpPr>
        <p:spPr>
          <a:xfrm>
            <a:off x="6973674" y="3032106"/>
            <a:ext cx="1894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6 426 – 107,1*i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92ABA07A-C2E5-4267-984A-15F11F984D0E}"/>
              </a:ext>
            </a:extLst>
          </p:cNvPr>
          <p:cNvSpPr/>
          <p:nvPr/>
        </p:nvSpPr>
        <p:spPr>
          <a:xfrm>
            <a:off x="6434025" y="3902719"/>
            <a:ext cx="769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1,1</a:t>
            </a:r>
            <a:endParaRPr lang="cs-CZ" sz="1400" dirty="0"/>
          </a:p>
        </p:txBody>
      </p:sp>
      <p:sp>
        <p:nvSpPr>
          <p:cNvPr id="47" name="Obdélník 46">
            <a:extLst>
              <a:ext uri="{FF2B5EF4-FFF2-40B4-BE49-F238E27FC236}">
                <a16:creationId xmlns:a16="http://schemas.microsoft.com/office/drawing/2014/main" id="{AA89CAD6-4071-43F2-9C4F-2094B8EF0500}"/>
              </a:ext>
            </a:extLst>
          </p:cNvPr>
          <p:cNvSpPr/>
          <p:nvPr/>
        </p:nvSpPr>
        <p:spPr>
          <a:xfrm>
            <a:off x="7107213" y="3902718"/>
            <a:ext cx="1894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IS: Y = 6 426 – 107,1*i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48" name="Obdélník 47">
            <a:extLst>
              <a:ext uri="{FF2B5EF4-FFF2-40B4-BE49-F238E27FC236}">
                <a16:creationId xmlns:a16="http://schemas.microsoft.com/office/drawing/2014/main" id="{CBEE1F52-2B39-4B32-A636-9F7821CD6FC0}"/>
              </a:ext>
            </a:extLst>
          </p:cNvPr>
          <p:cNvSpPr/>
          <p:nvPr/>
        </p:nvSpPr>
        <p:spPr>
          <a:xfrm>
            <a:off x="7107213" y="4138345"/>
            <a:ext cx="2132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>
                <a:solidFill>
                  <a:srgbClr val="00B0F0"/>
                </a:solidFill>
                <a:cs typeface="Times New Roman" panose="02020603050405020304" pitchFamily="18" charset="0"/>
              </a:rPr>
              <a:t>4 689,45 = 6426 – 107,1*i </a:t>
            </a:r>
            <a:endParaRPr lang="cs-CZ" sz="1400" dirty="0">
              <a:solidFill>
                <a:srgbClr val="00B0F0"/>
              </a:solidFill>
            </a:endParaRP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BA1D8098-23CB-4E01-A63B-6AA4F544DAB3}"/>
              </a:ext>
            </a:extLst>
          </p:cNvPr>
          <p:cNvSpPr/>
          <p:nvPr/>
        </p:nvSpPr>
        <p:spPr>
          <a:xfrm>
            <a:off x="7114019" y="4353627"/>
            <a:ext cx="1180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1400" b="1" baseline="-25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14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16,21 %</a:t>
            </a:r>
            <a:r>
              <a:rPr lang="cs-CZ" altLang="cs-CZ" sz="1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346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20" grpId="0"/>
      <p:bldP spid="22" grpId="0"/>
      <p:bldP spid="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11" grpId="0"/>
      <p:bldP spid="12" grpId="0"/>
      <p:bldP spid="35" grpId="0"/>
      <p:bldP spid="38" grpId="0"/>
      <p:bldP spid="15" grpId="0"/>
      <p:bldP spid="17" grpId="0"/>
      <p:bldP spid="39" grpId="0"/>
      <p:bldP spid="40" grpId="0"/>
      <p:bldP spid="41" grpId="0"/>
      <p:bldP spid="42" grpId="0"/>
      <p:bldP spid="19" grpId="0"/>
      <p:bldP spid="45" grpId="0"/>
      <p:bldP spid="46" grpId="0"/>
      <p:bldP spid="47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Příklad č. 1 _  pokračování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8ED6B91-D3A0-4452-9DD4-324436C7DAEE}"/>
              </a:ext>
            </a:extLst>
          </p:cNvPr>
          <p:cNvSpPr/>
          <p:nvPr/>
        </p:nvSpPr>
        <p:spPr>
          <a:xfrm>
            <a:off x="683568" y="1491630"/>
            <a:ext cx="80283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70510" algn="l"/>
              </a:tabLs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Znáte: A=2000, mpc=0,8, t=0,1, b=30, k=0,4, h=60, M=1000, index cenové úrovně P</a:t>
            </a:r>
            <a:r>
              <a:rPr lang="cs-C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=1,P</a:t>
            </a:r>
            <a:r>
              <a:rPr lang="cs-CZ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1,1.</a:t>
            </a:r>
          </a:p>
          <a:p>
            <a:pPr algn="just">
              <a:tabLst>
                <a:tab pos="270510" algn="l"/>
              </a:tabLst>
            </a:pP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Vyjděte ze zadání a popište účinek monetární restrikce na AD, sníží-li se nabídka peněz o 200 jednotek:</a:t>
            </a:r>
            <a:endParaRPr lang="cs-CZ" sz="1600" dirty="0"/>
          </a:p>
          <a:p>
            <a:pPr marL="1714500" lvl="3" indent="-342900">
              <a:buFont typeface="+mj-lt"/>
              <a:buAutoNum type="alphaLcParenR" startAt="13"/>
            </a:pPr>
            <a:r>
              <a:rPr lang="cs-CZ" dirty="0"/>
              <a:t>Určete rovnice křivek LM a AD pro oba cenové indexy.</a:t>
            </a:r>
            <a:endParaRPr lang="cs-CZ" sz="1600" dirty="0"/>
          </a:p>
          <a:p>
            <a:pPr marL="1714500" lvl="3" indent="-342900">
              <a:buFont typeface="+mj-lt"/>
              <a:buAutoNum type="alphaLcParenR" startAt="13"/>
            </a:pPr>
            <a:r>
              <a:rPr lang="cs-CZ" dirty="0"/>
              <a:t>Vyjádřete rovnovážný důchod a úrokovou sazbu pro oba cenové indexy.</a:t>
            </a:r>
            <a:endParaRPr lang="cs-CZ" sz="1600" dirty="0"/>
          </a:p>
          <a:p>
            <a:pPr marL="1714500" lvl="3" indent="-342900">
              <a:buFont typeface="+mj-lt"/>
              <a:buAutoNum type="alphaLcParenR" startAt="13"/>
            </a:pPr>
            <a:r>
              <a:rPr lang="cs-CZ" dirty="0"/>
              <a:t>Graficky znázorněte.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6083463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5323</TotalTime>
  <Words>1912</Words>
  <Application>Microsoft Office PowerPoint</Application>
  <PresentationFormat>Předvádění na obrazovce (16:9)</PresentationFormat>
  <Paragraphs>219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SLU</vt:lpstr>
      <vt:lpstr>AGREGÁTNÍ POPTÁVKA   křivka AD  </vt:lpstr>
      <vt:lpstr>Příklad č. 1</vt:lpstr>
      <vt:lpstr>Příklad č. 1 … a), b), c)</vt:lpstr>
      <vt:lpstr>Příklad č. 1 … d) </vt:lpstr>
      <vt:lpstr>Příklad č. 1 … e)</vt:lpstr>
      <vt:lpstr>Příklad č. 1 … g), h)</vt:lpstr>
      <vt:lpstr>Příklad č. 1 _  pokračování</vt:lpstr>
      <vt:lpstr>Příklad č. 1 … j), k)</vt:lpstr>
      <vt:lpstr>Příklad č. 1 _  pokračování</vt:lpstr>
      <vt:lpstr>Příklad č. 1 … m), 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245</cp:revision>
  <dcterms:created xsi:type="dcterms:W3CDTF">2016-07-06T15:42:34Z</dcterms:created>
  <dcterms:modified xsi:type="dcterms:W3CDTF">2021-05-13T11:28:36Z</dcterms:modified>
</cp:coreProperties>
</file>