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2"/>
  </p:handoutMasterIdLst>
  <p:sldIdLst>
    <p:sldId id="256" r:id="rId2"/>
    <p:sldId id="265" r:id="rId3"/>
    <p:sldId id="257" r:id="rId4"/>
    <p:sldId id="258" r:id="rId5"/>
    <p:sldId id="264" r:id="rId6"/>
    <p:sldId id="259" r:id="rId7"/>
    <p:sldId id="260" r:id="rId8"/>
    <p:sldId id="263" r:id="rId9"/>
    <p:sldId id="26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18.02.2021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ureckov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miel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8800" b="1" dirty="0"/>
              <a:t>Makroekonomie</a:t>
            </a:r>
            <a:br>
              <a:rPr lang="cs-CZ" sz="6000" dirty="0"/>
            </a:br>
            <a:r>
              <a:rPr lang="cs-CZ" sz="6000" dirty="0"/>
              <a:t>2+1, EVSNPMABMI</a:t>
            </a:r>
            <a:br>
              <a:rPr lang="cs-CZ" sz="6000" dirty="0"/>
            </a:b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Úvodní informace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4786716"/>
            <a:ext cx="7187529" cy="1309284"/>
          </a:xfrm>
        </p:spPr>
        <p:txBody>
          <a:bodyPr anchor="t">
            <a:normAutofit fontScale="70000" lnSpcReduction="20000"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Doc. Ing. Jan </a:t>
            </a:r>
            <a:r>
              <a:rPr lang="cs-CZ" sz="40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Nevima</a:t>
            </a:r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Ph.D. (přednášky)</a:t>
            </a:r>
          </a:p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Petra Chmielová (semináře)</a:t>
            </a:r>
          </a:p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  <a:p>
            <a:endParaRPr lang="cs-CZ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5FC61E-1B21-4708-A6C6-5E6B205EB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cs-CZ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Děkujeme za pozornost.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/>
              <a:t>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doc. Ing. Jan Nevima, Ph.D.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A208</a:t>
            </a:r>
          </a:p>
          <a:p>
            <a:r>
              <a:rPr lang="cs-CZ" sz="3600" dirty="0">
                <a:hlinkClick r:id="rId2"/>
              </a:rPr>
              <a:t>nevima@opf.slu.cz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+420 596 398 318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Konzultace na základě předchozí domluvy e-mailem.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/>
              <a:t>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Ing. Petra Chmielová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A236</a:t>
            </a:r>
          </a:p>
          <a:p>
            <a:r>
              <a:rPr lang="cs-CZ" sz="3600" dirty="0">
                <a:hlinkClick r:id="rId2"/>
              </a:rPr>
              <a:t>chmielova@opf.slu.cz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+420 596 398 267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	konzultace jsou možné po předchozí domluvě e-mailem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158995" y="6245229"/>
            <a:ext cx="11803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Semináře budou probíhat online formou prostřednictvím MS Teams -&gt; kód pro připojení do týmu je:  </a:t>
            </a:r>
            <a:r>
              <a:rPr lang="cs-CZ" sz="2800" b="1" dirty="0">
                <a:solidFill>
                  <a:srgbClr val="C00000"/>
                </a:solidFill>
              </a:rPr>
              <a:t>4vsaxlc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169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850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esej/úvaha na téma  „Vliv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koronaviru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na ekonomiku ČR“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aktivita v průběhu semestru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esej/úvaha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ústní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</p:spTree>
    <p:extLst>
      <p:ext uri="{BB962C8B-B14F-4D97-AF65-F5344CB8AC3E}">
        <p14:creationId xmlns:p14="http://schemas.microsoft.com/office/powerpoint/2010/main" val="408708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13BD-3E3F-4EDC-AD62-C4B75E92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63635" cy="4601183"/>
          </a:xfrm>
        </p:spPr>
        <p:txBody>
          <a:bodyPr/>
          <a:lstStyle/>
          <a:p>
            <a:r>
              <a:rPr lang="cs-CZ" b="1" dirty="0"/>
              <a:t>Okruhy z </a:t>
            </a:r>
            <a:r>
              <a:rPr lang="cs-CZ" sz="3200" b="1" dirty="0"/>
              <a:t>makroekonomické</a:t>
            </a:r>
            <a:r>
              <a:rPr lang="cs-CZ" b="1" dirty="0"/>
              <a:t> části pro SZZ programu Manažerská informatika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B17100-F99A-4B22-8657-05AEEEAE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9" y="157018"/>
            <a:ext cx="8174182" cy="6594764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14. Hodnocení účinnosti hospodářské politiky prizmatem modelu IS-LM.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15. Model IS-ELM, hodnocení účinnosti hospodářská politiky v modelu IS-ELM.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16. Hospodářská politika v modelu IS-LM-BP v podmínkách různých systémů měnových kurzů, platební bilance a její kategorie.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17. Hospodářská politika v modelu AS-AD, krátkodobé a dlouhodobé efekty fiskální politiky a monetární politiky.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18. Inflace a nezaměstnanost a jejich vzájemný vztah.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19. Hospodářský cyklus a teorie konjunktury.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20. Teorie racionálních očekávání a její implikace pro tvůrce hospodářské politiky. </a:t>
            </a:r>
          </a:p>
        </p:txBody>
      </p:sp>
    </p:spTree>
    <p:extLst>
      <p:ext uri="{BB962C8B-B14F-4D97-AF65-F5344CB8AC3E}">
        <p14:creationId xmlns:p14="http://schemas.microsoft.com/office/powerpoint/2010/main" val="100741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123837"/>
            <a:ext cx="3364637" cy="4601183"/>
          </a:xfrm>
        </p:spPr>
        <p:txBody>
          <a:bodyPr/>
          <a:lstStyle/>
          <a:p>
            <a:r>
              <a:rPr lang="cs-CZ" sz="4000" b="1" dirty="0"/>
              <a:t>Harmonogram</a:t>
            </a:r>
            <a:r>
              <a:rPr lang="cs-CZ" sz="4400" b="1" dirty="0"/>
              <a:t> kurzu</a:t>
            </a:r>
            <a:br>
              <a:rPr lang="cs-CZ" sz="4400" b="1" dirty="0"/>
            </a:br>
            <a:r>
              <a:rPr lang="cs-CZ" sz="4400" b="1" dirty="0"/>
              <a:t>2020/2021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EB53D3-4790-4AF5-80EA-28D7B32B7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988246"/>
              </p:ext>
            </p:extLst>
          </p:nvPr>
        </p:nvGraphicFramePr>
        <p:xfrm>
          <a:off x="3595818" y="73200"/>
          <a:ext cx="8318276" cy="6559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986">
                  <a:extLst>
                    <a:ext uri="{9D8B030D-6E8A-4147-A177-3AD203B41FA5}">
                      <a16:colId xmlns:a16="http://schemas.microsoft.com/office/drawing/2014/main" val="982250742"/>
                    </a:ext>
                  </a:extLst>
                </a:gridCol>
                <a:gridCol w="659229">
                  <a:extLst>
                    <a:ext uri="{9D8B030D-6E8A-4147-A177-3AD203B41FA5}">
                      <a16:colId xmlns:a16="http://schemas.microsoft.com/office/drawing/2014/main" val="3075743327"/>
                    </a:ext>
                  </a:extLst>
                </a:gridCol>
                <a:gridCol w="4658386">
                  <a:extLst>
                    <a:ext uri="{9D8B030D-6E8A-4147-A177-3AD203B41FA5}">
                      <a16:colId xmlns:a16="http://schemas.microsoft.com/office/drawing/2014/main" val="2388053262"/>
                    </a:ext>
                  </a:extLst>
                </a:gridCol>
                <a:gridCol w="1742675">
                  <a:extLst>
                    <a:ext uri="{9D8B030D-6E8A-4147-A177-3AD203B41FA5}">
                      <a16:colId xmlns:a16="http://schemas.microsoft.com/office/drawing/2014/main" val="2923104272"/>
                    </a:ext>
                  </a:extLst>
                </a:gridCol>
              </a:tblGrid>
              <a:tr h="38548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seminář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7720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25.2.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předmětu. Hospodářská politika a její nástroje, typy a cíle.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cs-CZ" sz="1600" b="0" i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2043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odpadá, účast na </a:t>
                      </a:r>
                      <a:r>
                        <a:rPr lang="cs-CZ" sz="1600" b="0" kern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webináři</a:t>
                      </a:r>
                      <a:endParaRPr lang="cs-CZ" sz="1600" b="0" kern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 z Bc.</a:t>
                      </a:r>
                      <a:endParaRPr lang="cs-CZ" sz="1600" b="0" i="1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endParaRPr lang="cs-CZ" sz="1600" b="0" i="1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57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důchod-výdaje (opakování).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954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IS-LM. Hospodářská politika v modelu IS-LM.</a:t>
                      </a:r>
                      <a:endParaRPr lang="cs-CZ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9588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IS-ELM.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791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odpadá, účast na </a:t>
                      </a:r>
                      <a:r>
                        <a:rPr lang="cs-CZ" sz="1600" b="0" kern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webináři</a:t>
                      </a:r>
                      <a:endParaRPr lang="cs-CZ" sz="16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511013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Otevřená ekonomika, model IS-LM-BP, platební bilance, měnové kurzy.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610582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AS-AD.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766247"/>
                  </a:ext>
                </a:extLst>
              </a:tr>
              <a:tr h="500645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a nezaměstnanost a jejich vzájemný vztah.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062860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29.4.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Hospodářský cyklus a ekonomický růst.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23671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racionálních očekávání a její implikace pro tvůrce hospodářské politiky.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cs-CZ" sz="16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  <a:endParaRPr lang="cs-CZ" sz="1600" b="0" i="1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0006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13.5.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Opakovací přednáška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592034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>
                          <a:solidFill>
                            <a:schemeClr val="tx1"/>
                          </a:solidFill>
                        </a:rPr>
                        <a:t>20.5.</a:t>
                      </a:r>
                      <a:endParaRPr lang="cs-CZ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baseline="0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cs-CZ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Předtermín a náhradní termín průběžného testu pro omluvené.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konzultace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378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1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559293"/>
            <a:ext cx="8096434" cy="5903651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Ústní zkouška 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(60bodů)  se bude skládat z celé teorie, kdy otázky budou reflektovat </a:t>
            </a:r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okruhy z makroekonomické části pro SZZ (7 otázek)</a:t>
            </a:r>
          </a:p>
        </p:txBody>
      </p:sp>
    </p:spTree>
    <p:extLst>
      <p:ext uri="{BB962C8B-B14F-4D97-AF65-F5344CB8AC3E}">
        <p14:creationId xmlns:p14="http://schemas.microsoft.com/office/powerpoint/2010/main" val="261082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7"/>
            <a:ext cx="8096434" cy="5563587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Prezentace a zadání příkladů budou v IS SU vkládány průběžně.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Přes LMS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Moodle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kurz probíhat nebude.</a:t>
            </a:r>
          </a:p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Ukázky výpočtů příkladů jsou také zpracovány přes </a:t>
            </a:r>
            <a:r>
              <a:rPr lang="cs-CZ" sz="3600" b="1" dirty="0" err="1">
                <a:solidFill>
                  <a:schemeClr val="accent2">
                    <a:lumMod val="50000"/>
                  </a:schemeClr>
                </a:solidFill>
              </a:rPr>
              <a:t>videoprezentace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400" b="1" dirty="0">
                <a:solidFill>
                  <a:schemeClr val="accent2">
                    <a:lumMod val="50000"/>
                  </a:schemeClr>
                </a:solidFill>
              </a:rPr>
              <a:t>http://media.slu.cz/...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je potřeba doplnit samostudiem z doporučené i jiné relevantní literatury.</a:t>
            </a:r>
          </a:p>
          <a:p>
            <a:pPr lvl="1"/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Makroekonomie B (pokročilý kurz) doc. Ing. Mariana </a:t>
            </a:r>
            <a:r>
              <a:rPr lang="cs-CZ" sz="34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Lebiedzika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Ph.D. naleznete na: 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  <a:hlinkClick r:id="rId2"/>
              </a:rPr>
              <a:t>http://media.slu.cz/videolist.php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- filtr Makroekonomie</a:t>
            </a:r>
          </a:p>
        </p:txBody>
      </p:sp>
    </p:spTree>
    <p:extLst>
      <p:ext uri="{BB962C8B-B14F-4D97-AF65-F5344CB8AC3E}">
        <p14:creationId xmlns:p14="http://schemas.microsoft.com/office/powerpoint/2010/main" val="29851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988" y="161365"/>
            <a:ext cx="8498541" cy="6598023"/>
          </a:xfrm>
        </p:spPr>
        <p:txBody>
          <a:bodyPr>
            <a:normAutofit fontScale="47500" lnSpcReduction="20000"/>
          </a:bodyPr>
          <a:lstStyle/>
          <a:p>
            <a:r>
              <a:rPr lang="cs-CZ" sz="36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Základní: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ŠEVELA, M. Makroekonomie II. Středně pokročilý kurz. Brno: Mendelova univerzita, 2012. ISBN 978-80-7375-609-3.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CAHLÍK, T., HLAVÁČEK, M., SEIDLER, J. Makroekonomie. Praha: Karolinum, 2010. ISBN 978-80-246-1906-4.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SOUKUP, J. A KOL. Makroekonomie: moderní přístup. Praha: Management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2010. ISBN 978-80-7261-219-2.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HOLMAN, R. Makroekonomie: středně pokročilý kurz.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C.H.Beck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2010. ISBN 978-80-7179-861-3.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MACH, M. Makroekonomie II. Pro magisterské (inženýrské) studium. 1. a 2. část. Slaný: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Melandrium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2002. ISBN 80-86175-18-9. </a:t>
            </a:r>
          </a:p>
          <a:p>
            <a:r>
              <a:rPr lang="cs-CZ" sz="36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Doporučená: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WAWROSZ, P., HEISSLER, H., MACH, P. Reálie v makroekonomii: odborné texty, mediální reflexe, praktické analýzy.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Česká republika, 2012. ISBN 978-80-7357-848-0.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JONES, CH. I.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New York: W. W.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Norton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&amp;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Company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2011. ISBN 978-0-393-93423-6.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HALL, R. E., PAPELL, D. H.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Economic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Growth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Fluctuations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And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Policy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New York: W. W.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Norton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&amp;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Company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2011. ISBN 978-0-393-97515-4.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MANSOOR, M. Makroekonomie v praxi.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Česká republika, 2010. ISBN 978-80-7357-560-1. </a:t>
            </a:r>
          </a:p>
          <a:p>
            <a:endParaRPr lang="cs-CZ" sz="4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5100" b="1" u="sng" dirty="0">
                <a:solidFill>
                  <a:srgbClr val="C00000"/>
                </a:solidFill>
              </a:rPr>
              <a:t>Studijní opora Makroekonomie, viz IS SU</a:t>
            </a:r>
          </a:p>
        </p:txBody>
      </p:sp>
    </p:spTree>
    <p:extLst>
      <p:ext uri="{BB962C8B-B14F-4D97-AF65-F5344CB8AC3E}">
        <p14:creationId xmlns:p14="http://schemas.microsoft.com/office/powerpoint/2010/main" val="187175276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823</Words>
  <Application>Microsoft Office PowerPoint</Application>
  <PresentationFormat>Širokoúhlá obrazovka</PresentationFormat>
  <Paragraphs>116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Rámeček</vt:lpstr>
      <vt:lpstr>Makroekonomie 2+1, EVSNPMABMI  Úvodní informace</vt:lpstr>
      <vt:lpstr>Základní informace  přednášky</vt:lpstr>
      <vt:lpstr>Základní informace  semináře</vt:lpstr>
      <vt:lpstr>Podmínky absolvování kurzu</vt:lpstr>
      <vt:lpstr>Okruhy z makroekonomické části pro SZZ programu Manažerská informatika</vt:lpstr>
      <vt:lpstr>Harmonogram kurzu 2020/2021</vt:lpstr>
      <vt:lpstr>Zkouška</vt:lpstr>
      <vt:lpstr>Další informace</vt:lpstr>
      <vt:lpstr>Studijní literatura</vt:lpstr>
      <vt:lpstr>Děkujeme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Petra Chmielová</cp:lastModifiedBy>
  <cp:revision>49</cp:revision>
  <cp:lastPrinted>2020-01-09T09:32:47Z</cp:lastPrinted>
  <dcterms:created xsi:type="dcterms:W3CDTF">2019-08-09T18:58:20Z</dcterms:created>
  <dcterms:modified xsi:type="dcterms:W3CDTF">2021-02-18T17:35:32Z</dcterms:modified>
</cp:coreProperties>
</file>