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0"/>
  </p:notesMasterIdLst>
  <p:sldIdLst>
    <p:sldId id="256" r:id="rId2"/>
    <p:sldId id="257" r:id="rId3"/>
    <p:sldId id="258" r:id="rId4"/>
    <p:sldId id="262" r:id="rId5"/>
    <p:sldId id="264" r:id="rId6"/>
    <p:sldId id="296" r:id="rId7"/>
    <p:sldId id="265" r:id="rId8"/>
    <p:sldId id="293" r:id="rId9"/>
    <p:sldId id="270" r:id="rId10"/>
    <p:sldId id="273" r:id="rId11"/>
    <p:sldId id="274" r:id="rId12"/>
    <p:sldId id="275" r:id="rId13"/>
    <p:sldId id="276" r:id="rId14"/>
    <p:sldId id="277" r:id="rId15"/>
    <p:sldId id="278" r:id="rId16"/>
    <p:sldId id="279" r:id="rId17"/>
    <p:sldId id="284" r:id="rId18"/>
    <p:sldId id="280" r:id="rId19"/>
    <p:sldId id="281" r:id="rId20"/>
    <p:sldId id="282" r:id="rId21"/>
    <p:sldId id="287" r:id="rId22"/>
    <p:sldId id="283" r:id="rId23"/>
    <p:sldId id="294" r:id="rId24"/>
    <p:sldId id="286" r:id="rId25"/>
    <p:sldId id="288" r:id="rId26"/>
    <p:sldId id="289" r:id="rId27"/>
    <p:sldId id="290" r:id="rId28"/>
    <p:sldId id="272" r:id="rId29"/>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848D053-B8EE-429F-BF64-7066B30056F1}" type="datetimeFigureOut">
              <a:rPr lang="cs-CZ" smtClean="0"/>
              <a:t>17.12.2019</a:t>
            </a:fld>
            <a:endParaRPr lang="cs-CZ" dirty="0"/>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FBBEC81F-0886-45C1-8B5F-0B426AB0DB40}" type="slidenum">
              <a:rPr lang="cs-CZ" smtClean="0"/>
              <a:t>‹#›</a:t>
            </a:fld>
            <a:endParaRPr lang="cs-CZ" dirty="0"/>
          </a:p>
        </p:txBody>
      </p:sp>
    </p:spTree>
    <p:extLst>
      <p:ext uri="{BB962C8B-B14F-4D97-AF65-F5344CB8AC3E}">
        <p14:creationId xmlns:p14="http://schemas.microsoft.com/office/powerpoint/2010/main" val="2358346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8997586-78D9-461D-AE7B-9DA95F6A64B2}" type="slidenum">
              <a:rPr lang="cs-CZ" smtClean="0"/>
              <a:t>25</a:t>
            </a:fld>
            <a:endParaRPr lang="cs-CZ" dirty="0"/>
          </a:p>
        </p:txBody>
      </p:sp>
    </p:spTree>
    <p:extLst>
      <p:ext uri="{BB962C8B-B14F-4D97-AF65-F5344CB8AC3E}">
        <p14:creationId xmlns:p14="http://schemas.microsoft.com/office/powerpoint/2010/main" val="19288822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8997586-78D9-461D-AE7B-9DA95F6A64B2}" type="slidenum">
              <a:rPr lang="cs-CZ" smtClean="0"/>
              <a:t>27</a:t>
            </a:fld>
            <a:endParaRPr lang="cs-CZ" dirty="0"/>
          </a:p>
        </p:txBody>
      </p:sp>
    </p:spTree>
    <p:extLst>
      <p:ext uri="{BB962C8B-B14F-4D97-AF65-F5344CB8AC3E}">
        <p14:creationId xmlns:p14="http://schemas.microsoft.com/office/powerpoint/2010/main" val="17535724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A1F8D933-BFC0-478B-A08E-7BA9A92B2BFF}" type="datetime1">
              <a:rPr lang="cs-CZ" smtClean="0"/>
              <a:t>17.12.2019</a:t>
            </a:fld>
            <a:endParaRPr lang="cs-CZ" dirty="0"/>
          </a:p>
        </p:txBody>
      </p:sp>
      <p:sp>
        <p:nvSpPr>
          <p:cNvPr id="5" name="Zástupný symbol pro zápatí 4"/>
          <p:cNvSpPr>
            <a:spLocks noGrp="1"/>
          </p:cNvSpPr>
          <p:nvPr>
            <p:ph type="ftr" sz="quarter" idx="11"/>
          </p:nvPr>
        </p:nvSpPr>
        <p:spPr/>
        <p:txBody>
          <a:bodyPr/>
          <a:lstStyle/>
          <a:p>
            <a:r>
              <a:rPr lang="cs-CZ" dirty="0"/>
              <a:t>JUDr. Petr Pospíšil, Ph.D., LL.M. Veřejná správa v ČR </a:t>
            </a:r>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7EA3ED25-EBE2-47F6-BCE2-E536461207CF}" type="datetime1">
              <a:rPr lang="cs-CZ" smtClean="0"/>
              <a:t>17.12.2019</a:t>
            </a:fld>
            <a:endParaRPr lang="cs-CZ" dirty="0"/>
          </a:p>
        </p:txBody>
      </p:sp>
      <p:sp>
        <p:nvSpPr>
          <p:cNvPr id="5" name="Zástupný symbol pro zápatí 4"/>
          <p:cNvSpPr>
            <a:spLocks noGrp="1"/>
          </p:cNvSpPr>
          <p:nvPr>
            <p:ph type="ftr" sz="quarter" idx="11"/>
          </p:nvPr>
        </p:nvSpPr>
        <p:spPr/>
        <p:txBody>
          <a:bodyPr/>
          <a:lstStyle/>
          <a:p>
            <a:r>
              <a:rPr lang="cs-CZ" dirty="0"/>
              <a:t>JUDr. Petr Pospíšil, Ph.D., LL.M. Veřejná správa v ČR </a:t>
            </a:r>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EF553748-95AD-4723-B740-08098F61EB8C}" type="datetime1">
              <a:rPr lang="cs-CZ" smtClean="0"/>
              <a:t>17.12.2019</a:t>
            </a:fld>
            <a:endParaRPr lang="cs-CZ" dirty="0"/>
          </a:p>
        </p:txBody>
      </p:sp>
      <p:sp>
        <p:nvSpPr>
          <p:cNvPr id="5" name="Zástupný symbol pro zápatí 4"/>
          <p:cNvSpPr>
            <a:spLocks noGrp="1"/>
          </p:cNvSpPr>
          <p:nvPr>
            <p:ph type="ftr" sz="quarter" idx="11"/>
          </p:nvPr>
        </p:nvSpPr>
        <p:spPr/>
        <p:txBody>
          <a:bodyPr/>
          <a:lstStyle/>
          <a:p>
            <a:r>
              <a:rPr lang="cs-CZ" dirty="0"/>
              <a:t>JUDr. Petr Pospíšil, Ph.D., LL.M. Veřejná správa v ČR </a:t>
            </a:r>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1A60C042-8A6B-4FE5-B937-E4AF0A73B271}" type="datetime1">
              <a:rPr lang="cs-CZ" smtClean="0"/>
              <a:t>17.12.2019</a:t>
            </a:fld>
            <a:endParaRPr lang="cs-CZ" dirty="0"/>
          </a:p>
        </p:txBody>
      </p:sp>
      <p:sp>
        <p:nvSpPr>
          <p:cNvPr id="5" name="Zástupný symbol pro zápatí 4"/>
          <p:cNvSpPr>
            <a:spLocks noGrp="1"/>
          </p:cNvSpPr>
          <p:nvPr>
            <p:ph type="ftr" sz="quarter" idx="11"/>
          </p:nvPr>
        </p:nvSpPr>
        <p:spPr/>
        <p:txBody>
          <a:bodyPr/>
          <a:lstStyle/>
          <a:p>
            <a:r>
              <a:rPr lang="cs-CZ" dirty="0"/>
              <a:t>JUDr. Petr Pospíšil, Ph.D., LL.M. Veřejná správa v ČR </a:t>
            </a:r>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82D90644-2155-4DCB-82D9-BACB7286CF42}" type="datetime1">
              <a:rPr lang="cs-CZ" smtClean="0"/>
              <a:t>17.12.2019</a:t>
            </a:fld>
            <a:endParaRPr lang="cs-CZ" dirty="0"/>
          </a:p>
        </p:txBody>
      </p:sp>
      <p:sp>
        <p:nvSpPr>
          <p:cNvPr id="5" name="Zástupný symbol pro zápatí 4"/>
          <p:cNvSpPr>
            <a:spLocks noGrp="1"/>
          </p:cNvSpPr>
          <p:nvPr>
            <p:ph type="ftr" sz="quarter" idx="11"/>
          </p:nvPr>
        </p:nvSpPr>
        <p:spPr/>
        <p:txBody>
          <a:bodyPr/>
          <a:lstStyle/>
          <a:p>
            <a:r>
              <a:rPr lang="cs-CZ" dirty="0"/>
              <a:t>JUDr. Petr Pospíšil, Ph.D., LL.M. Veřejná správa v ČR </a:t>
            </a:r>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ABC4161-EDC2-40AF-8667-B735AB537E02}" type="datetime1">
              <a:rPr lang="cs-CZ" smtClean="0"/>
              <a:t>17.12.2019</a:t>
            </a:fld>
            <a:endParaRPr lang="cs-CZ" dirty="0"/>
          </a:p>
        </p:txBody>
      </p:sp>
      <p:sp>
        <p:nvSpPr>
          <p:cNvPr id="6" name="Zástupný symbol pro zápatí 5"/>
          <p:cNvSpPr>
            <a:spLocks noGrp="1"/>
          </p:cNvSpPr>
          <p:nvPr>
            <p:ph type="ftr" sz="quarter" idx="11"/>
          </p:nvPr>
        </p:nvSpPr>
        <p:spPr/>
        <p:txBody>
          <a:bodyPr/>
          <a:lstStyle/>
          <a:p>
            <a:r>
              <a:rPr lang="cs-CZ" dirty="0"/>
              <a:t>JUDr. Petr Pospíšil, Ph.D., LL.M. Veřejná správa v ČR </a:t>
            </a:r>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1935BCF7-86B9-4C3B-85F7-80EAB13430E2}" type="datetime1">
              <a:rPr lang="cs-CZ" smtClean="0"/>
              <a:t>17.12.2019</a:t>
            </a:fld>
            <a:endParaRPr lang="cs-CZ" dirty="0"/>
          </a:p>
        </p:txBody>
      </p:sp>
      <p:sp>
        <p:nvSpPr>
          <p:cNvPr id="8" name="Zástupný symbol pro zápatí 7"/>
          <p:cNvSpPr>
            <a:spLocks noGrp="1"/>
          </p:cNvSpPr>
          <p:nvPr>
            <p:ph type="ftr" sz="quarter" idx="11"/>
          </p:nvPr>
        </p:nvSpPr>
        <p:spPr/>
        <p:txBody>
          <a:bodyPr/>
          <a:lstStyle/>
          <a:p>
            <a:r>
              <a:rPr lang="cs-CZ" dirty="0"/>
              <a:t>JUDr. Petr Pospíšil, Ph.D., LL.M. Veřejná správa v ČR </a:t>
            </a:r>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88E60E18-7D71-40C9-B69D-5C7E496FCCD4}" type="datetime1">
              <a:rPr lang="cs-CZ" smtClean="0"/>
              <a:t>17.12.2019</a:t>
            </a:fld>
            <a:endParaRPr lang="cs-CZ" dirty="0"/>
          </a:p>
        </p:txBody>
      </p:sp>
      <p:sp>
        <p:nvSpPr>
          <p:cNvPr id="4" name="Zástupný symbol pro zápatí 3"/>
          <p:cNvSpPr>
            <a:spLocks noGrp="1"/>
          </p:cNvSpPr>
          <p:nvPr>
            <p:ph type="ftr" sz="quarter" idx="11"/>
          </p:nvPr>
        </p:nvSpPr>
        <p:spPr/>
        <p:txBody>
          <a:bodyPr/>
          <a:lstStyle/>
          <a:p>
            <a:r>
              <a:rPr lang="cs-CZ" dirty="0"/>
              <a:t>JUDr. Petr Pospíšil, Ph.D., LL.M. Veřejná správa v ČR </a:t>
            </a:r>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3D1774-0289-4DF9-AE08-DCBAA00F2367}" type="datetime1">
              <a:rPr lang="cs-CZ" smtClean="0"/>
              <a:t>17.12.2019</a:t>
            </a:fld>
            <a:endParaRPr lang="cs-CZ" dirty="0"/>
          </a:p>
        </p:txBody>
      </p:sp>
      <p:sp>
        <p:nvSpPr>
          <p:cNvPr id="3" name="Zástupný symbol pro zápatí 2"/>
          <p:cNvSpPr>
            <a:spLocks noGrp="1"/>
          </p:cNvSpPr>
          <p:nvPr>
            <p:ph type="ftr" sz="quarter" idx="11"/>
          </p:nvPr>
        </p:nvSpPr>
        <p:spPr/>
        <p:txBody>
          <a:bodyPr/>
          <a:lstStyle/>
          <a:p>
            <a:r>
              <a:rPr lang="cs-CZ" dirty="0"/>
              <a:t>JUDr. Petr Pospíšil, Ph.D., LL.M. Veřejná správa v ČR </a:t>
            </a:r>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EAE6202A-082C-4F6A-920F-326990E4CE72}" type="datetime1">
              <a:rPr lang="cs-CZ" smtClean="0"/>
              <a:t>17.12.2019</a:t>
            </a:fld>
            <a:endParaRPr lang="cs-CZ" dirty="0"/>
          </a:p>
        </p:txBody>
      </p:sp>
      <p:sp>
        <p:nvSpPr>
          <p:cNvPr id="6" name="Zástupný symbol pro zápatí 5"/>
          <p:cNvSpPr>
            <a:spLocks noGrp="1"/>
          </p:cNvSpPr>
          <p:nvPr>
            <p:ph type="ftr" sz="quarter" idx="11"/>
          </p:nvPr>
        </p:nvSpPr>
        <p:spPr/>
        <p:txBody>
          <a:bodyPr/>
          <a:lstStyle/>
          <a:p>
            <a:r>
              <a:rPr lang="cs-CZ" dirty="0"/>
              <a:t>JUDr. Petr Pospíšil, Ph.D., LL.M. Veřejná správa v ČR </a:t>
            </a:r>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29463913-909B-46A4-B319-2A2349DC9994}" type="datetime1">
              <a:rPr lang="cs-CZ" smtClean="0"/>
              <a:t>17.12.2019</a:t>
            </a:fld>
            <a:endParaRPr lang="cs-CZ" dirty="0"/>
          </a:p>
        </p:txBody>
      </p:sp>
      <p:sp>
        <p:nvSpPr>
          <p:cNvPr id="6" name="Zástupný symbol pro zápatí 5"/>
          <p:cNvSpPr>
            <a:spLocks noGrp="1"/>
          </p:cNvSpPr>
          <p:nvPr>
            <p:ph type="ftr" sz="quarter" idx="11"/>
          </p:nvPr>
        </p:nvSpPr>
        <p:spPr/>
        <p:txBody>
          <a:bodyPr/>
          <a:lstStyle/>
          <a:p>
            <a:r>
              <a:rPr lang="cs-CZ" dirty="0"/>
              <a:t>JUDr. Petr Pospíšil, Ph.D., LL.M. Veřejná správa v ČR </a:t>
            </a:r>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BE0AAA-EA22-48E3-B0D4-97E14DB433FF}" type="datetime1">
              <a:rPr lang="cs-CZ" smtClean="0"/>
              <a:t>17.12.2019</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dirty="0"/>
              <a:t>JUDr. Petr Pospíšil, Ph.D., LL.M. Veřejná správa v ČR </a:t>
            </a:r>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ŘÍZENÍ OBCÍ A REGIONŮ</a:t>
            </a:r>
            <a:r>
              <a:rPr lang="cs-CZ" dirty="0"/>
              <a:t>	</a:t>
            </a:r>
          </a:p>
        </p:txBody>
      </p:sp>
      <p:sp>
        <p:nvSpPr>
          <p:cNvPr id="3" name="Podnadpis 2"/>
          <p:cNvSpPr>
            <a:spLocks noGrp="1"/>
          </p:cNvSpPr>
          <p:nvPr>
            <p:ph type="subTitle" idx="1"/>
          </p:nvPr>
        </p:nvSpPr>
        <p:spPr/>
        <p:txBody>
          <a:bodyPr/>
          <a:lstStyle/>
          <a:p>
            <a:r>
              <a:rPr lang="cs-CZ" b="1" dirty="0">
                <a:solidFill>
                  <a:schemeClr val="tx1"/>
                </a:solidFill>
              </a:rPr>
              <a:t>doc. Ing. Marian Lebiedzik, Ph.D.</a:t>
            </a:r>
          </a:p>
          <a:p>
            <a:r>
              <a:rPr lang="cs-CZ" b="1" dirty="0">
                <a:solidFill>
                  <a:schemeClr val="tx1"/>
                </a:solidFill>
              </a:rPr>
              <a:t>JUDr. Petr Pospíšil, Ph.D., LL.M.</a:t>
            </a:r>
          </a:p>
        </p:txBody>
      </p:sp>
    </p:spTree>
    <p:extLst>
      <p:ext uri="{BB962C8B-B14F-4D97-AF65-F5344CB8AC3E}">
        <p14:creationId xmlns:p14="http://schemas.microsoft.com/office/powerpoint/2010/main" val="8165211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555776" y="6309320"/>
            <a:ext cx="3464024" cy="412155"/>
          </a:xfrm>
        </p:spPr>
        <p:txBody>
          <a:bodyPr/>
          <a:lstStyle/>
          <a:p>
            <a:r>
              <a:rPr lang="cs-CZ" dirty="0"/>
              <a:t>JUDr. Petr Pospíšil, Ph.D., LL.M.</a:t>
            </a:r>
          </a:p>
          <a:p>
            <a:r>
              <a:rPr lang="cs-CZ" dirty="0"/>
              <a:t>ŘÍZENÍ OBCÍ A REGIONŮ – ZÁKLADNÍ POJMY </a:t>
            </a:r>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10</a:t>
            </a:fld>
            <a:endParaRPr lang="cs-CZ" dirty="0"/>
          </a:p>
        </p:txBody>
      </p:sp>
      <p:sp>
        <p:nvSpPr>
          <p:cNvPr id="4" name="TextovéPole 3"/>
          <p:cNvSpPr txBox="1"/>
          <p:nvPr/>
        </p:nvSpPr>
        <p:spPr>
          <a:xfrm>
            <a:off x="395536" y="620688"/>
            <a:ext cx="8280920" cy="5262979"/>
          </a:xfrm>
          <a:prstGeom prst="rect">
            <a:avLst/>
          </a:prstGeom>
          <a:noFill/>
        </p:spPr>
        <p:txBody>
          <a:bodyPr wrap="square" rtlCol="0">
            <a:spAutoFit/>
          </a:bodyPr>
          <a:lstStyle/>
          <a:p>
            <a:r>
              <a:rPr lang="cs-CZ" sz="2400" b="1" cap="all" dirty="0"/>
              <a:t>Vývoj veřejné správy na území Čr:</a:t>
            </a:r>
          </a:p>
          <a:p>
            <a:endParaRPr lang="cs-CZ" sz="2400" b="1" dirty="0"/>
          </a:p>
          <a:p>
            <a:pPr algn="just"/>
            <a:r>
              <a:rPr lang="cs-CZ" dirty="0"/>
              <a:t>Historicky, společensky i právně vpravdě </a:t>
            </a:r>
            <a:r>
              <a:rPr lang="cs-CZ" b="1" dirty="0"/>
              <a:t>revoluční rok 1848 </a:t>
            </a:r>
            <a:r>
              <a:rPr lang="cs-CZ" dirty="0"/>
              <a:t>přináší široké změny, které se projevují i v oblasti územní samosprávy na našem území zásadním obratem k samosprávě založené na občanském principu. Již osnova nikdy nerealizované                           tzv. </a:t>
            </a:r>
            <a:r>
              <a:rPr lang="cs-CZ" b="1" dirty="0"/>
              <a:t>Kroměřížské ústavy</a:t>
            </a:r>
            <a:r>
              <a:rPr lang="cs-CZ" dirty="0"/>
              <a:t> se pokusila učinit kraje základem územní samosprávy. Zastupitelským orgánem v kraji podle této ústavní osnovy měly být krajské sněmy. </a:t>
            </a:r>
          </a:p>
          <a:p>
            <a:pPr algn="just"/>
            <a:endParaRPr lang="cs-CZ" b="1" dirty="0"/>
          </a:p>
          <a:p>
            <a:pPr algn="just"/>
            <a:r>
              <a:rPr lang="cs-CZ" b="1" dirty="0"/>
              <a:t>Pillersdorffova ústava</a:t>
            </a:r>
            <a:r>
              <a:rPr lang="cs-CZ" dirty="0"/>
              <a:t> z 25. dubna 1848 prohlašovala jako nezadatelná práva obce svobodnou volbu zástupců, přijímání členů do obecního svazku, správu vlastního jmění, výkon místní policie atp. Tyto zásady potom přijala i tzv. </a:t>
            </a:r>
            <a:r>
              <a:rPr lang="cs-CZ" b="1" dirty="0"/>
              <a:t>Stadionova (březnová) ústava </a:t>
            </a:r>
            <a:r>
              <a:rPr lang="cs-CZ" dirty="0"/>
              <a:t>z 20. března 1849, k jejímuž provedení byl současně vydán </a:t>
            </a:r>
            <a:r>
              <a:rPr lang="cs-CZ" b="1" dirty="0"/>
              <a:t>provizorní říšský obecní zákon</a:t>
            </a:r>
            <a:r>
              <a:rPr lang="cs-CZ" dirty="0"/>
              <a:t> č. 170/1849 ř.z. Tento zákon byl postaven na přelomovém principu, </a:t>
            </a:r>
            <a:r>
              <a:rPr lang="cs-CZ" b="1" i="1" dirty="0"/>
              <a:t>že „</a:t>
            </a:r>
            <a:r>
              <a:rPr lang="cs-CZ" b="1" i="1" u="sng" dirty="0"/>
              <a:t>základem svobodného státu je svobodná obec</a:t>
            </a:r>
            <a:r>
              <a:rPr lang="cs-CZ" b="1" i="1" dirty="0"/>
              <a:t>“</a:t>
            </a:r>
            <a:r>
              <a:rPr lang="cs-CZ" dirty="0"/>
              <a:t>.</a:t>
            </a:r>
          </a:p>
          <a:p>
            <a:pPr algn="just"/>
            <a:endParaRPr lang="cs-CZ" dirty="0"/>
          </a:p>
          <a:p>
            <a:pPr algn="just"/>
            <a:r>
              <a:rPr lang="cs-CZ" dirty="0"/>
              <a:t>Říšský obecní zákon právně vytvořil tři druhy obcí, a sice </a:t>
            </a:r>
            <a:r>
              <a:rPr lang="cs-CZ" b="1" dirty="0"/>
              <a:t>místní, okresní a krajskou</a:t>
            </a:r>
            <a:r>
              <a:rPr lang="cs-CZ" dirty="0"/>
              <a:t>. Současně bylo tímto obecním zřízením definováno rozlišení působnosti obcí na přirozenou (samostatnou) a přenesenou. </a:t>
            </a:r>
            <a:endParaRPr lang="cs-CZ" b="1" dirty="0"/>
          </a:p>
        </p:txBody>
      </p:sp>
    </p:spTree>
    <p:extLst>
      <p:ext uri="{BB962C8B-B14F-4D97-AF65-F5344CB8AC3E}">
        <p14:creationId xmlns:p14="http://schemas.microsoft.com/office/powerpoint/2010/main" val="17438266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195736" y="6165304"/>
            <a:ext cx="3824064" cy="556171"/>
          </a:xfrm>
        </p:spPr>
        <p:txBody>
          <a:bodyPr/>
          <a:lstStyle/>
          <a:p>
            <a:r>
              <a:rPr lang="cs-CZ" dirty="0"/>
              <a:t>JUDr. Petr Pospíšil, Ph.D., LL.M.</a:t>
            </a:r>
          </a:p>
          <a:p>
            <a:r>
              <a:rPr lang="cs-CZ" dirty="0"/>
              <a:t>ŘÍZENÍ OBCÍ A REGIONŮ – ZÁKLADNÍ POJMY </a:t>
            </a:r>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11</a:t>
            </a:fld>
            <a:endParaRPr lang="cs-CZ" dirty="0"/>
          </a:p>
        </p:txBody>
      </p:sp>
      <p:sp>
        <p:nvSpPr>
          <p:cNvPr id="4" name="TextovéPole 3"/>
          <p:cNvSpPr txBox="1"/>
          <p:nvPr/>
        </p:nvSpPr>
        <p:spPr>
          <a:xfrm>
            <a:off x="395536" y="548680"/>
            <a:ext cx="8352928" cy="4893647"/>
          </a:xfrm>
          <a:prstGeom prst="rect">
            <a:avLst/>
          </a:prstGeom>
          <a:noFill/>
        </p:spPr>
        <p:txBody>
          <a:bodyPr wrap="square" rtlCol="0">
            <a:spAutoFit/>
          </a:bodyPr>
          <a:lstStyle/>
          <a:p>
            <a:r>
              <a:rPr lang="cs-CZ" sz="2400" b="1" cap="all" dirty="0"/>
              <a:t>Vývoj veřejné správy na území Čr:</a:t>
            </a:r>
          </a:p>
          <a:p>
            <a:pPr algn="just"/>
            <a:endParaRPr lang="cs-CZ" b="1" dirty="0"/>
          </a:p>
          <a:p>
            <a:pPr algn="just"/>
            <a:r>
              <a:rPr lang="cs-CZ" dirty="0"/>
              <a:t>Rozpad monarchie a vznik Československé republiky 28. října 1918 vyvolal nutnost zachovat „vládu zákona“ včetně fungující soustavy orgánů veřejné správy tak,                          aby v důsledku státního převratu nedošlo k nežádoucím projevům anarchie, ke kolapsu hospodářství a fungování státu vůbec. Za účelem zajištění kontinuálního fungování státu byl již dne 28. října 1918 Národním výborem československým vydán zákon č. 11/1918 Sb., o zřízení samostatného státu československého. </a:t>
            </a:r>
          </a:p>
          <a:p>
            <a:pPr algn="just"/>
            <a:endParaRPr lang="cs-CZ" b="1" dirty="0"/>
          </a:p>
          <a:p>
            <a:pPr algn="just"/>
            <a:r>
              <a:rPr lang="cs-CZ" dirty="0"/>
              <a:t>V čl. 2 tohoto tzv. recepčního zákona bylo jednoznačně stanoveno, že </a:t>
            </a:r>
            <a:r>
              <a:rPr lang="cs-CZ" b="1" dirty="0"/>
              <a:t>veškeré dosavadní zemské a říšské zákony a nařízení zůstávají prozatím v platnosti</a:t>
            </a:r>
            <a:r>
              <a:rPr lang="cs-CZ" dirty="0"/>
              <a:t>. Podle čl. 3 recepčního zákona pak všechny  úřady samosprávné, státní a župní, ústavy státní, zemské, okresní, a zejména i obecní, jsou podřízeny Národnímu výboru a prozatím  úřadují a jednají dle dosavadních platných zákonů a nařízení.</a:t>
            </a:r>
          </a:p>
          <a:p>
            <a:pPr algn="just"/>
            <a:endParaRPr lang="cs-CZ" dirty="0"/>
          </a:p>
          <a:p>
            <a:pPr algn="just"/>
            <a:r>
              <a:rPr lang="cs-CZ" b="1" dirty="0"/>
              <a:t>Recepčním zákonem tak</a:t>
            </a:r>
            <a:r>
              <a:rPr lang="cs-CZ" dirty="0"/>
              <a:t> </a:t>
            </a:r>
            <a:r>
              <a:rPr lang="cs-CZ" b="1" dirty="0"/>
              <a:t>byl v podstatě do podmínek nové republiky inkorporován celý rakouský a uherský právní řád</a:t>
            </a:r>
            <a:r>
              <a:rPr lang="cs-CZ" dirty="0"/>
              <a:t>.  </a:t>
            </a:r>
            <a:endParaRPr lang="cs-CZ" b="1" dirty="0"/>
          </a:p>
        </p:txBody>
      </p:sp>
    </p:spTree>
    <p:extLst>
      <p:ext uri="{BB962C8B-B14F-4D97-AF65-F5344CB8AC3E}">
        <p14:creationId xmlns:p14="http://schemas.microsoft.com/office/powerpoint/2010/main" val="279336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093296"/>
            <a:ext cx="3103984" cy="628179"/>
          </a:xfrm>
        </p:spPr>
        <p:txBody>
          <a:bodyPr/>
          <a:lstStyle/>
          <a:p>
            <a:r>
              <a:rPr lang="cs-CZ" dirty="0"/>
              <a:t>JUDr. Petr Pospíšil, Ph.D., LL.M. </a:t>
            </a:r>
          </a:p>
          <a:p>
            <a:r>
              <a:rPr lang="cs-CZ" dirty="0"/>
              <a:t>ŘÍZENÍ OBCÍ A REGIONŮ – ZÁKLADNÍ POJMY </a:t>
            </a:r>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12</a:t>
            </a:fld>
            <a:endParaRPr lang="cs-CZ" dirty="0"/>
          </a:p>
        </p:txBody>
      </p:sp>
      <p:sp>
        <p:nvSpPr>
          <p:cNvPr id="4" name="TextovéPole 3"/>
          <p:cNvSpPr txBox="1"/>
          <p:nvPr/>
        </p:nvSpPr>
        <p:spPr>
          <a:xfrm>
            <a:off x="467544" y="764704"/>
            <a:ext cx="8352928" cy="5201424"/>
          </a:xfrm>
          <a:prstGeom prst="rect">
            <a:avLst/>
          </a:prstGeom>
          <a:noFill/>
        </p:spPr>
        <p:txBody>
          <a:bodyPr wrap="square" rtlCol="0">
            <a:spAutoFit/>
          </a:bodyPr>
          <a:lstStyle/>
          <a:p>
            <a:r>
              <a:rPr lang="cs-CZ" sz="2400" b="1" cap="all" dirty="0"/>
              <a:t>Vývoj veřejné správy na území Čr:</a:t>
            </a:r>
          </a:p>
          <a:p>
            <a:endParaRPr lang="cs-CZ" b="1" dirty="0"/>
          </a:p>
          <a:p>
            <a:pPr algn="just"/>
            <a:r>
              <a:rPr lang="cs-CZ" sz="1600" dirty="0"/>
              <a:t>V dalším vývoji Československé republiky byl postupně </a:t>
            </a:r>
            <a:r>
              <a:rPr lang="cs-CZ" sz="1600" b="1" dirty="0"/>
              <a:t>opouštěn koncept dvoukolejné veřejné správy</a:t>
            </a:r>
            <a:r>
              <a:rPr lang="cs-CZ" sz="1600" dirty="0"/>
              <a:t> budovaný v období monarchie a založený na oddělení orgánů státních a samosprávných v každém stupni. Projevem těchto tendencí bylo přijetí zákona č. 126/1920 Sb., o zřízení župních a okresních úřadů v republice Československé.</a:t>
            </a:r>
          </a:p>
          <a:p>
            <a:pPr algn="just"/>
            <a:endParaRPr lang="cs-CZ" sz="1600" dirty="0"/>
          </a:p>
          <a:p>
            <a:pPr algn="just"/>
            <a:r>
              <a:rPr lang="cs-CZ" sz="1600" dirty="0"/>
              <a:t>V českých zemích bylo zákonem zřízeno 15 žup, na území Slovenska a Podkarpatské Rusi pak bylo zákonem zřízeno dalších 6 žup.</a:t>
            </a:r>
          </a:p>
          <a:p>
            <a:pPr algn="just"/>
            <a:endParaRPr lang="cs-CZ" sz="1600" dirty="0"/>
          </a:p>
          <a:p>
            <a:pPr algn="just"/>
            <a:r>
              <a:rPr lang="cs-CZ" sz="1600" dirty="0"/>
              <a:t>Státní správu v župách měly podle zákona vykonávat </a:t>
            </a:r>
            <a:r>
              <a:rPr lang="cs-CZ" sz="1600" b="1" dirty="0"/>
              <a:t>župní úřady </a:t>
            </a:r>
            <a:r>
              <a:rPr lang="cs-CZ" sz="1600" dirty="0"/>
              <a:t>v čele se </a:t>
            </a:r>
            <a:r>
              <a:rPr lang="cs-CZ" sz="1600" b="1" dirty="0"/>
              <a:t>županem</a:t>
            </a:r>
            <a:r>
              <a:rPr lang="cs-CZ" sz="1600" dirty="0"/>
              <a:t> jako státním úředníkem. U každého  župního úřadu mělo být  zřízeno pro jeho obvod  </a:t>
            </a:r>
            <a:r>
              <a:rPr lang="cs-CZ" sz="1600" b="1" dirty="0"/>
              <a:t>župní zastupitelstvo</a:t>
            </a:r>
            <a:r>
              <a:rPr lang="cs-CZ" sz="1600" dirty="0"/>
              <a:t>. Předsedou župního zastupitelstva měl být župan, který však byl oprávněn předsednictví ve schůzích župního zastupitelstva svěřit některému členovi župního výboru nebo některému úředníkovi župního úřadu. Schůze župního zastupitelstva měly být ze zákona veřejné. Každé  župní zastupitelstvo mělo volit ze svých řad na volební období stálý župní výbor o 8 členech a 8 náhradnících.</a:t>
            </a:r>
          </a:p>
          <a:p>
            <a:pPr algn="just"/>
            <a:endParaRPr lang="cs-CZ" sz="1600" dirty="0"/>
          </a:p>
          <a:p>
            <a:pPr algn="just"/>
            <a:r>
              <a:rPr lang="cs-CZ" sz="1600" dirty="0"/>
              <a:t>Župní zřízení založené zákonem č. 126/1920 Sb., o zřízení župních a okresních úřadů v republice Československé, se tak v Čechách, na Moravě a ve Slezsku nerealizovalo. </a:t>
            </a:r>
            <a:r>
              <a:rPr lang="cs-CZ" dirty="0"/>
              <a:t> </a:t>
            </a:r>
          </a:p>
        </p:txBody>
      </p:sp>
    </p:spTree>
    <p:extLst>
      <p:ext uri="{BB962C8B-B14F-4D97-AF65-F5344CB8AC3E}">
        <p14:creationId xmlns:p14="http://schemas.microsoft.com/office/powerpoint/2010/main" val="198470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483768" y="5924567"/>
            <a:ext cx="3608040" cy="695103"/>
          </a:xfrm>
        </p:spPr>
        <p:txBody>
          <a:bodyPr/>
          <a:lstStyle/>
          <a:p>
            <a:r>
              <a:rPr lang="cs-CZ" dirty="0"/>
              <a:t>JUDr. Petr Pospíšil, Ph.D., LL.M.</a:t>
            </a:r>
          </a:p>
          <a:p>
            <a:r>
              <a:rPr lang="cs-CZ" dirty="0"/>
              <a:t>ŘÍZENÍ OBCÍ A REGIONŮ – ZÁKLADNÍ POJMY </a:t>
            </a:r>
          </a:p>
          <a:p>
            <a:endParaRPr lang="cs-CZ" dirty="0"/>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13</a:t>
            </a:fld>
            <a:endParaRPr lang="cs-CZ" dirty="0"/>
          </a:p>
        </p:txBody>
      </p:sp>
      <p:sp>
        <p:nvSpPr>
          <p:cNvPr id="4" name="TextovéPole 3"/>
          <p:cNvSpPr txBox="1"/>
          <p:nvPr/>
        </p:nvSpPr>
        <p:spPr>
          <a:xfrm>
            <a:off x="467544" y="692696"/>
            <a:ext cx="8424936" cy="4893647"/>
          </a:xfrm>
          <a:prstGeom prst="rect">
            <a:avLst/>
          </a:prstGeom>
          <a:noFill/>
        </p:spPr>
        <p:txBody>
          <a:bodyPr wrap="square" rtlCol="0">
            <a:spAutoFit/>
          </a:bodyPr>
          <a:lstStyle/>
          <a:p>
            <a:r>
              <a:rPr lang="cs-CZ" sz="2400" b="1" cap="all" dirty="0"/>
              <a:t>Vývoj veřejné správy na území Čr:</a:t>
            </a:r>
          </a:p>
          <a:p>
            <a:endParaRPr lang="cs-CZ" dirty="0"/>
          </a:p>
          <a:p>
            <a:pPr algn="just"/>
            <a:r>
              <a:rPr lang="cs-CZ" dirty="0"/>
              <a:t>V roce 1927 bylo definitivně negováno župní zřízení a obnoven </a:t>
            </a:r>
            <a:r>
              <a:rPr lang="cs-CZ" b="1" dirty="0"/>
              <a:t>zemský princip</a:t>
            </a:r>
            <a:r>
              <a:rPr lang="cs-CZ" dirty="0"/>
              <a:t>. K tomu došlo na základě zákona č. 125/1927 Sb., o organizaci politické správy. Základem administrativního rozdělení republiky se staly </a:t>
            </a:r>
            <a:r>
              <a:rPr lang="cs-CZ" b="1" dirty="0"/>
              <a:t>země</a:t>
            </a:r>
            <a:r>
              <a:rPr lang="cs-CZ" dirty="0"/>
              <a:t>, které </a:t>
            </a:r>
            <a:r>
              <a:rPr lang="cs-CZ" b="1" dirty="0"/>
              <a:t>byly zřízeny celkem 4 – Česká, Moravskoslezská, Slovenská a Podkarpatoruská</a:t>
            </a:r>
            <a:r>
              <a:rPr lang="cs-CZ" dirty="0"/>
              <a:t>. </a:t>
            </a:r>
          </a:p>
          <a:p>
            <a:pPr algn="just"/>
            <a:r>
              <a:rPr lang="cs-CZ" dirty="0"/>
              <a:t>V každém správním obvodu bylo zřízeno </a:t>
            </a:r>
            <a:r>
              <a:rPr lang="cs-CZ" b="1" dirty="0"/>
              <a:t>zemské zastupitelstvo</a:t>
            </a:r>
            <a:r>
              <a:rPr lang="cs-CZ" dirty="0"/>
              <a:t>. Dvě třetiny členů zemského zastupitelstva byly voleny a jedna třetina jmenována vládou z řad tzv. odborníků. Předsedou zemského zastupitelstva byl </a:t>
            </a:r>
            <a:r>
              <a:rPr lang="cs-CZ" b="1" dirty="0"/>
              <a:t>zemský prezident</a:t>
            </a:r>
            <a:r>
              <a:rPr lang="cs-CZ" dirty="0"/>
              <a:t>, který měl oprávnění svěřit předsednictví na schůzích viceprezidentovi nebo některému dalšímu členovi. Zemské zastupitelstvo volilo ze svých členů </a:t>
            </a:r>
            <a:r>
              <a:rPr lang="cs-CZ" b="1" dirty="0"/>
              <a:t>zemský výbor</a:t>
            </a:r>
            <a:r>
              <a:rPr lang="cs-CZ" dirty="0"/>
              <a:t>, jemuž rovněž předsedal zemský prezident nebo jeho zástupce.</a:t>
            </a:r>
          </a:p>
          <a:p>
            <a:pPr algn="just"/>
            <a:r>
              <a:rPr lang="cs-CZ" b="1" dirty="0"/>
              <a:t>Zemský prezident </a:t>
            </a:r>
            <a:r>
              <a:rPr lang="cs-CZ" dirty="0"/>
              <a:t>byl v souladu se zákonem přednostou zemského úřadu a z toho titulu měl tedy postavení státního úředníka. Podstatně však zasahoval i do činnosti samosprávných orgánů země tím, že organizoval práci zemského výboru i zastupitelstva a jednal jménem samosprávy navenek. Zemská zastupitelstva byla rozpuštěna protektorátní vládou v dubnu 1940.</a:t>
            </a:r>
          </a:p>
        </p:txBody>
      </p:sp>
    </p:spTree>
    <p:extLst>
      <p:ext uri="{BB962C8B-B14F-4D97-AF65-F5344CB8AC3E}">
        <p14:creationId xmlns:p14="http://schemas.microsoft.com/office/powerpoint/2010/main" val="13111958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165304"/>
            <a:ext cx="3429000" cy="556171"/>
          </a:xfrm>
        </p:spPr>
        <p:txBody>
          <a:bodyPr/>
          <a:lstStyle/>
          <a:p>
            <a:r>
              <a:rPr lang="cs-CZ" dirty="0"/>
              <a:t>JUDr. Petr Pospíšil, Ph.D., LL.M.</a:t>
            </a:r>
          </a:p>
          <a:p>
            <a:r>
              <a:rPr lang="cs-CZ" dirty="0"/>
              <a:t>ŘÍZENÍ OBCÍ A REGIONŮ – ZÁKLADNÍ POJMY </a:t>
            </a:r>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14</a:t>
            </a:fld>
            <a:endParaRPr lang="cs-CZ" dirty="0"/>
          </a:p>
        </p:txBody>
      </p:sp>
      <p:sp>
        <p:nvSpPr>
          <p:cNvPr id="4" name="TextovéPole 3"/>
          <p:cNvSpPr txBox="1"/>
          <p:nvPr/>
        </p:nvSpPr>
        <p:spPr>
          <a:xfrm>
            <a:off x="395536" y="620688"/>
            <a:ext cx="8352928" cy="5170646"/>
          </a:xfrm>
          <a:prstGeom prst="rect">
            <a:avLst/>
          </a:prstGeom>
          <a:noFill/>
        </p:spPr>
        <p:txBody>
          <a:bodyPr wrap="square" rtlCol="0">
            <a:spAutoFit/>
          </a:bodyPr>
          <a:lstStyle/>
          <a:p>
            <a:r>
              <a:rPr lang="cs-CZ" sz="2400" b="1" cap="all" dirty="0"/>
              <a:t>Vývoj veřejné správy na území Čr:</a:t>
            </a:r>
          </a:p>
          <a:p>
            <a:endParaRPr lang="cs-CZ" dirty="0"/>
          </a:p>
          <a:p>
            <a:pPr algn="just"/>
            <a:r>
              <a:rPr lang="cs-CZ" dirty="0"/>
              <a:t>Poválečný vývoj směřující k postupné rezignaci na myšlenku oddělení státní správy                         a samosprávy byl založen ústavním dekretem prezidenta republiky č. 18/1944 Úř. věst. čsl., na základě kterého byly vytvořeny místní, okresní a zemské národní výbory „jakožto prozatímní orgány veřejné správy ve všech jejich obvodech.“</a:t>
            </a:r>
          </a:p>
          <a:p>
            <a:pPr algn="just"/>
            <a:endParaRPr lang="cs-CZ" dirty="0"/>
          </a:p>
          <a:p>
            <a:pPr algn="just"/>
            <a:r>
              <a:rPr lang="cs-CZ" b="1" dirty="0"/>
              <a:t>Ústava Československé republiky z 9. května 1948</a:t>
            </a:r>
            <a:r>
              <a:rPr lang="cs-CZ" dirty="0"/>
              <a:t> vydaná ústavním zákonem                   č. 150/1948 Sb. zrušila dosavadní systém zemí a nahradila je kraji, resp. zemské národní výbory nahradila krajskými národními výbory. V čl. X. tato první komunistická ústava stanovila, že </a:t>
            </a:r>
            <a:r>
              <a:rPr lang="cs-CZ" b="1" i="1" dirty="0"/>
              <a:t>nositelem a vykonavatelem státní moci v obcích, okresech  a krajích a strážcem práv a svobod lidu jsou národní výbory</a:t>
            </a:r>
            <a:r>
              <a:rPr lang="cs-CZ" dirty="0"/>
              <a:t>. Už z této definice, je zřejmé, že ústava kladla důraz na roli národních výborů jako vykonavatelů státní moci, aniž by fakticky připouštěla jakoukoliv jejich samosprávnou roli. V ustanovení § 167 ústava výslovně zakotvila, že </a:t>
            </a:r>
            <a:r>
              <a:rPr lang="cs-CZ" b="1" dirty="0"/>
              <a:t>správní soustava republiky je založena na krajském zřízení</a:t>
            </a:r>
            <a:r>
              <a:rPr lang="cs-CZ" dirty="0"/>
              <a:t>, přičemž </a:t>
            </a:r>
            <a:r>
              <a:rPr lang="cs-CZ" b="1" dirty="0"/>
              <a:t>kraje se dělí na okresy a okresy na obce</a:t>
            </a:r>
            <a:r>
              <a:rPr lang="cs-CZ" dirty="0"/>
              <a:t>. </a:t>
            </a:r>
          </a:p>
          <a:p>
            <a:pPr algn="just"/>
            <a:r>
              <a:rPr lang="cs-CZ" dirty="0"/>
              <a:t> </a:t>
            </a:r>
          </a:p>
          <a:p>
            <a:endParaRPr lang="cs-CZ" dirty="0"/>
          </a:p>
        </p:txBody>
      </p:sp>
    </p:spTree>
    <p:extLst>
      <p:ext uri="{BB962C8B-B14F-4D97-AF65-F5344CB8AC3E}">
        <p14:creationId xmlns:p14="http://schemas.microsoft.com/office/powerpoint/2010/main" val="38091731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627784" y="6068334"/>
            <a:ext cx="3392016" cy="653142"/>
          </a:xfrm>
        </p:spPr>
        <p:txBody>
          <a:bodyPr/>
          <a:lstStyle/>
          <a:p>
            <a:r>
              <a:rPr lang="cs-CZ" dirty="0"/>
              <a:t>JUDr. Petr Pospíšil, Ph.D., LL.M.</a:t>
            </a:r>
          </a:p>
          <a:p>
            <a:r>
              <a:rPr lang="cs-CZ" dirty="0"/>
              <a:t>ŘÍZENÍ OBCÍ A REGIONŮ – ZÁKLADNÍ POJMY </a:t>
            </a:r>
          </a:p>
          <a:p>
            <a:endParaRPr lang="cs-CZ" dirty="0"/>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15</a:t>
            </a:fld>
            <a:endParaRPr lang="cs-CZ" dirty="0"/>
          </a:p>
        </p:txBody>
      </p:sp>
      <p:sp>
        <p:nvSpPr>
          <p:cNvPr id="5" name="TextovéPole 4"/>
          <p:cNvSpPr txBox="1"/>
          <p:nvPr/>
        </p:nvSpPr>
        <p:spPr>
          <a:xfrm>
            <a:off x="395536" y="620688"/>
            <a:ext cx="8136904" cy="5170646"/>
          </a:xfrm>
          <a:prstGeom prst="rect">
            <a:avLst/>
          </a:prstGeom>
          <a:noFill/>
        </p:spPr>
        <p:txBody>
          <a:bodyPr wrap="square" rtlCol="0">
            <a:spAutoFit/>
          </a:bodyPr>
          <a:lstStyle/>
          <a:p>
            <a:r>
              <a:rPr lang="cs-CZ" sz="2400" b="1" cap="all" dirty="0"/>
              <a:t>Vývoj veřejné správy na území Čr:</a:t>
            </a:r>
          </a:p>
          <a:p>
            <a:endParaRPr lang="cs-CZ" dirty="0"/>
          </a:p>
          <a:p>
            <a:pPr algn="just"/>
            <a:r>
              <a:rPr lang="cs-CZ" dirty="0"/>
              <a:t>Dne 21. prosince 1948 byl vydán zákon č. 280/1948 Sb., o krajském zřízení,                                                                          kterým bylo v českých zemích (v Čechách, na Moravě a ve Slezsku) zřízeno celkem 13 krajů. Sídla krajských národních výborů dle přílohy k zákonu byla totožná se sídly dnešních samosprávných krajů. Oproti současnému stavu byla Praha a území dnešního Středočeského kraje součástí Kraje pražského.</a:t>
            </a:r>
          </a:p>
          <a:p>
            <a:pPr algn="just"/>
            <a:endParaRPr lang="cs-CZ" dirty="0"/>
          </a:p>
          <a:p>
            <a:pPr algn="just"/>
            <a:r>
              <a:rPr lang="cs-CZ" dirty="0"/>
              <a:t>Počet členů krajských národních výborů byl stanoven ve vazbě na počet obyvatel kraje v rozmezí 36 – 72. Výkonnými složkami krajských národních výborů byli rada, předseda (jeho náměstkové), referenti a komise. </a:t>
            </a:r>
          </a:p>
          <a:p>
            <a:pPr algn="just"/>
            <a:endParaRPr lang="cs-CZ" dirty="0"/>
          </a:p>
          <a:p>
            <a:pPr algn="just"/>
            <a:r>
              <a:rPr lang="cs-CZ" dirty="0"/>
              <a:t>Zákonem č. 13/1954 Sb., o národních výborech, byl zákon č. 280/1948 Sb.,                       o krajském zřízení, ve znění pozdějších předpisů, zrušen. Soustava krajů však nadále zůstala zachována na principech vycházejících z předchozího krajského zřízení. Zákon výslovně stanovil, že </a:t>
            </a:r>
            <a:r>
              <a:rPr lang="cs-CZ" b="1" dirty="0"/>
              <a:t>území Československé republiky se dělí na kraje, kraje se dělí na okresy a okresy se dělí na obce</a:t>
            </a:r>
            <a:r>
              <a:rPr lang="cs-CZ" dirty="0"/>
              <a:t>. Dosavadní uspořádání územních obvodů se tímto zákonem nezměnilo.  </a:t>
            </a:r>
          </a:p>
        </p:txBody>
      </p:sp>
    </p:spTree>
    <p:extLst>
      <p:ext uri="{BB962C8B-B14F-4D97-AF65-F5344CB8AC3E}">
        <p14:creationId xmlns:p14="http://schemas.microsoft.com/office/powerpoint/2010/main" val="36144862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699792" y="6032314"/>
            <a:ext cx="3320008" cy="648072"/>
          </a:xfrm>
        </p:spPr>
        <p:txBody>
          <a:bodyPr/>
          <a:lstStyle/>
          <a:p>
            <a:r>
              <a:rPr lang="cs-CZ" dirty="0"/>
              <a:t>JUDr. Petr Pospíšil, Ph.D., LL.M.</a:t>
            </a:r>
          </a:p>
          <a:p>
            <a:r>
              <a:rPr lang="cs-CZ" dirty="0"/>
              <a:t>ŘÍZENÍ OBCÍ A REGIONŮ – ZÁKLADNÍ POJMY </a:t>
            </a:r>
          </a:p>
          <a:p>
            <a:endParaRPr lang="cs-CZ" dirty="0"/>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16</a:t>
            </a:fld>
            <a:endParaRPr lang="cs-CZ" dirty="0"/>
          </a:p>
        </p:txBody>
      </p:sp>
      <p:sp>
        <p:nvSpPr>
          <p:cNvPr id="4" name="TextovéPole 3"/>
          <p:cNvSpPr txBox="1"/>
          <p:nvPr/>
        </p:nvSpPr>
        <p:spPr>
          <a:xfrm>
            <a:off x="405880" y="606044"/>
            <a:ext cx="8280920" cy="5232202"/>
          </a:xfrm>
          <a:prstGeom prst="rect">
            <a:avLst/>
          </a:prstGeom>
          <a:noFill/>
        </p:spPr>
        <p:txBody>
          <a:bodyPr wrap="square" rtlCol="0">
            <a:spAutoFit/>
          </a:bodyPr>
          <a:lstStyle/>
          <a:p>
            <a:r>
              <a:rPr lang="cs-CZ" sz="2400" b="1" cap="all" dirty="0"/>
              <a:t>Vývoj veřejné správy na území Čr:</a:t>
            </a:r>
          </a:p>
          <a:p>
            <a:endParaRPr lang="cs-CZ" sz="1000" dirty="0"/>
          </a:p>
          <a:p>
            <a:pPr algn="just"/>
            <a:r>
              <a:rPr lang="cs-CZ" dirty="0"/>
              <a:t>Základním úkolem národních výborů (zcela odpovídajícím době vzniku zákona) bylo budovat a upevňovat podle směrnic vlády ve městech i na vesnicích socialistický řád a pečovat všestranně o blaho člověka.</a:t>
            </a:r>
          </a:p>
          <a:p>
            <a:pPr algn="just"/>
            <a:endParaRPr lang="cs-CZ" sz="1000" dirty="0"/>
          </a:p>
          <a:p>
            <a:pPr algn="just"/>
            <a:r>
              <a:rPr lang="cs-CZ" dirty="0"/>
              <a:t>Původních </a:t>
            </a:r>
            <a:r>
              <a:rPr lang="cs-CZ" b="1" dirty="0"/>
              <a:t>13 českých krajů </a:t>
            </a:r>
            <a:r>
              <a:rPr lang="cs-CZ" dirty="0"/>
              <a:t>vytvořených na základě zákona č. 280/1948 Sb.,                    o krajském zřízení, ve znění pozdějších předpisů, bylo zákonem č. 36/1960 Sb., o územním členění státu, </a:t>
            </a:r>
            <a:r>
              <a:rPr lang="cs-CZ" b="1" dirty="0"/>
              <a:t>sloučeno do 7 krajů</a:t>
            </a:r>
            <a:r>
              <a:rPr lang="cs-CZ" dirty="0"/>
              <a:t>.</a:t>
            </a:r>
          </a:p>
          <a:p>
            <a:pPr algn="just"/>
            <a:endParaRPr lang="cs-CZ" sz="1000" dirty="0"/>
          </a:p>
          <a:p>
            <a:pPr algn="just"/>
            <a:r>
              <a:rPr lang="cs-CZ" b="1" dirty="0"/>
              <a:t>Místní národní výbory </a:t>
            </a:r>
            <a:r>
              <a:rPr lang="cs-CZ" dirty="0"/>
              <a:t>působící na úrovni obcí měly „</a:t>
            </a:r>
            <a:r>
              <a:rPr lang="cs-CZ" b="1" i="1" dirty="0"/>
              <a:t>vytvářet podmínky pro uspokojování oprávněných potřeb a zájmů občanů, podmínky zdravého způsobu života a práce v obci, organizovat výstavbu obce, pečovat o její zvelebování a vzhled, rozvíjet kulturní a společenský život a chránit veřejný pořádek a práva občanů.</a:t>
            </a:r>
            <a:r>
              <a:rPr lang="cs-CZ" dirty="0"/>
              <a:t>“ </a:t>
            </a:r>
          </a:p>
          <a:p>
            <a:pPr algn="just"/>
            <a:endParaRPr lang="cs-CZ" sz="1000" dirty="0"/>
          </a:p>
          <a:p>
            <a:pPr algn="just"/>
            <a:r>
              <a:rPr lang="cs-CZ" dirty="0"/>
              <a:t>V právní úpravě v tomto období jednoznačně převažovalo vnímání krajských národních výborů (a vlastně národních výborů obecně) jako prodloužené ruky státu (resp. strany) v regionech. Přestože zákon č. 69/1967 Sb., o národních výborech, zavedl pojem </a:t>
            </a:r>
            <a:r>
              <a:rPr lang="cs-CZ" b="1" i="1" dirty="0"/>
              <a:t>„samostatná působnost národního výboru“</a:t>
            </a:r>
            <a:r>
              <a:rPr lang="cs-CZ" dirty="0"/>
              <a:t>, o </a:t>
            </a:r>
            <a:r>
              <a:rPr lang="cs-CZ" b="1" u="sng" dirty="0"/>
              <a:t>samosprávě v pravém slova smyslu nemohla být v nedemokratickém politickém systému ani řeč</a:t>
            </a:r>
            <a:r>
              <a:rPr lang="cs-CZ" dirty="0"/>
              <a:t>. </a:t>
            </a:r>
          </a:p>
        </p:txBody>
      </p:sp>
    </p:spTree>
    <p:extLst>
      <p:ext uri="{BB962C8B-B14F-4D97-AF65-F5344CB8AC3E}">
        <p14:creationId xmlns:p14="http://schemas.microsoft.com/office/powerpoint/2010/main" val="17948775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248000" cy="365125"/>
          </a:xfrm>
        </p:spPr>
        <p:txBody>
          <a:bodyPr/>
          <a:lstStyle/>
          <a:p>
            <a:r>
              <a:rPr lang="cs-CZ" dirty="0"/>
              <a:t>JUDr. Petr Pospíšil, Ph.D., LL.M.</a:t>
            </a:r>
          </a:p>
          <a:p>
            <a:r>
              <a:rPr lang="cs-CZ" dirty="0"/>
              <a:t>ŘÍZENÍ OBCÍ A REGIONŮ – ZÁKLADNÍ POJMY </a:t>
            </a:r>
          </a:p>
          <a:p>
            <a:endParaRPr lang="cs-CZ" dirty="0"/>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17</a:t>
            </a:fld>
            <a:endParaRPr lang="cs-CZ" dirty="0"/>
          </a:p>
        </p:txBody>
      </p:sp>
      <p:sp>
        <p:nvSpPr>
          <p:cNvPr id="4" name="TextovéPole 3"/>
          <p:cNvSpPr txBox="1"/>
          <p:nvPr/>
        </p:nvSpPr>
        <p:spPr>
          <a:xfrm>
            <a:off x="323528" y="548681"/>
            <a:ext cx="8028384" cy="830997"/>
          </a:xfrm>
          <a:prstGeom prst="rect">
            <a:avLst/>
          </a:prstGeom>
          <a:noFill/>
        </p:spPr>
        <p:txBody>
          <a:bodyPr wrap="square" rtlCol="0">
            <a:spAutoFit/>
          </a:bodyPr>
          <a:lstStyle/>
          <a:p>
            <a:r>
              <a:rPr lang="cs-CZ" sz="2400" b="1" cap="all" dirty="0"/>
              <a:t>Kraje podle zákona č. 36/1960 Sb.</a:t>
            </a:r>
            <a:endParaRPr lang="cs-CZ" b="1" cap="all" dirty="0"/>
          </a:p>
          <a:p>
            <a:endParaRPr lang="cs-CZ" sz="2400" b="1"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857" y="1363915"/>
            <a:ext cx="7884368" cy="4672218"/>
          </a:xfrm>
          <a:prstGeom prst="rect">
            <a:avLst/>
          </a:prstGeom>
        </p:spPr>
      </p:pic>
    </p:spTree>
    <p:extLst>
      <p:ext uri="{BB962C8B-B14F-4D97-AF65-F5344CB8AC3E}">
        <p14:creationId xmlns:p14="http://schemas.microsoft.com/office/powerpoint/2010/main" val="25940551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555776" y="6237312"/>
            <a:ext cx="3464024" cy="484163"/>
          </a:xfrm>
        </p:spPr>
        <p:txBody>
          <a:bodyPr/>
          <a:lstStyle/>
          <a:p>
            <a:r>
              <a:rPr lang="cs-CZ" dirty="0"/>
              <a:t>JUDr. Petr Pospíšil, Ph.D., LL.M.</a:t>
            </a:r>
          </a:p>
          <a:p>
            <a:r>
              <a:rPr lang="cs-CZ" dirty="0"/>
              <a:t>ŘÍZENÍ OBCÍ A REGIONŮ – ZÁKLADNÍ POJMY </a:t>
            </a:r>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18</a:t>
            </a:fld>
            <a:endParaRPr lang="cs-CZ" dirty="0"/>
          </a:p>
        </p:txBody>
      </p:sp>
      <p:sp>
        <p:nvSpPr>
          <p:cNvPr id="4" name="TextovéPole 3"/>
          <p:cNvSpPr txBox="1"/>
          <p:nvPr/>
        </p:nvSpPr>
        <p:spPr>
          <a:xfrm>
            <a:off x="791072" y="548680"/>
            <a:ext cx="8352928" cy="5355312"/>
          </a:xfrm>
          <a:prstGeom prst="rect">
            <a:avLst/>
          </a:prstGeom>
          <a:noFill/>
        </p:spPr>
        <p:txBody>
          <a:bodyPr wrap="square" rtlCol="0">
            <a:spAutoFit/>
          </a:bodyPr>
          <a:lstStyle/>
          <a:p>
            <a:r>
              <a:rPr lang="cs-CZ" sz="2400" b="1" cap="all" dirty="0"/>
              <a:t>Vývoj veřejné správy na území Čr:</a:t>
            </a:r>
          </a:p>
          <a:p>
            <a:endParaRPr lang="cs-CZ" sz="1000" dirty="0"/>
          </a:p>
          <a:p>
            <a:pPr algn="just"/>
            <a:r>
              <a:rPr lang="cs-CZ" dirty="0"/>
              <a:t>Institut národních výborů typický pro českou (resp. československou) veřejnou správu po celé poválečné období byl překonán teprve v souvislosti s širokými společenskými                        a politickými změnami na konci 80. let 20. století.</a:t>
            </a:r>
          </a:p>
          <a:p>
            <a:endParaRPr lang="cs-CZ" sz="1000" dirty="0"/>
          </a:p>
          <a:p>
            <a:pPr algn="just"/>
            <a:r>
              <a:rPr lang="cs-CZ" dirty="0"/>
              <a:t>Právní základ obnovení faktické územní samosprávy položilo dne 18. července 1990 Federální shromáždění ČSFR přijetím ústavního zákona  č. 294/1990 Sb., kterým se mění a doplňuje ústavní zákon č. 100/1960 Sb., Ústava Československé socialistické republiky, a ústavní zákon č. 143/1968 Sb., o československé federaci, a kterým se zkracuje volební období národních výborů. Hlava sedmá novelizované ústavy s názvem </a:t>
            </a:r>
            <a:r>
              <a:rPr lang="cs-CZ" b="1" i="1" dirty="0"/>
              <a:t>„Místní samospráva“</a:t>
            </a:r>
            <a:r>
              <a:rPr lang="cs-CZ" dirty="0"/>
              <a:t> se vrátila k tradičnímu konstatování, že </a:t>
            </a:r>
            <a:r>
              <a:rPr lang="cs-CZ" b="1" i="1" dirty="0"/>
              <a:t>„základem místní samosprávy je obec“</a:t>
            </a:r>
            <a:r>
              <a:rPr lang="cs-CZ" dirty="0"/>
              <a:t> a stanovila základní principy fungování obecní samosprávy. Bezprostředně po ústavním zakotvení obecní samosprávy přijala ČNR dne 4. září 1990 zákon č. 367/1990 Sb., o obcích (obecní zřízení), který nabyl účinnosti dne 24. listopadu 1990 a přinesl detailní právní úpravu činnosti obce a jejích orgánů. </a:t>
            </a:r>
          </a:p>
          <a:p>
            <a:pPr algn="just"/>
            <a:endParaRPr lang="cs-CZ" sz="1000" dirty="0"/>
          </a:p>
          <a:p>
            <a:pPr algn="just"/>
            <a:r>
              <a:rPr lang="cs-CZ" dirty="0"/>
              <a:t>Působnost národních výborů byla na základě nové právní úpravy přenesena                    buď na obce, nebo na okresní úřady představující nové státní orgány v okrese,                          nebo na ústřední orgány. Některé dosavadní působnosti národních výborů byly zrušeny.</a:t>
            </a:r>
          </a:p>
        </p:txBody>
      </p:sp>
    </p:spTree>
    <p:extLst>
      <p:ext uri="{BB962C8B-B14F-4D97-AF65-F5344CB8AC3E}">
        <p14:creationId xmlns:p14="http://schemas.microsoft.com/office/powerpoint/2010/main" val="7503549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627784" y="6021289"/>
            <a:ext cx="3392016" cy="504056"/>
          </a:xfrm>
        </p:spPr>
        <p:txBody>
          <a:bodyPr/>
          <a:lstStyle/>
          <a:p>
            <a:r>
              <a:rPr lang="cs-CZ" dirty="0"/>
              <a:t>JUDr. Petr Pospíšil, Ph.D., LL.M.</a:t>
            </a:r>
          </a:p>
          <a:p>
            <a:r>
              <a:rPr lang="cs-CZ" dirty="0"/>
              <a:t>ŘÍZENÍ OBCÍ A REGIONŮ – ZÁKLADNÍ POJMY </a:t>
            </a:r>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19</a:t>
            </a:fld>
            <a:endParaRPr lang="cs-CZ" dirty="0"/>
          </a:p>
        </p:txBody>
      </p:sp>
      <p:sp>
        <p:nvSpPr>
          <p:cNvPr id="4" name="TextovéPole 3"/>
          <p:cNvSpPr txBox="1"/>
          <p:nvPr/>
        </p:nvSpPr>
        <p:spPr>
          <a:xfrm>
            <a:off x="395536" y="476672"/>
            <a:ext cx="8352928" cy="5447645"/>
          </a:xfrm>
          <a:prstGeom prst="rect">
            <a:avLst/>
          </a:prstGeom>
          <a:noFill/>
        </p:spPr>
        <p:txBody>
          <a:bodyPr wrap="square" rtlCol="0">
            <a:spAutoFit/>
          </a:bodyPr>
          <a:lstStyle/>
          <a:p>
            <a:r>
              <a:rPr lang="cs-CZ" sz="2400" b="1" cap="all" dirty="0"/>
              <a:t>Vývoj veřejné správy na území Čr:</a:t>
            </a:r>
          </a:p>
          <a:p>
            <a:endParaRPr lang="cs-CZ" b="1" dirty="0"/>
          </a:p>
          <a:p>
            <a:pPr algn="just"/>
            <a:r>
              <a:rPr lang="cs-CZ" b="1" dirty="0"/>
              <a:t>Okresní úřady</a:t>
            </a:r>
            <a:r>
              <a:rPr lang="cs-CZ" dirty="0"/>
              <a:t> byly zřízeny zákonem ČNR ze dne 9. října 1990 č. 425/1990 Sb., o okresních úřadech, úpravě jejich působnosti a o některých dalších opatřeních s tím souvisejících, který vešel v účinnost současně s obecním zřízením dne 24. listopadu 1990. Okresní úřady byly definovány jako </a:t>
            </a:r>
            <a:r>
              <a:rPr lang="cs-CZ" b="1" dirty="0"/>
              <a:t>správní úřady, které vykonávají státní správu ve svých územních obvodech</a:t>
            </a:r>
            <a:r>
              <a:rPr lang="cs-CZ" dirty="0"/>
              <a:t>. Okresní úřady představovaly jakousi do území prodlouženou ruku státu a s principem územní samosprávy neměly v podstatě nic společného.</a:t>
            </a:r>
          </a:p>
          <a:p>
            <a:pPr algn="just"/>
            <a:endParaRPr lang="cs-CZ" b="1" dirty="0"/>
          </a:p>
          <a:p>
            <a:pPr algn="just"/>
            <a:r>
              <a:rPr lang="cs-CZ" dirty="0"/>
              <a:t>Ústava České republiky vydaná ČNR dne 16. prosince 1992 pod číslem 1/1993 Sb.,  výslovně předpokládala </a:t>
            </a:r>
            <a:r>
              <a:rPr lang="cs-CZ" b="1" dirty="0"/>
              <a:t>vznik zemí nebo krajů </a:t>
            </a:r>
            <a:r>
              <a:rPr lang="cs-CZ" dirty="0"/>
              <a:t>a ponechala tak prostor budoucímu rozhodnutí, zda bude realizováno krajské nebo zemské zřízení.</a:t>
            </a:r>
          </a:p>
          <a:p>
            <a:pPr algn="just"/>
            <a:endParaRPr lang="cs-CZ" dirty="0"/>
          </a:p>
          <a:p>
            <a:pPr algn="just"/>
            <a:r>
              <a:rPr lang="cs-CZ" dirty="0"/>
              <a:t>Ústavním zákonem ze dne 3. prosince 1997 č. 347/1997 Sb., o vytvoření vyšších územních samosprávných celků a o změně ústavního zákona ČNR č. 1/1993 Sb., Ústava České republiky, bylo vytvořeno celkem </a:t>
            </a:r>
            <a:r>
              <a:rPr lang="cs-CZ" b="1" dirty="0"/>
              <a:t>14 vyšších územních samosprávných celků</a:t>
            </a:r>
            <a:r>
              <a:rPr lang="cs-CZ" dirty="0"/>
              <a:t>. Územně byly vymezeny na základě existujících okresů vytvořených zákonem  č. 36/1960 Sb., o územním členění  státu, ve  znění  pozdějších předpisů.</a:t>
            </a:r>
          </a:p>
        </p:txBody>
      </p:sp>
    </p:spTree>
    <p:extLst>
      <p:ext uri="{BB962C8B-B14F-4D97-AF65-F5344CB8AC3E}">
        <p14:creationId xmlns:p14="http://schemas.microsoft.com/office/powerpoint/2010/main" val="2046914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67744" y="6356350"/>
            <a:ext cx="4191744" cy="365124"/>
          </a:xfrm>
        </p:spPr>
        <p:txBody>
          <a:bodyPr/>
          <a:lstStyle/>
          <a:p>
            <a:r>
              <a:rPr lang="cs-CZ" dirty="0"/>
              <a:t>JUDr. Petr Pospíšil, Ph.D., LL.M.</a:t>
            </a:r>
          </a:p>
          <a:p>
            <a:r>
              <a:rPr lang="cs-CZ" dirty="0"/>
              <a:t>ŘÍZENÍ OBCÍ A REGIONŮ – ZÁKLADNÍ POJMY </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a:t>
            </a:fld>
            <a:endParaRPr lang="cs-CZ" dirty="0"/>
          </a:p>
        </p:txBody>
      </p:sp>
      <p:sp>
        <p:nvSpPr>
          <p:cNvPr id="4" name="TextovéPole 3"/>
          <p:cNvSpPr txBox="1"/>
          <p:nvPr/>
        </p:nvSpPr>
        <p:spPr>
          <a:xfrm>
            <a:off x="539552" y="692696"/>
            <a:ext cx="8136904" cy="5355312"/>
          </a:xfrm>
          <a:prstGeom prst="rect">
            <a:avLst/>
          </a:prstGeom>
          <a:noFill/>
        </p:spPr>
        <p:txBody>
          <a:bodyPr wrap="square" rtlCol="0">
            <a:spAutoFit/>
          </a:bodyPr>
          <a:lstStyle/>
          <a:p>
            <a:r>
              <a:rPr lang="cs-CZ" sz="2400" b="1" u="sng" cap="all" dirty="0"/>
              <a:t>Obsah a struktura kurzu</a:t>
            </a:r>
            <a:r>
              <a:rPr lang="cs-CZ" sz="2400" b="1" u="sng" dirty="0"/>
              <a:t>:</a:t>
            </a:r>
          </a:p>
          <a:p>
            <a:endParaRPr lang="cs-CZ" sz="2000" dirty="0"/>
          </a:p>
          <a:p>
            <a:pPr marL="342900" indent="-342900">
              <a:buAutoNum type="arabicPeriod"/>
            </a:pPr>
            <a:r>
              <a:rPr lang="cs-CZ" sz="2000" dirty="0"/>
              <a:t>Základní pojmy</a:t>
            </a:r>
          </a:p>
          <a:p>
            <a:pPr marL="342900" indent="-342900">
              <a:buAutoNum type="arabicPeriod"/>
            </a:pPr>
            <a:r>
              <a:rPr lang="cs-CZ" sz="2000" dirty="0"/>
              <a:t>Legislativní opora činnosti samosprávy</a:t>
            </a:r>
          </a:p>
          <a:p>
            <a:pPr marL="342900" indent="-342900">
              <a:buAutoNum type="arabicPeriod"/>
            </a:pPr>
            <a:r>
              <a:rPr lang="cs-CZ" sz="2000" dirty="0"/>
              <a:t>Základy teorie a praxe řízení obcí a regionů, principy jejich fungování</a:t>
            </a:r>
          </a:p>
          <a:p>
            <a:pPr marL="342900" indent="-342900">
              <a:buAutoNum type="arabicPeriod"/>
            </a:pPr>
            <a:r>
              <a:rPr lang="cs-CZ" sz="2000" dirty="0"/>
              <a:t>Povinnosti obcí a regionů vyplývající z legislativy</a:t>
            </a:r>
          </a:p>
          <a:p>
            <a:pPr marL="342900" indent="-342900">
              <a:buAutoNum type="arabicPeriod"/>
            </a:pPr>
            <a:r>
              <a:rPr lang="cs-CZ" sz="2000" dirty="0"/>
              <a:t>Operativní a strategické řízení obcí a regionů, uplatnění metod plánování, rozhodování, vedení lidí. </a:t>
            </a:r>
          </a:p>
          <a:p>
            <a:pPr marL="342900" indent="-342900">
              <a:buAutoNum type="arabicPeriod"/>
            </a:pPr>
            <a:r>
              <a:rPr lang="cs-CZ" sz="2000" dirty="0"/>
              <a:t>Úloha samosprávy při rozvoji svěřeného územního celku, tvorba dlouhodobé koncepce [strategie] území</a:t>
            </a:r>
          </a:p>
          <a:p>
            <a:pPr marL="342900" indent="-342900">
              <a:buAutoNum type="arabicPeriod"/>
            </a:pPr>
            <a:r>
              <a:rPr lang="cs-CZ" sz="2000" dirty="0"/>
              <a:t>Význam a tvorba územního plánu obcí a regionů </a:t>
            </a:r>
          </a:p>
          <a:p>
            <a:pPr marL="342900" indent="-342900">
              <a:buAutoNum type="arabicPeriod"/>
            </a:pPr>
            <a:r>
              <a:rPr lang="cs-CZ" sz="2000" dirty="0"/>
              <a:t>Postavení, podstata a využití metody „PPP“</a:t>
            </a:r>
          </a:p>
          <a:p>
            <a:pPr marL="342900" indent="-342900">
              <a:buAutoNum type="arabicPeriod"/>
            </a:pPr>
            <a:r>
              <a:rPr lang="cs-CZ" sz="2000" dirty="0"/>
              <a:t>Morálka veřejných činitelů, etické kodexy samosprávy </a:t>
            </a:r>
          </a:p>
          <a:p>
            <a:pPr marL="342900" indent="-342900">
              <a:buFontTx/>
              <a:buAutoNum type="arabicPeriod"/>
            </a:pPr>
            <a:r>
              <a:rPr lang="cs-CZ" sz="2000" dirty="0"/>
              <a:t>Finance územní samosprávy a územní aspekty veřejných financí </a:t>
            </a:r>
          </a:p>
          <a:p>
            <a:pPr marL="342900" indent="-342900">
              <a:buFontTx/>
              <a:buAutoNum type="arabicPeriod"/>
            </a:pPr>
            <a:r>
              <a:rPr lang="cs-CZ" sz="2000" dirty="0"/>
              <a:t>Základní znalosti a dovednosti pracovníků samosprávy</a:t>
            </a:r>
          </a:p>
          <a:p>
            <a:pPr marL="342900" indent="-342900">
              <a:buAutoNum type="arabicPeriod"/>
            </a:pPr>
            <a:r>
              <a:rPr lang="cs-CZ" sz="2000" dirty="0"/>
              <a:t>Komunikace s veřejností a úloha veřejné kontroly</a:t>
            </a:r>
          </a:p>
          <a:p>
            <a:pPr marL="342900" indent="-342900">
              <a:buAutoNum type="arabicPeriod"/>
            </a:pPr>
            <a:r>
              <a:rPr lang="cs-CZ" sz="2000" dirty="0"/>
              <a:t>Krizové řízení ve veřejné správě</a:t>
            </a:r>
          </a:p>
        </p:txBody>
      </p:sp>
    </p:spTree>
    <p:extLst>
      <p:ext uri="{BB962C8B-B14F-4D97-AF65-F5344CB8AC3E}">
        <p14:creationId xmlns:p14="http://schemas.microsoft.com/office/powerpoint/2010/main" val="41236781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555776" y="6093296"/>
            <a:ext cx="3464024" cy="628179"/>
          </a:xfrm>
        </p:spPr>
        <p:txBody>
          <a:bodyPr/>
          <a:lstStyle/>
          <a:p>
            <a:r>
              <a:rPr lang="cs-CZ" dirty="0"/>
              <a:t>JUDr. Petr Pospíšil, Ph.D., LL.M.</a:t>
            </a:r>
          </a:p>
          <a:p>
            <a:r>
              <a:rPr lang="cs-CZ" dirty="0"/>
              <a:t>ŘÍZENÍ OBCÍ A REGIONŮ – ZÁKLADNÍ POJMY </a:t>
            </a:r>
          </a:p>
          <a:p>
            <a:endParaRPr lang="cs-CZ" dirty="0"/>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20</a:t>
            </a:fld>
            <a:endParaRPr lang="cs-CZ" dirty="0"/>
          </a:p>
        </p:txBody>
      </p:sp>
      <p:sp>
        <p:nvSpPr>
          <p:cNvPr id="4" name="TextovéPole 3"/>
          <p:cNvSpPr txBox="1"/>
          <p:nvPr/>
        </p:nvSpPr>
        <p:spPr>
          <a:xfrm>
            <a:off x="539552" y="548680"/>
            <a:ext cx="8424936" cy="5232202"/>
          </a:xfrm>
          <a:prstGeom prst="rect">
            <a:avLst/>
          </a:prstGeom>
          <a:noFill/>
        </p:spPr>
        <p:txBody>
          <a:bodyPr wrap="square" rtlCol="0">
            <a:spAutoFit/>
          </a:bodyPr>
          <a:lstStyle/>
          <a:p>
            <a:r>
              <a:rPr lang="cs-CZ" sz="2400" b="1" cap="all" dirty="0"/>
              <a:t>Vývoj veřejné správy na území Čr:</a:t>
            </a:r>
          </a:p>
          <a:p>
            <a:endParaRPr lang="cs-CZ" sz="1000" dirty="0"/>
          </a:p>
          <a:p>
            <a:pPr algn="just"/>
            <a:r>
              <a:rPr lang="cs-CZ" dirty="0"/>
              <a:t>Samotné vytvoření krajů ústavním zákonem ještě neznamenalo jejich faktický vznik jako fungujících právnických osob (veřejnoprávních korporací). Naprosto nebyla řešena otázka role krajů v systému veřejné správy, jejich kompetencí ani soustavy jejich orgánů. Jediným orgánem kraje zmíněným v právní úpravě bylo v Ústavě České republiky výslovně uvedené zastupitelstvo.</a:t>
            </a:r>
          </a:p>
          <a:p>
            <a:pPr algn="just"/>
            <a:endParaRPr lang="cs-CZ" sz="1000" dirty="0"/>
          </a:p>
          <a:p>
            <a:pPr algn="just"/>
            <a:r>
              <a:rPr lang="cs-CZ" dirty="0"/>
              <a:t>Teprve v roce 2000 pak byly Poslaneckou sněmovnou schváleny jednotlivé zákony směřující zcela konkrétně k naplnění ústavního zákona o vytvoření vyšších územních samosprávných celků a k realizaci tzv. </a:t>
            </a:r>
            <a:r>
              <a:rPr lang="cs-CZ" b="1" dirty="0"/>
              <a:t>první fáze reformy veřejné správy</a:t>
            </a:r>
            <a:r>
              <a:rPr lang="cs-CZ" dirty="0"/>
              <a:t>. </a:t>
            </a:r>
          </a:p>
          <a:p>
            <a:pPr algn="just"/>
            <a:endParaRPr lang="cs-CZ" sz="1000" dirty="0"/>
          </a:p>
          <a:p>
            <a:pPr algn="just"/>
            <a:r>
              <a:rPr lang="cs-CZ" dirty="0"/>
              <a:t>Tímto „balíkem“ zákonů byly položeny základy pro skutečné vytvoření krajů jako vyšších územních samosprávných celků se zcela konkrétními kompetencemi a rovněž s jednoznačným vymezením orgánů kraje včetně hejtmana. Kraje pak fakticky vznikly ke dni prvních voleb do zastupitelstev krajů 12. listopadu 2000 a své funkce začaly plnit od 1. 1. 2001.</a:t>
            </a:r>
          </a:p>
          <a:p>
            <a:pPr algn="just"/>
            <a:endParaRPr lang="cs-CZ" sz="1000" dirty="0"/>
          </a:p>
          <a:p>
            <a:pPr algn="just"/>
            <a:r>
              <a:rPr lang="cs-CZ" dirty="0"/>
              <a:t>K 31. 12. 2002 došlo ke zrušení okresních úřadů a převedení jejich kompetenci částečně na kraje a částečně na obce - tj. </a:t>
            </a:r>
            <a:r>
              <a:rPr lang="cs-CZ" b="1" dirty="0"/>
              <a:t>2. fáze reformy veřejné správy</a:t>
            </a:r>
            <a:r>
              <a:rPr lang="cs-CZ" dirty="0"/>
              <a:t>. </a:t>
            </a:r>
          </a:p>
        </p:txBody>
      </p:sp>
    </p:spTree>
    <p:extLst>
      <p:ext uri="{BB962C8B-B14F-4D97-AF65-F5344CB8AC3E}">
        <p14:creationId xmlns:p14="http://schemas.microsoft.com/office/powerpoint/2010/main" val="36254890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165304"/>
            <a:ext cx="3248000" cy="556171"/>
          </a:xfrm>
        </p:spPr>
        <p:txBody>
          <a:bodyPr/>
          <a:lstStyle/>
          <a:p>
            <a:r>
              <a:rPr lang="cs-CZ" dirty="0"/>
              <a:t>JUDr. Petr Pospíšil, Ph.D., LL.M.</a:t>
            </a:r>
          </a:p>
          <a:p>
            <a:r>
              <a:rPr lang="cs-CZ" dirty="0"/>
              <a:t>ŘÍZENÍ OBCÍ A REGIONŮ – ZÁKLADNÍ POJMY </a:t>
            </a:r>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21</a:t>
            </a:fld>
            <a:endParaRPr lang="cs-CZ" dirty="0"/>
          </a:p>
        </p:txBody>
      </p:sp>
      <p:graphicFrame>
        <p:nvGraphicFramePr>
          <p:cNvPr id="4" name="Objekt 3"/>
          <p:cNvGraphicFramePr>
            <a:graphicFrameLocks noGrp="1" noChangeAspect="1"/>
          </p:cNvGraphicFramePr>
          <p:nvPr/>
        </p:nvGraphicFramePr>
        <p:xfrm>
          <a:off x="395536" y="1268760"/>
          <a:ext cx="8136904" cy="4896544"/>
        </p:xfrm>
        <a:graphic>
          <a:graphicData uri="http://schemas.openxmlformats.org/presentationml/2006/ole">
            <mc:AlternateContent xmlns:mc="http://schemas.openxmlformats.org/markup-compatibility/2006">
              <mc:Choice xmlns:v="urn:schemas-microsoft-com:vml" Requires="v">
                <p:oleObj spid="_x0000_s2063" name="Rastrový obrázek" r:id="rId3" imgW="9523810" imgH="5571429" progId="PBrush">
                  <p:embed/>
                </p:oleObj>
              </mc:Choice>
              <mc:Fallback>
                <p:oleObj name="Rastrový obrázek" r:id="rId3" imgW="9523810" imgH="5571429" progId="PBrush">
                  <p:embed/>
                  <p:pic>
                    <p:nvPicPr>
                      <p:cNvPr id="0" name=""/>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536" y="1268760"/>
                        <a:ext cx="8136904" cy="4896544"/>
                      </a:xfrm>
                      <a:prstGeom prst="rect">
                        <a:avLst/>
                      </a:prstGeom>
                      <a:noFill/>
                      <a:ln>
                        <a:noFill/>
                      </a:ln>
                    </p:spPr>
                  </p:pic>
                </p:oleObj>
              </mc:Fallback>
            </mc:AlternateContent>
          </a:graphicData>
        </a:graphic>
      </p:graphicFrame>
      <p:sp>
        <p:nvSpPr>
          <p:cNvPr id="5" name="TextovéPole 4"/>
          <p:cNvSpPr txBox="1"/>
          <p:nvPr/>
        </p:nvSpPr>
        <p:spPr>
          <a:xfrm>
            <a:off x="899592" y="692696"/>
            <a:ext cx="7848872" cy="461665"/>
          </a:xfrm>
          <a:prstGeom prst="rect">
            <a:avLst/>
          </a:prstGeom>
          <a:noFill/>
        </p:spPr>
        <p:txBody>
          <a:bodyPr wrap="square" rtlCol="0">
            <a:spAutoFit/>
          </a:bodyPr>
          <a:lstStyle/>
          <a:p>
            <a:r>
              <a:rPr lang="cs-CZ" sz="2400" b="1" cap="all" dirty="0"/>
              <a:t>Vznik krajů</a:t>
            </a:r>
          </a:p>
        </p:txBody>
      </p:sp>
    </p:spTree>
    <p:extLst>
      <p:ext uri="{BB962C8B-B14F-4D97-AF65-F5344CB8AC3E}">
        <p14:creationId xmlns:p14="http://schemas.microsoft.com/office/powerpoint/2010/main" val="39090028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483768" y="6021288"/>
            <a:ext cx="3536032" cy="700187"/>
          </a:xfrm>
        </p:spPr>
        <p:txBody>
          <a:bodyPr/>
          <a:lstStyle/>
          <a:p>
            <a:r>
              <a:rPr lang="cs-CZ" dirty="0"/>
              <a:t>JUDr. Petr Pospíšil, Ph.D., LL.M. </a:t>
            </a:r>
          </a:p>
          <a:p>
            <a:r>
              <a:rPr lang="cs-CZ" dirty="0"/>
              <a:t>ŘÍZENÍ OBCÍ A REGIONŮ – ZÁKLADNÍ POJMY </a:t>
            </a:r>
          </a:p>
          <a:p>
            <a:r>
              <a:rPr lang="cs-CZ" dirty="0"/>
              <a:t> </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22</a:t>
            </a:fld>
            <a:endParaRPr lang="cs-CZ" dirty="0"/>
          </a:p>
        </p:txBody>
      </p:sp>
      <p:sp>
        <p:nvSpPr>
          <p:cNvPr id="5" name="TextovéPole 4"/>
          <p:cNvSpPr txBox="1"/>
          <p:nvPr/>
        </p:nvSpPr>
        <p:spPr>
          <a:xfrm>
            <a:off x="611560" y="476672"/>
            <a:ext cx="7992888" cy="4154984"/>
          </a:xfrm>
          <a:prstGeom prst="rect">
            <a:avLst/>
          </a:prstGeom>
          <a:noFill/>
        </p:spPr>
        <p:txBody>
          <a:bodyPr wrap="square" rtlCol="0">
            <a:spAutoFit/>
          </a:bodyPr>
          <a:lstStyle/>
          <a:p>
            <a:r>
              <a:rPr lang="cs-CZ" sz="2400" b="1" cap="all" dirty="0"/>
              <a:t>Reforma veřejné správy v ČR</a:t>
            </a:r>
            <a:r>
              <a:rPr lang="cs-CZ" sz="2400" b="1" dirty="0"/>
              <a:t>:</a:t>
            </a:r>
          </a:p>
          <a:p>
            <a:endParaRPr lang="cs-CZ" sz="2400" b="1" dirty="0"/>
          </a:p>
          <a:p>
            <a:pPr marL="342900" indent="-342900" algn="just">
              <a:buAutoNum type="arabicPeriod"/>
            </a:pPr>
            <a:r>
              <a:rPr lang="cs-CZ" b="1" dirty="0"/>
              <a:t>obnovení územní samosprávy na místní úrovni </a:t>
            </a:r>
            <a:r>
              <a:rPr lang="cs-CZ" dirty="0"/>
              <a:t>– počátkem 90. let opětovné konstituování obecních samospráv, návrat k tradičnímu principu říšského obecního zákona č. 170/1849 ř. z., že </a:t>
            </a:r>
            <a:r>
              <a:rPr lang="cs-CZ" b="1" i="1" dirty="0"/>
              <a:t>„základem svobodného státu je svobodná obec“</a:t>
            </a:r>
          </a:p>
          <a:p>
            <a:pPr marL="342900" indent="-342900" algn="just">
              <a:buAutoNum type="arabicPeriod"/>
            </a:pPr>
            <a:r>
              <a:rPr lang="cs-CZ" b="1" dirty="0"/>
              <a:t>konstituování krajů jako regionální úrovně samosprávy </a:t>
            </a:r>
            <a:r>
              <a:rPr lang="cs-CZ" dirty="0"/>
              <a:t>ústavním zákonem č. 347/1997 Sb. s faktickým naplněním až k počátku tisíciletí</a:t>
            </a:r>
          </a:p>
          <a:p>
            <a:pPr marL="342900" indent="-342900" algn="just">
              <a:buAutoNum type="arabicPeriod"/>
            </a:pPr>
            <a:r>
              <a:rPr lang="cs-CZ" b="1" dirty="0"/>
              <a:t>zrušení okresních úřadů – </a:t>
            </a:r>
            <a:r>
              <a:rPr lang="cs-CZ" dirty="0"/>
              <a:t>a přenesení výkonu většiny státní správy v území na obce a kraje</a:t>
            </a:r>
          </a:p>
          <a:p>
            <a:pPr algn="just"/>
            <a:endParaRPr lang="cs-CZ" dirty="0"/>
          </a:p>
          <a:p>
            <a:pPr algn="just"/>
            <a:r>
              <a:rPr lang="cs-CZ" dirty="0"/>
              <a:t>4. Následovat měla </a:t>
            </a:r>
            <a:r>
              <a:rPr lang="cs-CZ" b="1" dirty="0"/>
              <a:t>reforma státní správy na ústřední úrovni státních orgánů</a:t>
            </a:r>
            <a:r>
              <a:rPr lang="cs-CZ" dirty="0"/>
              <a:t>. K té však dosud z různých důvodů nedošlo. Reforma veřejné správy, jak byla definována v 90. letech, tak stále není dokončena.</a:t>
            </a:r>
          </a:p>
        </p:txBody>
      </p:sp>
    </p:spTree>
    <p:extLst>
      <p:ext uri="{BB962C8B-B14F-4D97-AF65-F5344CB8AC3E}">
        <p14:creationId xmlns:p14="http://schemas.microsoft.com/office/powerpoint/2010/main" val="17175737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987824" y="6093296"/>
            <a:ext cx="3031976" cy="628179"/>
          </a:xfrm>
        </p:spPr>
        <p:txBody>
          <a:bodyPr/>
          <a:lstStyle/>
          <a:p>
            <a:r>
              <a:rPr lang="cs-CZ" dirty="0"/>
              <a:t>JUDr. Petr Pospíšil, Ph.D., LL.M</a:t>
            </a:r>
          </a:p>
          <a:p>
            <a:r>
              <a:rPr lang="cs-CZ" dirty="0"/>
              <a:t>ŘÍZENÍ OBCÍ A REGIONŮ – ZÁKLADNÍ POJMY </a:t>
            </a:r>
          </a:p>
          <a:p>
            <a:r>
              <a:rPr lang="cs-CZ" dirty="0"/>
              <a:t>.</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23</a:t>
            </a:fld>
            <a:endParaRPr lang="cs-CZ" dirty="0"/>
          </a:p>
        </p:txBody>
      </p:sp>
      <p:sp>
        <p:nvSpPr>
          <p:cNvPr id="4" name="TextovéPole 3"/>
          <p:cNvSpPr txBox="1"/>
          <p:nvPr/>
        </p:nvSpPr>
        <p:spPr>
          <a:xfrm>
            <a:off x="323528" y="476672"/>
            <a:ext cx="8568952" cy="5447645"/>
          </a:xfrm>
          <a:prstGeom prst="rect">
            <a:avLst/>
          </a:prstGeom>
          <a:noFill/>
        </p:spPr>
        <p:txBody>
          <a:bodyPr wrap="square" rtlCol="0">
            <a:spAutoFit/>
          </a:bodyPr>
          <a:lstStyle/>
          <a:p>
            <a:r>
              <a:rPr lang="cs-CZ" sz="2400" b="1" cap="all" dirty="0"/>
              <a:t>Územní členění státu za účelem výkonu veřejné správy</a:t>
            </a:r>
          </a:p>
          <a:p>
            <a:endParaRPr lang="cs-CZ" dirty="0"/>
          </a:p>
          <a:p>
            <a:pPr algn="just"/>
            <a:r>
              <a:rPr lang="cs-CZ" dirty="0"/>
              <a:t>Ústavní zákon č. 347/1997 Sb., o zřízení vyšších územních samosprávných celků, s účinností od 1. ledna 2000 vytvořil celkem </a:t>
            </a:r>
            <a:r>
              <a:rPr lang="cs-CZ" b="1" dirty="0"/>
              <a:t>14 krajů, jako vyšší územně samosprávné celky</a:t>
            </a:r>
            <a:r>
              <a:rPr lang="cs-CZ" dirty="0"/>
              <a:t>. Jejich území je určeno vymezením okresů podle zákona č. 36/1960 Sb. Je třeba poukázat na skutečnost, že kraje byly zřízeny jako jednotky územní, krajské samosprávy za účelem výkonu veřejné správy v podmínkách jejího tzv. smíšeného modelu. V oblasti samosprávy a pro některé úseky veřejné správy (např. nová soustava orgánů na úseku evidence nemovitostí, správy obrany, ochrany veřejného zdraví) je tedy území rozčleněno mezi 14 krajů.</a:t>
            </a:r>
          </a:p>
          <a:p>
            <a:pPr algn="just"/>
            <a:endParaRPr lang="cs-CZ" b="1" dirty="0"/>
          </a:p>
          <a:p>
            <a:pPr algn="just"/>
            <a:r>
              <a:rPr lang="pl-PL" dirty="0"/>
              <a:t>Oproti tomu </a:t>
            </a:r>
            <a:r>
              <a:rPr lang="pl-PL" b="1" dirty="0"/>
              <a:t>kraje podle zákona č. </a:t>
            </a:r>
            <a:r>
              <a:rPr lang="cs-CZ" b="1" dirty="0"/>
              <a:t>36/1960 Sb.</a:t>
            </a:r>
            <a:r>
              <a:rPr lang="cs-CZ" dirty="0"/>
              <a:t> jsou kraji převážně „státněsprávními“, ne však již ve všech odvětvích, přičemž rozsah uplatnění těchto </a:t>
            </a:r>
            <a:r>
              <a:rPr lang="cs-CZ" b="1" dirty="0"/>
              <a:t>7 „superkrajů“ </a:t>
            </a:r>
            <a:r>
              <a:rPr lang="cs-CZ" dirty="0"/>
              <a:t>je širší, než jen pro územní organizaci veřejné správy (např. finanční ředitelství, krajské správy Policie ČR, krajské soudy a krajská státní zastupitelství).</a:t>
            </a:r>
          </a:p>
          <a:p>
            <a:pPr algn="just"/>
            <a:endParaRPr lang="cs-CZ" b="1" dirty="0"/>
          </a:p>
          <a:p>
            <a:pPr algn="just"/>
            <a:r>
              <a:rPr lang="cs-CZ" dirty="0"/>
              <a:t>O důsledku </a:t>
            </a:r>
            <a:r>
              <a:rPr lang="cs-CZ" b="1" dirty="0"/>
              <a:t>vzniku dvojího krajského uspořádání </a:t>
            </a:r>
            <a:r>
              <a:rPr lang="cs-CZ" dirty="0"/>
              <a:t>se vědělo, problém tkvěl v tom, že případným zrušením zákona č. 36/1960 Sb. by některé orgány státní správy a zejména a především soudy ztratily územní základ své působnosti.</a:t>
            </a:r>
            <a:endParaRPr lang="cs-CZ" b="1" dirty="0"/>
          </a:p>
        </p:txBody>
      </p:sp>
    </p:spTree>
    <p:extLst>
      <p:ext uri="{BB962C8B-B14F-4D97-AF65-F5344CB8AC3E}">
        <p14:creationId xmlns:p14="http://schemas.microsoft.com/office/powerpoint/2010/main" val="12373345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021289"/>
            <a:ext cx="3248000" cy="648072"/>
          </a:xfrm>
        </p:spPr>
        <p:txBody>
          <a:bodyPr/>
          <a:lstStyle/>
          <a:p>
            <a:r>
              <a:rPr lang="cs-CZ" dirty="0"/>
              <a:t>JUDr. Petr Pospíšil, Ph.D., LL.M.</a:t>
            </a:r>
          </a:p>
          <a:p>
            <a:r>
              <a:rPr lang="cs-CZ" dirty="0"/>
              <a:t>ŘÍZENÍ OBCÍ A REGIONŮ – ZÁKLADNÍ POJMY </a:t>
            </a:r>
          </a:p>
          <a:p>
            <a:endParaRPr lang="cs-CZ" dirty="0"/>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24</a:t>
            </a:fld>
            <a:endParaRPr lang="cs-CZ" dirty="0"/>
          </a:p>
        </p:txBody>
      </p:sp>
      <p:sp>
        <p:nvSpPr>
          <p:cNvPr id="4" name="TextovéPole 3"/>
          <p:cNvSpPr txBox="1"/>
          <p:nvPr/>
        </p:nvSpPr>
        <p:spPr>
          <a:xfrm>
            <a:off x="323528" y="548681"/>
            <a:ext cx="8028384" cy="830997"/>
          </a:xfrm>
          <a:prstGeom prst="rect">
            <a:avLst/>
          </a:prstGeom>
          <a:noFill/>
        </p:spPr>
        <p:txBody>
          <a:bodyPr wrap="square" rtlCol="0">
            <a:spAutoFit/>
          </a:bodyPr>
          <a:lstStyle/>
          <a:p>
            <a:r>
              <a:rPr lang="cs-CZ" sz="2400" b="1" cap="all" dirty="0"/>
              <a:t>NUTS 2 – regiony soudržnosti</a:t>
            </a:r>
            <a:endParaRPr lang="cs-CZ" b="1" cap="all" dirty="0"/>
          </a:p>
          <a:p>
            <a:endParaRPr lang="cs-CZ" sz="2400" b="1" cap="all"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1196752"/>
            <a:ext cx="7939136" cy="4538275"/>
          </a:xfrm>
          <a:prstGeom prst="rect">
            <a:avLst/>
          </a:prstGeom>
        </p:spPr>
      </p:pic>
    </p:spTree>
    <p:extLst>
      <p:ext uri="{BB962C8B-B14F-4D97-AF65-F5344CB8AC3E}">
        <p14:creationId xmlns:p14="http://schemas.microsoft.com/office/powerpoint/2010/main" val="38541140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424543" y="252867"/>
            <a:ext cx="8229600" cy="799869"/>
          </a:xfrm>
        </p:spPr>
        <p:txBody>
          <a:bodyPr>
            <a:normAutofit/>
          </a:bodyPr>
          <a:lstStyle/>
          <a:p>
            <a:pPr algn="just"/>
            <a:r>
              <a:rPr lang="cs-CZ" sz="2400" b="1" cap="all" dirty="0"/>
              <a:t>Obce v ČR a v okolních státech</a:t>
            </a:r>
          </a:p>
        </p:txBody>
      </p:sp>
      <p:sp>
        <p:nvSpPr>
          <p:cNvPr id="5" name="Zástupný symbol pro obsah 4"/>
          <p:cNvSpPr>
            <a:spLocks noGrp="1"/>
          </p:cNvSpPr>
          <p:nvPr>
            <p:ph sz="half" idx="1"/>
          </p:nvPr>
        </p:nvSpPr>
        <p:spPr>
          <a:xfrm>
            <a:off x="457200" y="1124745"/>
            <a:ext cx="4038600" cy="4464496"/>
          </a:xfrm>
        </p:spPr>
        <p:txBody>
          <a:bodyPr>
            <a:normAutofit/>
          </a:bodyPr>
          <a:lstStyle/>
          <a:p>
            <a:pPr marL="0" indent="0">
              <a:buNone/>
            </a:pPr>
            <a:r>
              <a:rPr lang="cs-CZ" altLang="cs-CZ" sz="1800" b="1" dirty="0"/>
              <a:t>ČR</a:t>
            </a:r>
          </a:p>
          <a:p>
            <a:r>
              <a:rPr lang="cs-CZ" altLang="cs-CZ" sz="1800" dirty="0"/>
              <a:t>Počet obcí – cca 6 250</a:t>
            </a:r>
          </a:p>
          <a:p>
            <a:r>
              <a:rPr lang="cs-CZ" altLang="cs-CZ" sz="1800" dirty="0"/>
              <a:t>Rozloha – cca 79 000 km</a:t>
            </a:r>
            <a:r>
              <a:rPr lang="cs-CZ" altLang="cs-CZ" sz="1800" baseline="30000" dirty="0"/>
              <a:t>2</a:t>
            </a:r>
          </a:p>
          <a:p>
            <a:r>
              <a:rPr lang="cs-CZ" altLang="cs-CZ" sz="1800" dirty="0"/>
              <a:t>Počet obyvatel – cca 10,5 mil.</a:t>
            </a:r>
          </a:p>
          <a:p>
            <a:pPr marL="0" indent="0">
              <a:buNone/>
            </a:pPr>
            <a:endParaRPr lang="cs-CZ" altLang="cs-CZ" sz="1800" baseline="30000" dirty="0"/>
          </a:p>
          <a:p>
            <a:pPr>
              <a:buFont typeface="Arial" charset="0"/>
              <a:buNone/>
            </a:pPr>
            <a:r>
              <a:rPr lang="cs-CZ" altLang="cs-CZ" sz="1800" b="1" dirty="0"/>
              <a:t>SRN</a:t>
            </a:r>
          </a:p>
          <a:p>
            <a:r>
              <a:rPr lang="cs-CZ" altLang="cs-CZ" sz="1800" dirty="0"/>
              <a:t>Počet obcí – cca 14 800</a:t>
            </a:r>
          </a:p>
          <a:p>
            <a:r>
              <a:rPr lang="cs-CZ" altLang="cs-CZ" sz="1800" dirty="0"/>
              <a:t>Rozloha – cca 360 000 km</a:t>
            </a:r>
            <a:r>
              <a:rPr lang="cs-CZ" altLang="cs-CZ" sz="1800" baseline="30000" dirty="0"/>
              <a:t>2</a:t>
            </a:r>
          </a:p>
          <a:p>
            <a:pPr>
              <a:spcBef>
                <a:spcPts val="0"/>
              </a:spcBef>
            </a:pPr>
            <a:r>
              <a:rPr lang="cs-CZ" altLang="cs-CZ" sz="1800" dirty="0"/>
              <a:t>Počet obyvatel – cca 82 mil.</a:t>
            </a:r>
            <a:r>
              <a:rPr lang="cs-CZ" altLang="cs-CZ" b="1" dirty="0"/>
              <a:t> </a:t>
            </a:r>
          </a:p>
          <a:p>
            <a:pPr marL="0" indent="0">
              <a:buFont typeface="Arial" charset="0"/>
              <a:buNone/>
            </a:pPr>
            <a:r>
              <a:rPr lang="cs-CZ" altLang="cs-CZ" sz="1800" b="1" dirty="0"/>
              <a:t>Slovensko</a:t>
            </a:r>
          </a:p>
          <a:p>
            <a:pPr marL="0" indent="0"/>
            <a:r>
              <a:rPr lang="cs-CZ" altLang="cs-CZ" sz="1800" dirty="0"/>
              <a:t>      Počet obcí – cca 3 000</a:t>
            </a:r>
          </a:p>
          <a:p>
            <a:pPr marL="0" indent="0"/>
            <a:r>
              <a:rPr lang="cs-CZ" altLang="cs-CZ" sz="1800" dirty="0"/>
              <a:t>      Rozloha – cca 49 000 km</a:t>
            </a:r>
            <a:r>
              <a:rPr lang="cs-CZ" altLang="cs-CZ" sz="1800" baseline="30000" dirty="0"/>
              <a:t>2</a:t>
            </a:r>
          </a:p>
          <a:p>
            <a:pPr marL="0" indent="0"/>
            <a:r>
              <a:rPr lang="cs-CZ" altLang="cs-CZ" sz="1800" dirty="0"/>
              <a:t>      Počet obyvatel – cca 5,5 mil.</a:t>
            </a:r>
          </a:p>
          <a:p>
            <a:pPr marL="0" indent="0"/>
            <a:endParaRPr lang="cs-CZ" altLang="cs-CZ" dirty="0"/>
          </a:p>
          <a:p>
            <a:endParaRPr lang="cs-CZ" altLang="cs-CZ" dirty="0"/>
          </a:p>
          <a:p>
            <a:endParaRPr lang="cs-CZ" dirty="0"/>
          </a:p>
        </p:txBody>
      </p:sp>
      <p:sp>
        <p:nvSpPr>
          <p:cNvPr id="6" name="Zástupný symbol pro obsah 5"/>
          <p:cNvSpPr>
            <a:spLocks noGrp="1"/>
          </p:cNvSpPr>
          <p:nvPr>
            <p:ph sz="half" idx="2"/>
          </p:nvPr>
        </p:nvSpPr>
        <p:spPr>
          <a:xfrm>
            <a:off x="4648200" y="1052737"/>
            <a:ext cx="4038600" cy="3600400"/>
          </a:xfrm>
        </p:spPr>
        <p:txBody>
          <a:bodyPr>
            <a:normAutofit/>
          </a:bodyPr>
          <a:lstStyle/>
          <a:p>
            <a:pPr marL="0" indent="0">
              <a:buNone/>
            </a:pPr>
            <a:r>
              <a:rPr lang="cs-CZ" altLang="cs-CZ" sz="1800" b="1" dirty="0"/>
              <a:t>Rakousko</a:t>
            </a:r>
          </a:p>
          <a:p>
            <a:r>
              <a:rPr lang="cs-CZ" altLang="cs-CZ" sz="1800" dirty="0"/>
              <a:t>Počet obcí – cca 2 400</a:t>
            </a:r>
          </a:p>
          <a:p>
            <a:r>
              <a:rPr lang="cs-CZ" altLang="cs-CZ" sz="1800" dirty="0"/>
              <a:t>Rozloha – cca 84 000 km</a:t>
            </a:r>
            <a:r>
              <a:rPr lang="cs-CZ" altLang="cs-CZ" sz="1800" baseline="30000" dirty="0"/>
              <a:t>2</a:t>
            </a:r>
          </a:p>
          <a:p>
            <a:r>
              <a:rPr lang="cs-CZ" altLang="cs-CZ" sz="1800" dirty="0"/>
              <a:t>Počet obyvatel – cca 8,5 mil.</a:t>
            </a:r>
          </a:p>
          <a:p>
            <a:pPr>
              <a:buFont typeface="Arial" charset="0"/>
              <a:buNone/>
            </a:pPr>
            <a:endParaRPr lang="cs-CZ" altLang="cs-CZ" sz="1800" baseline="30000" dirty="0"/>
          </a:p>
          <a:p>
            <a:pPr>
              <a:buFont typeface="Arial" charset="0"/>
              <a:buNone/>
            </a:pPr>
            <a:r>
              <a:rPr lang="cs-CZ" altLang="cs-CZ" sz="1800" b="1" dirty="0"/>
              <a:t>Polsko</a:t>
            </a:r>
          </a:p>
          <a:p>
            <a:r>
              <a:rPr lang="cs-CZ" altLang="cs-CZ" sz="1800" dirty="0"/>
              <a:t>Počet obcí – cca 2 500</a:t>
            </a:r>
          </a:p>
          <a:p>
            <a:r>
              <a:rPr lang="cs-CZ" altLang="cs-CZ" sz="1800" dirty="0"/>
              <a:t>Rozloha – cca 320 000 km</a:t>
            </a:r>
            <a:r>
              <a:rPr lang="cs-CZ" altLang="cs-CZ" sz="1800" baseline="30000" dirty="0"/>
              <a:t>2</a:t>
            </a:r>
          </a:p>
          <a:p>
            <a:r>
              <a:rPr lang="cs-CZ" altLang="cs-CZ" sz="1800" dirty="0"/>
              <a:t>Počet obyvatel – cca 39 mil.</a:t>
            </a:r>
          </a:p>
          <a:p>
            <a:endParaRPr lang="cs-CZ" dirty="0"/>
          </a:p>
        </p:txBody>
      </p:sp>
      <p:sp>
        <p:nvSpPr>
          <p:cNvPr id="7" name="Zástupný symbol pro zápatí 6"/>
          <p:cNvSpPr>
            <a:spLocks noGrp="1"/>
          </p:cNvSpPr>
          <p:nvPr>
            <p:ph type="ftr" sz="quarter" idx="11"/>
          </p:nvPr>
        </p:nvSpPr>
        <p:spPr>
          <a:xfrm>
            <a:off x="3124200" y="6356350"/>
            <a:ext cx="3175992" cy="365125"/>
          </a:xfrm>
        </p:spPr>
        <p:txBody>
          <a:bodyPr/>
          <a:lstStyle/>
          <a:p>
            <a:r>
              <a:rPr lang="cs-CZ" dirty="0"/>
              <a:t>JUDr. Petr Pospíšil, Ph.D., LL.M.</a:t>
            </a:r>
          </a:p>
          <a:p>
            <a:r>
              <a:rPr lang="cs-CZ" dirty="0"/>
              <a:t>ŘÍZENÍ OBCÍ A REGIONŮ – ZÁKLADNÍ POJMY </a:t>
            </a:r>
          </a:p>
          <a:p>
            <a:endParaRPr lang="cs-CZ" dirty="0"/>
          </a:p>
        </p:txBody>
      </p:sp>
      <p:sp>
        <p:nvSpPr>
          <p:cNvPr id="8" name="Zástupný symbol pro číslo snímku 7"/>
          <p:cNvSpPr>
            <a:spLocks noGrp="1"/>
          </p:cNvSpPr>
          <p:nvPr>
            <p:ph type="sldNum" sz="quarter" idx="12"/>
          </p:nvPr>
        </p:nvSpPr>
        <p:spPr/>
        <p:txBody>
          <a:bodyPr/>
          <a:lstStyle/>
          <a:p>
            <a:fld id="{AC57A5DF-1266-40EA-9282-1E66B9DE06C0}" type="slidenum">
              <a:rPr lang="cs-CZ" smtClean="0"/>
              <a:t>25</a:t>
            </a:fld>
            <a:endParaRPr lang="cs-CZ" dirty="0"/>
          </a:p>
        </p:txBody>
      </p:sp>
    </p:spTree>
    <p:extLst>
      <p:ext uri="{BB962C8B-B14F-4D97-AF65-F5344CB8AC3E}">
        <p14:creationId xmlns:p14="http://schemas.microsoft.com/office/powerpoint/2010/main" val="7900164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248000" cy="365125"/>
          </a:xfrm>
        </p:spPr>
        <p:txBody>
          <a:bodyPr/>
          <a:lstStyle/>
          <a:p>
            <a:r>
              <a:rPr lang="cs-CZ" dirty="0"/>
              <a:t>JUDr. Petr Pospíšil, Ph.D., LL.M.</a:t>
            </a:r>
          </a:p>
          <a:p>
            <a:r>
              <a:rPr lang="cs-CZ" dirty="0"/>
              <a:t>ŘÍZENÍ OBCÍ A REGIONŮ – ZÁKLADNÍ POJMY </a:t>
            </a:r>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26</a:t>
            </a:fld>
            <a:endParaRPr lang="cs-CZ" dirty="0"/>
          </a:p>
        </p:txBody>
      </p:sp>
      <p:pic>
        <p:nvPicPr>
          <p:cNvPr id="4" name="Zástupný symbol pro obsah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971599" y="1412776"/>
            <a:ext cx="7380713" cy="4824536"/>
          </a:xfrm>
          <a:prstGeom prst="rect">
            <a:avLst/>
          </a:prstGeom>
        </p:spPr>
      </p:pic>
      <p:sp>
        <p:nvSpPr>
          <p:cNvPr id="5" name="TextovéPole 4"/>
          <p:cNvSpPr txBox="1"/>
          <p:nvPr/>
        </p:nvSpPr>
        <p:spPr>
          <a:xfrm>
            <a:off x="539553" y="620688"/>
            <a:ext cx="8167886" cy="461665"/>
          </a:xfrm>
          <a:prstGeom prst="rect">
            <a:avLst/>
          </a:prstGeom>
          <a:noFill/>
        </p:spPr>
        <p:txBody>
          <a:bodyPr wrap="square" rtlCol="0">
            <a:spAutoFit/>
          </a:bodyPr>
          <a:lstStyle/>
          <a:p>
            <a:r>
              <a:rPr lang="cs-CZ" sz="2400" b="1" dirty="0"/>
              <a:t>Obce II a III v Moravskoslezském kraji</a:t>
            </a:r>
          </a:p>
        </p:txBody>
      </p:sp>
    </p:spTree>
    <p:extLst>
      <p:ext uri="{BB962C8B-B14F-4D97-AF65-F5344CB8AC3E}">
        <p14:creationId xmlns:p14="http://schemas.microsoft.com/office/powerpoint/2010/main" val="19995405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248000" cy="365125"/>
          </a:xfrm>
        </p:spPr>
        <p:txBody>
          <a:bodyPr/>
          <a:lstStyle/>
          <a:p>
            <a:r>
              <a:rPr lang="cs-CZ" dirty="0"/>
              <a:t>JUDr. Petr Pospíšil, Ph.D., LL.M.</a:t>
            </a:r>
          </a:p>
          <a:p>
            <a:r>
              <a:rPr lang="cs-CZ" dirty="0"/>
              <a:t>ŘÍZENÍ OBCÍ A REGIONŮ – ZÁKLADNÍ POJMY </a:t>
            </a:r>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27</a:t>
            </a:fld>
            <a:endParaRPr lang="cs-CZ" dirty="0"/>
          </a:p>
        </p:txBody>
      </p:sp>
      <p:sp>
        <p:nvSpPr>
          <p:cNvPr id="5" name="TextovéPole 4"/>
          <p:cNvSpPr txBox="1"/>
          <p:nvPr/>
        </p:nvSpPr>
        <p:spPr>
          <a:xfrm>
            <a:off x="539553" y="620688"/>
            <a:ext cx="8167886" cy="5632311"/>
          </a:xfrm>
          <a:prstGeom prst="rect">
            <a:avLst/>
          </a:prstGeom>
          <a:noFill/>
        </p:spPr>
        <p:txBody>
          <a:bodyPr wrap="square" rtlCol="0">
            <a:spAutoFit/>
          </a:bodyPr>
          <a:lstStyle/>
          <a:p>
            <a:r>
              <a:rPr lang="cs-CZ" sz="2400" b="1" dirty="0"/>
              <a:t>Obce v Moravskoslezském kraji</a:t>
            </a:r>
          </a:p>
          <a:p>
            <a:endParaRPr lang="cs-CZ" sz="1000" b="1" dirty="0"/>
          </a:p>
          <a:p>
            <a:pPr marL="228600" indent="-228600" algn="just">
              <a:buFontTx/>
              <a:buChar char="•"/>
            </a:pPr>
            <a:r>
              <a:rPr lang="cs-CZ" altLang="cs-CZ" dirty="0">
                <a:latin typeface="Tahoma" panose="020B0604030504040204" pitchFamily="34" charset="0"/>
              </a:rPr>
              <a:t>Na území ČR – cca </a:t>
            </a:r>
            <a:r>
              <a:rPr lang="cs-CZ" altLang="cs-CZ" b="1" dirty="0">
                <a:latin typeface="Tahoma" panose="020B0604030504040204" pitchFamily="34" charset="0"/>
              </a:rPr>
              <a:t>6250</a:t>
            </a:r>
            <a:r>
              <a:rPr lang="cs-CZ" altLang="cs-CZ" dirty="0">
                <a:latin typeface="Tahoma" panose="020B0604030504040204" pitchFamily="34" charset="0"/>
              </a:rPr>
              <a:t> obcí</a:t>
            </a:r>
          </a:p>
          <a:p>
            <a:pPr marL="228600" indent="-228600" algn="just">
              <a:buFontTx/>
              <a:buChar char="•"/>
            </a:pPr>
            <a:r>
              <a:rPr lang="cs-CZ" altLang="cs-CZ" dirty="0">
                <a:latin typeface="Tahoma" panose="020B0604030504040204" pitchFamily="34" charset="0"/>
              </a:rPr>
              <a:t>Na území MSK – je od 1. 1. 2011 obcí </a:t>
            </a:r>
            <a:r>
              <a:rPr lang="cs-CZ" altLang="cs-CZ" b="1" dirty="0">
                <a:latin typeface="Tahoma" panose="020B0604030504040204" pitchFamily="34" charset="0"/>
              </a:rPr>
              <a:t>300 </a:t>
            </a:r>
            <a:r>
              <a:rPr lang="cs-CZ" altLang="cs-CZ" dirty="0">
                <a:latin typeface="Tahoma" panose="020B0604030504040204" pitchFamily="34" charset="0"/>
              </a:rPr>
              <a:t>(vznikla obec </a:t>
            </a:r>
            <a:r>
              <a:rPr lang="cs-CZ" altLang="cs-CZ" b="1" dirty="0">
                <a:latin typeface="Tahoma" panose="020B0604030504040204" pitchFamily="34" charset="0"/>
              </a:rPr>
              <a:t>Libhošť</a:t>
            </a:r>
            <a:r>
              <a:rPr lang="cs-CZ" altLang="cs-CZ" dirty="0">
                <a:latin typeface="Tahoma" panose="020B0604030504040204" pitchFamily="34" charset="0"/>
              </a:rPr>
              <a:t> oddělením od Nového Jičína)</a:t>
            </a:r>
          </a:p>
          <a:p>
            <a:pPr marL="228600" indent="-228600" algn="just">
              <a:buFontTx/>
              <a:buChar char="•"/>
            </a:pPr>
            <a:r>
              <a:rPr lang="cs-CZ" altLang="cs-CZ" b="1" dirty="0">
                <a:latin typeface="Tahoma" panose="020B0604030504040204" pitchFamily="34" charset="0"/>
              </a:rPr>
              <a:t>36</a:t>
            </a:r>
            <a:r>
              <a:rPr lang="cs-CZ" altLang="cs-CZ" dirty="0">
                <a:latin typeface="Tahoma" panose="020B0604030504040204" pitchFamily="34" charset="0"/>
              </a:rPr>
              <a:t> měst,</a:t>
            </a:r>
            <a:r>
              <a:rPr lang="cs-CZ" altLang="cs-CZ" i="1" dirty="0">
                <a:latin typeface="Tahoma" panose="020B0604030504040204" pitchFamily="34" charset="0"/>
              </a:rPr>
              <a:t> </a:t>
            </a:r>
            <a:r>
              <a:rPr lang="cs-CZ" altLang="cs-CZ" b="1" dirty="0">
                <a:latin typeface="Tahoma" panose="020B0604030504040204" pitchFamily="34" charset="0"/>
              </a:rPr>
              <a:t>3</a:t>
            </a:r>
            <a:r>
              <a:rPr lang="cs-CZ" altLang="cs-CZ" dirty="0">
                <a:latin typeface="Tahoma" panose="020B0604030504040204" pitchFamily="34" charset="0"/>
              </a:rPr>
              <a:t> městysy – Litultovice, Spálov, Suchdol nad Odrou </a:t>
            </a:r>
            <a:r>
              <a:rPr lang="cs-CZ" altLang="cs-CZ" i="1" dirty="0">
                <a:latin typeface="Tahoma" panose="020B0604030504040204" pitchFamily="34" charset="0"/>
              </a:rPr>
              <a:t>(v minulosti některé obce byly nazývány městysy  - toto historické označení pro obec se do zákona o obcích se vrátilo novelou č. 234/2006 Sb. s účinností 1. 7. 2006)</a:t>
            </a:r>
          </a:p>
          <a:p>
            <a:pPr marL="228600" indent="-228600" algn="just">
              <a:buFontTx/>
              <a:buChar char="•"/>
            </a:pPr>
            <a:r>
              <a:rPr lang="cs-CZ" altLang="cs-CZ" dirty="0">
                <a:latin typeface="Tahoma" panose="020B0604030504040204" pitchFamily="34" charset="0"/>
              </a:rPr>
              <a:t>Nejmenší obcí v MSK je </a:t>
            </a:r>
            <a:r>
              <a:rPr lang="cs-CZ" altLang="cs-CZ" u="sng" dirty="0">
                <a:latin typeface="Tahoma" panose="020B0604030504040204" pitchFamily="34" charset="0"/>
              </a:rPr>
              <a:t>Nová Pláň</a:t>
            </a:r>
            <a:r>
              <a:rPr lang="cs-CZ" altLang="cs-CZ" dirty="0">
                <a:latin typeface="Tahoma" panose="020B0604030504040204" pitchFamily="34" charset="0"/>
              </a:rPr>
              <a:t> (bruntálsko) – 53 obyvatel.</a:t>
            </a:r>
          </a:p>
          <a:p>
            <a:pPr marL="228600" indent="-228600" algn="just">
              <a:buFontTx/>
              <a:buChar char="•"/>
            </a:pPr>
            <a:r>
              <a:rPr lang="cs-CZ" altLang="cs-CZ" dirty="0">
                <a:latin typeface="Tahoma" panose="020B0604030504040204" pitchFamily="34" charset="0"/>
              </a:rPr>
              <a:t>Z pouhého rozdílu v pojmenování základních jednotek územní samosprávy nevyplývá žádná zvláštní kompetence. Do jisté míry jde v případě označení obce spíše o otázku prestiže. </a:t>
            </a:r>
          </a:p>
          <a:p>
            <a:pPr marL="228600" indent="-228600" algn="just"/>
            <a:endParaRPr lang="cs-CZ" altLang="cs-CZ" sz="1000" dirty="0">
              <a:latin typeface="Tahoma" panose="020B0604030504040204" pitchFamily="34" charset="0"/>
            </a:endParaRPr>
          </a:p>
          <a:p>
            <a:pPr marL="228600" indent="-228600" algn="just"/>
            <a:r>
              <a:rPr lang="cs-CZ" altLang="cs-CZ" dirty="0">
                <a:latin typeface="Tahoma" panose="020B0604030504040204" pitchFamily="34" charset="0"/>
              </a:rPr>
              <a:t>Zvláštní postavení mají </a:t>
            </a:r>
            <a:r>
              <a:rPr lang="cs-CZ" altLang="cs-CZ" u="sng" dirty="0">
                <a:latin typeface="Tahoma" panose="020B0604030504040204" pitchFamily="34" charset="0"/>
              </a:rPr>
              <a:t>statutární města</a:t>
            </a:r>
            <a:r>
              <a:rPr lang="cs-CZ" altLang="cs-CZ" dirty="0">
                <a:latin typeface="Tahoma" panose="020B0604030504040204" pitchFamily="34" charset="0"/>
              </a:rPr>
              <a:t>.</a:t>
            </a:r>
          </a:p>
          <a:p>
            <a:pPr marL="228600" indent="-228600" algn="just"/>
            <a:endParaRPr lang="cs-CZ" altLang="cs-CZ" sz="1000" dirty="0">
              <a:latin typeface="Tahoma" panose="020B0604030504040204" pitchFamily="34" charset="0"/>
            </a:endParaRPr>
          </a:p>
          <a:p>
            <a:pPr marL="228600" indent="-228600" algn="just">
              <a:buFontTx/>
              <a:buChar char="•"/>
            </a:pPr>
            <a:r>
              <a:rPr lang="cs-CZ" altLang="cs-CZ" b="1" dirty="0">
                <a:latin typeface="Tahoma" panose="020B0604030504040204" pitchFamily="34" charset="0"/>
              </a:rPr>
              <a:t>6</a:t>
            </a:r>
            <a:r>
              <a:rPr lang="cs-CZ" altLang="cs-CZ" dirty="0">
                <a:latin typeface="Tahoma" panose="020B0604030504040204" pitchFamily="34" charset="0"/>
              </a:rPr>
              <a:t> statutárních měst v MSK – Ostrava, Opava, Havířov, Karviná, Frýdek-Místek</a:t>
            </a:r>
            <a:r>
              <a:rPr lang="cs-CZ" altLang="cs-CZ">
                <a:latin typeface="Tahoma" panose="020B0604030504040204" pitchFamily="34" charset="0"/>
              </a:rPr>
              <a:t>, Třinec (nově) </a:t>
            </a:r>
            <a:endParaRPr lang="cs-CZ" altLang="cs-CZ" dirty="0">
              <a:latin typeface="Tahoma" panose="020B0604030504040204" pitchFamily="34" charset="0"/>
            </a:endParaRPr>
          </a:p>
          <a:p>
            <a:pPr algn="just"/>
            <a:r>
              <a:rPr lang="cs-CZ" altLang="cs-CZ" dirty="0">
                <a:latin typeface="Tahoma" panose="020B0604030504040204" pitchFamily="34" charset="0"/>
              </a:rPr>
              <a:t>Ostrava – plně členěné (23 městských obvodů), Opava – částečně územně členěné </a:t>
            </a:r>
            <a:r>
              <a:rPr lang="cs-CZ" altLang="cs-CZ" i="1" dirty="0">
                <a:latin typeface="Tahoma" panose="020B0604030504040204" pitchFamily="34" charset="0"/>
              </a:rPr>
              <a:t>(městské části Komárov, Podvihov, Vávrovice atd.),</a:t>
            </a:r>
            <a:r>
              <a:rPr lang="cs-CZ" altLang="cs-CZ" dirty="0">
                <a:latin typeface="Tahoma" panose="020B0604030504040204" pitchFamily="34" charset="0"/>
              </a:rPr>
              <a:t> zbývající se územně nečlení.</a:t>
            </a:r>
            <a:endParaRPr lang="cs-CZ" sz="2400" b="1" dirty="0"/>
          </a:p>
        </p:txBody>
      </p:sp>
    </p:spTree>
    <p:extLst>
      <p:ext uri="{BB962C8B-B14F-4D97-AF65-F5344CB8AC3E}">
        <p14:creationId xmlns:p14="http://schemas.microsoft.com/office/powerpoint/2010/main" val="12675193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248000" cy="365125"/>
          </a:xfrm>
        </p:spPr>
        <p:txBody>
          <a:bodyPr/>
          <a:lstStyle/>
          <a:p>
            <a:r>
              <a:rPr lang="cs-CZ" dirty="0"/>
              <a:t>JUDr. Petr Pospíšil, Ph.D., LL.M. </a:t>
            </a:r>
          </a:p>
          <a:p>
            <a:r>
              <a:rPr lang="cs-CZ" dirty="0"/>
              <a:t>ŘÍZENÍ OBCÍ A REGIONŮ – ZÁKLADNÍ POJMY </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28</a:t>
            </a:fld>
            <a:endParaRPr lang="cs-CZ" dirty="0"/>
          </a:p>
        </p:txBody>
      </p:sp>
      <p:sp>
        <p:nvSpPr>
          <p:cNvPr id="4" name="TextovéPole 3"/>
          <p:cNvSpPr txBox="1"/>
          <p:nvPr/>
        </p:nvSpPr>
        <p:spPr>
          <a:xfrm>
            <a:off x="1835696" y="5085184"/>
            <a:ext cx="5745069" cy="523220"/>
          </a:xfrm>
          <a:prstGeom prst="rect">
            <a:avLst/>
          </a:prstGeom>
          <a:noFill/>
        </p:spPr>
        <p:txBody>
          <a:bodyPr wrap="square" rtlCol="0">
            <a:spAutoFit/>
          </a:bodyPr>
          <a:lstStyle/>
          <a:p>
            <a:pPr algn="ctr"/>
            <a:r>
              <a:rPr lang="cs-CZ" sz="2800" b="1" dirty="0"/>
              <a:t>Děkuji za pozornost </a:t>
            </a:r>
            <a:r>
              <a:rPr lang="cs-CZ" sz="2800" b="1" dirty="0">
                <a:sym typeface="Wingdings" panose="05000000000000000000" pitchFamily="2" charset="2"/>
              </a:rPr>
              <a:t> </a:t>
            </a:r>
            <a:endParaRPr lang="cs-CZ" sz="2800" b="1"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3688" y="692696"/>
            <a:ext cx="6108352" cy="3875746"/>
          </a:xfrm>
          <a:prstGeom prst="rect">
            <a:avLst/>
          </a:prstGeom>
        </p:spPr>
      </p:pic>
    </p:spTree>
    <p:extLst>
      <p:ext uri="{BB962C8B-B14F-4D97-AF65-F5344CB8AC3E}">
        <p14:creationId xmlns:p14="http://schemas.microsoft.com/office/powerpoint/2010/main" val="778956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267744" y="6237312"/>
            <a:ext cx="3752056" cy="484163"/>
          </a:xfrm>
        </p:spPr>
        <p:txBody>
          <a:bodyPr/>
          <a:lstStyle/>
          <a:p>
            <a:r>
              <a:rPr lang="cs-CZ" dirty="0"/>
              <a:t>JUDr. Petr Pospíšil, Ph.D., LL.M. </a:t>
            </a:r>
          </a:p>
          <a:p>
            <a:r>
              <a:rPr lang="cs-CZ" dirty="0"/>
              <a:t>ŘÍZENÍ OBCÍ A REGIONŮ – ZÁKLADNÍ POJMY </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a:t>
            </a:fld>
            <a:endParaRPr lang="cs-CZ" dirty="0"/>
          </a:p>
        </p:txBody>
      </p:sp>
      <p:sp>
        <p:nvSpPr>
          <p:cNvPr id="4" name="TextovéPole 3"/>
          <p:cNvSpPr txBox="1"/>
          <p:nvPr/>
        </p:nvSpPr>
        <p:spPr>
          <a:xfrm>
            <a:off x="611560" y="836712"/>
            <a:ext cx="7920880" cy="5201424"/>
          </a:xfrm>
          <a:prstGeom prst="rect">
            <a:avLst/>
          </a:prstGeom>
          <a:noFill/>
        </p:spPr>
        <p:txBody>
          <a:bodyPr wrap="square" rtlCol="0">
            <a:spAutoFit/>
          </a:bodyPr>
          <a:lstStyle/>
          <a:p>
            <a:r>
              <a:rPr lang="cs-CZ" sz="2400" b="1" dirty="0"/>
              <a:t>VEŘEJNÁ SPRÁVA:</a:t>
            </a:r>
          </a:p>
          <a:p>
            <a:endParaRPr lang="cs-CZ" sz="2000" b="1" dirty="0"/>
          </a:p>
          <a:p>
            <a:pPr marL="285750" indent="-285750" algn="just">
              <a:buFontTx/>
              <a:buChar char="-"/>
            </a:pPr>
            <a:r>
              <a:rPr lang="cs-CZ" dirty="0"/>
              <a:t>veřejná správa v sobě zahrnuje jednak </a:t>
            </a:r>
            <a:r>
              <a:rPr lang="cs-CZ" b="1" dirty="0"/>
              <a:t>státní správu </a:t>
            </a:r>
            <a:r>
              <a:rPr lang="cs-CZ" dirty="0"/>
              <a:t>a jednak </a:t>
            </a:r>
            <a:r>
              <a:rPr lang="cs-CZ" b="1" dirty="0"/>
              <a:t>samosprávu</a:t>
            </a:r>
          </a:p>
          <a:p>
            <a:pPr marL="285750" indent="-285750" algn="just">
              <a:buFontTx/>
              <a:buChar char="-"/>
            </a:pPr>
            <a:r>
              <a:rPr lang="cs-CZ" dirty="0"/>
              <a:t>veřejnou správu můžeme definovat </a:t>
            </a:r>
            <a:r>
              <a:rPr lang="cs-CZ" b="1" dirty="0"/>
              <a:t>jako správu veřejných záležitostí ve společnosti zorganizované ve stát, tzn. správu společnosti, správu státu jako celku i jeho jednotlivých územních jednotek, jako složek územní organizace státu</a:t>
            </a:r>
            <a:endParaRPr lang="cs-CZ" dirty="0"/>
          </a:p>
          <a:p>
            <a:pPr marL="285750" lvl="0" indent="-285750" algn="just">
              <a:buFontTx/>
              <a:buChar char="-"/>
            </a:pPr>
            <a:r>
              <a:rPr lang="cs-CZ" dirty="0"/>
              <a:t>je to činnost sledující veřejné nebo jiné obecné cíle, je vykonávána </a:t>
            </a:r>
            <a:r>
              <a:rPr lang="cs-CZ" b="1" dirty="0"/>
              <a:t>ve veřejném zájmu</a:t>
            </a:r>
          </a:p>
          <a:p>
            <a:pPr marL="1200150" lvl="2" indent="-285750" algn="just">
              <a:buFontTx/>
              <a:buChar char="-"/>
            </a:pPr>
            <a:r>
              <a:rPr lang="cs-CZ" dirty="0"/>
              <a:t>je to činnost podzákonná</a:t>
            </a:r>
          </a:p>
          <a:p>
            <a:pPr marL="1200150" lvl="2" indent="-285750" algn="just">
              <a:buFontTx/>
              <a:buChar char="-"/>
            </a:pPr>
            <a:r>
              <a:rPr lang="cs-CZ" dirty="0"/>
              <a:t>má výkonný charakter</a:t>
            </a:r>
          </a:p>
          <a:p>
            <a:pPr marL="1200150" lvl="2" indent="-285750" algn="just">
              <a:buFontTx/>
              <a:buChar char="-"/>
            </a:pPr>
            <a:r>
              <a:rPr lang="cs-CZ" dirty="0"/>
              <a:t>má autoritativní povahu</a:t>
            </a:r>
          </a:p>
          <a:p>
            <a:pPr marL="1200150" lvl="2" indent="-285750" algn="just">
              <a:buFontTx/>
              <a:buChar char="-"/>
            </a:pPr>
            <a:r>
              <a:rPr lang="cs-CZ" dirty="0"/>
              <a:t>organizující činnost</a:t>
            </a:r>
          </a:p>
          <a:p>
            <a:pPr marL="285750" lvl="0" indent="-285750" algn="just">
              <a:buFontTx/>
              <a:buChar char="-"/>
            </a:pPr>
            <a:endParaRPr lang="cs-CZ" dirty="0"/>
          </a:p>
          <a:p>
            <a:pPr lvl="0" algn="just"/>
            <a:r>
              <a:rPr lang="cs-CZ" dirty="0"/>
              <a:t>Samotný pojem </a:t>
            </a:r>
            <a:r>
              <a:rPr lang="cs-CZ" b="1" dirty="0"/>
              <a:t>veřejná správa</a:t>
            </a:r>
            <a:r>
              <a:rPr lang="cs-CZ" dirty="0"/>
              <a:t>, jakožto výraz veřejné moci, je užíván jak v tzv. </a:t>
            </a:r>
            <a:r>
              <a:rPr lang="cs-CZ" b="1" i="1" dirty="0"/>
              <a:t>organizačním pojetí</a:t>
            </a:r>
            <a:r>
              <a:rPr lang="cs-CZ" dirty="0"/>
              <a:t>, kdy se jím rozumí orgány veřejné správy, resp. správní orgány, tak v tzv. </a:t>
            </a:r>
            <a:r>
              <a:rPr lang="cs-CZ" b="1" i="1" dirty="0"/>
              <a:t>funkčním pojetí</a:t>
            </a:r>
            <a:r>
              <a:rPr lang="cs-CZ" dirty="0"/>
              <a:t>, kdy jde prakticky o výkon veřejné správy jakožto výkon podzákonné a nařizovací činnosti těchto orgánů.</a:t>
            </a:r>
          </a:p>
        </p:txBody>
      </p:sp>
    </p:spTree>
    <p:extLst>
      <p:ext uri="{BB962C8B-B14F-4D97-AF65-F5344CB8AC3E}">
        <p14:creationId xmlns:p14="http://schemas.microsoft.com/office/powerpoint/2010/main" val="1297358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483768" y="6356350"/>
            <a:ext cx="3536032" cy="365125"/>
          </a:xfrm>
        </p:spPr>
        <p:txBody>
          <a:bodyPr/>
          <a:lstStyle/>
          <a:p>
            <a:r>
              <a:rPr lang="cs-CZ" dirty="0"/>
              <a:t>JUDr. Petr Pospíšil, Ph.D., LL.M. </a:t>
            </a:r>
          </a:p>
          <a:p>
            <a:r>
              <a:rPr lang="cs-CZ" dirty="0"/>
              <a:t>ŘÍZENÍ OBCÍ A REGIONŮ – ZÁKLADNÍ POJMY </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a:t>
            </a:fld>
            <a:endParaRPr lang="cs-CZ" dirty="0"/>
          </a:p>
        </p:txBody>
      </p:sp>
      <p:sp>
        <p:nvSpPr>
          <p:cNvPr id="4" name="Obdélník 3"/>
          <p:cNvSpPr/>
          <p:nvPr/>
        </p:nvSpPr>
        <p:spPr>
          <a:xfrm>
            <a:off x="395536" y="332656"/>
            <a:ext cx="8352928" cy="5724644"/>
          </a:xfrm>
          <a:prstGeom prst="rect">
            <a:avLst/>
          </a:prstGeom>
        </p:spPr>
        <p:txBody>
          <a:bodyPr wrap="square">
            <a:spAutoFit/>
          </a:bodyPr>
          <a:lstStyle/>
          <a:p>
            <a:r>
              <a:rPr lang="cs-CZ" sz="2400" b="1" dirty="0"/>
              <a:t>VEŘEJNÁ SPRÁVA – pozitivní vymezené:</a:t>
            </a:r>
          </a:p>
          <a:p>
            <a:r>
              <a:rPr lang="cs-CZ" sz="4000" b="1" dirty="0">
                <a:solidFill>
                  <a:srgbClr val="FF0000"/>
                </a:solidFill>
              </a:rPr>
              <a:t>+ </a:t>
            </a:r>
            <a:r>
              <a:rPr lang="cs-CZ" dirty="0"/>
              <a:t>Veřejnou správu lze obecně charakterizovat jako jednu ze skupin činností, jimiž stát, popřípadě jiné zákonem stanovené osoby v zájmu příslušného celku :</a:t>
            </a:r>
          </a:p>
          <a:p>
            <a:endParaRPr lang="cs-CZ" dirty="0"/>
          </a:p>
          <a:p>
            <a:pPr marL="285750" lvl="0" indent="-285750" algn="just">
              <a:buFontTx/>
              <a:buChar char="-"/>
            </a:pPr>
            <a:r>
              <a:rPr lang="cs-CZ" dirty="0"/>
              <a:t>zasahují specifickým způsobem do právních poměrů subjektů v občanské společnosti</a:t>
            </a:r>
          </a:p>
          <a:p>
            <a:pPr marL="285750" lvl="0" indent="-285750" algn="just">
              <a:buFontTx/>
              <a:buChar char="-"/>
            </a:pPr>
            <a:r>
              <a:rPr lang="cs-CZ" dirty="0"/>
              <a:t>zajišťují nebo organizují uspokojování potřeb příslušného celku nebo některých potřeb subjektů v občanské společnosti , tj. zabezpečování veř. zájmu</a:t>
            </a:r>
          </a:p>
          <a:p>
            <a:pPr marL="285750" lvl="0" indent="-285750" algn="just">
              <a:buFontTx/>
              <a:buChar char="-"/>
            </a:pPr>
            <a:r>
              <a:rPr lang="cs-CZ" dirty="0"/>
              <a:t>řeší některé své vnitřní poměry</a:t>
            </a:r>
          </a:p>
          <a:p>
            <a:pPr lvl="0" algn="just"/>
            <a:endParaRPr lang="cs-CZ" dirty="0"/>
          </a:p>
          <a:p>
            <a:pPr lvl="0" algn="just"/>
            <a:r>
              <a:rPr lang="cs-CZ" sz="2400" b="1" dirty="0"/>
              <a:t>VEŘEJNÁ SPRÁVA – negativní vymezené :</a:t>
            </a:r>
          </a:p>
          <a:p>
            <a:pPr lvl="0" algn="just"/>
            <a:r>
              <a:rPr lang="cs-CZ" sz="4400" b="1" dirty="0">
                <a:solidFill>
                  <a:srgbClr val="FF0000"/>
                </a:solidFill>
              </a:rPr>
              <a:t>- </a:t>
            </a:r>
            <a:r>
              <a:rPr lang="cs-CZ" dirty="0"/>
              <a:t>Veřejná správa je souhrnem činností, které nelze kvalifikovat jako zákonodárství nebo soudnictví. Veřejná správa je výkonem zákonů, kde nejde primárně o tvorbu (moc zákonodárná) ani nalézání práva (moc soudní), ale o realizaci veřejných zájmů v mezích práva.</a:t>
            </a:r>
          </a:p>
          <a:p>
            <a:pPr lvl="0" algn="just"/>
            <a:endParaRPr lang="cs-CZ" dirty="0"/>
          </a:p>
          <a:p>
            <a:pPr lvl="0" algn="just"/>
            <a:endParaRPr lang="cs-CZ" dirty="0"/>
          </a:p>
          <a:p>
            <a:pPr lvl="0" algn="just"/>
            <a:endParaRPr lang="cs-CZ" dirty="0"/>
          </a:p>
        </p:txBody>
      </p:sp>
    </p:spTree>
    <p:extLst>
      <p:ext uri="{BB962C8B-B14F-4D97-AF65-F5344CB8AC3E}">
        <p14:creationId xmlns:p14="http://schemas.microsoft.com/office/powerpoint/2010/main" val="1730875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339752" y="6309320"/>
            <a:ext cx="3615680" cy="377227"/>
          </a:xfrm>
        </p:spPr>
        <p:txBody>
          <a:bodyPr/>
          <a:lstStyle/>
          <a:p>
            <a:r>
              <a:rPr lang="cs-CZ" dirty="0"/>
              <a:t>JUDr. Petr Pospíšil, Ph.D., LL.M. </a:t>
            </a:r>
          </a:p>
          <a:p>
            <a:r>
              <a:rPr lang="cs-CZ" dirty="0"/>
              <a:t>ŘÍZENÍ OBCÍ A REGIONŮ – ZÁKLADNÍ POJMY </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a:t>
            </a:fld>
            <a:endParaRPr lang="cs-CZ" dirty="0"/>
          </a:p>
        </p:txBody>
      </p:sp>
      <p:sp>
        <p:nvSpPr>
          <p:cNvPr id="5" name="Obdélník 4"/>
          <p:cNvSpPr/>
          <p:nvPr/>
        </p:nvSpPr>
        <p:spPr>
          <a:xfrm>
            <a:off x="611560" y="620689"/>
            <a:ext cx="8208912" cy="4339650"/>
          </a:xfrm>
          <a:prstGeom prst="rect">
            <a:avLst/>
          </a:prstGeom>
        </p:spPr>
        <p:txBody>
          <a:bodyPr wrap="square">
            <a:spAutoFit/>
          </a:bodyPr>
          <a:lstStyle/>
          <a:p>
            <a:pPr lvl="0" algn="just"/>
            <a:r>
              <a:rPr lang="cs-CZ" sz="2400" b="1" dirty="0"/>
              <a:t>ZÁSADA ZÁKONNOSTI:</a:t>
            </a:r>
          </a:p>
          <a:p>
            <a:pPr lvl="0" algn="just"/>
            <a:endParaRPr lang="cs-CZ" dirty="0"/>
          </a:p>
          <a:p>
            <a:pPr lvl="0" algn="just"/>
            <a:r>
              <a:rPr lang="cs-CZ" dirty="0"/>
              <a:t>Na rozdíl od soukromé správy je veřejná správa daleko více regulována zákony. Tento klíčový rozdíl mezi soukromou a veřejnou správou vyplývá z obecně známých pravidel zakotvených v Ústavě ČR:</a:t>
            </a:r>
          </a:p>
          <a:p>
            <a:pPr lvl="0" algn="just"/>
            <a:endParaRPr lang="cs-CZ" dirty="0"/>
          </a:p>
          <a:p>
            <a:pPr lvl="0" algn="just"/>
            <a:r>
              <a:rPr lang="cs-CZ" dirty="0"/>
              <a:t>čl. 2 odst. 3: </a:t>
            </a:r>
            <a:r>
              <a:rPr lang="cs-CZ" i="1" dirty="0"/>
              <a:t>Státní moc slouží všem občanům a lze ji uplatňovat jen v případech, v mezích a způsoby, které stanoví zákon.</a:t>
            </a:r>
          </a:p>
          <a:p>
            <a:pPr lvl="0" algn="just"/>
            <a:endParaRPr lang="cs-CZ" i="1" dirty="0"/>
          </a:p>
          <a:p>
            <a:pPr lvl="0" algn="just"/>
            <a:r>
              <a:rPr lang="cs-CZ" dirty="0"/>
              <a:t>čl. 2 odst. 4: </a:t>
            </a:r>
            <a:r>
              <a:rPr lang="cs-CZ" i="1" dirty="0"/>
              <a:t>Každý občan může činit, co není zákonem zakázáno, a nikdo nesmí být nucen činit, co zákon neukládá.</a:t>
            </a:r>
          </a:p>
          <a:p>
            <a:pPr lvl="0" algn="just"/>
            <a:endParaRPr lang="cs-CZ" i="1" dirty="0"/>
          </a:p>
          <a:p>
            <a:pPr lvl="0" algn="just"/>
            <a:r>
              <a:rPr lang="cs-CZ" dirty="0"/>
              <a:t>Pro každou činnost veřejné správy, kterou se uplatňuje veřejná moc, je nutné nalézt zákonný základ. Ani samotné orgány veřejné správy vzniknout a existovat bez zakotvení v právním řádu.</a:t>
            </a:r>
          </a:p>
        </p:txBody>
      </p:sp>
    </p:spTree>
    <p:extLst>
      <p:ext uri="{BB962C8B-B14F-4D97-AF65-F5344CB8AC3E}">
        <p14:creationId xmlns:p14="http://schemas.microsoft.com/office/powerpoint/2010/main" val="2343059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699792" y="6021288"/>
            <a:ext cx="3320008" cy="700187"/>
          </a:xfrm>
        </p:spPr>
        <p:txBody>
          <a:bodyPr/>
          <a:lstStyle/>
          <a:p>
            <a:r>
              <a:rPr lang="cs-CZ" dirty="0"/>
              <a:t>JUDr. Petr Pospíšil, Ph.D., LL.M. </a:t>
            </a:r>
          </a:p>
          <a:p>
            <a:r>
              <a:rPr lang="cs-CZ" dirty="0"/>
              <a:t>ŘÍZENÍ OBCÍ A REGIONŮ – ZÁKLADNÍ POJMY </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6</a:t>
            </a:fld>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5750" y="1885950"/>
            <a:ext cx="8572500" cy="3086100"/>
          </a:xfrm>
          <a:prstGeom prst="rect">
            <a:avLst/>
          </a:prstGeom>
        </p:spPr>
      </p:pic>
      <p:sp>
        <p:nvSpPr>
          <p:cNvPr id="5" name="TextovéPole 4"/>
          <p:cNvSpPr txBox="1"/>
          <p:nvPr/>
        </p:nvSpPr>
        <p:spPr>
          <a:xfrm>
            <a:off x="539552" y="836712"/>
            <a:ext cx="7848872" cy="461665"/>
          </a:xfrm>
          <a:prstGeom prst="rect">
            <a:avLst/>
          </a:prstGeom>
          <a:noFill/>
        </p:spPr>
        <p:txBody>
          <a:bodyPr wrap="square" rtlCol="0">
            <a:spAutoFit/>
          </a:bodyPr>
          <a:lstStyle/>
          <a:p>
            <a:r>
              <a:rPr lang="cs-CZ" sz="2400" b="1" dirty="0"/>
              <a:t>PŘEHLEDNÉ SCHÉMA SPRÁVY:</a:t>
            </a:r>
          </a:p>
        </p:txBody>
      </p:sp>
    </p:spTree>
    <p:extLst>
      <p:ext uri="{BB962C8B-B14F-4D97-AF65-F5344CB8AC3E}">
        <p14:creationId xmlns:p14="http://schemas.microsoft.com/office/powerpoint/2010/main" val="23458373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339752" y="6356350"/>
            <a:ext cx="3680048" cy="365125"/>
          </a:xfrm>
        </p:spPr>
        <p:txBody>
          <a:bodyPr/>
          <a:lstStyle/>
          <a:p>
            <a:r>
              <a:rPr lang="cs-CZ" dirty="0"/>
              <a:t>JUDr. Petr Pospíšil, Ph.D., LL.M. </a:t>
            </a:r>
          </a:p>
          <a:p>
            <a:r>
              <a:rPr lang="cs-CZ" dirty="0"/>
              <a:t>ŘÍZENÍ OBCÍ A REGIONŮ – ZÁKLADNÍ POJMY </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7</a:t>
            </a:fld>
            <a:endParaRPr lang="cs-CZ" dirty="0"/>
          </a:p>
        </p:txBody>
      </p:sp>
      <p:sp>
        <p:nvSpPr>
          <p:cNvPr id="4" name="TextovéPole 3"/>
          <p:cNvSpPr txBox="1"/>
          <p:nvPr/>
        </p:nvSpPr>
        <p:spPr>
          <a:xfrm>
            <a:off x="674710" y="574455"/>
            <a:ext cx="7776864" cy="5262979"/>
          </a:xfrm>
          <a:prstGeom prst="rect">
            <a:avLst/>
          </a:prstGeom>
          <a:noFill/>
        </p:spPr>
        <p:txBody>
          <a:bodyPr wrap="square" rtlCol="0">
            <a:spAutoFit/>
          </a:bodyPr>
          <a:lstStyle/>
          <a:p>
            <a:r>
              <a:rPr lang="cs-CZ" sz="2400" b="1" dirty="0"/>
              <a:t>2 </a:t>
            </a:r>
            <a:r>
              <a:rPr lang="cs-CZ" sz="2400" b="1" cap="all" dirty="0"/>
              <a:t>subsystémy veřejné správy</a:t>
            </a:r>
            <a:r>
              <a:rPr lang="cs-CZ" sz="2400" b="1" dirty="0"/>
              <a:t>:</a:t>
            </a:r>
          </a:p>
          <a:p>
            <a:endParaRPr lang="cs-CZ" sz="2400" b="1" dirty="0"/>
          </a:p>
          <a:p>
            <a:r>
              <a:rPr lang="cs-CZ" dirty="0"/>
              <a:t>Veřejná správa v sobě zahrnuje 2 subsystémy – </a:t>
            </a:r>
          </a:p>
          <a:p>
            <a:endParaRPr lang="cs-CZ" dirty="0"/>
          </a:p>
          <a:p>
            <a:pPr marL="285750" indent="-285750" algn="just">
              <a:buFontTx/>
              <a:buChar char="-"/>
            </a:pPr>
            <a:r>
              <a:rPr lang="cs-CZ" b="1" dirty="0"/>
              <a:t>státní správu</a:t>
            </a:r>
            <a:r>
              <a:rPr lang="cs-CZ" dirty="0"/>
              <a:t> – jejímž prostřednictvím sám stát přímo realizuje výkonnou moc, a to především realizací (aplikací, prováděním) zákonů</a:t>
            </a:r>
          </a:p>
          <a:p>
            <a:pPr marL="285750" indent="-285750" algn="just">
              <a:buFontTx/>
              <a:buChar char="-"/>
            </a:pPr>
            <a:r>
              <a:rPr lang="cs-CZ" b="1" dirty="0"/>
              <a:t>samosprávu</a:t>
            </a:r>
            <a:r>
              <a:rPr lang="cs-CZ" dirty="0"/>
              <a:t> – která představuje veřejnou správu vykonávanou jinými veřejnoprávními subjekty než státem, pokud ji těmto subjektům stát zákonem svěří – </a:t>
            </a:r>
            <a:r>
              <a:rPr lang="cs-CZ" b="1" dirty="0"/>
              <a:t>ÚZEMNÍ/ZÁJMOVÁ</a:t>
            </a:r>
          </a:p>
          <a:p>
            <a:pPr algn="just"/>
            <a:endParaRPr lang="cs-CZ" dirty="0"/>
          </a:p>
          <a:p>
            <a:pPr algn="just"/>
            <a:r>
              <a:rPr lang="cs-CZ" dirty="0"/>
              <a:t>Základní funkcí státní správy je aplikace zákonů a v širším smyslu realizací státní politiky. Hlavní funkcí samosprávy je především vedení záležitostí určitého společenství  (např. obce, kraje) a jeho zájmů. </a:t>
            </a:r>
          </a:p>
          <a:p>
            <a:pPr algn="just"/>
            <a:endParaRPr lang="cs-CZ" dirty="0"/>
          </a:p>
          <a:p>
            <a:pPr algn="just"/>
            <a:r>
              <a:rPr lang="cs-CZ" b="1" dirty="0"/>
              <a:t>Státní správa</a:t>
            </a:r>
            <a:r>
              <a:rPr lang="cs-CZ" dirty="0"/>
              <a:t> – např. stavební řízení, rozhodování o sociálních dávkách, matrika atd.</a:t>
            </a:r>
          </a:p>
          <a:p>
            <a:pPr algn="just"/>
            <a:r>
              <a:rPr lang="cs-CZ" b="1" dirty="0"/>
              <a:t>Samospráva</a:t>
            </a:r>
            <a:r>
              <a:rPr lang="cs-CZ" dirty="0"/>
              <a:t> – správa školství, zdravotnictví, zařízení sociální péče atd. (vždy v příslušném územním obvodu)</a:t>
            </a:r>
          </a:p>
        </p:txBody>
      </p:sp>
    </p:spTree>
    <p:extLst>
      <p:ext uri="{BB962C8B-B14F-4D97-AF65-F5344CB8AC3E}">
        <p14:creationId xmlns:p14="http://schemas.microsoft.com/office/powerpoint/2010/main" val="4080331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627784" y="5805264"/>
            <a:ext cx="3255640" cy="437133"/>
          </a:xfrm>
        </p:spPr>
        <p:txBody>
          <a:bodyPr/>
          <a:lstStyle/>
          <a:p>
            <a:r>
              <a:rPr lang="cs-CZ" dirty="0"/>
              <a:t>JUDr. Petr Pospíšil, Ph.D., LL.M.</a:t>
            </a:r>
          </a:p>
          <a:p>
            <a:r>
              <a:rPr lang="cs-CZ" dirty="0"/>
              <a:t>ŘÍZENÍ OBCÍ A REGIONŮ – ZÁKLADNÍ POJMY </a:t>
            </a:r>
          </a:p>
          <a:p>
            <a:endParaRPr lang="cs-CZ" dirty="0"/>
          </a:p>
          <a:p>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8</a:t>
            </a:fld>
            <a:endParaRPr lang="cs-CZ" dirty="0"/>
          </a:p>
        </p:txBody>
      </p:sp>
      <p:sp>
        <p:nvSpPr>
          <p:cNvPr id="4" name="TextovéPole 3"/>
          <p:cNvSpPr txBox="1"/>
          <p:nvPr/>
        </p:nvSpPr>
        <p:spPr>
          <a:xfrm>
            <a:off x="323528" y="404664"/>
            <a:ext cx="8424936" cy="4708981"/>
          </a:xfrm>
          <a:prstGeom prst="rect">
            <a:avLst/>
          </a:prstGeom>
          <a:noFill/>
        </p:spPr>
        <p:txBody>
          <a:bodyPr wrap="square" rtlCol="0">
            <a:spAutoFit/>
          </a:bodyPr>
          <a:lstStyle/>
          <a:p>
            <a:r>
              <a:rPr lang="cs-CZ" sz="2400" b="1" cap="all" dirty="0"/>
              <a:t>Orgány (subjekty) profesní a zájmové samosprávy</a:t>
            </a:r>
          </a:p>
          <a:p>
            <a:endParaRPr lang="cs-CZ" b="1" dirty="0"/>
          </a:p>
          <a:p>
            <a:pPr algn="just"/>
            <a:r>
              <a:rPr lang="cs-CZ" dirty="0"/>
              <a:t>Profesní a zájmová samospráva má u nás bohatou tradici, byla představována nejrůznějšími komorami, svazky, grémii a společenstvy.</a:t>
            </a:r>
          </a:p>
          <a:p>
            <a:pPr algn="just"/>
            <a:endParaRPr lang="cs-CZ" dirty="0"/>
          </a:p>
          <a:p>
            <a:pPr algn="just"/>
            <a:r>
              <a:rPr lang="cs-CZ" dirty="0"/>
              <a:t>V současné době jsou vytvořeny nejrůznější samosprávné veřejnoprávní korporace profesního a zájmového charakteru, zpravidla s postavením </a:t>
            </a:r>
            <a:r>
              <a:rPr lang="cs-CZ" b="1" dirty="0"/>
              <a:t>komor</a:t>
            </a:r>
            <a:r>
              <a:rPr lang="cs-CZ" dirty="0"/>
              <a:t> a </a:t>
            </a:r>
            <a:r>
              <a:rPr lang="cs-CZ" b="1" dirty="0"/>
              <a:t>společenstev</a:t>
            </a:r>
            <a:r>
              <a:rPr lang="cs-CZ" dirty="0"/>
              <a:t> s  vlastními samosprávnými orgány. Zatímco u komor převládá princip povinného členství, u společenstev se uplatňuje princip dobrovolnosti.</a:t>
            </a:r>
          </a:p>
          <a:p>
            <a:pPr algn="just"/>
            <a:endParaRPr lang="cs-CZ" dirty="0"/>
          </a:p>
          <a:p>
            <a:pPr algn="just"/>
            <a:r>
              <a:rPr lang="cs-CZ" dirty="0"/>
              <a:t>Podle současného právního stavu se jedná o: </a:t>
            </a:r>
            <a:r>
              <a:rPr lang="cs-CZ" b="1" i="1" dirty="0"/>
              <a:t>advokátní komoru, lékařskou komoru, stomatologickou komoru, lékárnickou komoru, komoru veterinárních lékařů, komoru patentových zástupců, notářskou komoru, komoru architektů, komoru autorizovaných inženýrů a techniků činných ve výstavbě, komoru daňových poradců, komoru auditorů, hospodářskou komoru a agrární komoru</a:t>
            </a:r>
            <a:r>
              <a:rPr lang="cs-CZ" dirty="0"/>
              <a:t>.</a:t>
            </a:r>
          </a:p>
          <a:p>
            <a:endParaRPr lang="cs-CZ" sz="2400" b="1" dirty="0"/>
          </a:p>
        </p:txBody>
      </p:sp>
    </p:spTree>
    <p:extLst>
      <p:ext uri="{BB962C8B-B14F-4D97-AF65-F5344CB8AC3E}">
        <p14:creationId xmlns:p14="http://schemas.microsoft.com/office/powerpoint/2010/main" val="1151683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2195736" y="6237312"/>
            <a:ext cx="3687688" cy="484163"/>
          </a:xfrm>
        </p:spPr>
        <p:txBody>
          <a:bodyPr/>
          <a:lstStyle/>
          <a:p>
            <a:r>
              <a:rPr lang="cs-CZ" dirty="0"/>
              <a:t>JUDr. Petr Pospíšil, Ph.D., LL.M. </a:t>
            </a:r>
          </a:p>
          <a:p>
            <a:r>
              <a:rPr lang="cs-CZ" dirty="0"/>
              <a:t>ŘÍZENÍ OBCÍ A REGIONŮ – ZÁKLADNÍ POJMY </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9</a:t>
            </a:fld>
            <a:endParaRPr lang="cs-CZ" dirty="0"/>
          </a:p>
        </p:txBody>
      </p:sp>
      <p:sp>
        <p:nvSpPr>
          <p:cNvPr id="4" name="TextovéPole 3"/>
          <p:cNvSpPr txBox="1"/>
          <p:nvPr/>
        </p:nvSpPr>
        <p:spPr>
          <a:xfrm>
            <a:off x="323528" y="476672"/>
            <a:ext cx="8352928" cy="4431983"/>
          </a:xfrm>
          <a:prstGeom prst="rect">
            <a:avLst/>
          </a:prstGeom>
          <a:noFill/>
        </p:spPr>
        <p:txBody>
          <a:bodyPr wrap="square" rtlCol="0">
            <a:spAutoFit/>
          </a:bodyPr>
          <a:lstStyle/>
          <a:p>
            <a:r>
              <a:rPr lang="cs-CZ" sz="2400" b="1" cap="all" dirty="0"/>
              <a:t>Smíšený model výkonu veřejné správy</a:t>
            </a:r>
            <a:r>
              <a:rPr lang="cs-CZ" sz="2400" b="1" dirty="0"/>
              <a:t>:</a:t>
            </a:r>
          </a:p>
          <a:p>
            <a:endParaRPr lang="cs-CZ" sz="2400" b="1" dirty="0"/>
          </a:p>
          <a:p>
            <a:r>
              <a:rPr lang="cs-CZ" dirty="0"/>
              <a:t>Prioritně vykonávají státní správu orgány státu, v určitých případech nicméně může být výkon státní správy zákonem přenesen také na orgány územních samosprávných celků (obcí a krajů) … Tato možnost vyplývá přímo z Ústavy ČR – čl. 105: </a:t>
            </a:r>
            <a:r>
              <a:rPr lang="cs-CZ" b="1" i="1" dirty="0"/>
              <a:t>Výkon státní správy lze svěřit orgánům samosprávy jen tehdy, stanoví-li to zákon.</a:t>
            </a:r>
          </a:p>
          <a:p>
            <a:endParaRPr lang="cs-CZ" b="1" i="1" dirty="0"/>
          </a:p>
          <a:p>
            <a:pPr algn="just"/>
            <a:r>
              <a:rPr lang="cs-CZ" dirty="0"/>
              <a:t>Orgány obcí a krajů pak vykonávají vedle sobě vlastní </a:t>
            </a:r>
            <a:r>
              <a:rPr lang="cs-CZ" b="1" dirty="0"/>
              <a:t>samostatné působnosti</a:t>
            </a:r>
            <a:r>
              <a:rPr lang="cs-CZ" dirty="0"/>
              <a:t> (samosprávy) také zákonem přenesenou státní správu (</a:t>
            </a:r>
            <a:r>
              <a:rPr lang="cs-CZ" b="1" dirty="0"/>
              <a:t>přenesená působnost</a:t>
            </a:r>
            <a:r>
              <a:rPr lang="cs-CZ" dirty="0"/>
              <a:t>). Hovoříme proto o tzv. </a:t>
            </a:r>
            <a:r>
              <a:rPr lang="cs-CZ" b="1" dirty="0"/>
              <a:t>smíšeném modelu veřejné správy</a:t>
            </a:r>
            <a:r>
              <a:rPr lang="cs-CZ" dirty="0"/>
              <a:t>.</a:t>
            </a:r>
          </a:p>
          <a:p>
            <a:pPr algn="just"/>
            <a:endParaRPr lang="cs-CZ" dirty="0"/>
          </a:p>
          <a:p>
            <a:pPr algn="just"/>
            <a:r>
              <a:rPr lang="cs-CZ" dirty="0"/>
              <a:t>Při rozlišování samostatné a přenesené působnosti obcí a krajů je třeba vycházet z toho, že státní správa musí být na ně přenesena výhradně zákonem. Pokud se jedná o výkon jiných činností, takových, které na územní samosprávné celky stát zákonem výslovně nepřenesl, pak jde vždy o výkon samostatné působnosti … </a:t>
            </a:r>
          </a:p>
        </p:txBody>
      </p:sp>
    </p:spTree>
    <p:extLst>
      <p:ext uri="{BB962C8B-B14F-4D97-AF65-F5344CB8AC3E}">
        <p14:creationId xmlns:p14="http://schemas.microsoft.com/office/powerpoint/2010/main" val="1308982598"/>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1401</TotalTime>
  <Words>4031</Words>
  <Application>Microsoft Office PowerPoint</Application>
  <PresentationFormat>Předvádění na obrazovce (4:3)</PresentationFormat>
  <Paragraphs>287</Paragraphs>
  <Slides>28</Slides>
  <Notes>2</Notes>
  <HiddenSlides>0</HiddenSlides>
  <MMClips>0</MMClips>
  <ScaleCrop>false</ScaleCrop>
  <HeadingPairs>
    <vt:vector size="8" baseType="variant">
      <vt:variant>
        <vt:lpstr>Použitá písma</vt:lpstr>
      </vt:variant>
      <vt:variant>
        <vt:i4>3</vt:i4>
      </vt:variant>
      <vt:variant>
        <vt:lpstr>Motiv</vt:lpstr>
      </vt:variant>
      <vt:variant>
        <vt:i4>1</vt:i4>
      </vt:variant>
      <vt:variant>
        <vt:lpstr>Vložené servery OLE</vt:lpstr>
      </vt:variant>
      <vt:variant>
        <vt:i4>1</vt:i4>
      </vt:variant>
      <vt:variant>
        <vt:lpstr>Nadpisy snímků</vt:lpstr>
      </vt:variant>
      <vt:variant>
        <vt:i4>28</vt:i4>
      </vt:variant>
    </vt:vector>
  </HeadingPairs>
  <TitlesOfParts>
    <vt:vector size="33" baseType="lpstr">
      <vt:lpstr>Arial</vt:lpstr>
      <vt:lpstr>Calibri</vt:lpstr>
      <vt:lpstr>Tahoma</vt:lpstr>
      <vt:lpstr>Motiv sady Office</vt:lpstr>
      <vt:lpstr>Rastrový obrázek</vt:lpstr>
      <vt:lpstr>ŘÍZENÍ OBCÍ A REGIONŮ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Obce v ČR a v okolních státech</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VEŘEJNÁ SPRÁVA</dc:title>
  <dc:creator>Pospíšil Petr</dc:creator>
  <cp:lastModifiedBy>Pospíšil Petr</cp:lastModifiedBy>
  <cp:revision>80</cp:revision>
  <cp:lastPrinted>2018-02-15T12:15:03Z</cp:lastPrinted>
  <dcterms:created xsi:type="dcterms:W3CDTF">2015-09-08T17:35:18Z</dcterms:created>
  <dcterms:modified xsi:type="dcterms:W3CDTF">2019-12-17T11:49:03Z</dcterms:modified>
</cp:coreProperties>
</file>