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84" r:id="rId4"/>
    <p:sldId id="385" r:id="rId5"/>
    <p:sldId id="311" r:id="rId6"/>
    <p:sldId id="312" r:id="rId7"/>
    <p:sldId id="372" r:id="rId8"/>
    <p:sldId id="374" r:id="rId9"/>
    <p:sldId id="373" r:id="rId10"/>
    <p:sldId id="398" r:id="rId11"/>
    <p:sldId id="399" r:id="rId12"/>
    <p:sldId id="400" r:id="rId13"/>
    <p:sldId id="375" r:id="rId14"/>
    <p:sldId id="386" r:id="rId15"/>
    <p:sldId id="388" r:id="rId16"/>
    <p:sldId id="387" r:id="rId17"/>
    <p:sldId id="401" r:id="rId18"/>
    <p:sldId id="377" r:id="rId19"/>
    <p:sldId id="402" r:id="rId20"/>
    <p:sldId id="378" r:id="rId21"/>
    <p:sldId id="379" r:id="rId22"/>
    <p:sldId id="380" r:id="rId23"/>
    <p:sldId id="381" r:id="rId24"/>
    <p:sldId id="344" r:id="rId25"/>
    <p:sldId id="313" r:id="rId26"/>
    <p:sldId id="369" r:id="rId27"/>
    <p:sldId id="403" r:id="rId28"/>
    <p:sldId id="371" r:id="rId29"/>
    <p:sldId id="382" r:id="rId30"/>
    <p:sldId id="383" r:id="rId31"/>
    <p:sldId id="314" r:id="rId32"/>
    <p:sldId id="316" r:id="rId33"/>
    <p:sldId id="349" r:id="rId34"/>
    <p:sldId id="339" r:id="rId35"/>
    <p:sldId id="340" r:id="rId36"/>
    <p:sldId id="319" r:id="rId37"/>
    <p:sldId id="351" r:id="rId38"/>
    <p:sldId id="317" r:id="rId39"/>
    <p:sldId id="352" r:id="rId40"/>
    <p:sldId id="353" r:id="rId41"/>
    <p:sldId id="390" r:id="rId42"/>
    <p:sldId id="396" r:id="rId43"/>
    <p:sldId id="397" r:id="rId44"/>
    <p:sldId id="391" r:id="rId45"/>
    <p:sldId id="354" r:id="rId46"/>
    <p:sldId id="393" r:id="rId47"/>
    <p:sldId id="392" r:id="rId48"/>
    <p:sldId id="394" r:id="rId49"/>
    <p:sldId id="355" r:id="rId50"/>
    <p:sldId id="359" r:id="rId51"/>
    <p:sldId id="395" r:id="rId52"/>
    <p:sldId id="321" r:id="rId53"/>
    <p:sldId id="271" r:id="rId54"/>
    <p:sldId id="356" r:id="rId55"/>
    <p:sldId id="269" r:id="rId5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f-gafi.org/publications/high-risk-and-other-monitored-jurisdictions/documents/call-for-action-february-2020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Nelegální bankovní praktiky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procesu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r>
              <a:rPr lang="cs-CZ" sz="2300" dirty="0"/>
              <a:t>namáčení, tj. umístění peněz do bankovního sektoru</a:t>
            </a:r>
          </a:p>
          <a:p>
            <a:pPr lvl="1"/>
            <a:r>
              <a:rPr lang="cs-CZ" sz="1900" dirty="0"/>
              <a:t>podniky, pro které je typická manipulace s malými hotovostními částkami </a:t>
            </a:r>
          </a:p>
          <a:p>
            <a:pPr lvl="1"/>
            <a:r>
              <a:rPr lang="cs-CZ" sz="1900" dirty="0"/>
              <a:t>strukturování, </a:t>
            </a:r>
            <a:r>
              <a:rPr lang="cs-CZ" sz="1900" dirty="0" err="1"/>
              <a:t>šmoulování</a:t>
            </a:r>
            <a:r>
              <a:rPr lang="cs-CZ" sz="1900" dirty="0"/>
              <a:t>, platby fiktivním společnostem</a:t>
            </a:r>
          </a:p>
          <a:p>
            <a:r>
              <a:rPr lang="cs-CZ" sz="2300" dirty="0"/>
              <a:t>mydlení, tj. vrstvení peněz:</a:t>
            </a:r>
          </a:p>
          <a:p>
            <a:pPr lvl="1"/>
            <a:r>
              <a:rPr lang="cs-CZ" sz="1900" dirty="0"/>
              <a:t>přesun peněz mezi finančními či nefinančními institucemi tak, aby byly zameteny stopy o jejich nelegálním původu</a:t>
            </a:r>
          </a:p>
          <a:p>
            <a:pPr lvl="1"/>
            <a:r>
              <a:rPr lang="cs-CZ" sz="1900" dirty="0"/>
              <a:t>špinavé peníze se mění na očištěné, zametání stop původu</a:t>
            </a:r>
          </a:p>
          <a:p>
            <a:r>
              <a:rPr lang="cs-CZ" sz="2300" dirty="0"/>
              <a:t>ždímání, tj. integrace:</a:t>
            </a:r>
          </a:p>
          <a:p>
            <a:pPr lvl="1"/>
            <a:r>
              <a:rPr lang="cs-CZ" sz="1900" dirty="0"/>
              <a:t>vyprané peníze se vrací zpět původnímu majiteli jako legálně nabytý příjem</a:t>
            </a:r>
          </a:p>
        </p:txBody>
      </p:sp>
    </p:spTree>
    <p:extLst>
      <p:ext uri="{BB962C8B-B14F-4D97-AF65-F5344CB8AC3E}">
        <p14:creationId xmlns:p14="http://schemas.microsoft.com/office/powerpoint/2010/main" val="13393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300" dirty="0"/>
              <a:t>utajování uvnitř obchodních struktur</a:t>
            </a:r>
          </a:p>
          <a:p>
            <a:pPr lvl="0"/>
            <a:r>
              <a:rPr lang="cs-CZ" sz="2300" dirty="0"/>
              <a:t>zneužití legitimní obchodní činnosti</a:t>
            </a:r>
          </a:p>
          <a:p>
            <a:pPr lvl="0"/>
            <a:r>
              <a:rPr lang="cs-CZ" sz="2300" dirty="0"/>
              <a:t>falešná totožnost, falešná dokumentace, nastrčené osoby</a:t>
            </a:r>
          </a:p>
          <a:p>
            <a:pPr lvl="0"/>
            <a:r>
              <a:rPr lang="cs-CZ" sz="2300" dirty="0"/>
              <a:t>využívání odlišností mezinárodních právních systémů</a:t>
            </a:r>
          </a:p>
          <a:p>
            <a:r>
              <a:rPr lang="cs-CZ" sz="2300" dirty="0"/>
              <a:t>používání anonymního majetku</a:t>
            </a:r>
          </a:p>
        </p:txBody>
      </p:sp>
    </p:spTree>
    <p:extLst>
      <p:ext uri="{BB962C8B-B14F-4D97-AF65-F5344CB8AC3E}">
        <p14:creationId xmlns:p14="http://schemas.microsoft.com/office/powerpoint/2010/main" val="39769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000" dirty="0"/>
              <a:t>neekonomické transakce</a:t>
            </a:r>
          </a:p>
          <a:p>
            <a:pPr lvl="0"/>
            <a:r>
              <a:rPr lang="cs-CZ" sz="2000" dirty="0"/>
              <a:t>vklady velkého množství finančních prostředků na účty a následné rychlé výběry či převody</a:t>
            </a:r>
          </a:p>
          <a:p>
            <a:pPr lvl="0"/>
            <a:r>
              <a:rPr lang="cs-CZ" sz="2000" dirty="0" err="1"/>
              <a:t>šmoulování</a:t>
            </a:r>
            <a:endParaRPr lang="cs-CZ" sz="2000" dirty="0"/>
          </a:p>
          <a:p>
            <a:pPr lvl="0"/>
            <a:r>
              <a:rPr lang="cs-CZ" sz="2000" dirty="0"/>
              <a:t>převody do a z rizikových oblastí</a:t>
            </a:r>
          </a:p>
          <a:p>
            <a:pPr lvl="0"/>
            <a:r>
              <a:rPr lang="cs-CZ" sz="2000" dirty="0"/>
              <a:t>převody přes mnoho účtů</a:t>
            </a:r>
          </a:p>
          <a:p>
            <a:pPr lvl="0"/>
            <a:r>
              <a:rPr lang="cs-CZ" sz="2000" dirty="0"/>
              <a:t>rušení produktů pojištění brzy po jejich založení</a:t>
            </a:r>
          </a:p>
          <a:p>
            <a:pPr lvl="0"/>
            <a:r>
              <a:rPr lang="cs-CZ" sz="2000" dirty="0"/>
              <a:t>rozpor mezi chováním účtu a původními informacemi</a:t>
            </a:r>
          </a:p>
          <a:p>
            <a:pPr lvl="0"/>
            <a:r>
              <a:rPr lang="cs-CZ" sz="2000" dirty="0"/>
              <a:t>účetní výkyvy a nereálný obrat</a:t>
            </a:r>
          </a:p>
          <a:p>
            <a:pPr lvl="0"/>
            <a:r>
              <a:rPr lang="cs-CZ" sz="2000" dirty="0"/>
              <a:t>vysoké osobní riziko</a:t>
            </a:r>
          </a:p>
          <a:p>
            <a:pPr lvl="0"/>
            <a:r>
              <a:rPr lang="cs-CZ" sz="2000" dirty="0"/>
              <a:t>nereálné krycí příběhy</a:t>
            </a:r>
          </a:p>
          <a:p>
            <a:r>
              <a:rPr lang="cs-CZ" sz="2000" dirty="0"/>
              <a:t>neobvyklé měny nebo objem finančních prostředků pro daný finanční trh</a:t>
            </a:r>
          </a:p>
        </p:txBody>
      </p:sp>
    </p:spTree>
    <p:extLst>
      <p:ext uri="{BB962C8B-B14F-4D97-AF65-F5344CB8AC3E}">
        <p14:creationId xmlns:p14="http://schemas.microsoft.com/office/powerpoint/2010/main" val="28461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1800" dirty="0"/>
              <a:t>Deklarace principů:</a:t>
            </a:r>
          </a:p>
          <a:p>
            <a:pPr lvl="1"/>
            <a:r>
              <a:rPr lang="cs-CZ" sz="1400" dirty="0"/>
              <a:t>1988: Basilejský výbor pro bankovní dohled</a:t>
            </a:r>
          </a:p>
          <a:p>
            <a:pPr lvl="1"/>
            <a:r>
              <a:rPr lang="cs-CZ" sz="1400" dirty="0"/>
              <a:t>neposkytnout služby osobám, které neprokázaly svou totožnost; mechanismus umožňující důslednou identifikaci klienta</a:t>
            </a:r>
          </a:p>
          <a:p>
            <a:r>
              <a:rPr lang="cs-CZ" sz="1800" dirty="0"/>
              <a:t>Vídeňská konvence:</a:t>
            </a:r>
          </a:p>
          <a:p>
            <a:pPr lvl="1"/>
            <a:r>
              <a:rPr lang="cs-CZ" sz="1400" dirty="0"/>
              <a:t>1988: výsledek jednání Organizace spojených národů</a:t>
            </a:r>
          </a:p>
          <a:p>
            <a:pPr lvl="1"/>
            <a:r>
              <a:rPr lang="cs-CZ" sz="1400" dirty="0"/>
              <a:t>vymezuje se proti nezákonnému obchodu s narkotiky a psychotropními látkami</a:t>
            </a:r>
          </a:p>
          <a:p>
            <a:r>
              <a:rPr lang="cs-CZ" sz="1800" dirty="0"/>
              <a:t>mezinárodní sdružení FATF (Financial </a:t>
            </a:r>
            <a:r>
              <a:rPr lang="cs-CZ" sz="1800" dirty="0" err="1"/>
              <a:t>Action</a:t>
            </a:r>
            <a:r>
              <a:rPr lang="cs-CZ" sz="1800" dirty="0"/>
              <a:t> </a:t>
            </a:r>
            <a:r>
              <a:rPr lang="cs-CZ" sz="1800" dirty="0" err="1"/>
              <a:t>Task</a:t>
            </a:r>
            <a:r>
              <a:rPr lang="cs-CZ" sz="1800" dirty="0"/>
              <a:t> </a:t>
            </a:r>
            <a:r>
              <a:rPr lang="cs-CZ" sz="1800" dirty="0" err="1"/>
              <a:t>Force</a:t>
            </a:r>
            <a:r>
              <a:rPr lang="cs-CZ" sz="1800" dirty="0"/>
              <a:t> on Money </a:t>
            </a:r>
            <a:r>
              <a:rPr lang="cs-CZ" sz="1800" dirty="0" err="1"/>
              <a:t>Laudering</a:t>
            </a:r>
            <a:r>
              <a:rPr lang="cs-CZ" sz="1800" dirty="0"/>
              <a:t>):</a:t>
            </a:r>
          </a:p>
          <a:p>
            <a:pPr lvl="1"/>
            <a:r>
              <a:rPr lang="cs-CZ" sz="1400" dirty="0"/>
              <a:t>1989: summit G 7 </a:t>
            </a:r>
          </a:p>
          <a:p>
            <a:pPr lvl="1"/>
            <a:r>
              <a:rPr lang="cs-CZ" sz="1400" dirty="0"/>
              <a:t>v členských zemích monitoruje postup při budování efektivního systému proti praní špinavých peněz a podporuje přijímání a zavádění opatření proti praní špinavých peněz v nečlenských zemích</a:t>
            </a:r>
          </a:p>
          <a:p>
            <a:pPr lvl="1"/>
            <a:r>
              <a:rPr lang="cs-CZ" sz="1400" dirty="0"/>
              <a:t>vypracovalo 40 + 9 doporučení proti praní peněz + boje proti financování terorismu</a:t>
            </a:r>
          </a:p>
          <a:p>
            <a:pPr lvl="1"/>
            <a:r>
              <a:rPr lang="cs-CZ" sz="1400" dirty="0"/>
              <a:t>v r. 2000 zveřejnil seznam vysoce rizikových a přitom nespolupracujících států, poslední země ze seznamu odebrána v říjnu 2006</a:t>
            </a:r>
          </a:p>
          <a:p>
            <a:pPr lvl="1"/>
            <a:r>
              <a:rPr lang="cs-CZ" sz="1400" dirty="0"/>
              <a:t>aktuálně seznam vysoce rizikových jurisdikcí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Nespolupracující státy dle FATF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FATF: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of Non-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and </a:t>
            </a:r>
            <a:r>
              <a:rPr lang="cs-CZ" dirty="0" err="1"/>
              <a:t>Territories</a:t>
            </a:r>
            <a:r>
              <a:rPr lang="cs-CZ" dirty="0"/>
              <a:t> 2006-2007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14E029-3842-44A4-B371-2C4A20690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362"/>
          <a:stretch/>
        </p:blipFill>
        <p:spPr>
          <a:xfrm>
            <a:off x="1" y="1754012"/>
            <a:ext cx="9143999" cy="386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Vysoce rizikové jurisdikce dle FATF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hlinkClick r:id="rId2"/>
              </a:rPr>
              <a:t>http://www.fatf-gafi.org/publications/high-risk-and-other-monitored-jurisdictions/documents/call-for-action-february-2020.html</a:t>
            </a:r>
            <a:r>
              <a:rPr lang="cs-CZ" sz="2800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503368" cy="4573563"/>
          </a:xfrm>
        </p:spPr>
        <p:txBody>
          <a:bodyPr/>
          <a:lstStyle/>
          <a:p>
            <a:r>
              <a:rPr lang="cs-CZ" sz="2400" dirty="0"/>
              <a:t>na úrovni Evropské unie:</a:t>
            </a:r>
          </a:p>
          <a:p>
            <a:pPr lvl="1"/>
            <a:r>
              <a:rPr lang="cs-CZ" sz="2000" dirty="0"/>
              <a:t>Směrnice Evropského Parlamentu a Rady 2015/849 ze dne 20. května 2015 o předcházení využívání finančního systému k praní peněz nebo financování terorismu</a:t>
            </a:r>
          </a:p>
          <a:p>
            <a:pPr lvl="2"/>
            <a:r>
              <a:rPr lang="cs-CZ" sz="1600" dirty="0"/>
              <a:t>Nařízení Evropského Parlamentu a Rady 2015/847 ze dne 20. května 2015 o informacích doprovázejících převody peněžních prostředků</a:t>
            </a:r>
          </a:p>
          <a:p>
            <a:pPr lvl="1"/>
            <a:r>
              <a:rPr lang="cs-CZ" sz="2000" dirty="0" err="1"/>
              <a:t>Moneyval</a:t>
            </a:r>
            <a:r>
              <a:rPr lang="cs-CZ" sz="2000" dirty="0"/>
              <a:t>: Výbor expertů pro hodnocení opatření proti praní špinavých peněz a financování terorismu </a:t>
            </a:r>
            <a:r>
              <a:rPr lang="cs-CZ" sz="1600" dirty="0"/>
              <a:t>(</a:t>
            </a:r>
            <a:r>
              <a:rPr lang="cs-CZ" sz="1600" dirty="0" err="1"/>
              <a:t>Committee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Experts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Anti-Money </a:t>
            </a:r>
            <a:r>
              <a:rPr lang="cs-CZ" sz="1600" dirty="0" err="1"/>
              <a:t>Laundering</a:t>
            </a:r>
            <a:r>
              <a:rPr lang="cs-CZ" sz="1600" dirty="0"/>
              <a:t> </a:t>
            </a:r>
            <a:r>
              <a:rPr lang="cs-CZ" sz="1600" dirty="0" err="1"/>
              <a:t>Measures</a:t>
            </a:r>
            <a:r>
              <a:rPr lang="cs-CZ" sz="1600" dirty="0"/>
              <a:t>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Financing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Terrorism</a:t>
            </a:r>
            <a:r>
              <a:rPr lang="cs-CZ" sz="1600" dirty="0"/>
              <a:t>)</a:t>
            </a:r>
          </a:p>
          <a:p>
            <a:pPr lvl="2"/>
            <a:r>
              <a:rPr lang="cs-CZ" sz="1600" dirty="0"/>
              <a:t>založen 1997, od 1.1.2011 nezávislým kontrolním orgánem v rámci Rady Evropy, přímo odpovědný Výboru ministrů</a:t>
            </a:r>
          </a:p>
          <a:p>
            <a:pPr lvl="2"/>
            <a:r>
              <a:rPr lang="cs-CZ" sz="1600" dirty="0"/>
              <a:t>provádí hodnocení úrovně systémů boje proti AML zavedených v jednotlivých členských státech a jejich souladu s příslušnými mezinárodními standardy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647384" cy="4573563"/>
          </a:xfrm>
        </p:spPr>
        <p:txBody>
          <a:bodyPr/>
          <a:lstStyle/>
          <a:p>
            <a:r>
              <a:rPr lang="cs-CZ" sz="2400" dirty="0"/>
              <a:t>v ČR:</a:t>
            </a:r>
          </a:p>
          <a:p>
            <a:pPr lvl="1"/>
            <a:r>
              <a:rPr lang="cs-CZ" sz="2000" dirty="0"/>
              <a:t>zákon č. 253/2008 Sb., o některých opatřeních proti legalizaci výnosů z trestné činnosti a financování terorismu (tzv. zákon proti praní špinavých peněz)</a:t>
            </a:r>
          </a:p>
          <a:p>
            <a:pPr marL="1200150" lvl="3" indent="-342900">
              <a:defRPr/>
            </a:pPr>
            <a:r>
              <a:rPr lang="cs-CZ" sz="1600" dirty="0"/>
              <a:t>legalizace výnosů z trestné činnosti (tj. praní špinavých peněz) = jednání sledující zakrytí nezákonného původu jakékoliv ekonomické výhody vyplývající z trestné činnosti s cílem vzbudit zdání, že jde o majetkový prospěch nabytý v souladu se zákonem – k tomu může dojít například přeměnou nebo převodem majetku s vědomím, že pochází z trestné činnosti, za účelem utajení nebo zastření jeho původu (§ 3)</a:t>
            </a:r>
          </a:p>
          <a:p>
            <a:pPr marL="1200150" lvl="3" indent="-342900">
              <a:defRPr/>
            </a:pPr>
            <a:r>
              <a:rPr lang="cs-CZ" sz="1600" dirty="0"/>
              <a:t>povinné osoby:</a:t>
            </a:r>
          </a:p>
          <a:p>
            <a:pPr lvl="3">
              <a:defRPr/>
            </a:pPr>
            <a:r>
              <a:rPr lang="cs-CZ" sz="1500" dirty="0"/>
              <a:t>úvěrové a finanční instituce, auditoři, daňoví poradci, exekutoři, notáři, realitní kanceláře, provozovatelé sázkových her v kasinu, další osoby, např. podnikatelé, kteří přijmou platbu v hotovosti převyšující ekvivalent 10 tisíc euro (§ 2)</a:t>
            </a:r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168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povinných osob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600" dirty="0"/>
              <a:t>identifikovat klienta před uskutečněním obchodu v hodnotě převyšující částku 1 000 EUR</a:t>
            </a:r>
          </a:p>
          <a:p>
            <a:pPr lvl="0"/>
            <a:r>
              <a:rPr lang="cs-CZ" sz="1600" dirty="0"/>
              <a:t>bez ohledu na limit klienta identifikovat vždy, pokud jde o podezřelý obchod, vznik obchodního vztahu, nákup nebo přijetí kulturních památek či předmětů kulturní hodnoty, výplatu zůstatku zrušeného vkladu z vkladní knížky na doručitele či se jedná o osobu, která není pojistníkem a má právo na plnění ze životního pojištění</a:t>
            </a:r>
          </a:p>
          <a:p>
            <a:pPr lvl="0"/>
            <a:r>
              <a:rPr lang="cs-CZ" sz="1600" dirty="0"/>
              <a:t>kontrolovat klienta před uskutečněním obchodu v hodnotě 15 000 EUR nebo vyšší, při převodu peněžních prostředků v hodnotě 1 000 EUR nebo vyšší  a dále v době trvání obchodního vztahu</a:t>
            </a:r>
          </a:p>
          <a:p>
            <a:pPr lvl="0"/>
            <a:r>
              <a:rPr lang="cs-CZ" sz="1600" dirty="0"/>
              <a:t>provést zesílenou identifikaci a kontrolu klienta v případě, že klient, obchod nebo obchodní vztah představuje zvýšené riziko legalizace výnosů z trestné činnosti nebo financování terorismu, zejména vždy při vzniku a průběhu obchodního vztahu s osobou z vysoce rizikové třetí země, uskutečnění obchodu souvisejícího s vysoce rizikovou třetí zemí nebo před uskutečněním obchodu nebo uzavírání obchodního vztahu s politicky exponovanou osobou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povinných osob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700" dirty="0"/>
              <a:t>neuskutečnit obchod, pokud klient odmítne identifikaci (v případě politicky exponované osoby neuskutečnit obchod, pokud není znám původ majetku užitého v obchodu)</a:t>
            </a:r>
          </a:p>
          <a:p>
            <a:pPr lvl="0"/>
            <a:r>
              <a:rPr lang="cs-CZ" sz="1700" dirty="0"/>
              <a:t>uchovávat identifikační údaje po dobu 10 let od uskutečnění obchodu nebo ukončení obchodního vztahu</a:t>
            </a:r>
          </a:p>
          <a:p>
            <a:pPr lvl="0"/>
            <a:r>
              <a:rPr lang="cs-CZ" sz="1700" dirty="0"/>
              <a:t>bez zbytečného odkladu ohlásit podezřelý obchod Finančnímu analytickému úřadu</a:t>
            </a:r>
          </a:p>
          <a:p>
            <a:pPr lvl="0"/>
            <a:r>
              <a:rPr lang="cs-CZ" sz="1700" dirty="0"/>
              <a:t>odložit splnění příkazu klienta, pokud by bezodkladným splněním příkazu mohlo být zmařeno vyšetřování</a:t>
            </a:r>
          </a:p>
          <a:p>
            <a:pPr lvl="0"/>
            <a:r>
              <a:rPr lang="cs-CZ" sz="1700" dirty="0"/>
              <a:t>zavést a uplatňovat odpovídající postupy vnitřní kontroly a komunikace</a:t>
            </a:r>
          </a:p>
          <a:p>
            <a:pPr lvl="0"/>
            <a:r>
              <a:rPr lang="cs-CZ" sz="1700" dirty="0"/>
              <a:t>určit konkrétního zaměstnance jako kontaktní osobu</a:t>
            </a:r>
          </a:p>
          <a:p>
            <a:r>
              <a:rPr lang="cs-CZ" sz="1700" dirty="0"/>
              <a:t>proškolovat zaměstnance</a:t>
            </a:r>
          </a:p>
        </p:txBody>
      </p:sp>
    </p:spTree>
    <p:extLst>
      <p:ext uri="{BB962C8B-B14F-4D97-AF65-F5344CB8AC3E}">
        <p14:creationId xmlns:p14="http://schemas.microsoft.com/office/powerpoint/2010/main" val="37261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nelegálních bankovních praktik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složitost a různorodost finanční sféry</a:t>
            </a:r>
          </a:p>
          <a:p>
            <a:pPr lvl="0"/>
            <a:r>
              <a:rPr lang="cs-CZ" sz="2800" dirty="0"/>
              <a:t>inovace v bankovních produktech</a:t>
            </a:r>
          </a:p>
          <a:p>
            <a:pPr lvl="0"/>
            <a:r>
              <a:rPr lang="cs-CZ" sz="2800" dirty="0"/>
              <a:t>měnící se postavení bank na trhu</a:t>
            </a:r>
          </a:p>
          <a:p>
            <a:pPr lvl="0"/>
            <a:r>
              <a:rPr lang="cs-CZ" sz="2800" dirty="0"/>
              <a:t>měnící se postupy bank</a:t>
            </a:r>
          </a:p>
          <a:p>
            <a:pPr lvl="0"/>
            <a:r>
              <a:rPr lang="cs-CZ" sz="2800" dirty="0"/>
              <a:t>nedostatečně propracovaná legislativa</a:t>
            </a:r>
          </a:p>
          <a:p>
            <a:r>
              <a:rPr lang="cs-CZ" sz="2800" dirty="0"/>
              <a:t>stav bankovního dohledu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Podezřelý obchod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500" dirty="0"/>
              <a:t>klient provádí výběry nebo převody na jiné účty bezprostředně po hotovostních vkladech</a:t>
            </a:r>
          </a:p>
          <a:p>
            <a:r>
              <a:rPr lang="cs-CZ" sz="1500" dirty="0"/>
              <a:t>během jednoho dne nebo ve dnech bezprostředně následujících uskuteční klient nápadně více peněžních operací, než je pro jeho činnost obvyklé</a:t>
            </a:r>
          </a:p>
          <a:p>
            <a:r>
              <a:rPr lang="cs-CZ" sz="1500" dirty="0"/>
              <a:t>počet účtů zřizovaných klientem je ve zjevném nepoměru k předmětu jeho podnikatelské činnosti nebo jeho majetkovým poměrům</a:t>
            </a:r>
          </a:p>
          <a:p>
            <a:r>
              <a:rPr lang="cs-CZ" sz="1500" dirty="0"/>
              <a:t>klient provádí převody majetku, které zjevně nemají ekonomický důvod, nebo provádí složité nebo neobvykle objemné obchody</a:t>
            </a:r>
          </a:p>
          <a:p>
            <a:r>
              <a:rPr lang="cs-CZ" sz="1500" dirty="0"/>
              <a:t>prostředky, s nimiž klient nakládá, zjevně neodpovídají povaze nebo rozsahu jeho podnikatelské činnosti nebo jeho majetkovým poměrům</a:t>
            </a:r>
          </a:p>
          <a:p>
            <a:r>
              <a:rPr lang="cs-CZ" sz="1500" dirty="0"/>
              <a:t>účet je využíván v rozporu s účelem, pro který byl zřízen</a:t>
            </a:r>
          </a:p>
          <a:p>
            <a:r>
              <a:rPr lang="cs-CZ" sz="1500" dirty="0"/>
              <a:t>klient vykonává činnosti, které mohou napomáhat zastření jeho totožnosti nebo totožnosti skutečného majitele,</a:t>
            </a:r>
          </a:p>
          <a:p>
            <a:r>
              <a:rPr lang="cs-CZ" sz="1500" dirty="0"/>
              <a:t>klientem nebo skutečným majitelem je osoba ze státu, který nedostatečně nebo vůbec neuplatňuje opatření proti praní špinavých peněz</a:t>
            </a:r>
          </a:p>
          <a:p>
            <a:r>
              <a:rPr lang="cs-CZ" sz="1500" dirty="0"/>
              <a:t>povinná osoba má pochybnosti o pravdivosti získaných identifikačních údajů o klientovi</a:t>
            </a:r>
          </a:p>
          <a:p>
            <a:r>
              <a:rPr lang="cs-CZ" sz="1500" dirty="0"/>
              <a:t>klient se odmítá podrobit kontrole nebo odmítá uvést identifikační údaje osoby, za kterou jedná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analytický úřad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/>
              <a:t>Finanční analytický útvar</a:t>
            </a:r>
          </a:p>
          <a:p>
            <a:pPr lvl="1"/>
            <a:r>
              <a:rPr lang="cs-CZ" sz="2200" dirty="0"/>
              <a:t>vznikl k 1. červenci 1996 </a:t>
            </a:r>
          </a:p>
          <a:p>
            <a:pPr lvl="1"/>
            <a:r>
              <a:rPr lang="cs-CZ" sz="2200" dirty="0"/>
              <a:t>organizačně patřil pod Ministerstvo financí</a:t>
            </a:r>
          </a:p>
          <a:p>
            <a:r>
              <a:rPr lang="cs-CZ" sz="2600" dirty="0"/>
              <a:t>Finanční analytický úřad</a:t>
            </a:r>
          </a:p>
          <a:p>
            <a:pPr lvl="1"/>
            <a:r>
              <a:rPr lang="cs-CZ" sz="2200" dirty="0"/>
              <a:t>od 1. ledna 2017</a:t>
            </a:r>
          </a:p>
          <a:p>
            <a:pPr lvl="1"/>
            <a:r>
              <a:rPr lang="cs-CZ" sz="2200" dirty="0"/>
              <a:t>přijímá, shromažďuje a analyzuje oznámení o podezřelých obchodech od povinných osob, uchovává je v centrální databázi a v případě podezření ze spáchání trestného činu podává trestní oznámení</a:t>
            </a:r>
          </a:p>
          <a:p>
            <a:pPr lvl="1"/>
            <a:r>
              <a:rPr lang="cs-CZ" sz="2200" dirty="0"/>
              <a:t>také kontroluje povinné osoby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Přijatá oznámení o podezřelých obchodech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683568" y="5949280"/>
            <a:ext cx="5842992" cy="34604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cs-CZ" dirty="0"/>
              <a:t>Zdroj: FAÚ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08E4D3-B557-4877-9C8D-E9B65222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9" y="2132856"/>
            <a:ext cx="8892481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755576" y="6511957"/>
            <a:ext cx="5842992" cy="3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FAÚ: Výroční zpráva 2019, s. 37.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71F4593-0CE4-4DE7-8679-B32730E7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9" cy="599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trading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/>
              <a:t>obchodování s cennými papíry na základě důvěrných (veřejně nedostupných) informací o důležitých událostech, díky nimž investor získá určitou výhodu na trhu (zvýší si zisk nebo se vyhne ztrátě) na úkor ostatních investorů, kteří takovou informaci nemají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nelegální aktivita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insider trading ≠ informed trading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informace a insider osoby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400" dirty="0" err="1"/>
              <a:t>insider</a:t>
            </a:r>
            <a:r>
              <a:rPr lang="cs-CZ" sz="2400" dirty="0"/>
              <a:t> informace = informace, které:</a:t>
            </a:r>
          </a:p>
          <a:p>
            <a:pPr lvl="1"/>
            <a:r>
              <a:rPr lang="cs-CZ" sz="2200" dirty="0"/>
              <a:t>jsou přesné povahy</a:t>
            </a:r>
          </a:p>
          <a:p>
            <a:pPr lvl="1"/>
            <a:r>
              <a:rPr lang="cs-CZ" sz="2200" dirty="0"/>
              <a:t>nebyly uveřejněny</a:t>
            </a:r>
          </a:p>
          <a:p>
            <a:pPr lvl="1"/>
            <a:r>
              <a:rPr lang="cs-CZ" sz="2200" dirty="0"/>
              <a:t>přímo nebo nepřímo se týkají jednoho nebo několika emitentů nebo jednoho nebo několika finančních nástrojů</a:t>
            </a:r>
          </a:p>
          <a:p>
            <a:pPr lvl="1"/>
            <a:r>
              <a:rPr lang="cs-CZ" sz="2200" dirty="0"/>
              <a:t>jsou kurzotvorné a racionální investor by je pravděpodobně použil pro své investiční rozhodnutí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insider osoba (zasvěcená osoba) = subjekt spojený s insider informací: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primární insider osoba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sekundární insider osoba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Insider trading a obchodování s cennými papíry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2800" dirty="0"/>
              <a:t>čelní útok (front running) </a:t>
            </a:r>
          </a:p>
          <a:p>
            <a:pPr lvl="1"/>
            <a:r>
              <a:rPr lang="cs-CZ" sz="2400" dirty="0"/>
              <a:t>broker využije svou znalost neveřejných informací, týkající se transakce s cennými papíry ve velkém rozsahu, ve svůj prospěch a k obchodu na svůj účet</a:t>
            </a:r>
          </a:p>
          <a:p>
            <a:pPr lvl="0"/>
            <a:r>
              <a:rPr lang="cs-CZ" sz="2800" dirty="0"/>
              <a:t>late </a:t>
            </a:r>
            <a:r>
              <a:rPr lang="cs-CZ" sz="2800" dirty="0" err="1"/>
              <a:t>trading</a:t>
            </a:r>
            <a:r>
              <a:rPr lang="cs-CZ" sz="2800" dirty="0"/>
              <a:t> </a:t>
            </a:r>
          </a:p>
          <a:p>
            <a:pPr lvl="1"/>
            <a:r>
              <a:rPr lang="cs-CZ" sz="2400" dirty="0"/>
              <a:t>týká se podílových listů podílových fondů a spočívá v nákupu nebo prodeji podílových listů po uzavření trhu</a:t>
            </a: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12F50CF7-E3B6-43AE-B6F0-EE4F69A84114}"/>
              </a:ext>
            </a:extLst>
          </p:cNvPr>
          <p:cNvSpPr/>
          <p:nvPr/>
        </p:nvSpPr>
        <p:spPr>
          <a:xfrm>
            <a:off x="3059832" y="5517232"/>
            <a:ext cx="3515072" cy="571202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NAV = </a:t>
            </a:r>
            <a:r>
              <a:rPr lang="cs-CZ" sz="1400" dirty="0" err="1">
                <a:solidFill>
                  <a:schemeClr val="tx1"/>
                </a:solidFill>
              </a:rPr>
              <a:t>net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asset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value</a:t>
            </a:r>
            <a:r>
              <a:rPr lang="cs-CZ" sz="1400" dirty="0">
                <a:solidFill>
                  <a:schemeClr val="tx1"/>
                </a:solidFill>
              </a:rPr>
              <a:t> = hodnota podílového listu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27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B681A9-81A4-410A-A82E-6D1D727DC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4" t="39347" r="42912" b="12357"/>
          <a:stretch/>
        </p:blipFill>
        <p:spPr>
          <a:xfrm>
            <a:off x="107504" y="332656"/>
            <a:ext cx="8748562" cy="4868846"/>
          </a:xfrm>
          <a:prstGeom prst="rect">
            <a:avLst/>
          </a:prstGeom>
        </p:spPr>
      </p:pic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DFC8EE2D-80B0-4790-A076-E71755A86D33}"/>
              </a:ext>
            </a:extLst>
          </p:cNvPr>
          <p:cNvSpPr/>
          <p:nvPr/>
        </p:nvSpPr>
        <p:spPr>
          <a:xfrm>
            <a:off x="3059832" y="5517232"/>
            <a:ext cx="3515072" cy="571202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run in front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trading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/>
              <a:t>negativní dopady insider trading: </a:t>
            </a:r>
          </a:p>
          <a:p>
            <a:pPr lvl="1"/>
            <a:r>
              <a:rPr lang="cs-CZ" sz="2300" dirty="0"/>
              <a:t>na likviditu trhu</a:t>
            </a:r>
          </a:p>
          <a:p>
            <a:pPr lvl="1"/>
            <a:r>
              <a:rPr lang="cs-CZ" sz="2300" dirty="0"/>
              <a:t>na náklady účastníků trhu </a:t>
            </a:r>
          </a:p>
          <a:p>
            <a:pPr lvl="1"/>
            <a:r>
              <a:rPr lang="cs-CZ" sz="2300" dirty="0"/>
              <a:t>na efektivnost fungování trhu</a:t>
            </a:r>
          </a:p>
          <a:p>
            <a:pPr lvl="1"/>
            <a:r>
              <a:rPr lang="cs-CZ" sz="2300" dirty="0"/>
              <a:t>na volatilitu trhů</a:t>
            </a:r>
          </a:p>
          <a:p>
            <a:pPr lvl="1"/>
            <a:r>
              <a:rPr lang="cs-CZ" sz="2300" dirty="0"/>
              <a:t>na důvěru účastníků v trh</a:t>
            </a:r>
          </a:p>
          <a:p>
            <a:r>
              <a:rPr lang="cs-CZ" sz="2600" dirty="0"/>
              <a:t>dohled nad insider trading:</a:t>
            </a:r>
          </a:p>
          <a:p>
            <a:pPr lvl="1"/>
            <a:r>
              <a:rPr lang="cs-CZ" sz="2300" dirty="0"/>
              <a:t>v ČR Komise pro cenné papíry, od dubna 2006 ČNB</a:t>
            </a:r>
          </a:p>
          <a:p>
            <a:pPr lvl="1"/>
            <a:r>
              <a:rPr lang="cs-CZ" sz="2300" dirty="0"/>
              <a:t>rozpoznání insider trading není složité, prokázání ano</a:t>
            </a:r>
          </a:p>
          <a:p>
            <a:r>
              <a:rPr lang="cs-CZ" sz="2600" dirty="0"/>
              <a:t>insider trading a konflikt zájmů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7315200" cy="4717579"/>
          </a:xfrm>
        </p:spPr>
        <p:txBody>
          <a:bodyPr/>
          <a:lstStyle/>
          <a:p>
            <a:r>
              <a:rPr lang="cs-CZ" sz="2300" dirty="0"/>
              <a:t>zneužití pravomocí (postavení, funkce) za účelem získání nezaslouženého osobního prospěchu</a:t>
            </a:r>
          </a:p>
          <a:p>
            <a:r>
              <a:rPr lang="cs-CZ" sz="2300" dirty="0"/>
              <a:t>všichni zúčastnění jsou pachateli a mají z této činnosti prospěch</a:t>
            </a:r>
          </a:p>
          <a:p>
            <a:r>
              <a:rPr lang="cs-CZ" sz="2300" dirty="0"/>
              <a:t>zahrnuje společenské jevy, které se svým charakterem radikálně liší, a to podle:</a:t>
            </a:r>
          </a:p>
          <a:p>
            <a:pPr lvl="1"/>
            <a:r>
              <a:rPr lang="cs-CZ" sz="2000" dirty="0"/>
              <a:t>formy úplatku </a:t>
            </a:r>
          </a:p>
          <a:p>
            <a:pPr lvl="1"/>
            <a:r>
              <a:rPr lang="cs-CZ" sz="2000" dirty="0"/>
              <a:t>výše úplatku </a:t>
            </a:r>
          </a:p>
          <a:p>
            <a:pPr lvl="1"/>
            <a:r>
              <a:rPr lang="cs-CZ" sz="2000" dirty="0"/>
              <a:t>rozsahu zainteresovaných osob</a:t>
            </a:r>
          </a:p>
          <a:p>
            <a:pPr lvl="1"/>
            <a:r>
              <a:rPr lang="cs-CZ" sz="2000" dirty="0"/>
              <a:t>složitosti </a:t>
            </a:r>
          </a:p>
          <a:p>
            <a:pPr lvl="1"/>
            <a:r>
              <a:rPr lang="cs-CZ" sz="2000" dirty="0"/>
              <a:t>délky procesů</a:t>
            </a:r>
          </a:p>
          <a:p>
            <a:r>
              <a:rPr lang="cs-CZ" sz="2300" dirty="0"/>
              <a:t>vedle úplatkářství patří k hlavním formám korupce i </a:t>
            </a:r>
            <a:r>
              <a:rPr lang="cs-CZ" sz="2300" dirty="0" err="1"/>
              <a:t>klientelismus</a:t>
            </a:r>
            <a:r>
              <a:rPr lang="cs-CZ" sz="2300" dirty="0"/>
              <a:t> a nepotismus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nelegálních bankovních praktik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zpronevěry</a:t>
            </a:r>
          </a:p>
          <a:p>
            <a:pPr lvl="0"/>
            <a:r>
              <a:rPr lang="cs-CZ" sz="2800" dirty="0"/>
              <a:t>bankovní loupeže a krádeže</a:t>
            </a:r>
          </a:p>
          <a:p>
            <a:pPr lvl="0"/>
            <a:r>
              <a:rPr lang="cs-CZ" sz="2800" dirty="0"/>
              <a:t>insider trading</a:t>
            </a:r>
          </a:p>
          <a:p>
            <a:pPr lvl="0"/>
            <a:r>
              <a:rPr lang="cs-CZ" sz="2800" dirty="0"/>
              <a:t>praní špinavých peněz</a:t>
            </a:r>
          </a:p>
          <a:p>
            <a:r>
              <a:rPr lang="cs-CZ" sz="2800" dirty="0"/>
              <a:t>korupce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30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drobnou a organizovanou korupcí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1916832"/>
          <a:ext cx="8568951" cy="4389120"/>
        </p:xfrm>
        <a:graphic>
          <a:graphicData uri="http://schemas.openxmlformats.org/drawingml/2006/table">
            <a:tbl>
              <a:tblPr/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+mj-lt"/>
                          <a:ea typeface="Calibri"/>
                        </a:rPr>
                        <a:t>Charakteristika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Drobná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Organizovaná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vztah podpláceného a podplácejícího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situační charakter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systémová, připravovaná, dlouhodobá aktivita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objem prostředků, kterých se korupce týká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malé prostředky, většinou peníze v hotovosti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veliké prostředky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finanční převody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fyzický převod nebo předání peněz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finanční prostředky putují složitou cestou, může se jednat o směnu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odhalitelnost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 běžnými kontrolními metodami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snadno </a:t>
                      </a: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dohledatelné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těžko </a:t>
                      </a: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dohledatelné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, často nemusí být přítomno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míra organizovanosti a utajení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netvoří se sítě, utajení relativně malé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síť je k realizaci nutná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odhalování a vyšetřování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nasazení operativní techniky je efektivní, vyšetřování jednoduché, problémem je množství případů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velmi složité, nutná spolupráce různých orgánů, často lze stíhat pouze dílčí část organizované korupce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Korupce dle trestního zákoníku </a:t>
            </a:r>
            <a:r>
              <a:rPr lang="cs-CZ" sz="4000" dirty="0"/>
              <a:t>(zák. č. 40/2009 Sb.)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r>
              <a:rPr lang="cs-CZ" sz="1900" dirty="0"/>
              <a:t>přijetí úplatku (§ 331)</a:t>
            </a:r>
          </a:p>
          <a:p>
            <a:r>
              <a:rPr lang="cs-CZ" sz="1900" dirty="0"/>
              <a:t>podplacení (§ 332)</a:t>
            </a:r>
          </a:p>
          <a:p>
            <a:r>
              <a:rPr lang="cs-CZ" sz="1900" dirty="0"/>
              <a:t>nepřímé úplatkářství (§ 333)</a:t>
            </a:r>
          </a:p>
          <a:p>
            <a:r>
              <a:rPr lang="cs-CZ" sz="1900" dirty="0"/>
              <a:t>pletichy v </a:t>
            </a:r>
            <a:r>
              <a:rPr lang="cs-CZ" sz="1900" dirty="0" err="1"/>
              <a:t>insolvenčním</a:t>
            </a:r>
            <a:r>
              <a:rPr lang="cs-CZ" sz="1900" dirty="0"/>
              <a:t> řízení (§ 226)</a:t>
            </a:r>
          </a:p>
          <a:p>
            <a:r>
              <a:rPr lang="cs-CZ" sz="1900" dirty="0"/>
              <a:t>porušení předpisů o pravidlech hospodářské soutěže (§ 248)</a:t>
            </a:r>
          </a:p>
          <a:p>
            <a:r>
              <a:rPr lang="cs-CZ" sz="1900" dirty="0"/>
              <a:t>sjednání výhody při zadání veřejné zakázky, při veřejné soutěži a veřejné dražbě (§ 256)</a:t>
            </a:r>
          </a:p>
          <a:p>
            <a:r>
              <a:rPr lang="cs-CZ" sz="1900" dirty="0"/>
              <a:t>pletichy při zadání veřejné zakázky a při veřejné soutěži (§ 257)</a:t>
            </a:r>
          </a:p>
          <a:p>
            <a:r>
              <a:rPr lang="cs-CZ" sz="1900" dirty="0"/>
              <a:t>pletichy při veřejné dražbě (§ 258)</a:t>
            </a:r>
          </a:p>
          <a:p>
            <a:r>
              <a:rPr lang="cs-CZ" sz="1900" dirty="0"/>
              <a:t>v určitých zvláštních situacích také trestné činy porušení povinnosti při správě cizího majetku (§ 220 a § 221) a zneužití informace a postavení v obchodním styku (§ 255)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800" dirty="0"/>
              <a:t>narušuje konkurenční prostředí</a:t>
            </a:r>
          </a:p>
          <a:p>
            <a:r>
              <a:rPr lang="cs-CZ" sz="2800" dirty="0"/>
              <a:t>vyvolává nedůvěru k demokratickým principům a k právnímu řádu</a:t>
            </a:r>
          </a:p>
          <a:p>
            <a:r>
              <a:rPr lang="cs-CZ" sz="2800" dirty="0"/>
              <a:t>zátěž pro veřejné rozpočty</a:t>
            </a:r>
          </a:p>
          <a:p>
            <a:pPr lvl="1"/>
            <a:r>
              <a:rPr lang="cs-CZ" sz="2400" dirty="0"/>
              <a:t>přímé ekonomické ztráty</a:t>
            </a:r>
          </a:p>
          <a:p>
            <a:pPr lvl="1"/>
            <a:r>
              <a:rPr lang="cs-CZ" sz="2400" dirty="0"/>
              <a:t>sekundární vlivy na hospodářský růst a kvalitu života</a:t>
            </a:r>
          </a:p>
          <a:p>
            <a:r>
              <a:rPr lang="cs-CZ" sz="2800" dirty="0"/>
              <a:t>dopady na strukturu trhu </a:t>
            </a:r>
          </a:p>
          <a:p>
            <a:r>
              <a:rPr lang="cs-CZ" sz="2800" dirty="0"/>
              <a:t>nižší úroveň zahraničních investic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3300" dirty="0"/>
              <a:t>Přímý fiskální </a:t>
            </a:r>
            <a:r>
              <a:rPr lang="cs-CZ" sz="3300" dirty="0" err="1"/>
              <a:t>benefit</a:t>
            </a:r>
            <a:r>
              <a:rPr lang="cs-CZ" sz="3300" dirty="0"/>
              <a:t> ze snížení korupce na úroveň </a:t>
            </a:r>
            <a:r>
              <a:rPr lang="cs-CZ" sz="3300" dirty="0" err="1"/>
              <a:t>vybr</a:t>
            </a:r>
            <a:r>
              <a:rPr lang="cs-CZ" sz="3300" dirty="0"/>
              <a:t>. zemí </a:t>
            </a:r>
            <a:r>
              <a:rPr lang="cs-CZ" sz="2800" dirty="0"/>
              <a:t>(mld. Kč)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67544" y="6165304"/>
            <a:ext cx="7488832" cy="360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600" dirty="0">
                <a:latin typeface="+mj-lt"/>
              </a:rPr>
              <a:t>Zdroj: Úřad vlády (2013). Analýza možností boje s korupcí v soukromé sféře, s. 26.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 t="17267" b="8633"/>
          <a:stretch>
            <a:fillRect/>
          </a:stretch>
        </p:blipFill>
        <p:spPr bwMode="auto">
          <a:xfrm>
            <a:off x="251520" y="1772816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/>
              <a:t>statistiky trestného činu korupce</a:t>
            </a:r>
          </a:p>
          <a:p>
            <a:pPr lvl="0"/>
            <a:r>
              <a:rPr lang="cs-CZ" sz="2800" dirty="0"/>
              <a:t>průzkumy vlády</a:t>
            </a:r>
          </a:p>
          <a:p>
            <a:pPr lvl="0"/>
            <a:r>
              <a:rPr lang="cs-CZ" sz="2800" dirty="0"/>
              <a:t>údaje Světové banky</a:t>
            </a:r>
          </a:p>
          <a:p>
            <a:r>
              <a:rPr lang="cs-CZ" sz="2800" dirty="0"/>
              <a:t>indexy společnosti </a:t>
            </a:r>
            <a:r>
              <a:rPr lang="cs-CZ" sz="2800" dirty="0" err="1"/>
              <a:t>Transparency</a:t>
            </a:r>
            <a:r>
              <a:rPr lang="cs-CZ" sz="2800" dirty="0"/>
              <a:t> </a:t>
            </a:r>
            <a:r>
              <a:rPr lang="cs-CZ" sz="2800" dirty="0" err="1"/>
              <a:t>International</a:t>
            </a:r>
            <a:endParaRPr lang="cs-CZ" sz="28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Vývoj počtu zjištěných </a:t>
            </a:r>
            <a:r>
              <a:rPr lang="cs-CZ" sz="3200" dirty="0" err="1"/>
              <a:t>vybr</a:t>
            </a:r>
            <a:r>
              <a:rPr lang="cs-CZ" sz="3200" dirty="0"/>
              <a:t>. trestných činů souvisejících s korupcí </a:t>
            </a:r>
            <a:r>
              <a:rPr lang="cs-CZ" sz="3200" dirty="0" err="1"/>
              <a:t>spách</a:t>
            </a:r>
            <a:r>
              <a:rPr lang="cs-CZ" sz="3200" dirty="0"/>
              <a:t>. v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vlastní zpracování dat z : https://www.policie.cz/statistiky-kriminalita.aspx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A9818F-D168-4EE7-9A23-66D4C3D3A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" y="1577771"/>
            <a:ext cx="9145143" cy="45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/>
              <a:t>Zdroj: Strategie vlády v boji s korupcí na období let 2013 a 2014, s. 16.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600" dirty="0"/>
              <a:t>Oblast, kde je úplatkářství nejvíce rozšířeno – pořadí institucí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76923"/>
            <a:ext cx="7033573" cy="490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Korupce dle Světové banky</a:t>
            </a:r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0" y="6517852"/>
            <a:ext cx="9144000" cy="340148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cs-CZ" sz="1400" dirty="0"/>
              <a:t>Zdroj: http://data.worldbank.org/indicator/IC.FRM.CORR.ZS/countries?display=map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596" t="20122" r="35187" b="5687"/>
          <a:stretch>
            <a:fillRect/>
          </a:stretch>
        </p:blipFill>
        <p:spPr bwMode="auto">
          <a:xfrm>
            <a:off x="827584" y="1268760"/>
            <a:ext cx="6731924" cy="50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675" t="38495" r="47982" b="55993"/>
          <a:stretch>
            <a:fillRect/>
          </a:stretch>
        </p:blipFill>
        <p:spPr bwMode="auto">
          <a:xfrm>
            <a:off x="648072" y="5445224"/>
            <a:ext cx="5771916" cy="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Transparency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300" dirty="0"/>
              <a:t>mezinárodní nevládní organizace bojující proti korupci a zvyšující veřejné povědomí o korupci </a:t>
            </a:r>
          </a:p>
          <a:p>
            <a:pPr>
              <a:lnSpc>
                <a:spcPct val="90000"/>
              </a:lnSpc>
            </a:pPr>
            <a:r>
              <a:rPr lang="cs-CZ" sz="2300" dirty="0"/>
              <a:t>korupci měří prostřednictvím několika indexů: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Index vnímané korupce (CPI – </a:t>
            </a:r>
            <a:r>
              <a:rPr lang="cs-CZ" sz="1800" dirty="0" err="1"/>
              <a:t>Corruption</a:t>
            </a:r>
            <a:r>
              <a:rPr lang="cs-CZ" sz="1800" dirty="0"/>
              <a:t> </a:t>
            </a:r>
            <a:r>
              <a:rPr lang="cs-CZ" sz="1800" dirty="0" err="1"/>
              <a:t>Perception</a:t>
            </a:r>
            <a:r>
              <a:rPr lang="cs-CZ" sz="1800" dirty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vychází z průzkumů veřejného mínění a výzkumů mezi podnikateli, analytiky a zástupci odborné veřejnosti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CPI může nabývat hodnot od 0 do 100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současně jsou jednotlivé země řazeny dle pořadí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Globální barometr korupce (GCB – </a:t>
            </a:r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Corruption</a:t>
            </a:r>
            <a:r>
              <a:rPr lang="cs-CZ" sz="1800" dirty="0"/>
              <a:t> </a:t>
            </a:r>
            <a:r>
              <a:rPr lang="cs-CZ" sz="1800" dirty="0" err="1"/>
              <a:t>Barometer</a:t>
            </a:r>
            <a:r>
              <a:rPr lang="cs-CZ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založen na průzkumu mínění více než 60 tisíc občanů v 60 zemích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Index plátců úplatků (BPI – </a:t>
            </a:r>
            <a:r>
              <a:rPr lang="cs-CZ" sz="1800" dirty="0" err="1"/>
              <a:t>Bribe</a:t>
            </a:r>
            <a:r>
              <a:rPr lang="cs-CZ" sz="1800" dirty="0"/>
              <a:t> </a:t>
            </a:r>
            <a:r>
              <a:rPr lang="cs-CZ" sz="1800" dirty="0" err="1"/>
              <a:t>Payers</a:t>
            </a:r>
            <a:r>
              <a:rPr lang="cs-CZ" sz="1800" dirty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založen na průzkumu mínění manažerů v 30 zemích 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řadí největší světové vývozce podle tendence jejich firem k uplácení v zahraničí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Zdroj: </a:t>
            </a:r>
            <a:r>
              <a:rPr lang="pt-BR" sz="2000" dirty="0"/>
              <a:t>https://www.transparency.org/en/cpi/2020/index/nzl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Vývoj hodnot CPI v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BE7ED0-312C-4CB8-9ED4-31D33647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2276872"/>
            <a:ext cx="9143238" cy="80486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Zpronevěry, bankovní loupeže a krádeže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645571"/>
          </a:xfrm>
        </p:spPr>
        <p:txBody>
          <a:bodyPr/>
          <a:lstStyle/>
          <a:p>
            <a:r>
              <a:rPr lang="cs-CZ" sz="1700" dirty="0"/>
              <a:t>loupeže a krádeže</a:t>
            </a:r>
          </a:p>
          <a:p>
            <a:pPr lvl="1"/>
            <a:r>
              <a:rPr lang="cs-CZ" sz="1400" dirty="0"/>
              <a:t>banky  mají propracované bezpečnostní postupy</a:t>
            </a:r>
          </a:p>
          <a:p>
            <a:pPr lvl="1"/>
            <a:r>
              <a:rPr lang="cs-CZ" sz="1400" dirty="0"/>
              <a:t>útočníci: profesionálové a amatéři</a:t>
            </a:r>
          </a:p>
          <a:p>
            <a:r>
              <a:rPr lang="cs-CZ" sz="1700" dirty="0"/>
              <a:t>podvody ze strany klientů:</a:t>
            </a:r>
          </a:p>
          <a:p>
            <a:pPr lvl="1"/>
            <a:r>
              <a:rPr lang="cs-CZ" sz="1400" dirty="0"/>
              <a:t>zneužití finančních prostředků na jiný účel</a:t>
            </a:r>
          </a:p>
          <a:p>
            <a:pPr lvl="1"/>
            <a:r>
              <a:rPr lang="cs-CZ" sz="1400" dirty="0"/>
              <a:t>padělání bankovek či mincí</a:t>
            </a:r>
          </a:p>
          <a:p>
            <a:pPr lvl="1"/>
            <a:r>
              <a:rPr lang="cs-CZ" sz="1400" dirty="0"/>
              <a:t>podvody s platebními kartami, směnkami či šeky</a:t>
            </a:r>
          </a:p>
          <a:p>
            <a:pPr lvl="1"/>
            <a:r>
              <a:rPr lang="cs-CZ" sz="1400" dirty="0"/>
              <a:t>úvěrové podvody</a:t>
            </a:r>
          </a:p>
          <a:p>
            <a:r>
              <a:rPr lang="cs-CZ" sz="1700" dirty="0"/>
              <a:t>trestná činnost zaměstnanců a členů vedení banky:</a:t>
            </a:r>
          </a:p>
          <a:p>
            <a:pPr lvl="1"/>
            <a:r>
              <a:rPr lang="cs-CZ" sz="1400" dirty="0"/>
              <a:t>pracovník banky dočasně využije prostředky klienta a uloží je do cenných papírů nebo na vlastní účet s tím, že peníze nebo cenné papíry na účet klienta převede později, s několikadenním zpožděním</a:t>
            </a:r>
          </a:p>
          <a:p>
            <a:pPr lvl="1"/>
            <a:r>
              <a:rPr lang="cs-CZ" sz="1400" dirty="0"/>
              <a:t>poskytnou či napomohou poskytnutí úvěru spřízněné společnosti, která nedlouho poté vyhlásí bankrot</a:t>
            </a:r>
          </a:p>
          <a:p>
            <a:pPr lvl="1"/>
            <a:r>
              <a:rPr lang="cs-CZ" sz="1400" dirty="0"/>
              <a:t>nadměrně rizikové obchody, podstupované zaměstnancem banky, který překračuje limity banky</a:t>
            </a:r>
          </a:p>
          <a:p>
            <a:pPr lvl="2"/>
            <a:r>
              <a:rPr lang="cs-CZ" sz="1200" dirty="0" err="1"/>
              <a:t>Nick</a:t>
            </a:r>
            <a:r>
              <a:rPr lang="cs-CZ" sz="1200" dirty="0"/>
              <a:t> </a:t>
            </a:r>
            <a:r>
              <a:rPr lang="cs-CZ" sz="1200" dirty="0" err="1"/>
              <a:t>Leeson</a:t>
            </a:r>
            <a:r>
              <a:rPr lang="cs-CZ" sz="1200" dirty="0"/>
              <a:t> a </a:t>
            </a:r>
            <a:r>
              <a:rPr lang="cs-CZ" sz="1200" dirty="0" err="1"/>
              <a:t>Barings</a:t>
            </a:r>
            <a:r>
              <a:rPr lang="cs-CZ" sz="1200" dirty="0"/>
              <a:t>; Lehman Brothers; </a:t>
            </a:r>
            <a:r>
              <a:rPr lang="cs-CZ" sz="1200" dirty="0" err="1"/>
              <a:t>Société</a:t>
            </a:r>
            <a:r>
              <a:rPr lang="cs-CZ" sz="1200" dirty="0"/>
              <a:t> </a:t>
            </a:r>
            <a:r>
              <a:rPr lang="cs-CZ" sz="1200" dirty="0" err="1"/>
              <a:t>Générale</a:t>
            </a:r>
            <a:endParaRPr lang="cs-CZ" sz="1200" dirty="0"/>
          </a:p>
          <a:p>
            <a:pPr lvl="1"/>
            <a:r>
              <a:rPr lang="cs-CZ" sz="1400" dirty="0"/>
              <a:t>obrana: </a:t>
            </a:r>
          </a:p>
          <a:p>
            <a:pPr lvl="2"/>
            <a:r>
              <a:rPr lang="cs-CZ" sz="1200" dirty="0"/>
              <a:t>princip čtyř očí </a:t>
            </a:r>
          </a:p>
          <a:p>
            <a:pPr lvl="2"/>
            <a:r>
              <a:rPr lang="cs-CZ" sz="1200" dirty="0"/>
              <a:t>požadavek na morální profil a profesionální zkušenosti členů vedení banky jako jedna z podmínek udělení bankovní licence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https://www.transparency.cz/cpi2020/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4971" t="86944" r="22276" b="6941"/>
          <a:stretch/>
        </p:blipFill>
        <p:spPr bwMode="auto">
          <a:xfrm>
            <a:off x="4680000" y="5976000"/>
            <a:ext cx="3096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B26F62-5720-4212-AAF6-2BBCCA9C7D44}"/>
              </a:ext>
            </a:extLst>
          </p:cNvPr>
          <p:cNvPicPr/>
          <p:nvPr/>
        </p:nvPicPr>
        <p:blipFill rotWithShape="1">
          <a:blip r:embed="rId3"/>
          <a:srcRect l="27269" t="35604" r="30106" b="14383"/>
          <a:stretch/>
        </p:blipFill>
        <p:spPr bwMode="auto">
          <a:xfrm>
            <a:off x="231838" y="1219449"/>
            <a:ext cx="7364497" cy="4729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2020 CPI Report, s. 7.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D922F6-D6FE-451F-8DAF-C81DB319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5" y="1417638"/>
            <a:ext cx="7881870" cy="476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42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2020 CPI Report, s. 11.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793D9A-5656-4A57-8AFB-E0CB9FE3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5" y="1403163"/>
            <a:ext cx="7830355" cy="463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2020 CPI Report, s. 9.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4F60F2-5D18-47A4-8ACD-3258436E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31621"/>
            <a:ext cx="7091143" cy="5171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44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23750" r="24110" b="18501"/>
          <a:stretch>
            <a:fillRect/>
          </a:stretch>
        </p:blipFill>
        <p:spPr bwMode="auto">
          <a:xfrm>
            <a:off x="467544" y="1196752"/>
            <a:ext cx="8126061" cy="5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915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71" y="1556792"/>
            <a:ext cx="8880729" cy="38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42325" cy="20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21" y="3645024"/>
            <a:ext cx="8863279" cy="262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2" y="1268758"/>
            <a:ext cx="8198358" cy="50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Zdroj: </a:t>
            </a:r>
            <a:r>
              <a:rPr lang="pt-BR" sz="2000" dirty="0"/>
              <a:t>http://bpi.transparency.org/bpi2011/results/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088" t="15749" r="48425" b="29921"/>
          <a:stretch>
            <a:fillRect/>
          </a:stretch>
        </p:blipFill>
        <p:spPr bwMode="auto">
          <a:xfrm>
            <a:off x="0" y="0"/>
            <a:ext cx="9144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/>
              <a:t>Počet loupeží v bankách v ČR</a:t>
            </a: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vlastní zpracování dat z : https://www.policie.cz/statistiky-kriminalita.aspx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B62B79-6514-4771-9BD4-B94DD0BB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119"/>
            <a:ext cx="9121140" cy="45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/>
              <a:t>Index plátců úplatků 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pt-BR" sz="1600" dirty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1" t="4517" r="791" b="2259"/>
          <a:stretch>
            <a:fillRect/>
          </a:stretch>
        </p:blipFill>
        <p:spPr bwMode="auto">
          <a:xfrm>
            <a:off x="395536" y="1052736"/>
            <a:ext cx="8201013" cy="543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/>
              <a:t>Index plátců úplatků 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pt-BR" sz="1600" dirty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980728"/>
            <a:ext cx="5867705" cy="55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1500"/>
            <a:ext cx="7143750" cy="581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Korupce v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/>
              <a:t>korupce je problémem především ve veřejném sektoru, v bankovnictví se nejedná o příliš frekventované téma</a:t>
            </a:r>
          </a:p>
          <a:p>
            <a:r>
              <a:rPr lang="cs-CZ" sz="2300" dirty="0"/>
              <a:t>ekonomické důvody korupce v bankovnictví:</a:t>
            </a:r>
          </a:p>
          <a:p>
            <a:pPr lvl="1"/>
            <a:r>
              <a:rPr lang="cs-CZ" sz="1900" dirty="0"/>
              <a:t>nedostatečná transparentnost bankovnictví</a:t>
            </a:r>
          </a:p>
          <a:p>
            <a:pPr lvl="1"/>
            <a:r>
              <a:rPr lang="cs-CZ" sz="1900" dirty="0"/>
              <a:t>nedostatečná transparentnost nabídek jednotlivých bankovních produktů</a:t>
            </a:r>
          </a:p>
          <a:p>
            <a:pPr lvl="1"/>
            <a:r>
              <a:rPr lang="cs-CZ" sz="1900" dirty="0"/>
              <a:t>bankovní tajemství</a:t>
            </a:r>
          </a:p>
          <a:p>
            <a:pPr lvl="1"/>
            <a:r>
              <a:rPr lang="cs-CZ" sz="1900" dirty="0"/>
              <a:t>složitost regulace a dohledu</a:t>
            </a:r>
          </a:p>
          <a:p>
            <a:pPr lvl="1"/>
            <a:r>
              <a:rPr lang="cs-CZ" sz="1900" dirty="0"/>
              <a:t>nejednoznačná regulativní pravidla</a:t>
            </a:r>
          </a:p>
          <a:p>
            <a:r>
              <a:rPr lang="cs-CZ" sz="2300" dirty="0"/>
              <a:t>nejrozšířenější oblasti korupce v bankovnictví:</a:t>
            </a:r>
          </a:p>
          <a:p>
            <a:pPr lvl="1"/>
            <a:r>
              <a:rPr lang="cs-CZ" sz="1900" dirty="0"/>
              <a:t>poskytování úvěrů </a:t>
            </a:r>
          </a:p>
          <a:p>
            <a:pPr lvl="1"/>
            <a:r>
              <a:rPr lang="cs-CZ" sz="1900" dirty="0"/>
              <a:t>poskytování bankovních záruk</a:t>
            </a:r>
          </a:p>
          <a:p>
            <a:pPr lvl="1"/>
            <a:r>
              <a:rPr lang="cs-CZ" sz="1900" dirty="0"/>
              <a:t>oceňování majetku a cenných papírů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odstranění korupce v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pPr lvl="0"/>
            <a:r>
              <a:rPr lang="cs-CZ" sz="2800" dirty="0"/>
              <a:t>co nejvíce transparentní proces rozhodování o úvěrech</a:t>
            </a:r>
          </a:p>
          <a:p>
            <a:pPr lvl="0"/>
            <a:r>
              <a:rPr lang="cs-CZ" sz="2800" dirty="0"/>
              <a:t>odosobněný vztah mezi bankou a klientem</a:t>
            </a:r>
          </a:p>
          <a:p>
            <a:pPr lvl="0"/>
            <a:r>
              <a:rPr lang="cs-CZ" sz="2800" dirty="0"/>
              <a:t>preciznější, transparentnější a srozumitelná legislativa</a:t>
            </a:r>
          </a:p>
          <a:p>
            <a:r>
              <a:rPr lang="cs-CZ" sz="2800" dirty="0"/>
              <a:t>informační otevření bankovního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pic>
        <p:nvPicPr>
          <p:cNvPr id="8" name="Obrázek 7" descr="BA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499705" cy="49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3000" dirty="0"/>
              <a:t>jednání, jehož cílem je zakrýt nezákonný původ peněžních prostředků s cílem vzbudit zdání, že jde o legálně nabyté peněžní prostředky</a:t>
            </a:r>
          </a:p>
          <a:p>
            <a:r>
              <a:rPr lang="cs-CZ" sz="3000" dirty="0"/>
              <a:t>špinavé peníze:</a:t>
            </a:r>
          </a:p>
          <a:p>
            <a:pPr lvl="1"/>
            <a:r>
              <a:rPr lang="cs-CZ" sz="2600" dirty="0" err="1"/>
              <a:t>gray</a:t>
            </a:r>
            <a:r>
              <a:rPr lang="cs-CZ" sz="2600" dirty="0"/>
              <a:t> money</a:t>
            </a:r>
          </a:p>
          <a:p>
            <a:pPr lvl="1"/>
            <a:r>
              <a:rPr lang="cs-CZ" sz="2600" dirty="0" err="1"/>
              <a:t>black</a:t>
            </a:r>
            <a:r>
              <a:rPr lang="cs-CZ" sz="2600" dirty="0"/>
              <a:t>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Koloběh nelegálního kapitálu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rysy při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600" dirty="0"/>
              <a:t>potřeba utajit zdroj prostředků a jejich pravé vlastnictví</a:t>
            </a:r>
          </a:p>
          <a:p>
            <a:pPr lvl="0"/>
            <a:r>
              <a:rPr lang="cs-CZ" sz="2600" dirty="0"/>
              <a:t>nutnost změny podoby prostředků</a:t>
            </a:r>
          </a:p>
          <a:p>
            <a:pPr lvl="0"/>
            <a:r>
              <a:rPr lang="cs-CZ" sz="2600" dirty="0"/>
              <a:t>potřeba zamést stopy</a:t>
            </a:r>
          </a:p>
          <a:p>
            <a:pPr lvl="0"/>
            <a:r>
              <a:rPr lang="cs-CZ" sz="2600" dirty="0"/>
              <a:t>nutnost kontroly nad celým procesem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26394</TotalTime>
  <Words>2724</Words>
  <Application>Microsoft Office PowerPoint</Application>
  <PresentationFormat>Předvádění na obrazovce (4:3)</PresentationFormat>
  <Paragraphs>342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Calibri</vt:lpstr>
      <vt:lpstr>Verdana</vt:lpstr>
      <vt:lpstr>Wingdings</vt:lpstr>
      <vt:lpstr>Wingdings 3</vt:lpstr>
      <vt:lpstr>02_Regulace a dohled 2019</vt:lpstr>
      <vt:lpstr>Nelegální bankovní praktiky</vt:lpstr>
      <vt:lpstr>Příčiny nelegálních bankovních praktik</vt:lpstr>
      <vt:lpstr>Druhy nelegálních bankovních praktik</vt:lpstr>
      <vt:lpstr>Zpronevěry, bankovní loupeže a krádeže</vt:lpstr>
      <vt:lpstr>Počet loupeží v bankách v ČR</vt:lpstr>
      <vt:lpstr>Prezentace aplikace PowerPoint</vt:lpstr>
      <vt:lpstr>Praní špinavých peněz</vt:lpstr>
      <vt:lpstr>Koloběh nelegálního kapitálu</vt:lpstr>
      <vt:lpstr>Společné rysy při praní špinavých peněz</vt:lpstr>
      <vt:lpstr>Fáze procesu praní špinavých peněz</vt:lpstr>
      <vt:lpstr>Způsoby praní špinavých peněz</vt:lpstr>
      <vt:lpstr>Indikátory praní špinavých peněz</vt:lpstr>
      <vt:lpstr>Legislativa proti praní špinavých peněz (1)</vt:lpstr>
      <vt:lpstr>Nespolupracující státy dle FATF</vt:lpstr>
      <vt:lpstr>Vysoce rizikové jurisdikce dle FATF</vt:lpstr>
      <vt:lpstr>Legislativa proti praní špinavých peněz (2)</vt:lpstr>
      <vt:lpstr>Legislativa proti praní špinavých peněz (3)</vt:lpstr>
      <vt:lpstr>Povinnosti povinných osob (1)</vt:lpstr>
      <vt:lpstr>Povinnosti povinných osob (2)</vt:lpstr>
      <vt:lpstr>Podezřelý obchod</vt:lpstr>
      <vt:lpstr>Finanční analytický úřad</vt:lpstr>
      <vt:lpstr>Přijatá oznámení o podezřelých obchodech</vt:lpstr>
      <vt:lpstr>Prezentace aplikace PowerPoint</vt:lpstr>
      <vt:lpstr>Insider trading</vt:lpstr>
      <vt:lpstr>Insider informace a insider osoby</vt:lpstr>
      <vt:lpstr>Insider trading a obchodování s cennými papíry</vt:lpstr>
      <vt:lpstr>Prezentace aplikace PowerPoint</vt:lpstr>
      <vt:lpstr>Insider trading</vt:lpstr>
      <vt:lpstr>Korupce</vt:lpstr>
      <vt:lpstr>Rozdíly mezi drobnou a organizovanou korupcí</vt:lpstr>
      <vt:lpstr>Korupce dle trestního zákoníku (zák. č. 40/2009 Sb.)</vt:lpstr>
      <vt:lpstr>Důsledky korupce</vt:lpstr>
      <vt:lpstr>Přímý fiskální benefit ze snížení korupce na úroveň vybr. zemí (mld. Kč)</vt:lpstr>
      <vt:lpstr>Měření korupce</vt:lpstr>
      <vt:lpstr>Vývoj počtu zjištěných vybr. trestných činů souvisejících s korupcí spách. v ČR</vt:lpstr>
      <vt:lpstr>Oblast, kde je úplatkářství nejvíce rozšířeno – pořadí institucí</vt:lpstr>
      <vt:lpstr>Korupce dle Světové banky</vt:lpstr>
      <vt:lpstr>Transparency International</vt:lpstr>
      <vt:lpstr>Vývoj hodnot CPI v ČR</vt:lpstr>
      <vt:lpstr>CPI v roce 2020</vt:lpstr>
      <vt:lpstr>CPI v roce 2020</vt:lpstr>
      <vt:lpstr>CPI v roce 2020</vt:lpstr>
      <vt:lpstr>CPI v roce 2020</vt:lpstr>
      <vt:lpstr>Globální barometr korupce 2017</vt:lpstr>
      <vt:lpstr>Globální barometr korupce 2017</vt:lpstr>
      <vt:lpstr>Globální barometr korupce 2017</vt:lpstr>
      <vt:lpstr>Globální barometr korupce 2017</vt:lpstr>
      <vt:lpstr>Globální barometr korupce 2017</vt:lpstr>
      <vt:lpstr>Prezentace aplikace PowerPoint</vt:lpstr>
      <vt:lpstr>Index plátců úplatků 2011</vt:lpstr>
      <vt:lpstr>Index plátců úplatků 2011</vt:lpstr>
      <vt:lpstr>Prezentace aplikace PowerPoint</vt:lpstr>
      <vt:lpstr>Korupce v bankovnictví</vt:lpstr>
      <vt:lpstr>Možnosti odstranění korupce v bankovnictví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119</cp:revision>
  <cp:lastPrinted>2021-04-09T22:18:00Z</cp:lastPrinted>
  <dcterms:created xsi:type="dcterms:W3CDTF">2019-03-12T20:26:39Z</dcterms:created>
  <dcterms:modified xsi:type="dcterms:W3CDTF">2021-04-10T20:23:15Z</dcterms:modified>
</cp:coreProperties>
</file>