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3/21/2021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nancnisprava.cz/assets/cs/prilohy/d-zakony/Pokyn_GFR_D-22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ravo.cz/top/clanky/nove-sazby-cestovnich-nahrad-pro-rok-2020-110489.html" TargetMode="External"/><Relationship Id="rId2" Type="http://schemas.openxmlformats.org/officeDocument/2006/relationships/hyperlink" Target="https://www.mfcr.cz/cs/legislativa/cestovni-nahrad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psv.cz/web/cz/vyhlasky-2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0195" y="355002"/>
            <a:ext cx="9966960" cy="4087906"/>
          </a:xfrm>
        </p:spPr>
        <p:txBody>
          <a:bodyPr/>
          <a:lstStyle/>
          <a:p>
            <a:r>
              <a:rPr lang="cs-CZ" dirty="0" smtClean="0"/>
              <a:t>Účetní a daňové praktikum</a:t>
            </a:r>
            <a:br>
              <a:rPr lang="cs-CZ" dirty="0" smtClean="0"/>
            </a:br>
            <a:r>
              <a:rPr lang="cs-CZ" dirty="0" smtClean="0"/>
              <a:t>FIÚ/</a:t>
            </a:r>
            <a:r>
              <a:rPr lang="cs-CZ" dirty="0" err="1" smtClean="0"/>
              <a:t>bPKudp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69848" y="4851698"/>
            <a:ext cx="7891272" cy="1075765"/>
          </a:xfrm>
        </p:spPr>
        <p:txBody>
          <a:bodyPr/>
          <a:lstStyle/>
          <a:p>
            <a:r>
              <a:rPr lang="cs-CZ" dirty="0" smtClean="0"/>
              <a:t>Ing. Michaela Strzelecká, Ph.D.</a:t>
            </a:r>
          </a:p>
          <a:p>
            <a:r>
              <a:rPr lang="cs-CZ" dirty="0" smtClean="0"/>
              <a:t>AR 2020/2021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5687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Krácení Cestovních náhrad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Krácení cestovních náhrad (platí pro ČR i zahraničí) v případě bezplatně poskytnutého stravování</a:t>
            </a:r>
          </a:p>
          <a:p>
            <a:r>
              <a:rPr lang="cs-CZ" dirty="0" smtClean="0"/>
              <a:t>Za každé bezplatně poskytnuté jídlo se snižuje až o hodnotu</a:t>
            </a:r>
          </a:p>
          <a:p>
            <a:pPr lvl="1"/>
            <a:r>
              <a:rPr lang="cs-CZ" dirty="0" smtClean="0"/>
              <a:t>70 % stravného – I. pásmo </a:t>
            </a:r>
          </a:p>
          <a:p>
            <a:pPr lvl="1"/>
            <a:r>
              <a:rPr lang="cs-CZ" dirty="0" smtClean="0"/>
              <a:t>35 % stravného – II. pásmo</a:t>
            </a:r>
          </a:p>
          <a:p>
            <a:pPr lvl="1"/>
            <a:r>
              <a:rPr lang="cs-CZ" dirty="0" smtClean="0"/>
              <a:t>25 % stravného – III. pásmo 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§ 163 odst. 2 ZP – tuzemské stravné</a:t>
            </a:r>
          </a:p>
          <a:p>
            <a:pPr lvl="1"/>
            <a:r>
              <a:rPr lang="cs-CZ" dirty="0" smtClean="0"/>
              <a:t>§ 170 odst. 5 ZP – zahraniční stravné</a:t>
            </a:r>
          </a:p>
          <a:p>
            <a:pPr marL="27432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055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Cestovní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000" dirty="0" smtClean="0"/>
              <a:t>Poskytování cestovních náhrad zaměstnancům </a:t>
            </a:r>
          </a:p>
          <a:p>
            <a:pPr marL="0" indent="0">
              <a:buNone/>
            </a:pPr>
            <a:endParaRPr lang="cs-CZ" sz="3000" dirty="0" smtClean="0"/>
          </a:p>
          <a:p>
            <a:pPr lvl="1">
              <a:spcAft>
                <a:spcPts val="1000"/>
              </a:spcAft>
            </a:pPr>
            <a:r>
              <a:rPr lang="cs-CZ" sz="3000" dirty="0" smtClean="0"/>
              <a:t>dle zákona č. 262/2006 Sb., § 151 - § 189 (zákoník práce)</a:t>
            </a:r>
          </a:p>
          <a:p>
            <a:pPr lvl="1">
              <a:spcAft>
                <a:spcPts val="1000"/>
              </a:spcAft>
            </a:pPr>
            <a:r>
              <a:rPr lang="cs-CZ" sz="3000" dirty="0" smtClean="0"/>
              <a:t>CN v podnikatelských subjektech X zaměstnanci nepodnikatelského sektoru (stát, státní fondy, ÚSC a jimi zřízené PO apod. (v seminářích bude práce s podnikatelskými subjekty – tzn. § 156 - § 189 ZP)</a:t>
            </a:r>
          </a:p>
          <a:p>
            <a:pPr lvl="1">
              <a:spcAft>
                <a:spcPts val="1000"/>
              </a:spcAft>
            </a:pPr>
            <a:r>
              <a:rPr lang="cs-CZ" sz="3000" dirty="0" smtClean="0"/>
              <a:t>Hlava II ZP – Poskytnutí cestovních náhrad zaměstnanci zaměstnavatele, který není uveden v § 109, odst. 3</a:t>
            </a:r>
          </a:p>
          <a:p>
            <a:pPr marL="274320" lvl="1" indent="0">
              <a:buNone/>
            </a:pPr>
            <a:endParaRPr lang="cs-CZ" dirty="0" smtClean="0"/>
          </a:p>
          <a:p>
            <a:pPr marL="274320" lvl="1" indent="0">
              <a:buNone/>
            </a:pPr>
            <a:endParaRPr lang="cs-CZ" dirty="0" smtClean="0"/>
          </a:p>
          <a:p>
            <a:pPr marL="274320" lvl="1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6373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Cestovní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POKYN GFŘ D-22</a:t>
            </a:r>
          </a:p>
          <a:p>
            <a:endParaRPr lang="cs-CZ" sz="3200" dirty="0" smtClean="0"/>
          </a:p>
          <a:p>
            <a:pPr lvl="1"/>
            <a:r>
              <a:rPr lang="cs-CZ" sz="3200" dirty="0" smtClean="0"/>
              <a:t>Generální finanční ředitelství vydává pokyny v řadě D pro jednotný postup</a:t>
            </a:r>
          </a:p>
          <a:p>
            <a:pPr lvl="1"/>
            <a:endParaRPr lang="cs-CZ" sz="3200" dirty="0" smtClean="0"/>
          </a:p>
          <a:p>
            <a:pPr lvl="1"/>
            <a:r>
              <a:rPr lang="cs-CZ" sz="3200" dirty="0">
                <a:hlinkClick r:id="rId2"/>
              </a:rPr>
              <a:t>https://</a:t>
            </a:r>
            <a:r>
              <a:rPr lang="cs-CZ" sz="3200" dirty="0" smtClean="0">
                <a:hlinkClick r:id="rId2"/>
              </a:rPr>
              <a:t>www.financnisprava.cz/assets/cs/prilohy/d-zakony/Pokyn_GFR_D-22.pdf</a:t>
            </a:r>
            <a:endParaRPr lang="cs-CZ" sz="3200" dirty="0" smtClean="0"/>
          </a:p>
          <a:p>
            <a:pPr marL="274320" lvl="1" indent="0">
              <a:buNone/>
            </a:pPr>
            <a:endParaRPr lang="cs-CZ" sz="3200" dirty="0"/>
          </a:p>
          <a:p>
            <a:pPr marL="274320" lvl="1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86076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 zaměstnanec dle ZP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Pracovní cesta – práce mimo sjednané místo výkonu práce (§ 42 ZP)</a:t>
            </a:r>
          </a:p>
          <a:p>
            <a:r>
              <a:rPr lang="cs-CZ" sz="2800" dirty="0" smtClean="0"/>
              <a:t>Pracovní smlouva – musí obsahovat místo výkonu práce (§ 34 ZP)</a:t>
            </a:r>
          </a:p>
          <a:p>
            <a:r>
              <a:rPr lang="cs-CZ" sz="2800" dirty="0" smtClean="0"/>
              <a:t>Podmínky PC určuje předem zaměstnavatel – zejména dobu a místo nástupu, ukončení, místo, způsob dopravy, ubytování</a:t>
            </a:r>
          </a:p>
          <a:p>
            <a:r>
              <a:rPr lang="cs-CZ" sz="2800" dirty="0" smtClean="0"/>
              <a:t>INTERNÍ směrnice pro poskytování cestovních náhrad</a:t>
            </a:r>
          </a:p>
          <a:p>
            <a:r>
              <a:rPr lang="cs-CZ" sz="2800" dirty="0" smtClean="0"/>
              <a:t>Povinnost poskytnutí zálohy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60371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cestovní náhrad (CN)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Jízdní výdaje – prokazování</a:t>
            </a:r>
          </a:p>
          <a:p>
            <a:r>
              <a:rPr lang="cs-CZ" dirty="0" smtClean="0"/>
              <a:t>Výdaje za ubytování – prokazování</a:t>
            </a:r>
          </a:p>
          <a:p>
            <a:r>
              <a:rPr lang="cs-CZ" dirty="0" smtClean="0"/>
              <a:t>Stravné – dle výpočtu</a:t>
            </a:r>
          </a:p>
          <a:p>
            <a:r>
              <a:rPr lang="cs-CZ" dirty="0" smtClean="0"/>
              <a:t>Nutné vedlejší výdaje - prokazování</a:t>
            </a:r>
          </a:p>
          <a:p>
            <a:endParaRPr lang="cs-CZ" dirty="0"/>
          </a:p>
          <a:p>
            <a:r>
              <a:rPr lang="cs-CZ" dirty="0" smtClean="0"/>
              <a:t>Do výše stanovené náhrady dle ZP jsou pro zaměstnavatele daňově uznatelné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1064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 Zaměstnanec – dopad do </a:t>
            </a:r>
            <a:r>
              <a:rPr lang="cs-CZ" dirty="0" err="1" smtClean="0"/>
              <a:t>DzP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 příjmy ze závislé činnosti se nepovažují a předmětem daně nejsou náhrady cestovních výdajů, a to do výše stanovené zvláštním předpisem</a:t>
            </a:r>
          </a:p>
          <a:p>
            <a:r>
              <a:rPr lang="cs-CZ" dirty="0" smtClean="0"/>
              <a:t>Jiné a vyšší náhrady, než stanoví předpis, jsou zdanitelným příjmem ze závislé činnosti</a:t>
            </a:r>
          </a:p>
          <a:p>
            <a:endParaRPr lang="cs-CZ" dirty="0"/>
          </a:p>
          <a:p>
            <a:r>
              <a:rPr lang="cs-CZ" dirty="0" smtClean="0"/>
              <a:t>Pokud zaměstnavatel interním předpisem stanoví možnost nadlimitních úhrad</a:t>
            </a:r>
          </a:p>
          <a:p>
            <a:pPr lvl="1"/>
            <a:r>
              <a:rPr lang="cs-CZ" sz="2000" dirty="0" smtClean="0"/>
              <a:t>Zaměstnanec – příjem vstupuje do základu </a:t>
            </a:r>
            <a:r>
              <a:rPr lang="cs-CZ" sz="2000" dirty="0" err="1" smtClean="0"/>
              <a:t>DzP</a:t>
            </a:r>
            <a:r>
              <a:rPr lang="cs-CZ" sz="2000" dirty="0" smtClean="0"/>
              <a:t>, odvádí se z něj také SP a ZP</a:t>
            </a:r>
          </a:p>
          <a:p>
            <a:pPr lvl="1"/>
            <a:r>
              <a:rPr lang="cs-CZ" sz="2000" dirty="0" smtClean="0"/>
              <a:t>Zaměstnavatel – nedaňový náklad (dle § 25 odst.1 písm. j) zákona o </a:t>
            </a:r>
            <a:r>
              <a:rPr lang="cs-CZ" sz="2000" dirty="0" err="1" smtClean="0"/>
              <a:t>DzP</a:t>
            </a:r>
            <a:r>
              <a:rPr lang="cs-CZ" sz="2000" dirty="0" smtClean="0"/>
              <a:t>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67473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Vyúčtování CN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10 dnů</a:t>
            </a:r>
          </a:p>
          <a:p>
            <a:pPr lvl="1"/>
            <a:r>
              <a:rPr lang="cs-CZ" sz="2400" dirty="0" smtClean="0"/>
              <a:t>Do 10 pracovních dnů po dni ukončení PC musí zaměstnanec předložit vyúčtování PC</a:t>
            </a:r>
          </a:p>
          <a:p>
            <a:pPr lvl="1"/>
            <a:r>
              <a:rPr lang="cs-CZ" sz="2400" dirty="0" smtClean="0"/>
              <a:t>Do 10 pracovních dnů ode dne předložení písemných podkladů zaměstnancem musí zaměstnavatel provést vyúčtování</a:t>
            </a:r>
          </a:p>
          <a:p>
            <a:r>
              <a:rPr lang="cs-CZ" sz="2400" dirty="0" smtClean="0"/>
              <a:t>Jízdní výdaje, výdaje za ubytování a nutné vedlejší výdaje – musí zaměstnanec prokazatelně doložit</a:t>
            </a:r>
          </a:p>
          <a:p>
            <a:r>
              <a:rPr lang="cs-CZ" sz="2400" dirty="0" smtClean="0"/>
              <a:t>Stravné se neprokazuje – výpočet dle počtu hodin strávených na PC v jednotlivých dnech – detaily INTERNÍ směrnice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81048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Vyhlášky MPSV pro rok 2021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Před koncem roku vycházejí vyhlášky pro aktuální sazby na následující rok – stravné v tuzemsku i zahraničí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Vyhláška č. 510/2020 Sb., ze dne 04. 12. 2020</a:t>
            </a:r>
          </a:p>
          <a:p>
            <a:r>
              <a:rPr lang="cs-CZ" dirty="0">
                <a:hlinkClick r:id="rId2"/>
              </a:rPr>
              <a:t>https://www.mfcr.cz/cs/legislativa/cestovni-nahrady</a:t>
            </a:r>
            <a:endParaRPr lang="cs-CZ" dirty="0" smtClean="0">
              <a:hlinkClick r:id="rId3"/>
            </a:endParaRP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Vyhláška č. 589/2020 Sb., ze dne 21. 12. 2020</a:t>
            </a:r>
          </a:p>
          <a:p>
            <a:r>
              <a:rPr lang="cs-CZ" dirty="0">
                <a:hlinkClick r:id="rId4"/>
              </a:rPr>
              <a:t>https://</a:t>
            </a:r>
            <a:r>
              <a:rPr lang="cs-CZ" dirty="0" smtClean="0">
                <a:hlinkClick r:id="rId4"/>
              </a:rPr>
              <a:t>www.mpsv.cz/web/cz/vyhlasky-2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2217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pásma – stravné CN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850315"/>
            <a:ext cx="10058400" cy="4321885"/>
          </a:xfrm>
        </p:spPr>
        <p:txBody>
          <a:bodyPr>
            <a:normAutofit/>
          </a:bodyPr>
          <a:lstStyle/>
          <a:p>
            <a:r>
              <a:rPr lang="cs-CZ" dirty="0" smtClean="0"/>
              <a:t>Tuzemské stravné - § 163 ZP</a:t>
            </a:r>
          </a:p>
          <a:p>
            <a:pPr lvl="1"/>
            <a:r>
              <a:rPr lang="cs-CZ" dirty="0" smtClean="0"/>
              <a:t>I. pásmo – PC v délce trvání 5 – 12 hodin</a:t>
            </a:r>
          </a:p>
          <a:p>
            <a:pPr lvl="1"/>
            <a:r>
              <a:rPr lang="cs-CZ" dirty="0" smtClean="0"/>
              <a:t>II. pásmo – PC déle než 12 hodin, nejdéle však 18 hodin</a:t>
            </a:r>
          </a:p>
          <a:p>
            <a:pPr lvl="1"/>
            <a:r>
              <a:rPr lang="cs-CZ" dirty="0" smtClean="0"/>
              <a:t>III. pásmo – PC déle než 18 hodin</a:t>
            </a:r>
          </a:p>
          <a:p>
            <a:pPr lvl="1"/>
            <a:endParaRPr lang="cs-CZ" dirty="0"/>
          </a:p>
          <a:p>
            <a:r>
              <a:rPr lang="cs-CZ" dirty="0" smtClean="0"/>
              <a:t>Zahraniční stravné - § 170 ZP</a:t>
            </a:r>
          </a:p>
          <a:p>
            <a:pPr lvl="1"/>
            <a:r>
              <a:rPr lang="cs-CZ" dirty="0" smtClean="0"/>
              <a:t>I. pásmo – PC v intervalu 1 – 12 hodin = 1/3 ZS (základní sazba)</a:t>
            </a:r>
          </a:p>
          <a:p>
            <a:pPr lvl="1"/>
            <a:r>
              <a:rPr lang="cs-CZ" dirty="0" smtClean="0"/>
              <a:t>II. pásmo – PC déle než 12 hodin a nejvýše 18 hodin = 2/3 ZS</a:t>
            </a:r>
          </a:p>
          <a:p>
            <a:pPr lvl="1"/>
            <a:r>
              <a:rPr lang="cs-CZ" dirty="0" smtClean="0"/>
              <a:t>III. pásmo – PC déle než 18 hodin = plná ZS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zahraniční pracovní cesta kratší než 1 hodina – bez náhrad stravného</a:t>
            </a:r>
          </a:p>
          <a:p>
            <a:pPr lvl="1"/>
            <a:r>
              <a:rPr lang="cs-CZ" dirty="0" smtClean="0"/>
              <a:t>při průjezdu několika státy v jednom dni – platí sazba zahraničního stravného toho státu, kde cesta probíhala nejdéle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0920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Dřevo</Template>
  <TotalTime>167</TotalTime>
  <Words>603</Words>
  <Application>Microsoft Office PowerPoint</Application>
  <PresentationFormat>Širokoúhlá obrazovka</PresentationFormat>
  <Paragraphs>74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Rockwell</vt:lpstr>
      <vt:lpstr>Rockwell Condensed</vt:lpstr>
      <vt:lpstr>Wingdings</vt:lpstr>
      <vt:lpstr>Dřevo</vt:lpstr>
      <vt:lpstr>Účetní a daňové praktikum FIÚ/bPKudp</vt:lpstr>
      <vt:lpstr>Cestovní náhrady</vt:lpstr>
      <vt:lpstr>Cestovní náhrady</vt:lpstr>
      <vt:lpstr>FO zaměstnanec dle ZP</vt:lpstr>
      <vt:lpstr>Druhy cestovní náhrad (CN)</vt:lpstr>
      <vt:lpstr>FO Zaměstnanec – dopad do DzP</vt:lpstr>
      <vt:lpstr>Vyúčtování CN</vt:lpstr>
      <vt:lpstr>Vyhlášky MPSV pro rok 2021</vt:lpstr>
      <vt:lpstr>Definice pásma – stravné CN</vt:lpstr>
      <vt:lpstr>Krácení Cestovních náhrad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Účetní a daňové praktikum FIÚ/bPudp</dc:title>
  <dc:creator>Florián</dc:creator>
  <cp:lastModifiedBy>Florián</cp:lastModifiedBy>
  <cp:revision>18</cp:revision>
  <dcterms:created xsi:type="dcterms:W3CDTF">2019-03-10T22:43:53Z</dcterms:created>
  <dcterms:modified xsi:type="dcterms:W3CDTF">2021-03-21T19:40:46Z</dcterms:modified>
</cp:coreProperties>
</file>