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4"/>
  </p:handoutMasterIdLst>
  <p:sldIdLst>
    <p:sldId id="256" r:id="rId2"/>
    <p:sldId id="259" r:id="rId3"/>
    <p:sldId id="281" r:id="rId4"/>
    <p:sldId id="271" r:id="rId5"/>
    <p:sldId id="302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6" r:id="rId15"/>
    <p:sldId id="297" r:id="rId16"/>
    <p:sldId id="290" r:id="rId17"/>
    <p:sldId id="304" r:id="rId18"/>
    <p:sldId id="293" r:id="rId19"/>
    <p:sldId id="294" r:id="rId20"/>
    <p:sldId id="295" r:id="rId21"/>
    <p:sldId id="270" r:id="rId22"/>
    <p:sldId id="305" r:id="rId23"/>
  </p:sldIdLst>
  <p:sldSz cx="9144000" cy="6858000" type="screen4x3"/>
  <p:notesSz cx="6881813" cy="100028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0617E529-94B7-439E-8512-05A9E4309F9F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7F1389D3-EB67-44EF-B173-4341949E73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6414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8A56A-5EFB-4439-8CD9-F55335C9A465}" type="datetimeFigureOut">
              <a:rPr lang="cs-CZ" smtClean="0"/>
              <a:pPr/>
              <a:t>21.3.2021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5474-38E7-4066-8900-EE53DCB324C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Účetní a daňové praktikum</a:t>
            </a:r>
            <a:br>
              <a:rPr lang="cs-C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FIÚ/BPUDP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Ing. Michaela Strzelecká, Ph.D.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2020/2021</a:t>
            </a:r>
          </a:p>
          <a:p>
            <a:endParaRPr lang="cs-CZ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Srážky ze mzdy § 147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073427"/>
          </a:xfrm>
        </p:spPr>
        <p:txBody>
          <a:bodyPr/>
          <a:lstStyle/>
          <a:p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DzP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SP, ZP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záloha na mzdu pokud neměl nárok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nevyúčtovaná záloha na cestovní náhrady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náhrada za dovolenou pokud nevznikl nárok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výkon nařízených exekucí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70609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Náhrady mezd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výdaje na pracovních cestách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dočasná pracovní neschopnost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dovolená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překážky na straně zaměstnance (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výkon veřejné funkce, narození dítěte, účast na svatbě…)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překážky na straně zaměstnavatele (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přerušení práce např. živelní událost, nepřidělení práce částečná nezaměstnanost…)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Dočasná pracovní neschopnost (nemocenská) </a:t>
            </a:r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§§ 191-192</a:t>
            </a:r>
            <a:endParaRPr lang="cs-CZ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80520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dočasná pracovní neschopnost potvrzena lékařem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zaměstnavatel za prvních 14 kalendářních dnů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následně již </a:t>
            </a: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nemocenská dávka vyplácená ČSSZ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zaměstnavatel platí za pracovní dny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nemocenské dávky platí za kalendářní dny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zaměstnavatel náhrada od prvního pracovního dne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více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http://www.vypocet.cz/nemocenska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Náhrada za dovolenou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569371"/>
          </a:xfrm>
        </p:spPr>
        <p:txBody>
          <a:bodyPr/>
          <a:lstStyle/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výměra dovolené nejméně 4 týdny v kalendářním roce – od roku 2021 v HOD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práce alespoň 60 dnů v kalendářním roce pro nárok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při dlouhodobé pracovní neschopnosti – krácení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náhrada přísluší ve výši Ø výdělku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Odstupné § 67 ZP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964488" cy="44253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Při výpovědi dle § 52 písm. a) až c) náleží zaměstnanci: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pokud PP trval méně než 1 rok →jednonásobek Ø výdělku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pokud PP trval alespoň 1 rok a méně než 2 roky</a:t>
            </a:r>
          </a:p>
          <a:p>
            <a:pPr>
              <a:buNone/>
            </a:pP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 	→ dvojnásobek Ø výdělku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pokud PP trval alespoň 2 roky →trojnásobek Ø výdělku</a:t>
            </a:r>
          </a:p>
          <a:p>
            <a:endParaRPr lang="cs-C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(pro účely odstupného se Ø  výdělkem  rozumí  Ø  měsíční výdělek)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Průměrný výdělek §§ 351-362 ZP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569371"/>
          </a:xfrm>
        </p:spPr>
        <p:txBody>
          <a:bodyPr/>
          <a:lstStyle/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Ø výdělkem zaměstnance se rozumí Ø hrubý výdělek, není-li stanoveno jinak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Ø výdělek zjistí zaměstnavatel z HM nebo platu zúčtované zaměstnanci k výplatě v rozhodném období a z odpracované doby v rozhodném období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není-li stanoveno jinak, rozhodným obdobím je kalendářní čtvrtletí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zpravidla Ø hodinový výdělek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v případě potřeby se vypočítá Ø  hrubý měsíční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Měsíční vyúčtování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569371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zaměstnavatel je povinen vydat doklad  o složkách mzdy a provedených srážkách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doložit doklady, ze kterých byla mzda vypočtena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vyplatit na svůj náklad a nebezpečí na jeden účet určeny zaměstnancem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zaměstnavatel musí mít stanoven termín výplaty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6635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Vyměřovací základ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353347"/>
          </a:xfrm>
        </p:spPr>
        <p:txBody>
          <a:bodyPr/>
          <a:lstStyle/>
          <a:p>
            <a:pPr algn="just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aspektu odměňování za práci je vyměřovací základ vypočtená částka (např. hrubá mzda,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superhrubá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mzda –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platné pouze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roku 2020), ze které se následně vypočte povinný odvod (SP, ZP,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DzP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Může jít o upravený vyměřovací základ např. při poskytování motorového vozidla (+ 1 % ze VC).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99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DzP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zaměstnanec § 6 odst. 12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209331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Základem daně jsou příjmy – úhrn příjmů ze závislé činnosti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SP-vyměřovacím základem </a:t>
            </a:r>
            <a:b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5 zákona č. 589/1992 Sb.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358915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Vyměřovacím základem je úhrn příjmů, které jsou předmětem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DzP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FO, nejsou od daně osvobozeny a které mu zaměstnavatel vyúčtoval v souvislosti se zaměstnáním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Do vyměřovacího základu se nezahrnují</a:t>
            </a:r>
          </a:p>
          <a:p>
            <a:pPr lvl="1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odstupné, odchodné odbytné</a:t>
            </a:r>
          </a:p>
          <a:p>
            <a:pPr lvl="1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náhrada škody dle ZP</a:t>
            </a:r>
          </a:p>
          <a:p>
            <a:pPr lvl="1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další (dle § 5 ZP)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cs-CZ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54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827584" y="3429000"/>
            <a:ext cx="7560840" cy="2209800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Téma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Odměňování za práci</a:t>
            </a:r>
          </a:p>
          <a:p>
            <a:pPr algn="r"/>
            <a:endParaRPr lang="cs-CZ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cs-CZ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ZP-vyměřovacím základem</a:t>
            </a:r>
            <a:b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3 zákona č. 592/1992 Sb.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Vyměřovacím základem je úhrn příjmů, které jsou 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předmětem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DzP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FO, nejsou od daně osvobozeny, a 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které mu zaměstnavatel vyúčtoval v souvislosti se 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zaměstnáním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Vyměřovací základ se snižuje o</a:t>
            </a:r>
          </a:p>
          <a:p>
            <a:pPr lvl="1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odstupné, odchodné odbytné</a:t>
            </a:r>
          </a:p>
          <a:p>
            <a:pPr lvl="1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náhrada škody dle ZP</a:t>
            </a:r>
          </a:p>
          <a:p>
            <a:pPr lvl="1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další (dle § 3 ZP)</a:t>
            </a:r>
          </a:p>
          <a:p>
            <a:pPr>
              <a:buNone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Závěr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Cílem semináře bylo</a:t>
            </a:r>
          </a:p>
          <a:p>
            <a:pPr algn="ctr"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seznámení </a:t>
            </a:r>
          </a:p>
          <a:p>
            <a:pPr algn="ctr"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se základními podmínkami </a:t>
            </a:r>
          </a:p>
          <a:p>
            <a:pPr algn="ctr"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odměňování za práci,</a:t>
            </a:r>
          </a:p>
          <a:p>
            <a:pPr algn="ctr"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účtování, </a:t>
            </a:r>
          </a:p>
          <a:p>
            <a:pPr algn="ctr"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zdaňování.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Zaměstnanec pracuje dle mzdového výměru za mzdu ve výši 32 800 Kč a má přiznány výkonností prémie ve výši 15 % ze základu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625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Nezbytná legislativa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zákon č. 262/2006 Sb., zákoník práce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zákon č. 586/1992 Sb., o daních z příjmů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zákon č. 589/1992 Sb., o pojistném na SP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zákon č. 592/1992 Sb., o pojistném na ZP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další legislativní předpisy</a:t>
            </a:r>
          </a:p>
          <a:p>
            <a:pPr>
              <a:buNone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Zaměstnanec - ZP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281339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34 pracovní smlouva (druh práce-místo výkonu práce-den nástupu)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§§ 75, 76 DPP, DPČ (určitá omezení)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109 mzda, plat, odměna z dohody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111 MM (od 01.01.2021→ 15 200 Kč x 90,50 Kč/hod)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účtování u zaměstnavatele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5433467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áloha na mzdu			331/211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rubá mzda				521/331 </a:t>
            </a:r>
          </a:p>
          <a:p>
            <a:pPr marL="0" indent="0" algn="just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(je daňově uznatelným N zaměstnavatele)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rážka ze mzdy SP 6,5 %		331/336-SP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rážka ze mzdy ZP 4,5 %		331/336-ZP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rážka zálohy na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DzP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ze závislé činnosti    331/342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dvod SP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24,8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+ ZP 9 % za zaměstnance	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							524/336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(jsou daňově uznatelnými N zaměstnavatele)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hrada čisté mzdy zaměstnanci			331/221</a:t>
            </a:r>
          </a:p>
          <a:p>
            <a:pPr algn="just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686800" cy="5400600"/>
          </a:xfrm>
        </p:spPr>
        <p:txBody>
          <a:bodyPr>
            <a:normAutofit fontScale="92500"/>
          </a:bodyPr>
          <a:lstStyle/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114 přesčas (za dobu práce přesčas </a:t>
            </a: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mzda+příplatek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nejméně ve výši  25 % Ø výdělku)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pokud není dohoda o náhradním volnu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115 za svátek (NV→mzda dle Ø hod.výdělku) )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116 noční práce (22:00-06:00 hod </a:t>
            </a: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mzda+příplatek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117 ztížené pracovní prostředí (</a:t>
            </a: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mzda+příplatek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118 soboty a neděle (</a:t>
            </a: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mzda+příplatek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119 naturální mzda (souhlas zaměstnance, v penězích MM, nikdy lihoviny, tabák, návykové látky)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platové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podmínky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U zaměstnanců státní (územní) správy odměna 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 práci plat a platí analogická ujednání ZP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(§§122 - 137)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0609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Odměna za pracovní pohotovost §§ 78,95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 odměňování mzdou nebo platem stejně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jde o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odměnu za dobu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v níž je zaměstnanec připraven k případnému výkonu práce; může být jen na jiném místě, než je pracoviště zaměstnavatele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za PP náleží odměna nejméně ve výši 10 %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	Ø výdělku 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Jiné příjmy zaměstnance § 145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145435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odměna z dohody</a:t>
            </a:r>
          </a:p>
          <a:p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náhrada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mzdy nebo platu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odměna za PP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odstupné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peněžitá plnění věrnostní, stabilizační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odměny(životní jubilea)</a:t>
            </a:r>
          </a:p>
          <a:p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Zdaňování viz § 6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DzP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FO  (§ 4 pro všechny FO)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814</Words>
  <Application>Microsoft Office PowerPoint</Application>
  <PresentationFormat>Předvádění na obrazovce (4:3)</PresentationFormat>
  <Paragraphs>129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Motiv sady Office</vt:lpstr>
      <vt:lpstr>Účetní a daňové praktikum FIÚ/BPUDP</vt:lpstr>
      <vt:lpstr> </vt:lpstr>
      <vt:lpstr>Nezbytná legislativa</vt:lpstr>
      <vt:lpstr>Zaměstnanec - ZP</vt:lpstr>
      <vt:lpstr>Základní účtování u zaměstnavatele</vt:lpstr>
      <vt:lpstr> </vt:lpstr>
      <vt:lpstr>Pro platové podmínky</vt:lpstr>
      <vt:lpstr>Odměna za pracovní pohotovost §§ 78,95</vt:lpstr>
      <vt:lpstr>Jiné příjmy zaměstnance § 145</vt:lpstr>
      <vt:lpstr>Srážky ze mzdy § 147</vt:lpstr>
      <vt:lpstr>Náhrady mezd</vt:lpstr>
      <vt:lpstr>Dočasná pracovní neschopnost (nemocenská) §§ 191-192</vt:lpstr>
      <vt:lpstr>Náhrada za dovolenou</vt:lpstr>
      <vt:lpstr>Odstupné § 67 ZP</vt:lpstr>
      <vt:lpstr>Průměrný výdělek §§ 351-362 ZP</vt:lpstr>
      <vt:lpstr>Měsíční vyúčtování</vt:lpstr>
      <vt:lpstr>Vyměřovací základ</vt:lpstr>
      <vt:lpstr>DzP zaměstnanec § 6 odst. 12</vt:lpstr>
      <vt:lpstr>SP-vyměřovacím základem  § 5 zákona č. 589/1992 Sb.</vt:lpstr>
      <vt:lpstr>ZP-vyměřovacím základem § 3 zákona č. 592/1992 Sb.</vt:lpstr>
      <vt:lpstr>Závěr</vt:lpstr>
      <vt:lpstr>Příklad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Účetní a daňové praktikum UC/PUDP</dc:title>
  <dc:creator>user</dc:creator>
  <cp:lastModifiedBy>Florián</cp:lastModifiedBy>
  <cp:revision>169</cp:revision>
  <dcterms:created xsi:type="dcterms:W3CDTF">2012-02-20T08:21:13Z</dcterms:created>
  <dcterms:modified xsi:type="dcterms:W3CDTF">2021-03-21T19:45:22Z</dcterms:modified>
</cp:coreProperties>
</file>