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70" r:id="rId4"/>
    <p:sldId id="271" r:id="rId5"/>
    <p:sldId id="272" r:id="rId6"/>
    <p:sldId id="274" r:id="rId7"/>
    <p:sldId id="302" r:id="rId8"/>
    <p:sldId id="303" r:id="rId9"/>
    <p:sldId id="304" r:id="rId10"/>
    <p:sldId id="276" r:id="rId11"/>
    <p:sldId id="277" r:id="rId12"/>
    <p:sldId id="278" r:id="rId13"/>
    <p:sldId id="311" r:id="rId14"/>
    <p:sldId id="312" r:id="rId15"/>
    <p:sldId id="313" r:id="rId16"/>
    <p:sldId id="285" r:id="rId17"/>
    <p:sldId id="306" r:id="rId18"/>
    <p:sldId id="307" r:id="rId19"/>
    <p:sldId id="287" r:id="rId20"/>
    <p:sldId id="323" r:id="rId21"/>
    <p:sldId id="315" r:id="rId22"/>
    <p:sldId id="288" r:id="rId23"/>
    <p:sldId id="289" r:id="rId24"/>
    <p:sldId id="291" r:id="rId25"/>
    <p:sldId id="293" r:id="rId26"/>
    <p:sldId id="294" r:id="rId27"/>
    <p:sldId id="295" r:id="rId28"/>
    <p:sldId id="296" r:id="rId29"/>
    <p:sldId id="297" r:id="rId30"/>
    <p:sldId id="298" r:id="rId31"/>
    <p:sldId id="316" r:id="rId32"/>
    <p:sldId id="317" r:id="rId33"/>
    <p:sldId id="318" r:id="rId34"/>
    <p:sldId id="319" r:id="rId35"/>
    <p:sldId id="320" r:id="rId36"/>
    <p:sldId id="321" r:id="rId37"/>
    <p:sldId id="322" r:id="rId38"/>
    <p:sldId id="299" r:id="rId39"/>
    <p:sldId id="281" r:id="rId40"/>
    <p:sldId id="308" r:id="rId41"/>
    <p:sldId id="269" r:id="rId42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  <a:srgbClr val="FF66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80D9613-994E-4556-A999-C5D61A185A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81000"/>
            <a:ext cx="6629400" cy="2686050"/>
          </a:xfrm>
        </p:spPr>
        <p:txBody>
          <a:bodyPr/>
          <a:lstStyle>
            <a:lvl1pPr algn="r">
              <a:defRPr sz="540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276600"/>
            <a:ext cx="6629400" cy="2362200"/>
          </a:xfrm>
        </p:spPr>
        <p:txBody>
          <a:bodyPr/>
          <a:lstStyle>
            <a:lvl1pPr marL="0" indent="0" algn="r">
              <a:buFontTx/>
              <a:buNone/>
              <a:defRPr sz="3600">
                <a:solidFill>
                  <a:srgbClr val="666633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pic>
        <p:nvPicPr>
          <p:cNvPr id="3083" name="Picture 11" descr="j03847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779713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F64A9-13FB-4D9A-ACD9-38B33FA52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9277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59277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95AF4-CA81-4C54-B051-1505422C77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3BC93-1204-40E8-9005-0CB29BFE0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82B74-CA7A-4E5C-9F16-6AF25DA2D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148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A375E-D715-484E-8A31-7055EBD91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C038D-E304-4525-A7F5-692CFDFF7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CA0DC-822A-4BA9-A426-2FB1E59E3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F765B-D5B5-4EA8-9F58-08527086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D7B6B-90A3-44AA-81D0-801914DEA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E6F1E-241F-4F7F-BBF2-5AAE3FB3E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j038471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905000"/>
            <a:ext cx="1905000" cy="4953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8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34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32BDD3B-BFD5-4B28-89A6-C7A224012F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isir.justice.cz/isir/common/index.do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eur-lex.europa.eu/legal-content/CS/TXT/HTML/?uri=CELEX:02013R0575-20190627&amp;from=CS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Management aktiv bank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Klepková Vodová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Kalendář udržovacích období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755576" y="6093296"/>
            <a:ext cx="6876256" cy="476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/>
              <a:t>Zdroj: Úřední sdělení ČNB ze dne 13. listopadu 2020, s. 3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E4AE30E-E363-4EF6-B76D-E71ECBB7B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15" y="1984102"/>
            <a:ext cx="9040970" cy="3625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Dobrovolné rezervy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95536" y="1700808"/>
            <a:ext cx="7315200" cy="4525963"/>
          </a:xfrm>
        </p:spPr>
        <p:txBody>
          <a:bodyPr/>
          <a:lstStyle/>
          <a:p>
            <a:r>
              <a:rPr lang="cs-CZ" sz="2600" dirty="0"/>
              <a:t>rezervy nad úrovní PMR</a:t>
            </a:r>
          </a:p>
          <a:p>
            <a:r>
              <a:rPr lang="cs-CZ" sz="2600" dirty="0"/>
              <a:t>proč banky udržují vyšší rezervy?</a:t>
            </a:r>
          </a:p>
          <a:p>
            <a:pPr lvl="1"/>
            <a:r>
              <a:rPr lang="cs-CZ" sz="2200" dirty="0"/>
              <a:t>zamýšlené x nezamýšlené</a:t>
            </a:r>
          </a:p>
          <a:p>
            <a:r>
              <a:rPr lang="cs-CZ" sz="2600" dirty="0"/>
              <a:t>s přebytky rezerv banky obchodují na mezibankovním trhu</a:t>
            </a:r>
          </a:p>
          <a:p>
            <a:r>
              <a:rPr lang="cs-CZ" sz="2600" dirty="0"/>
              <a:t>efektivní míra povinných minimálních rezerv:</a:t>
            </a:r>
          </a:p>
          <a:p>
            <a:pPr lvl="1"/>
            <a:r>
              <a:rPr lang="cs-CZ" sz="2200" dirty="0"/>
              <a:t>podíl zůstatků na účtech PMR a základu pro výpočet PMR</a:t>
            </a:r>
          </a:p>
          <a:p>
            <a:pPr lvl="1"/>
            <a:r>
              <a:rPr lang="cs-CZ" sz="2200" dirty="0"/>
              <a:t>někdy také zjednodušeně podíl zůstatků na účtech PMR a celkových vkladů v bankovním sektoru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Základ pro výpočet PMR banky činí 2 mld. Kč. Dané udržovací období trvá 28 kalendářních dní. Průměrná hodnota repo sazby činí 1 %, průměrná hodnota lombardní sazby činí 2 %. Vypočítejte výši úroku za držení PMR, případně výši sankčního úroku za nedodržení PMR, činí-li průměrný skutečný zůstatek na účtu PMR:</a:t>
            </a:r>
          </a:p>
          <a:p>
            <a:pPr marL="971550" lvl="1" indent="-514350">
              <a:buFontTx/>
              <a:buAutoNum type="alphaLcParenR"/>
            </a:pPr>
            <a:r>
              <a:rPr lang="cs-CZ" sz="2400" dirty="0"/>
              <a:t>41 mil. Kč</a:t>
            </a:r>
          </a:p>
          <a:p>
            <a:pPr marL="971550" lvl="1" indent="-514350">
              <a:buFontTx/>
              <a:buAutoNum type="alphaLcParenR"/>
            </a:pPr>
            <a:r>
              <a:rPr lang="cs-CZ" sz="2400" dirty="0"/>
              <a:t>38 mil. Kč.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Vypočítejte efektivní míru povinných minimálních rezerv, činí-li zůstatky bank na účtech PMR 51,5 mil. Kč a celková hodnota vkladů v bankovním sektoru je 2,5 mld. Kč. Výsledek komentujte.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Základ pro výpočet PMR banky činí 5 mld. Kč. Dané udržovací období trvá 30 kalendářních dní. Použijte aktuální hodnoty úrokových sazeb a vypočítejte výši úroku, činí-li průměrný skutečný zůstatek na účtu PMR 105 mil. Kč. Dále vypočítejte efektivní míru PMR. Výsledky komentujte.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Jaká je minimální celková výše vkladů v bankovním systému, pokud jsou PMR 2 %, banky mají na účtech PMR u centrální banky uloženo 460 mil. Kč a celková aktiva bankovního sektoru činí 5.623,7 mil. Kč?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Sekundární aktiva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udržována na podporu likvidity banky</a:t>
            </a:r>
          </a:p>
          <a:p>
            <a:r>
              <a:rPr lang="cs-CZ" dirty="0"/>
              <a:t>formy:</a:t>
            </a:r>
          </a:p>
          <a:p>
            <a:pPr lvl="1"/>
            <a:r>
              <a:rPr lang="cs-CZ" dirty="0"/>
              <a:t>pokladniční poukázky</a:t>
            </a:r>
          </a:p>
          <a:p>
            <a:pPr lvl="1"/>
            <a:r>
              <a:rPr lang="cs-CZ" dirty="0"/>
              <a:t>bankou akceptované směnky</a:t>
            </a:r>
          </a:p>
          <a:p>
            <a:pPr lvl="1"/>
            <a:r>
              <a:rPr lang="cs-CZ" dirty="0"/>
              <a:t>komerční papíry</a:t>
            </a:r>
          </a:p>
          <a:p>
            <a:pPr lvl="1"/>
            <a:r>
              <a:rPr lang="cs-CZ" dirty="0"/>
              <a:t>depozitní certifikáty</a:t>
            </a:r>
          </a:p>
          <a:p>
            <a:pPr lvl="1"/>
            <a:r>
              <a:rPr lang="cs-CZ" dirty="0"/>
              <a:t>NE akcie a obligace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Výše sekundárních aktiv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závisí na klientele, nabízených produktech a strategii řízení likvidity bankou </a:t>
            </a:r>
          </a:p>
          <a:p>
            <a:r>
              <a:rPr lang="cs-CZ" dirty="0"/>
              <a:t>musí respektovat:</a:t>
            </a:r>
          </a:p>
          <a:p>
            <a:pPr lvl="1"/>
            <a:r>
              <a:rPr lang="cs-CZ" dirty="0"/>
              <a:t>sezónní výkyvy v poptávce po úvěrech</a:t>
            </a:r>
          </a:p>
          <a:p>
            <a:pPr lvl="1"/>
            <a:r>
              <a:rPr lang="cs-CZ" dirty="0"/>
              <a:t>cyklické výkyvy</a:t>
            </a:r>
          </a:p>
          <a:p>
            <a:pPr lvl="1"/>
            <a:r>
              <a:rPr lang="cs-CZ" dirty="0"/>
              <a:t>náhodné, do značné míry nepředvídatelné výkyvy</a:t>
            </a: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často největší část aktiv</a:t>
            </a:r>
          </a:p>
          <a:p>
            <a:r>
              <a:rPr lang="cs-CZ" sz="2200" dirty="0"/>
              <a:t>až po zajištění dostatečné výše likvidních aktiv</a:t>
            </a:r>
          </a:p>
          <a:p>
            <a:r>
              <a:rPr lang="cs-CZ" sz="2200" dirty="0"/>
              <a:t>nejméně likvidní část aktiv</a:t>
            </a:r>
          </a:p>
          <a:p>
            <a:r>
              <a:rPr lang="cs-CZ" sz="2200" dirty="0"/>
              <a:t>rizikovější, ale vyšší výnosy- úrokové výnosy tvoří rozhodující část výnosů bank</a:t>
            </a:r>
          </a:p>
          <a:p>
            <a:pPr>
              <a:buFont typeface="Wingdings" pitchFamily="2" charset="2"/>
              <a:buNone/>
            </a:pPr>
            <a:r>
              <a:rPr lang="cs-CZ" sz="2200" dirty="0"/>
              <a:t> </a:t>
            </a:r>
            <a:r>
              <a:rPr lang="cs-CZ" sz="2200" dirty="0">
                <a:sym typeface="Wingdings" pitchFamily="2" charset="2"/>
              </a:rPr>
              <a:t>→</a:t>
            </a:r>
            <a:r>
              <a:rPr lang="cs-CZ" sz="2200" dirty="0">
                <a:sym typeface="Monotype Sorts" charset="2"/>
              </a:rPr>
              <a:t> nalézt optimální kombinaci výnosu a   rizika</a:t>
            </a:r>
          </a:p>
          <a:p>
            <a:r>
              <a:rPr lang="cs-CZ" sz="2200" dirty="0"/>
              <a:t>portfolio úvěrů banky je velice diverzifikované -  odráží rozdílnou úvěrovou politiku jednotlivých bank:</a:t>
            </a:r>
          </a:p>
          <a:p>
            <a:pPr lvl="1"/>
            <a:r>
              <a:rPr lang="cs-CZ" sz="1800" dirty="0"/>
              <a:t>na které trhy, zákazníky, odvětví, produkty a geografické oblasti se banka zaměřuje, aby byla konkurenceschopná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úvěrových obchodů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7704856" cy="4717579"/>
          </a:xfrm>
        </p:spPr>
        <p:txBody>
          <a:bodyPr/>
          <a:lstStyle/>
          <a:p>
            <a:r>
              <a:rPr lang="cs-CZ" sz="2600" dirty="0"/>
              <a:t>zákon č. 21/1992 Sb., o bankách:</a:t>
            </a:r>
          </a:p>
          <a:p>
            <a:pPr lvl="1"/>
            <a:r>
              <a:rPr lang="cs-CZ" sz="2200" dirty="0"/>
              <a:t>úvěr = v jakékoliv formě dočasně poskytnuté peněžní prostředky (§ 1); úvěrové obchody = činnosti týkající se poskytování úvěrů a záruk (§ 19b); banky jsou povinny dodržovat pravidla angažovanosti (§ 13)</a:t>
            </a:r>
          </a:p>
          <a:p>
            <a:r>
              <a:rPr lang="cs-CZ" sz="2600" dirty="0"/>
              <a:t>zákon č. 89/2012 Sb., občanský zákoník:</a:t>
            </a:r>
          </a:p>
          <a:p>
            <a:pPr lvl="1"/>
            <a:r>
              <a:rPr lang="cs-CZ" sz="2200" dirty="0"/>
              <a:t>smlouva o úvěru (§ 2395 – 2400), zajištění úvěrů formou ručení (§ 2018 – 2028), smluvní pokutou (§ 2048 – 2052), postoupením pohledávky (§ 1879 – 1887), dohodou o srážkách ze mzdy (§ 2045 – 2047), zástavním právem (§ 1309 – 1394)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Bilance banky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1800" dirty="0"/>
              <a:t>účetní výkaz, který poskytuje informace o struktuře majetku banky (aktiva) a o struktuře zdrojů sloužících k financování tohoto majetku (pasiva) k určitému časovému okamžiku</a:t>
            </a:r>
          </a:p>
          <a:p>
            <a:r>
              <a:rPr lang="cs-CZ" sz="1800" dirty="0"/>
              <a:t>dle Vyhlášky č. 501/2002 Sb. aktiva bank tvoří:</a:t>
            </a:r>
          </a:p>
          <a:p>
            <a:pPr lvl="1"/>
            <a:r>
              <a:rPr lang="cs-CZ" sz="1500" dirty="0"/>
              <a:t>pokladní hotovost a vklady u centrálních bank</a:t>
            </a:r>
          </a:p>
          <a:p>
            <a:pPr lvl="1"/>
            <a:r>
              <a:rPr lang="cs-CZ" sz="1500" dirty="0"/>
              <a:t>státní </a:t>
            </a:r>
            <a:r>
              <a:rPr lang="cs-CZ" sz="1500" dirty="0" err="1"/>
              <a:t>bezkupónové</a:t>
            </a:r>
            <a:r>
              <a:rPr lang="cs-CZ" sz="1500" dirty="0"/>
              <a:t> dluhopisy a ostatní cenné papíry přijímané centrální bankou k refinancování</a:t>
            </a:r>
          </a:p>
          <a:p>
            <a:pPr lvl="1"/>
            <a:r>
              <a:rPr lang="cs-CZ" sz="1500" dirty="0"/>
              <a:t>pohledávky za bankami a družstevními záložnami</a:t>
            </a:r>
          </a:p>
          <a:p>
            <a:pPr lvl="1"/>
            <a:r>
              <a:rPr lang="cs-CZ" sz="1500" dirty="0"/>
              <a:t>pohledávky za klienty – členy družstevních záložen</a:t>
            </a:r>
          </a:p>
          <a:p>
            <a:pPr lvl="1"/>
            <a:r>
              <a:rPr lang="cs-CZ" sz="1500" dirty="0"/>
              <a:t>dluhové cenné papíry</a:t>
            </a:r>
          </a:p>
          <a:p>
            <a:pPr lvl="1"/>
            <a:r>
              <a:rPr lang="cs-CZ" sz="1500" dirty="0"/>
              <a:t>akcie, podílové listy a ostatní podíly</a:t>
            </a:r>
          </a:p>
          <a:p>
            <a:pPr lvl="1"/>
            <a:r>
              <a:rPr lang="cs-CZ" sz="1500" dirty="0"/>
              <a:t>účasti s podstatným vlivem, účasti s rozhodujícím vlivem</a:t>
            </a:r>
          </a:p>
          <a:p>
            <a:pPr lvl="1"/>
            <a:r>
              <a:rPr lang="cs-CZ" sz="1500" dirty="0"/>
              <a:t>dlouhodobý nehmotný majetek</a:t>
            </a:r>
          </a:p>
          <a:p>
            <a:pPr lvl="1"/>
            <a:r>
              <a:rPr lang="cs-CZ" sz="1500" dirty="0"/>
              <a:t>dlouhodobý hmotný majetek</a:t>
            </a:r>
          </a:p>
          <a:p>
            <a:pPr lvl="1"/>
            <a:r>
              <a:rPr lang="cs-CZ" sz="1500" dirty="0"/>
              <a:t>ostatní aktiva </a:t>
            </a:r>
          </a:p>
          <a:p>
            <a:pPr lvl="1"/>
            <a:r>
              <a:rPr lang="cs-CZ" sz="1500" dirty="0"/>
              <a:t>pohledávky z upsaného základního kapitálu</a:t>
            </a:r>
          </a:p>
          <a:p>
            <a:pPr lvl="1"/>
            <a:r>
              <a:rPr lang="cs-CZ" sz="1500" dirty="0"/>
              <a:t>náklady a příjmy příštího období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úvěrových obchodů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7776864" cy="4717579"/>
          </a:xfrm>
        </p:spPr>
        <p:txBody>
          <a:bodyPr/>
          <a:lstStyle/>
          <a:p>
            <a:r>
              <a:rPr lang="cs-CZ" sz="2200" dirty="0"/>
              <a:t>zákon č. 182/2006 Sb., o úpadku a způsobech jeho řešení (</a:t>
            </a:r>
            <a:r>
              <a:rPr lang="cs-CZ" sz="2200" dirty="0" err="1"/>
              <a:t>insolvenční</a:t>
            </a:r>
            <a:r>
              <a:rPr lang="cs-CZ" sz="2200" dirty="0"/>
              <a:t> zákon)</a:t>
            </a:r>
          </a:p>
          <a:p>
            <a:pPr lvl="1"/>
            <a:r>
              <a:rPr lang="cs-CZ" sz="1800" dirty="0"/>
              <a:t>oddlužení = způsob řešení úpadku, kdy jsou sjednoceny dlužníkovy dluhy, zajištění věřitelé jsou uspokojeni zcela, nezajištění do jimi schválené výše a zbytek dluhů může být dlužníkovi odpuštěn</a:t>
            </a:r>
          </a:p>
          <a:p>
            <a:pPr lvl="1"/>
            <a:r>
              <a:rPr lang="cs-CZ" sz="1800" dirty="0"/>
              <a:t>návrh na zahájení </a:t>
            </a:r>
            <a:r>
              <a:rPr lang="cs-CZ" sz="1800" dirty="0" err="1"/>
              <a:t>insolvenčního</a:t>
            </a:r>
            <a:r>
              <a:rPr lang="cs-CZ" sz="1800" dirty="0"/>
              <a:t> řízení podává dlužník, současně je třeba podat návrh na povolení oddlužení, </a:t>
            </a:r>
            <a:r>
              <a:rPr lang="cs-CZ" sz="1800" dirty="0" err="1"/>
              <a:t>oddlužení</a:t>
            </a:r>
            <a:r>
              <a:rPr lang="cs-CZ" sz="1800" dirty="0"/>
              <a:t> musí být povolenou soudem</a:t>
            </a:r>
          </a:p>
          <a:p>
            <a:pPr lvl="1"/>
            <a:r>
              <a:rPr lang="cs-CZ" sz="1800" dirty="0"/>
              <a:t>nezajištění věřitelé hlasují o způsobu oddlužení: zpeněžením majetkové podstaty nebo plněním splátkového kalendáře se zpeněžením majetkové podstaty</a:t>
            </a:r>
          </a:p>
          <a:p>
            <a:pPr lvl="1"/>
            <a:r>
              <a:rPr lang="cs-CZ" sz="1800" dirty="0"/>
              <a:t>všichni dlužníci, proti kterým bylo zahájeno </a:t>
            </a:r>
            <a:r>
              <a:rPr lang="cs-CZ" sz="1800" dirty="0" err="1"/>
              <a:t>insolvenční</a:t>
            </a:r>
            <a:r>
              <a:rPr lang="cs-CZ" sz="1800" dirty="0"/>
              <a:t> řízení po 1. 1. 2008, jsou evidováni ve veřejně přístupném </a:t>
            </a:r>
            <a:r>
              <a:rPr lang="cs-CZ" sz="1800" dirty="0" err="1"/>
              <a:t>insolvenčním</a:t>
            </a:r>
            <a:r>
              <a:rPr lang="cs-CZ" sz="1800" dirty="0"/>
              <a:t> rejstříku: </a:t>
            </a:r>
            <a:r>
              <a:rPr lang="cs-CZ" sz="1800" dirty="0">
                <a:hlinkClick r:id="rId2"/>
              </a:rPr>
              <a:t>https://isir.justice.cz/isir/common/index.do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27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úvěrových obchodů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556792"/>
            <a:ext cx="7359352" cy="4645571"/>
          </a:xfrm>
        </p:spPr>
        <p:txBody>
          <a:bodyPr/>
          <a:lstStyle/>
          <a:p>
            <a:pPr algn="just"/>
            <a:r>
              <a:rPr lang="cs-CZ" sz="2600" dirty="0"/>
              <a:t>zákon č. 257/2016 Sb., Zákon o spotřebitelském úvěru</a:t>
            </a:r>
          </a:p>
          <a:p>
            <a:pPr lvl="1" algn="just"/>
            <a:r>
              <a:rPr lang="cs-CZ" sz="2200" dirty="0"/>
              <a:t>blíže příští týden</a:t>
            </a:r>
          </a:p>
          <a:p>
            <a:r>
              <a:rPr lang="cs-CZ" sz="2600" dirty="0"/>
              <a:t>pravidla uvedená v aktuálních Vyhláškách a Opatřeních České národní banky: </a:t>
            </a:r>
          </a:p>
          <a:p>
            <a:pPr lvl="1"/>
            <a:r>
              <a:rPr lang="cs-CZ" sz="2200" dirty="0"/>
              <a:t>pravidla  angažovanosti, klasifikace pohledávek z úvěrů a tvorba rezerv a opravných položek, minimální výše kapitálu na pokrytí úvěrového rizika a pravidla pro řízení úvěrového rizika</a:t>
            </a:r>
          </a:p>
          <a:p>
            <a:pPr lvl="1" algn="just"/>
            <a:endParaRPr lang="cs-CZ" sz="13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angažovanosti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regulace úvěrové angažovanosti bank ve většině zemí světa → diverzifikace portfolia úvěrů</a:t>
            </a:r>
          </a:p>
          <a:p>
            <a:r>
              <a:rPr lang="cs-CZ" sz="2400" dirty="0"/>
              <a:t>v ČR:</a:t>
            </a:r>
          </a:p>
          <a:p>
            <a:pPr lvl="1"/>
            <a:r>
              <a:rPr lang="en-US" sz="2000" dirty="0"/>
              <a:t>§</a:t>
            </a:r>
            <a:r>
              <a:rPr lang="cs-CZ" sz="2000" dirty="0"/>
              <a:t> 13 zákona o bankách</a:t>
            </a:r>
          </a:p>
          <a:p>
            <a:pPr lvl="1"/>
            <a:r>
              <a:rPr lang="cs-CZ" sz="2000" dirty="0"/>
              <a:t>Vyhláška ČNB č. 163/2014 Sb., o výkonu činnosti bank, spořitelních a úvěrních družstev a obchodníků s cennými papíry</a:t>
            </a:r>
          </a:p>
          <a:p>
            <a:pPr lvl="1"/>
            <a:r>
              <a:rPr lang="cs-CZ" sz="2000" dirty="0"/>
              <a:t>Nařízení Evropského parlamentu a rady č. 575/2013 ze dne 26. června 2013 o obezřetnostních požadavcích na úvěrové instituce a investiční podniky</a:t>
            </a:r>
          </a:p>
          <a:p>
            <a:pPr lvl="1">
              <a:buNone/>
            </a:pPr>
            <a:r>
              <a:rPr lang="cs-CZ" sz="2000" dirty="0"/>
              <a:t>		→ co je velká expozice?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velkých expozic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dirty="0"/>
              <a:t>vůči klientovi nebo ekonomicky spjaté skupině klientů nesmí expozice banky po zohlednění účinku snižování úvěrového rizika přesáhnout </a:t>
            </a:r>
            <a:r>
              <a:rPr lang="cs-CZ" sz="1800" b="1" dirty="0"/>
              <a:t>25 % použitelného kapitálu banky</a:t>
            </a:r>
          </a:p>
          <a:p>
            <a:pPr lvl="0"/>
            <a:r>
              <a:rPr lang="cs-CZ" sz="1800" dirty="0"/>
              <a:t>vůči klientovi, který je institucí, nebo pokud ekonomicky spjatá skupina klientů zahrnuje jednu nebo více institucí, nesmí expozice banky po zohlednění účinku snižování úvěrového rizika přesáhnout vyšší ze dvou hodnot: </a:t>
            </a:r>
            <a:r>
              <a:rPr lang="cs-CZ" sz="1800" b="1" dirty="0"/>
              <a:t>25 % použitelného kapitálu banky</a:t>
            </a:r>
            <a:r>
              <a:rPr lang="cs-CZ" sz="1800" dirty="0"/>
              <a:t> nebo částku odpovídající </a:t>
            </a:r>
            <a:r>
              <a:rPr lang="cs-CZ" sz="1800" b="1" dirty="0"/>
              <a:t>150 mil. EUR</a:t>
            </a:r>
            <a:endParaRPr lang="cs-CZ" sz="1800" dirty="0"/>
          </a:p>
          <a:p>
            <a:pPr lvl="1"/>
            <a:r>
              <a:rPr lang="cs-CZ" sz="1600" dirty="0"/>
              <a:t>současně však musí být splněna podmínka, že součet expozic po zohlednění účinku snižování úvěrového rizika vůči všem ekonomicky spjatým klientům, kteří nejsou institucemi, nepřesahuje </a:t>
            </a:r>
            <a:r>
              <a:rPr lang="cs-CZ" sz="1600" b="1" dirty="0"/>
              <a:t>25 % použitelného kapitálu banky</a:t>
            </a:r>
          </a:p>
          <a:p>
            <a:r>
              <a:rPr lang="cs-CZ" sz="1600" dirty="0"/>
              <a:t>č</a:t>
            </a:r>
            <a:r>
              <a:rPr lang="cs-CZ" sz="1800" dirty="0"/>
              <a:t>ástka odpovídající </a:t>
            </a:r>
            <a:r>
              <a:rPr lang="cs-CZ" sz="1800" b="1" dirty="0"/>
              <a:t>150 mil. EUR </a:t>
            </a:r>
            <a:r>
              <a:rPr lang="cs-CZ" sz="1800" dirty="0"/>
              <a:t>nesmí překročit </a:t>
            </a:r>
            <a:r>
              <a:rPr lang="cs-CZ" sz="1800" b="1" dirty="0"/>
              <a:t>100 % použitelného kapitálu banky 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velkých expozic se nevztahují na: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sz="2100" dirty="0"/>
              <a:t>pohledávky vůči ústředním vládám, centrálním bankám nebo subjektům veřejného sektoru</a:t>
            </a:r>
          </a:p>
          <a:p>
            <a:pPr>
              <a:lnSpc>
                <a:spcPct val="80000"/>
              </a:lnSpc>
              <a:defRPr/>
            </a:pPr>
            <a:r>
              <a:rPr lang="cs-CZ" sz="2100" dirty="0"/>
              <a:t>pohledávky vůči mezinárodním organizacím nebo mezinárodním rozvojovým bankám</a:t>
            </a:r>
          </a:p>
          <a:p>
            <a:pPr>
              <a:lnSpc>
                <a:spcPct val="80000"/>
              </a:lnSpc>
              <a:defRPr/>
            </a:pPr>
            <a:r>
              <a:rPr lang="cs-CZ" sz="2100" dirty="0"/>
              <a:t>pohledávky kryté zárukou ústředních vlád, centrálních bank, mezinárodních organizací, mezinárodních rozvojových bank nebo subjektů veřejného sektoru</a:t>
            </a:r>
          </a:p>
          <a:p>
            <a:pPr>
              <a:lnSpc>
                <a:spcPct val="80000"/>
              </a:lnSpc>
              <a:defRPr/>
            </a:pPr>
            <a:r>
              <a:rPr lang="cs-CZ" sz="2100" dirty="0"/>
              <a:t>jiné expozice vůči těmto osobám, za něž uvedené subjekty ručí</a:t>
            </a:r>
          </a:p>
          <a:p>
            <a:pPr>
              <a:lnSpc>
                <a:spcPct val="80000"/>
              </a:lnSpc>
              <a:defRPr/>
            </a:pPr>
            <a:r>
              <a:rPr lang="cs-CZ" sz="2100" dirty="0"/>
              <a:t>pohledávky vůči regionálním vládám nebo místním orgánům členských států a jiné expozice vůči nim či jimi zaručené</a:t>
            </a:r>
          </a:p>
          <a:p>
            <a:pPr>
              <a:lnSpc>
                <a:spcPct val="80000"/>
              </a:lnSpc>
              <a:defRPr/>
            </a:pPr>
            <a:r>
              <a:rPr lang="cs-CZ" sz="2100" dirty="0"/>
              <a:t>expozice zajištěné </a:t>
            </a:r>
            <a:r>
              <a:rPr lang="cs-CZ" sz="2100" dirty="0" err="1"/>
              <a:t>kolaterálem</a:t>
            </a:r>
            <a:r>
              <a:rPr lang="cs-CZ" sz="2100" dirty="0"/>
              <a:t> ve formě hotovostních vkladů</a:t>
            </a:r>
          </a:p>
          <a:p>
            <a:pPr>
              <a:lnSpc>
                <a:spcPct val="80000"/>
              </a:lnSpc>
              <a:defRPr/>
            </a:pPr>
            <a:r>
              <a:rPr lang="cs-CZ" sz="2100" dirty="0"/>
              <a:t>aj.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000" dirty="0"/>
              <a:t>Úkol: povinně prostudovat: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7315200" cy="4525963"/>
          </a:xfrm>
        </p:spPr>
        <p:txBody>
          <a:bodyPr/>
          <a:lstStyle/>
          <a:p>
            <a:r>
              <a:rPr lang="cs-CZ" sz="2600" dirty="0"/>
              <a:t>vybrané části Nařízení Evropského parlamentu a rady č. 575/2013 ze dne 26. června 2013 o obezřetnostních požadavcích na úvěrové instituce a investiční podniky:</a:t>
            </a:r>
          </a:p>
          <a:p>
            <a:pPr lvl="1"/>
            <a:r>
              <a:rPr lang="cs-CZ" sz="2400" dirty="0">
                <a:hlinkClick r:id="rId2"/>
              </a:rPr>
              <a:t>https://eur-lex.europa.eu/legal-content/CS/TXT/HTML/?uri=CELEX:02013R0575-20190627&amp;from=CS</a:t>
            </a:r>
            <a:endParaRPr lang="cs-CZ" sz="2400" dirty="0"/>
          </a:p>
          <a:p>
            <a:pPr lvl="1"/>
            <a:r>
              <a:rPr lang="cs-CZ" sz="2400" dirty="0"/>
              <a:t>stačí články 387, 389, 392, 395, 399 a 400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4" descr="stud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50" y="0"/>
            <a:ext cx="1428750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Kapitál banky činí 2 mld. Kč. Devizový kurz činí 25,50 </a:t>
            </a:r>
            <a:r>
              <a:rPr lang="cs-CZ" sz="2400" dirty="0" err="1"/>
              <a:t>Kč</a:t>
            </a:r>
            <a:r>
              <a:rPr lang="cs-CZ" sz="2400" dirty="0"/>
              <a:t>/EUR. Jak velký úvěr může maximálně dostat firma ABC? </a:t>
            </a:r>
          </a:p>
          <a:p>
            <a:r>
              <a:rPr lang="cs-CZ" sz="2400" dirty="0"/>
              <a:t>Jak vysoký úvěr by mohla ABC čerpat za podmínky, že je institucí?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úvěrů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7315200" cy="4381947"/>
          </a:xfrm>
        </p:spPr>
        <p:txBody>
          <a:bodyPr/>
          <a:lstStyle/>
          <a:p>
            <a:r>
              <a:rPr lang="cs-CZ" sz="2800" dirty="0"/>
              <a:t>nástroj pro zamezení ztrát v případě platební neschopnosti nebo nevůle dlužníka</a:t>
            </a:r>
          </a:p>
          <a:p>
            <a:r>
              <a:rPr lang="cs-CZ" sz="2800" dirty="0"/>
              <a:t>zásady zajištění:</a:t>
            </a:r>
          </a:p>
          <a:p>
            <a:pPr lvl="1">
              <a:defRPr/>
            </a:pPr>
            <a:r>
              <a:rPr lang="cs-CZ" sz="2400" dirty="0"/>
              <a:t>dostatečnost co do výše</a:t>
            </a:r>
          </a:p>
          <a:p>
            <a:pPr lvl="1">
              <a:defRPr/>
            </a:pPr>
            <a:r>
              <a:rPr lang="cs-CZ" sz="2400" dirty="0"/>
              <a:t>soudní vymahatelnost</a:t>
            </a:r>
          </a:p>
          <a:p>
            <a:pPr lvl="1">
              <a:defRPr/>
            </a:pPr>
            <a:r>
              <a:rPr lang="cs-CZ" sz="2400" dirty="0"/>
              <a:t>objektivní ocenění</a:t>
            </a:r>
          </a:p>
          <a:p>
            <a:pPr lvl="1">
              <a:defRPr/>
            </a:pPr>
            <a:r>
              <a:rPr lang="cs-CZ" sz="2400" dirty="0"/>
              <a:t>likvidita</a:t>
            </a:r>
          </a:p>
          <a:p>
            <a:pPr lvl="1">
              <a:defRPr/>
            </a:pPr>
            <a:r>
              <a:rPr lang="cs-CZ" sz="2400" dirty="0"/>
              <a:t>stabilní hodnota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zajištění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formy zajištění:</a:t>
            </a:r>
          </a:p>
          <a:p>
            <a:pPr lvl="1"/>
            <a:r>
              <a:rPr lang="cs-CZ" dirty="0"/>
              <a:t>osobní zajištění</a:t>
            </a:r>
          </a:p>
          <a:p>
            <a:pPr lvl="1"/>
            <a:r>
              <a:rPr lang="cs-CZ" dirty="0"/>
              <a:t>věcné zajištění</a:t>
            </a:r>
          </a:p>
          <a:p>
            <a:r>
              <a:rPr lang="cs-CZ" dirty="0"/>
              <a:t>podle svázanosti zajištění se zajišťovanou pohledávkou:</a:t>
            </a:r>
          </a:p>
          <a:p>
            <a:pPr lvl="1"/>
            <a:r>
              <a:rPr lang="cs-CZ" dirty="0" err="1"/>
              <a:t>akcesorické</a:t>
            </a:r>
            <a:r>
              <a:rPr lang="cs-CZ" dirty="0"/>
              <a:t> zajištění</a:t>
            </a:r>
          </a:p>
          <a:p>
            <a:pPr lvl="1"/>
            <a:r>
              <a:rPr lang="cs-CZ" dirty="0"/>
              <a:t>abstraktní zajištění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základních druhů zajištění úvěrů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323529" y="1916832"/>
          <a:ext cx="7272807" cy="3657600"/>
        </p:xfrm>
        <a:graphic>
          <a:graphicData uri="http://schemas.openxmlformats.org/drawingml/2006/table">
            <a:tbl>
              <a:tblPr/>
              <a:tblGrid>
                <a:gridCol w="2088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>
                          <a:latin typeface="+mj-lt"/>
                          <a:ea typeface="Calibri"/>
                        </a:rPr>
                        <a:t>Druh zajištění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>
                          <a:latin typeface="+mj-lt"/>
                          <a:ea typeface="Calibri"/>
                        </a:rPr>
                        <a:t>Osobní</a:t>
                      </a:r>
                      <a:endParaRPr lang="cs-CZ" sz="20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>
                          <a:latin typeface="+mj-lt"/>
                          <a:ea typeface="Calibri"/>
                        </a:rPr>
                        <a:t>Věcné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 err="1">
                          <a:latin typeface="+mj-lt"/>
                          <a:ea typeface="Calibri"/>
                        </a:rPr>
                        <a:t>Akcesorické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Ručení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Zástava movitých věcí a práv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Akcesorická bankovní záruka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Akcesorická zástava nemovitosti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Smluvní pokuta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Dohoda o srážkách ze mzdy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>
                          <a:latin typeface="+mj-lt"/>
                          <a:ea typeface="Calibri"/>
                        </a:rPr>
                        <a:t>Abstraktní</a:t>
                      </a:r>
                      <a:endParaRPr lang="cs-CZ" sz="20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Abstraktní bankovní záruka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Abstraktní zástava nemovitosti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Depotní směnka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Postoupení pohledávek a práv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položky aktiv českého bankovního sektoru </a:t>
            </a:r>
            <a:r>
              <a:rPr lang="cs-CZ" sz="4200" dirty="0"/>
              <a:t>(mil. Kč)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323528" y="6237313"/>
            <a:ext cx="8640960" cy="62068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dirty="0"/>
              <a:t>Zdroj: vlastní zpracování dat z databáze ARAD: https://www.cnb.cz/cnb/STAT.ARADY_PKG.PARAMETRY_SESTAVY?p_sestuid=57210&amp;p_strid=AABAA&amp;p_lang=CS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ED5299D-0C84-4FFF-ACED-972FA8D6D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9" y="1729494"/>
            <a:ext cx="9141611" cy="41477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Zástavní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200" dirty="0"/>
              <a:t>neplní-li dlužník včas a řádně své závazky, má banka právo zpeněžit zástavu a z výtěžku zpeněžení se uspokojit do výše pohledávky s příslušenstvím ke dni zpeněžení zástavy</a:t>
            </a:r>
          </a:p>
          <a:p>
            <a:pPr>
              <a:lnSpc>
                <a:spcPct val="90000"/>
              </a:lnSpc>
            </a:pPr>
            <a:r>
              <a:rPr lang="cs-CZ" sz="2200" dirty="0"/>
              <a:t>zastavit lze každou věc, s níž lze obchodovat</a:t>
            </a:r>
          </a:p>
          <a:p>
            <a:pPr>
              <a:lnSpc>
                <a:spcPct val="90000"/>
              </a:lnSpc>
            </a:pPr>
            <a:r>
              <a:rPr lang="cs-CZ" sz="2200" dirty="0"/>
              <a:t>zástavní právo se zřizuje zástavní smlouvou</a:t>
            </a:r>
          </a:p>
          <a:p>
            <a:pPr>
              <a:lnSpc>
                <a:spcPct val="90000"/>
              </a:lnSpc>
            </a:pPr>
            <a:r>
              <a:rPr lang="cs-CZ" sz="2200" dirty="0"/>
              <a:t>důležitý je okamžik vzniku zástavního práva – liší se dle druhu zástavy: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věc zapsaná ve veřejném seznamu</a:t>
            </a:r>
          </a:p>
          <a:p>
            <a:pPr lvl="1"/>
            <a:r>
              <a:rPr lang="cs-CZ" sz="1800" dirty="0"/>
              <a:t>movitá věc</a:t>
            </a:r>
          </a:p>
          <a:p>
            <a:pPr lvl="1"/>
            <a:r>
              <a:rPr lang="cs-CZ" sz="1800" dirty="0"/>
              <a:t>hromadná věc</a:t>
            </a:r>
          </a:p>
          <a:p>
            <a:pPr lvl="1"/>
            <a:r>
              <a:rPr lang="cs-CZ" sz="1800" dirty="0"/>
              <a:t>listinný cenný papír</a:t>
            </a:r>
          </a:p>
          <a:p>
            <a:pPr lvl="1"/>
            <a:r>
              <a:rPr lang="cs-CZ" sz="1800" dirty="0"/>
              <a:t>zaknihovaný cenný papír</a:t>
            </a:r>
          </a:p>
          <a:p>
            <a:pPr lvl="1"/>
            <a:r>
              <a:rPr lang="cs-CZ" sz="1800" dirty="0"/>
              <a:t>pohledávka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a výkon zástavního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výkon zástavního práva: </a:t>
            </a:r>
          </a:p>
          <a:p>
            <a:pPr lvl="1"/>
            <a:r>
              <a:rPr lang="cs-CZ" sz="1800" dirty="0"/>
              <a:t>zpeněžením zástavy ve veřejné dražbě</a:t>
            </a:r>
          </a:p>
          <a:p>
            <a:pPr lvl="1"/>
            <a:r>
              <a:rPr lang="cs-CZ" sz="1800" dirty="0"/>
              <a:t>prodejem zástavy podle zvláštního zákona</a:t>
            </a:r>
          </a:p>
          <a:p>
            <a:r>
              <a:rPr lang="cs-CZ" sz="2200" dirty="0"/>
              <a:t>zánik zástavního práva: při zániku zajištěného dluhu</a:t>
            </a:r>
          </a:p>
          <a:p>
            <a:r>
              <a:rPr lang="cs-CZ" sz="2200" dirty="0"/>
              <a:t>zástavní právo zaniká, ale pohledávka trvá, když:</a:t>
            </a:r>
          </a:p>
          <a:p>
            <a:pPr lvl="1"/>
            <a:r>
              <a:rPr lang="cs-CZ" sz="1800" dirty="0"/>
              <a:t>zanikne zástava</a:t>
            </a:r>
          </a:p>
          <a:p>
            <a:pPr lvl="1"/>
            <a:r>
              <a:rPr lang="cs-CZ" sz="1800" dirty="0"/>
              <a:t>zástavní věřitel se vzdá zástavního práva</a:t>
            </a:r>
          </a:p>
          <a:p>
            <a:pPr lvl="1"/>
            <a:r>
              <a:rPr lang="cs-CZ" sz="1800" dirty="0"/>
              <a:t>zástavní věřitel vrátí zástavu </a:t>
            </a:r>
            <a:r>
              <a:rPr lang="cs-CZ" sz="1800" dirty="0" err="1"/>
              <a:t>zástavci</a:t>
            </a:r>
            <a:endParaRPr lang="cs-CZ" sz="1800" dirty="0"/>
          </a:p>
          <a:p>
            <a:pPr lvl="1"/>
            <a:r>
              <a:rPr lang="cs-CZ" sz="1800" dirty="0"/>
              <a:t>zástavce složí zástavnímu věřiteli cenu zastavené věci</a:t>
            </a:r>
          </a:p>
          <a:p>
            <a:pPr lvl="1"/>
            <a:r>
              <a:rPr lang="cs-CZ" sz="1800" dirty="0"/>
              <a:t>uplyne doba, na níž bylo zástavní právo zřízeno</a:t>
            </a:r>
          </a:p>
          <a:p>
            <a:pPr lvl="1"/>
            <a:r>
              <a:rPr lang="cs-CZ" sz="1800" dirty="0"/>
              <a:t>k zastavené věci nabude další osoba vlastnické právo v dobré víře, že věc není zatížena zástavním právem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Zástavní právo a úvěry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úvěr poskytován do různého procenta z tržní hodnoty zástavy (pouze na část odhadní ceny zástavy)</a:t>
            </a:r>
          </a:p>
          <a:p>
            <a:r>
              <a:rPr lang="cs-CZ" sz="2800" dirty="0"/>
              <a:t>banky vyžadují pojištění zastavovaných movitých věcí i nemovitostí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Zástava movitých věcí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hlavně suroviny a plodiny obchodovatelné na burzách</a:t>
            </a:r>
          </a:p>
          <a:p>
            <a:r>
              <a:rPr lang="cs-CZ" sz="2800" dirty="0"/>
              <a:t>zpravidla pro zajištění krátkodobých úvěrů do výše cca 50 – 60 % tržní hodnoty zástavy</a:t>
            </a:r>
          </a:p>
          <a:p>
            <a:r>
              <a:rPr lang="cs-CZ" sz="2800" dirty="0"/>
              <a:t>v praxi často formou cenného papíru:</a:t>
            </a:r>
          </a:p>
          <a:p>
            <a:pPr lvl="1"/>
            <a:r>
              <a:rPr lang="cs-CZ" sz="2400" dirty="0"/>
              <a:t>zemědělský skladní list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Zástava cenných papírů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/>
              <a:t>výhody pro banku:</a:t>
            </a:r>
          </a:p>
          <a:p>
            <a:pPr lvl="1"/>
            <a:r>
              <a:rPr lang="cs-CZ" sz="2200" dirty="0"/>
              <a:t>snadná převoditelnost</a:t>
            </a:r>
          </a:p>
          <a:p>
            <a:pPr lvl="1"/>
            <a:r>
              <a:rPr lang="cs-CZ" sz="2200" dirty="0"/>
              <a:t>vysoká likvidita </a:t>
            </a:r>
          </a:p>
          <a:p>
            <a:pPr lvl="1"/>
            <a:r>
              <a:rPr lang="cs-CZ" sz="2200" dirty="0"/>
              <a:t>snadné ocenění </a:t>
            </a:r>
          </a:p>
          <a:p>
            <a:r>
              <a:rPr lang="cs-CZ" sz="2600" dirty="0"/>
              <a:t>do zástavy přijímány:</a:t>
            </a:r>
          </a:p>
          <a:p>
            <a:pPr lvl="1"/>
            <a:r>
              <a:rPr lang="cs-CZ" sz="2200" dirty="0"/>
              <a:t>akcie kótované na hlavním trhu burzy</a:t>
            </a:r>
          </a:p>
          <a:p>
            <a:pPr lvl="1"/>
            <a:r>
              <a:rPr lang="cs-CZ" sz="2200" dirty="0"/>
              <a:t>dluhopisy kótované na burze</a:t>
            </a:r>
          </a:p>
          <a:p>
            <a:pPr lvl="1"/>
            <a:r>
              <a:rPr lang="cs-CZ" sz="2200" dirty="0"/>
              <a:t>směnky </a:t>
            </a:r>
          </a:p>
          <a:p>
            <a:pPr lvl="1"/>
            <a:r>
              <a:rPr lang="cs-CZ" sz="2200" dirty="0"/>
              <a:t>dispoziční cenné papíry (skladištní list, náložný list, zemědělský skladní list apod.).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Zástava pohledávek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kvalitní zastavovaná pohledávka: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bankovní účet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termínovaný účet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účet patřící třetí osobě apod.</a:t>
            </a:r>
          </a:p>
          <a:p>
            <a:pPr>
              <a:lnSpc>
                <a:spcPct val="90000"/>
              </a:lnSpc>
            </a:pPr>
            <a:r>
              <a:rPr lang="cs-CZ" dirty="0"/>
              <a:t>úvěr až do výše 90 – 100 % zůstatku na účtu</a:t>
            </a:r>
          </a:p>
          <a:p>
            <a:pPr>
              <a:lnSpc>
                <a:spcPct val="90000"/>
              </a:lnSpc>
            </a:pPr>
            <a:r>
              <a:rPr lang="cs-CZ" dirty="0"/>
              <a:t>kdy má smysl dávat do zástavy bankovní účet?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Zástava nemovitostí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 formy:</a:t>
            </a:r>
          </a:p>
          <a:p>
            <a:pPr lvl="1"/>
            <a:r>
              <a:rPr lang="cs-CZ" dirty="0"/>
              <a:t>abstraktní hypotekární dluh </a:t>
            </a:r>
          </a:p>
          <a:p>
            <a:pPr lvl="2"/>
            <a:r>
              <a:rPr lang="cs-CZ" dirty="0"/>
              <a:t>americká hypotéka, kontokorentní hypotéka</a:t>
            </a:r>
          </a:p>
          <a:p>
            <a:pPr lvl="1"/>
            <a:r>
              <a:rPr lang="cs-CZ" dirty="0" err="1"/>
              <a:t>akcesorická</a:t>
            </a:r>
            <a:r>
              <a:rPr lang="cs-CZ" dirty="0"/>
              <a:t> hypotéka </a:t>
            </a:r>
          </a:p>
          <a:p>
            <a:pPr lvl="2"/>
            <a:r>
              <a:rPr lang="cs-CZ" dirty="0"/>
              <a:t>klasický hypoteční úvěr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vzniká na základě jednostranného písemného prohlášení ručitele (FO či PO), že uspokojí určitou pohledávku banky v případě, že tak neučiní dlužník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2 charakteristické rysy ručení: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subsidiarita</a:t>
            </a:r>
          </a:p>
          <a:p>
            <a:pPr lvl="1">
              <a:lnSpc>
                <a:spcPct val="90000"/>
              </a:lnSpc>
            </a:pPr>
            <a:r>
              <a:rPr lang="cs-CZ" sz="2000" dirty="0" err="1"/>
              <a:t>akcesorita</a:t>
            </a:r>
            <a:endParaRPr lang="cs-CZ" sz="2000" dirty="0"/>
          </a:p>
          <a:p>
            <a:r>
              <a:rPr lang="cs-CZ" sz="2400" dirty="0"/>
              <a:t>ručitel má právo na informace a může uplatnit veškeré námitky, které může uplatňovat dlužník</a:t>
            </a:r>
          </a:p>
          <a:p>
            <a:r>
              <a:rPr lang="cs-CZ" sz="2400" dirty="0"/>
              <a:t>zvláštní formou ručení je směnečné rukojemství</a:t>
            </a:r>
          </a:p>
          <a:p>
            <a:pPr lvl="1">
              <a:lnSpc>
                <a:spcPct val="90000"/>
              </a:lnSpc>
              <a:buNone/>
            </a:pPr>
            <a:r>
              <a:rPr lang="cs-CZ" sz="2000" dirty="0">
                <a:sym typeface="Wingdings" pitchFamily="2" charset="2"/>
              </a:rPr>
              <a:t>  → neplatí princip subsidiarity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100" dirty="0" err="1"/>
              <a:t>Depotní</a:t>
            </a:r>
            <a:r>
              <a:rPr lang="cs-CZ" sz="4100" dirty="0"/>
              <a:t> směnka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finanční směnka, kterou příjemce úvěru jako bianko směnku vystaví nebo akceptuje ve prospěch banky a deponuje ji u ní jako zajištění přijatého úvěru</a:t>
            </a:r>
          </a:p>
          <a:p>
            <a:r>
              <a:rPr lang="cs-CZ" sz="2800" dirty="0"/>
              <a:t>může znamenat</a:t>
            </a:r>
          </a:p>
          <a:p>
            <a:pPr lvl="1"/>
            <a:r>
              <a:rPr lang="cs-CZ" sz="2400" dirty="0"/>
              <a:t>další dodatečné zajištění</a:t>
            </a:r>
          </a:p>
          <a:p>
            <a:pPr lvl="2"/>
            <a:r>
              <a:rPr lang="cs-CZ" sz="2000" dirty="0"/>
              <a:t>ručí-li další subjekt</a:t>
            </a:r>
          </a:p>
          <a:p>
            <a:pPr lvl="1"/>
            <a:r>
              <a:rPr lang="cs-CZ" sz="2400" dirty="0"/>
              <a:t>pouze snazší a rychlejší vymáhání pohledávky</a:t>
            </a:r>
          </a:p>
          <a:p>
            <a:pPr lvl="2"/>
            <a:r>
              <a:rPr lang="cs-CZ" sz="2000" dirty="0"/>
              <a:t>figuruje-li na směnce pouze banka a dlužník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/>
          <a:lstStyle/>
          <a:p>
            <a:r>
              <a:rPr lang="cs-CZ" sz="4000" dirty="0"/>
              <a:t>Postoupení (cese) pohledávek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převedení pohledávky na nového věřitele</a:t>
            </a:r>
          </a:p>
          <a:p>
            <a:pPr>
              <a:lnSpc>
                <a:spcPct val="90000"/>
              </a:lnSpc>
            </a:pPr>
            <a:r>
              <a:rPr lang="cs-CZ" dirty="0"/>
              <a:t>abstraktní forma zajištění</a:t>
            </a:r>
          </a:p>
          <a:p>
            <a:pPr>
              <a:lnSpc>
                <a:spcPct val="90000"/>
              </a:lnSpc>
            </a:pPr>
            <a:r>
              <a:rPr lang="cs-CZ" dirty="0"/>
              <a:t>členění dle způsobu a rozsahu cese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individuální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krycí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globální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aktiv dle jejich likvidity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7387208" cy="4717579"/>
          </a:xfrm>
        </p:spPr>
        <p:txBody>
          <a:bodyPr/>
          <a:lstStyle/>
          <a:p>
            <a:r>
              <a:rPr lang="cs-CZ" dirty="0">
                <a:ea typeface="+mn-ea"/>
                <a:cs typeface="+mn-cs"/>
              </a:rPr>
              <a:t>primární aktiva</a:t>
            </a:r>
          </a:p>
          <a:p>
            <a:r>
              <a:rPr lang="cs-CZ" dirty="0">
                <a:ea typeface="+mn-ea"/>
                <a:cs typeface="+mn-cs"/>
              </a:rPr>
              <a:t>sekundární aktiva</a:t>
            </a:r>
          </a:p>
          <a:p>
            <a:r>
              <a:rPr lang="cs-CZ" dirty="0">
                <a:ea typeface="+mn-ea"/>
                <a:cs typeface="+mn-cs"/>
              </a:rPr>
              <a:t>úvěry</a:t>
            </a:r>
            <a:endParaRPr lang="cs-CZ" dirty="0"/>
          </a:p>
          <a:p>
            <a:r>
              <a:rPr lang="cs-CZ" dirty="0">
                <a:ea typeface="+mn-ea"/>
                <a:cs typeface="+mn-cs"/>
              </a:rPr>
              <a:t>investice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/>
              <a:t>Další formy zajištění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/>
              <a:t>smluvní pokuta</a:t>
            </a:r>
          </a:p>
          <a:p>
            <a:pPr lvl="1"/>
            <a:r>
              <a:rPr lang="cs-CZ" sz="2600" dirty="0"/>
              <a:t>prostředek k donucení dlužníka splnit svůj závazek</a:t>
            </a:r>
          </a:p>
          <a:p>
            <a:pPr lvl="1"/>
            <a:r>
              <a:rPr lang="cs-CZ" sz="2600" dirty="0"/>
              <a:t>zaplacením pokuty nezaniká povinnost splatit závazek</a:t>
            </a:r>
          </a:p>
          <a:p>
            <a:r>
              <a:rPr lang="cs-CZ" sz="3000" dirty="0"/>
              <a:t>dohoda o srážkách ze mzdy</a:t>
            </a:r>
          </a:p>
          <a:p>
            <a:pPr lvl="1"/>
            <a:r>
              <a:rPr lang="cs-CZ" sz="2600" dirty="0"/>
              <a:t>způsob, jak účinně zabezpečit splácení úvěru z příjmu dlužníka</a:t>
            </a:r>
          </a:p>
          <a:p>
            <a:pPr lvl="1"/>
            <a:r>
              <a:rPr lang="cs-CZ" sz="2600" dirty="0"/>
              <a:t>výše srážek nesmí být vyšší, než kolik by činily na základě soudního rozhodnutí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2420888"/>
            <a:ext cx="7315200" cy="3781475"/>
          </a:xfrm>
        </p:spPr>
        <p:txBody>
          <a:bodyPr/>
          <a:lstStyle/>
          <a:p>
            <a:pPr algn="ctr">
              <a:buNone/>
            </a:pPr>
            <a:r>
              <a:rPr lang="cs-CZ" sz="4000" dirty="0"/>
              <a:t>M Ě J T E   S E   H E Z K Y</a:t>
            </a:r>
          </a:p>
          <a:p>
            <a:pPr algn="ctr">
              <a:buNone/>
            </a:pPr>
            <a:r>
              <a:rPr lang="cs-CZ" sz="4000" dirty="0">
                <a:sym typeface="Wingdings" pitchFamily="2" charset="2"/>
              </a:rPr>
              <a:t>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aktiva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hotovost</a:t>
            </a:r>
          </a:p>
          <a:p>
            <a:pPr lvl="1"/>
            <a:r>
              <a:rPr lang="cs-CZ" sz="2000" dirty="0"/>
              <a:t>bankovky a mince, nepřináší nic kromě likvidity</a:t>
            </a:r>
          </a:p>
          <a:p>
            <a:pPr lvl="1"/>
            <a:r>
              <a:rPr lang="cs-CZ" sz="2000" dirty="0"/>
              <a:t>držba hotovosti nákladná</a:t>
            </a:r>
            <a:r>
              <a:rPr lang="cs-CZ" sz="2000" dirty="0">
                <a:sym typeface="Wingdings" pitchFamily="2" charset="2"/>
              </a:rPr>
              <a:t> → </a:t>
            </a:r>
            <a:r>
              <a:rPr lang="cs-CZ" sz="2000" dirty="0"/>
              <a:t>banky se snaží hotovost minimalizovat</a:t>
            </a:r>
          </a:p>
          <a:p>
            <a:pPr lvl="1"/>
            <a:r>
              <a:rPr lang="cs-CZ" sz="2000" dirty="0"/>
              <a:t>potřebná výše hotovosti je dána charakterem transakcí</a:t>
            </a:r>
          </a:p>
          <a:p>
            <a:r>
              <a:rPr lang="cs-CZ" sz="2400" dirty="0"/>
              <a:t>rezervy u centrální banky</a:t>
            </a:r>
          </a:p>
          <a:p>
            <a:pPr lvl="1"/>
            <a:r>
              <a:rPr lang="cs-CZ" sz="2000" dirty="0"/>
              <a:t>povinné minimální rezervy a dobrovolné rezervy</a:t>
            </a:r>
          </a:p>
          <a:p>
            <a:pPr lvl="0"/>
            <a:r>
              <a:rPr lang="cs-CZ" sz="2400" dirty="0"/>
              <a:t>rezervy u jiných bank</a:t>
            </a:r>
          </a:p>
          <a:p>
            <a:pPr lvl="1"/>
            <a:r>
              <a:rPr lang="cs-CZ" sz="2000" dirty="0"/>
              <a:t>korespondenční banky</a:t>
            </a:r>
          </a:p>
          <a:p>
            <a:pPr lvl="1"/>
            <a:r>
              <a:rPr lang="cs-CZ" sz="2000" dirty="0"/>
              <a:t>žádný či nepatrný výnos, vysoká likvidita</a:t>
            </a:r>
          </a:p>
          <a:p>
            <a:r>
              <a:rPr lang="cs-CZ" sz="2400" dirty="0"/>
              <a:t>proplacené šeky</a:t>
            </a:r>
          </a:p>
          <a:p>
            <a:pPr lvl="1"/>
            <a:r>
              <a:rPr lang="cs-CZ" sz="2000" dirty="0"/>
              <a:t>bankou dočasně držené cenné papíry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minimální rezervy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PMR = stanovená část zdrojů, kterou je banka povinna mít uloženu na účtu vedeném u centrální banky</a:t>
            </a:r>
          </a:p>
          <a:p>
            <a:pPr lvl="0"/>
            <a:r>
              <a:rPr lang="cs-CZ" sz="2400" dirty="0"/>
              <a:t>ve většině zemí požadováno zákonem</a:t>
            </a:r>
          </a:p>
          <a:p>
            <a:pPr lvl="0"/>
            <a:r>
              <a:rPr lang="cs-CZ" sz="2400" dirty="0"/>
              <a:t>je s nimi spojen multiplikační efekt</a:t>
            </a:r>
          </a:p>
          <a:p>
            <a:pPr lvl="0"/>
            <a:r>
              <a:rPr lang="cs-CZ" sz="2400" dirty="0"/>
              <a:t>banky PMR většinou odmítají - dodatečné náklady, konkurenční nevýhoda</a:t>
            </a:r>
          </a:p>
          <a:p>
            <a:r>
              <a:rPr lang="cs-CZ" sz="2400" dirty="0"/>
              <a:t>podstatné je: </a:t>
            </a:r>
          </a:p>
          <a:p>
            <a:pPr lvl="1"/>
            <a:r>
              <a:rPr lang="cs-CZ" sz="2000" dirty="0"/>
              <a:t>jaké vklady podléhají povinnosti?</a:t>
            </a:r>
          </a:p>
          <a:p>
            <a:pPr lvl="1"/>
            <a:r>
              <a:rPr lang="cs-CZ" sz="2000" dirty="0"/>
              <a:t>jak vysoká je sazba?</a:t>
            </a:r>
          </a:p>
          <a:p>
            <a:pPr lvl="1"/>
            <a:r>
              <a:rPr lang="cs-CZ" sz="2000" dirty="0"/>
              <a:t>jsou PMR úročeny?     </a:t>
            </a:r>
          </a:p>
          <a:p>
            <a:pPr lvl="1">
              <a:buFont typeface="Wingdings" pitchFamily="2" charset="2"/>
              <a:buNone/>
            </a:pPr>
            <a:endParaRPr lang="cs-CZ" sz="800" dirty="0">
              <a:cs typeface="Times New Roman" pitchFamily="18" charset="0"/>
              <a:sym typeface="Wingdings" pitchFamily="2" charset="2"/>
            </a:endParaRPr>
          </a:p>
          <a:p>
            <a:pPr lvl="1">
              <a:buFont typeface="Wingdings" pitchFamily="2" charset="2"/>
              <a:buNone/>
            </a:pPr>
            <a:r>
              <a:rPr lang="cs-CZ" sz="2400" dirty="0">
                <a:cs typeface="Times New Roman" pitchFamily="18" charset="0"/>
                <a:sym typeface="Wingdings" pitchFamily="2" charset="2"/>
              </a:rPr>
              <a:t>→</a:t>
            </a:r>
            <a:r>
              <a:rPr lang="cs-CZ" sz="2400" dirty="0">
                <a:sym typeface="Monotype Sorts" charset="2"/>
              </a:rPr>
              <a:t> Jak je to v ČR?</a:t>
            </a: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079432" cy="1143000"/>
          </a:xfrm>
        </p:spPr>
        <p:txBody>
          <a:bodyPr/>
          <a:lstStyle/>
          <a:p>
            <a:r>
              <a:rPr lang="cs-CZ" dirty="0"/>
              <a:t>Povinné minimální rezervy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7560840" cy="4789587"/>
          </a:xfrm>
        </p:spPr>
        <p:txBody>
          <a:bodyPr/>
          <a:lstStyle/>
          <a:p>
            <a:r>
              <a:rPr lang="cs-CZ" sz="2400" dirty="0"/>
              <a:t>zákon č. 6/1993 Sb., o České národní bance:</a:t>
            </a:r>
          </a:p>
          <a:p>
            <a:pPr lvl="1"/>
            <a:r>
              <a:rPr lang="cs-CZ" sz="2000" dirty="0"/>
              <a:t>PMR max. 30% z celkových závazků banky (§ 24)</a:t>
            </a:r>
          </a:p>
          <a:p>
            <a:pPr lvl="1"/>
            <a:r>
              <a:rPr lang="cs-CZ" sz="2000" dirty="0"/>
              <a:t>nesplnění = úrok ve výši dvojnásobku platné lombardní sazby (§ 25)</a:t>
            </a:r>
          </a:p>
          <a:p>
            <a:r>
              <a:rPr lang="cs-CZ" sz="2400" dirty="0"/>
              <a:t>Vyhláška č. 253/2013 Sb., kterou se stanoví podmínky tvorby povinných minimálních rezerv</a:t>
            </a:r>
          </a:p>
          <a:p>
            <a:pPr lvl="1"/>
            <a:r>
              <a:rPr lang="cs-CZ" sz="2000" dirty="0"/>
              <a:t>PMR = 2 % z hodnoty závazků, jejichž doba splatnosti nepřevyšuje dva roky, a to ve formě vkladů a přijatých úvěrů, emitovaných neobchodovatelných cenných papírů a emitovaných ostatních dluhových cenných papírů</a:t>
            </a:r>
          </a:p>
          <a:p>
            <a:pPr lvl="1"/>
            <a:r>
              <a:rPr lang="cs-CZ" sz="2000" dirty="0"/>
              <a:t>od 12.7.2001 úročeny repo sazbou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sazeb PMR v ČR (%)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827584" y="5733256"/>
            <a:ext cx="5842992" cy="34604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/>
              <a:t>Zdroj: </a:t>
            </a:r>
            <a:r>
              <a:rPr lang="cs-CZ" dirty="0" err="1"/>
              <a:t>Polouček</a:t>
            </a:r>
            <a:r>
              <a:rPr lang="cs-CZ" dirty="0"/>
              <a:t> a kol. (2013). Bankovnictví, s. 221.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827584" y="1628800"/>
          <a:ext cx="6192688" cy="3657600"/>
        </p:xfrm>
        <a:graphic>
          <a:graphicData uri="http://schemas.openxmlformats.org/drawingml/2006/table">
            <a:tbl>
              <a:tblPr/>
              <a:tblGrid>
                <a:gridCol w="2170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4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>
                          <a:latin typeface="+mj-lt"/>
                          <a:ea typeface="Calibri"/>
                        </a:rPr>
                        <a:t>Vklady na viděnou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>
                          <a:latin typeface="+mj-lt"/>
                          <a:ea typeface="Calibri"/>
                        </a:rPr>
                        <a:t>Termínované vklady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do 31. 1. 1992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od 1. 2. 1992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1. 11. 1992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4. 8. 1994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3. 8. 1995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8,5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1. 8. 1996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11,5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8. 5. 1997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9,5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30. 7. 1998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7,5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28. 1. 1999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5,0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7. 10. 1999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2,0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PMR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600" dirty="0"/>
              <a:t>vypočítávají se za udržovací období – trvá zhruba 1 měsíc (začíná první čtvrtek v měsíci a končí středou před prvním čtvrtkem v měsíci následujícím)</a:t>
            </a:r>
          </a:p>
          <a:p>
            <a:pPr>
              <a:lnSpc>
                <a:spcPct val="90000"/>
              </a:lnSpc>
            </a:pPr>
            <a:r>
              <a:rPr lang="cs-CZ" sz="2600" dirty="0"/>
              <a:t>výpočet provádí banka</a:t>
            </a:r>
          </a:p>
          <a:p>
            <a:pPr>
              <a:lnSpc>
                <a:spcPct val="90000"/>
              </a:lnSpc>
            </a:pPr>
            <a:r>
              <a:rPr lang="cs-CZ" sz="2600" dirty="0"/>
              <a:t>PMR jsou splněny, jestliže průměrná skutečná výše PMR za dané udržovací období není nižší než stanovená výše PMR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02_Regulace a dohled 2019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02_Regulace a dohled 2019</Template>
  <TotalTime>10233</TotalTime>
  <Words>2270</Words>
  <Application>Microsoft Office PowerPoint</Application>
  <PresentationFormat>Předvádění na obrazovce (4:3)</PresentationFormat>
  <Paragraphs>326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8" baseType="lpstr">
      <vt:lpstr>Arial</vt:lpstr>
      <vt:lpstr>Calibri</vt:lpstr>
      <vt:lpstr>Monotype Sorts</vt:lpstr>
      <vt:lpstr>Times New Roman</vt:lpstr>
      <vt:lpstr>Verdana</vt:lpstr>
      <vt:lpstr>Wingdings</vt:lpstr>
      <vt:lpstr>02_Regulace a dohled 2019</vt:lpstr>
      <vt:lpstr>Management aktiv bank</vt:lpstr>
      <vt:lpstr>Bilance banky</vt:lpstr>
      <vt:lpstr>Hlavní položky aktiv českého bankovního sektoru (mil. Kč)</vt:lpstr>
      <vt:lpstr>Členění aktiv dle jejich likvidity</vt:lpstr>
      <vt:lpstr>Primární aktiva</vt:lpstr>
      <vt:lpstr>Povinné minimální rezervy</vt:lpstr>
      <vt:lpstr>Povinné minimální rezervy v ČR</vt:lpstr>
      <vt:lpstr>Vývoj sazeb PMR v ČR (%)</vt:lpstr>
      <vt:lpstr>Výpočet PMR v ČR</vt:lpstr>
      <vt:lpstr>Kalendář udržovacích období </vt:lpstr>
      <vt:lpstr>Dobrovolné rezervy</vt:lpstr>
      <vt:lpstr>Příklad</vt:lpstr>
      <vt:lpstr>Příklad</vt:lpstr>
      <vt:lpstr>Příklad</vt:lpstr>
      <vt:lpstr>Příklad</vt:lpstr>
      <vt:lpstr>Sekundární aktiva</vt:lpstr>
      <vt:lpstr>Výše sekundárních aktiv</vt:lpstr>
      <vt:lpstr>Úvěry</vt:lpstr>
      <vt:lpstr>Právní úprava úvěrových obchodů (1)</vt:lpstr>
      <vt:lpstr>Právní úprava úvěrových obchodů (2)</vt:lpstr>
      <vt:lpstr>Právní úprava úvěrových obchodů (3)</vt:lpstr>
      <vt:lpstr>Pravidla angažovanosti</vt:lpstr>
      <vt:lpstr>Limity velkých expozic</vt:lpstr>
      <vt:lpstr>Limity velkých expozic se nevztahují na:</vt:lpstr>
      <vt:lpstr>Úkol: povinně prostudovat:</vt:lpstr>
      <vt:lpstr>Příklad</vt:lpstr>
      <vt:lpstr>Zajištění úvěrů</vt:lpstr>
      <vt:lpstr>Členění zajištění</vt:lpstr>
      <vt:lpstr>Přehled základních druhů zajištění úvěrů</vt:lpstr>
      <vt:lpstr>Zástavní právo</vt:lpstr>
      <vt:lpstr>Vznik a výkon zástavního práva</vt:lpstr>
      <vt:lpstr>Zástavní právo a úvěry</vt:lpstr>
      <vt:lpstr>Zástava movitých věcí</vt:lpstr>
      <vt:lpstr>Zástava cenných papírů</vt:lpstr>
      <vt:lpstr>Zástava pohledávek</vt:lpstr>
      <vt:lpstr>Zástava nemovitostí</vt:lpstr>
      <vt:lpstr>Ručení</vt:lpstr>
      <vt:lpstr>Depotní směnka</vt:lpstr>
      <vt:lpstr>Postoupení (cese) pohledávek</vt:lpstr>
      <vt:lpstr>Další formy zajištění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aktiv bank</dc:title>
  <dc:creator>vodova</dc:creator>
  <cp:lastModifiedBy>Pavla Klepková Vodová</cp:lastModifiedBy>
  <cp:revision>22</cp:revision>
  <dcterms:created xsi:type="dcterms:W3CDTF">2019-03-02T19:51:43Z</dcterms:created>
  <dcterms:modified xsi:type="dcterms:W3CDTF">2021-03-07T22:11:15Z</dcterms:modified>
</cp:coreProperties>
</file>