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9"/>
  </p:notesMasterIdLst>
  <p:sldIdLst>
    <p:sldId id="256" r:id="rId2"/>
    <p:sldId id="257" r:id="rId3"/>
    <p:sldId id="311" r:id="rId4"/>
    <p:sldId id="312" r:id="rId5"/>
    <p:sldId id="313" r:id="rId6"/>
    <p:sldId id="314" r:id="rId7"/>
    <p:sldId id="315" r:id="rId8"/>
    <p:sldId id="316" r:id="rId9"/>
    <p:sldId id="319" r:id="rId10"/>
    <p:sldId id="320" r:id="rId11"/>
    <p:sldId id="317" r:id="rId12"/>
    <p:sldId id="321" r:id="rId13"/>
    <p:sldId id="318" r:id="rId14"/>
    <p:sldId id="270" r:id="rId15"/>
    <p:sldId id="271" r:id="rId16"/>
    <p:sldId id="340" r:id="rId17"/>
    <p:sldId id="274" r:id="rId18"/>
    <p:sldId id="341" r:id="rId19"/>
    <p:sldId id="342" r:id="rId20"/>
    <p:sldId id="302" r:id="rId21"/>
    <p:sldId id="304" r:id="rId22"/>
    <p:sldId id="323" r:id="rId23"/>
    <p:sldId id="276" r:id="rId24"/>
    <p:sldId id="277" r:id="rId25"/>
    <p:sldId id="278" r:id="rId26"/>
    <p:sldId id="285" r:id="rId27"/>
    <p:sldId id="306" r:id="rId28"/>
    <p:sldId id="307" r:id="rId29"/>
    <p:sldId id="286" r:id="rId30"/>
    <p:sldId id="287" r:id="rId31"/>
    <p:sldId id="288" r:id="rId32"/>
    <p:sldId id="289" r:id="rId33"/>
    <p:sldId id="291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281" r:id="rId42"/>
    <p:sldId id="343" r:id="rId43"/>
    <p:sldId id="308" r:id="rId44"/>
    <p:sldId id="324" r:id="rId45"/>
    <p:sldId id="325" r:id="rId46"/>
    <p:sldId id="326" r:id="rId47"/>
    <p:sldId id="327" r:id="rId48"/>
    <p:sldId id="328" r:id="rId49"/>
    <p:sldId id="329" r:id="rId50"/>
    <p:sldId id="330" r:id="rId51"/>
    <p:sldId id="331" r:id="rId52"/>
    <p:sldId id="332" r:id="rId53"/>
    <p:sldId id="272" r:id="rId54"/>
    <p:sldId id="333" r:id="rId55"/>
    <p:sldId id="337" r:id="rId56"/>
    <p:sldId id="338" r:id="rId57"/>
    <p:sldId id="269" r:id="rId58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33"/>
    <a:srgbClr val="FF66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880D9613-994E-4556-A999-C5D61A185A4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09800" y="381000"/>
            <a:ext cx="6629400" cy="2686050"/>
          </a:xfrm>
        </p:spPr>
        <p:txBody>
          <a:bodyPr/>
          <a:lstStyle>
            <a:lvl1pPr algn="r">
              <a:defRPr sz="5400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209800" y="3276600"/>
            <a:ext cx="6629400" cy="2362200"/>
          </a:xfrm>
        </p:spPr>
        <p:txBody>
          <a:bodyPr/>
          <a:lstStyle>
            <a:lvl1pPr marL="0" indent="0" algn="r">
              <a:buFontTx/>
              <a:buNone/>
              <a:defRPr sz="3600">
                <a:solidFill>
                  <a:srgbClr val="666633"/>
                </a:solidFill>
              </a:defRPr>
            </a:lvl1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pic>
        <p:nvPicPr>
          <p:cNvPr id="3083" name="Picture 11" descr="j038471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2779713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F64A9-13FB-4D9A-ACD9-38B33FA52C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10350" y="274638"/>
            <a:ext cx="2076450" cy="59277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81000" y="274638"/>
            <a:ext cx="6076950" cy="59277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95AF4-CA81-4C54-B051-1505422C77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B3BC93-1204-40E8-9005-0CB29BFE0B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F82B74-CA7A-4E5C-9F16-6AF25DA2D2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81000" y="16764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14800" y="16764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DA375E-D715-484E-8A31-7055EBD919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9C038D-E304-4525-A7F5-692CFDFF70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ACA0DC-822A-4BA9-A426-2FB1E59E3C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0F765B-D5B5-4EA8-9F58-0852708636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AD7B6B-90A3-44AA-81D0-801914DEA2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EE6F1E-241F-4F7F-BBF2-5AAE3FB3E7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j0384715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1905000"/>
            <a:ext cx="1905000" cy="4953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74638"/>
            <a:ext cx="8305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76400"/>
            <a:ext cx="7315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6553200"/>
            <a:ext cx="434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C32BDD3B-BFD5-4B28-89A6-C7A224012FA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sec.cz/produkty/spotrebitelske-uvery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hyperlink" Target="https://sfpi.cz/vlastni_bydleni/" TargetMode="Externa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/>
              <a:t>Úvěrové produkty bank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Pavla Klepková Vodová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10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Úvěrový vztah (3)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r>
              <a:rPr lang="cs-CZ" dirty="0"/>
              <a:t>zánik smlouvy o úvěru: </a:t>
            </a:r>
          </a:p>
          <a:p>
            <a:pPr lvl="1"/>
            <a:r>
              <a:rPr lang="cs-CZ" dirty="0"/>
              <a:t>splněním smlouvy</a:t>
            </a:r>
          </a:p>
          <a:p>
            <a:pPr lvl="1"/>
            <a:r>
              <a:rPr lang="cs-CZ" dirty="0"/>
              <a:t>dohodou mezi úvěrujícím a úvěrovaným</a:t>
            </a:r>
          </a:p>
          <a:p>
            <a:pPr lvl="1"/>
            <a:r>
              <a:rPr lang="cs-CZ" dirty="0"/>
              <a:t>započtením </a:t>
            </a:r>
          </a:p>
          <a:p>
            <a:pPr lvl="1"/>
            <a:r>
              <a:rPr lang="cs-CZ" dirty="0"/>
              <a:t>prominutím dluhu </a:t>
            </a:r>
          </a:p>
          <a:p>
            <a:pPr lvl="1"/>
            <a:r>
              <a:rPr lang="cs-CZ" dirty="0"/>
              <a:t>odstoupením od smlouvy </a:t>
            </a:r>
          </a:p>
          <a:p>
            <a:pPr lvl="1"/>
            <a:r>
              <a:rPr lang="cs-CZ" dirty="0"/>
              <a:t>výpovědí smlouvy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11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Kontokorentní úvěr (1)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r>
              <a:rPr lang="cs-CZ" sz="2400" dirty="0"/>
              <a:t>= povolené přečerpání účtu = krátkodobý úvěr, který poskytuje banka dlužníkovi – majiteli běžného účtu tak, že mu umožní na tomto účtu přecházet do debetu </a:t>
            </a:r>
          </a:p>
          <a:p>
            <a:r>
              <a:rPr lang="cs-CZ" sz="2400" dirty="0"/>
              <a:t>maximální výše kontokorentního úvěru je dána výší úvěrového rámce</a:t>
            </a:r>
          </a:p>
          <a:p>
            <a:r>
              <a:rPr lang="cs-CZ" sz="2400" dirty="0"/>
              <a:t>splácení jistiny průběžně a automaticky, úroky v pravidelných intervalech</a:t>
            </a:r>
          </a:p>
          <a:p>
            <a:r>
              <a:rPr lang="cs-CZ" sz="2400" dirty="0"/>
              <a:t>kladný či záporný zůstatek a jeho úročení</a:t>
            </a:r>
          </a:p>
          <a:p>
            <a:r>
              <a:rPr lang="cs-CZ" sz="2400" dirty="0"/>
              <a:t>využití: na překlenutí krátkodobého časového nesouladu mezi našimi příjmy a výdaji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12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Kontokorentní úvěr (2)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r>
              <a:rPr lang="cs-CZ" sz="2400" dirty="0"/>
              <a:t>požadavky banky na zajištění kontokorentního úvěru</a:t>
            </a:r>
          </a:p>
          <a:p>
            <a:pPr lvl="1"/>
            <a:r>
              <a:rPr lang="cs-CZ" sz="2000" dirty="0"/>
              <a:t>občané</a:t>
            </a:r>
          </a:p>
          <a:p>
            <a:pPr lvl="1"/>
            <a:r>
              <a:rPr lang="cs-CZ" sz="2000" dirty="0"/>
              <a:t>firmy </a:t>
            </a:r>
          </a:p>
          <a:p>
            <a:r>
              <a:rPr lang="cs-CZ" sz="2400" dirty="0"/>
              <a:t>náklady spojené s kontokorentním úvěrem:</a:t>
            </a:r>
          </a:p>
          <a:p>
            <a:pPr lvl="1"/>
            <a:r>
              <a:rPr lang="cs-CZ" sz="2000" dirty="0"/>
              <a:t>poplatky za vedení běžného účtu</a:t>
            </a:r>
          </a:p>
          <a:p>
            <a:pPr lvl="1"/>
            <a:r>
              <a:rPr lang="cs-CZ" sz="2000" dirty="0"/>
              <a:t>poplatky za zúčtování účetních položek</a:t>
            </a:r>
          </a:p>
          <a:p>
            <a:pPr lvl="1"/>
            <a:r>
              <a:rPr lang="cs-CZ" sz="2000" dirty="0"/>
              <a:t>úroky ze skutečně čerpané částky </a:t>
            </a:r>
          </a:p>
          <a:p>
            <a:pPr lvl="1"/>
            <a:r>
              <a:rPr lang="cs-CZ" sz="2000" dirty="0"/>
              <a:t>závazková provize </a:t>
            </a:r>
          </a:p>
          <a:p>
            <a:pPr lvl="1"/>
            <a:r>
              <a:rPr lang="cs-CZ" sz="2000" dirty="0"/>
              <a:t>provize za překročení úvěrového rámce</a:t>
            </a:r>
          </a:p>
          <a:p>
            <a:r>
              <a:rPr lang="cs-CZ" sz="2400" dirty="0"/>
              <a:t>výhody a nevýhody:</a:t>
            </a:r>
          </a:p>
          <a:p>
            <a:pPr lvl="1"/>
            <a:r>
              <a:rPr lang="cs-CZ" sz="2000" dirty="0"/>
              <a:t>pro klienta</a:t>
            </a:r>
          </a:p>
          <a:p>
            <a:pPr lvl="1"/>
            <a:r>
              <a:rPr lang="cs-CZ" sz="2000" dirty="0"/>
              <a:t>pro banku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13</a:t>
            </a:fld>
            <a:endParaRPr lang="en-US"/>
          </a:p>
        </p:txBody>
      </p:sp>
      <p:sp>
        <p:nvSpPr>
          <p:cNvPr id="7" name="Zástupný symbol pro obsah 1"/>
          <p:cNvSpPr txBox="1">
            <a:spLocks/>
          </p:cNvSpPr>
          <p:nvPr/>
        </p:nvSpPr>
        <p:spPr bwMode="auto">
          <a:xfrm>
            <a:off x="5534218" y="6170847"/>
            <a:ext cx="3423193" cy="764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47500" lnSpcReduction="20000"/>
          </a:bodyPr>
          <a:lstStyle/>
          <a:p>
            <a:pPr marL="342900" lvl="0" indent="-342900">
              <a:spcBef>
                <a:spcPct val="20000"/>
              </a:spcBef>
              <a:buClr>
                <a:srgbClr val="666633"/>
              </a:buClr>
            </a:pP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Zdroj</a:t>
            </a:r>
            <a:r>
              <a:rPr lang="cs-CZ" sz="3200" kern="0" dirty="0">
                <a:latin typeface="+mn-lt"/>
              </a:rPr>
              <a:t>: https://www.skrblik.cz/finance/uvery/kontokorent/prehled/</a:t>
            </a:r>
            <a:endParaRPr kumimoji="0" lang="cs-CZ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C0903876-ED4D-4C25-A657-FD4C6A444A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353" t="16930" r="34533" b="12378"/>
          <a:stretch/>
        </p:blipFill>
        <p:spPr>
          <a:xfrm>
            <a:off x="13590" y="-5476"/>
            <a:ext cx="5520628" cy="68357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Spotřebitelský úvěr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1556792"/>
            <a:ext cx="7431360" cy="464557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600" dirty="0"/>
              <a:t>= úvěr poskytnutý fyzické osobě na financování nepodnikatelských potřeb</a:t>
            </a:r>
          </a:p>
          <a:p>
            <a:pPr>
              <a:lnSpc>
                <a:spcPct val="90000"/>
              </a:lnSpc>
            </a:pPr>
            <a:r>
              <a:rPr lang="cs-CZ" sz="2600" dirty="0"/>
              <a:t>právní úprava: zákon č. 257/2016 Sb., zákon o spotřebitelském úvěru </a:t>
            </a:r>
          </a:p>
          <a:p>
            <a:pPr lvl="1">
              <a:lnSpc>
                <a:spcPct val="90000"/>
              </a:lnSpc>
            </a:pPr>
            <a:r>
              <a:rPr lang="cs-CZ" sz="2200" dirty="0"/>
              <a:t>spotřebitelský úvěr = odložená platba, peněžitá zápůjčka, úvěr nebo obdobná finanční služba poskytovaná nebo zprostředkovaná spotřebiteli</a:t>
            </a:r>
          </a:p>
          <a:p>
            <a:pPr lvl="1">
              <a:lnSpc>
                <a:spcPct val="90000"/>
              </a:lnSpc>
            </a:pPr>
            <a:r>
              <a:rPr lang="cs-CZ" sz="2200" dirty="0"/>
              <a:t>spotřebitelský úvěr na bydlení:</a:t>
            </a:r>
          </a:p>
          <a:p>
            <a:pPr lvl="2">
              <a:lnSpc>
                <a:spcPct val="90000"/>
              </a:lnSpc>
            </a:pPr>
            <a:r>
              <a:rPr lang="cs-CZ" sz="1800" dirty="0"/>
              <a:t>zajištěný nemovitou věcí nebo věcným právem k nemovité věci</a:t>
            </a:r>
          </a:p>
          <a:p>
            <a:pPr lvl="2">
              <a:lnSpc>
                <a:spcPct val="90000"/>
              </a:lnSpc>
            </a:pPr>
            <a:r>
              <a:rPr lang="cs-CZ" sz="1800" dirty="0"/>
              <a:t>účelově určený </a:t>
            </a:r>
          </a:p>
          <a:p>
            <a:pPr lvl="2">
              <a:lnSpc>
                <a:spcPct val="90000"/>
              </a:lnSpc>
            </a:pPr>
            <a:r>
              <a:rPr lang="cs-CZ" sz="1800" dirty="0"/>
              <a:t>poskytnutý stavební spořitelnou dle zákona o stavebním spoření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200" dirty="0"/>
              <a:t>Informační povinnost věřitele u spotřebitelských úvěrů (1)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7387208" cy="4717579"/>
          </a:xfrm>
        </p:spPr>
        <p:txBody>
          <a:bodyPr/>
          <a:lstStyle/>
          <a:p>
            <a:pPr marL="342900" lvl="1" indent="-342900">
              <a:buFontTx/>
              <a:buChar char="•"/>
              <a:defRPr/>
            </a:pPr>
            <a:r>
              <a:rPr lang="cs-CZ" sz="2000" dirty="0"/>
              <a:t>v reklamní kampani</a:t>
            </a:r>
          </a:p>
          <a:p>
            <a:pPr lvl="1">
              <a:defRPr/>
            </a:pPr>
            <a:r>
              <a:rPr lang="cs-CZ" sz="1700" dirty="0"/>
              <a:t>jméno poskytovatele, požadavky na zajištění, RPSN, úroková sazba, veškeré poplatky, které jsou součástí celkových nákladů spotřebitelského úvěru, výše jednotlivých splátek (+ jejich počet), celková částka splatná spotřebitelem, doba úvěru, informace o povinnosti uzavřít smlouvu o doplňkové službě související s úvěrem,…</a:t>
            </a:r>
          </a:p>
          <a:p>
            <a:pPr marL="342900" lvl="1" indent="-342900">
              <a:buFontTx/>
              <a:buChar char="•"/>
              <a:defRPr/>
            </a:pPr>
            <a:r>
              <a:rPr lang="cs-CZ" sz="2000" dirty="0"/>
              <a:t>informace trvale přístupné spotřebiteli</a:t>
            </a:r>
          </a:p>
          <a:p>
            <a:pPr lvl="1">
              <a:defRPr/>
            </a:pPr>
            <a:r>
              <a:rPr lang="cs-CZ" sz="1700" dirty="0"/>
              <a:t>kontaktní údaje,  údaje o registru (v němž je jeho oprávnění k činnosti), mechanismus vyřizování stížností, údaje o orgánu dohledu, o možnosti mimosoudního řešení sporů prostřednictvím finančního arbitra, obecné </a:t>
            </a:r>
            <a:r>
              <a:rPr lang="cs-CZ" sz="1700" dirty="0" err="1"/>
              <a:t>info</a:t>
            </a:r>
            <a:r>
              <a:rPr lang="cs-CZ" sz="1700" dirty="0"/>
              <a:t> o procesu poskytování spotřebitelského úvěru (včetně </a:t>
            </a:r>
            <a:r>
              <a:rPr lang="cs-CZ" sz="1700" dirty="0" err="1"/>
              <a:t>info</a:t>
            </a:r>
            <a:r>
              <a:rPr lang="cs-CZ" sz="1700" dirty="0"/>
              <a:t> vyžadovaných od spotřebitele pro posouzení jeho úvěruschopnosti), podmínky předčasného splacení úvěru,…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200" dirty="0"/>
              <a:t>Informační povinnost věřitele u spotřebitelských úvěrů (2)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7387208" cy="4717579"/>
          </a:xfrm>
        </p:spPr>
        <p:txBody>
          <a:bodyPr/>
          <a:lstStyle/>
          <a:p>
            <a:pPr marL="342900" lvl="1" indent="-342900">
              <a:buFontTx/>
              <a:buChar char="•"/>
              <a:defRPr/>
            </a:pPr>
            <a:r>
              <a:rPr lang="cs-CZ" sz="2000" dirty="0"/>
              <a:t>předsmluvní informace</a:t>
            </a:r>
          </a:p>
          <a:p>
            <a:pPr lvl="1">
              <a:defRPr/>
            </a:pPr>
            <a:r>
              <a:rPr lang="cs-CZ" sz="1600" dirty="0"/>
              <a:t>totéž + </a:t>
            </a:r>
            <a:r>
              <a:rPr lang="cs-CZ" sz="1600" dirty="0" err="1"/>
              <a:t>info</a:t>
            </a:r>
            <a:r>
              <a:rPr lang="cs-CZ" sz="1600" dirty="0"/>
              <a:t> o věřiteli, zprostředkovateli úvěru, podmínkách čerpání úvěru, o výši, počtu a četnosti plateb, poplatek za vedení úvěr. účtu, úroková sazba použitelná v případě opožděných plateb nebo smluvní pokuta v případě prodlení, o případném požadovaném zajištění, o právu na odstoupení od smlouvy a na předčasné splacení úvěru, …</a:t>
            </a:r>
          </a:p>
          <a:p>
            <a:pPr marL="342900" lvl="1" indent="-342900">
              <a:buFontTx/>
              <a:buChar char="•"/>
              <a:defRPr/>
            </a:pPr>
            <a:r>
              <a:rPr lang="cs-CZ" sz="2000" dirty="0"/>
              <a:t>informace ve smlouvě</a:t>
            </a:r>
            <a:r>
              <a:rPr lang="cs-CZ" sz="1600" dirty="0"/>
              <a:t> (smlouva povinně v písemné formě)</a:t>
            </a:r>
          </a:p>
          <a:p>
            <a:pPr lvl="1">
              <a:defRPr/>
            </a:pPr>
            <a:r>
              <a:rPr lang="cs-CZ" sz="1600" dirty="0"/>
              <a:t>totéž + informace o způsobu ukončení smluvního vztahu</a:t>
            </a:r>
          </a:p>
          <a:p>
            <a:pPr>
              <a:defRPr/>
            </a:pPr>
            <a:r>
              <a:rPr lang="cs-CZ" sz="2000" dirty="0"/>
              <a:t>informace poskytované během trvání závazku</a:t>
            </a:r>
          </a:p>
          <a:p>
            <a:pPr lvl="1">
              <a:defRPr/>
            </a:pPr>
            <a:r>
              <a:rPr lang="cs-CZ" sz="1600" dirty="0"/>
              <a:t>vždy v pravidelných intervalech: o částce a datu čerpání úvěru, zůstatku z předchozího období a jeho datu novém zůstatku, datu a výši úhrad provedených spotřebitelem, použité úrokové sazbě, veškerých platbách souvisejících s úvěrem zaplacených v daném období a minimální částce, která má být spotřebitelem zaplacena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027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ustanovení zákona (1)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2616" y="1417638"/>
            <a:ext cx="7315200" cy="4525963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cs-CZ" sz="2100" dirty="0">
                <a:ea typeface="+mn-ea"/>
                <a:cs typeface="+mn-cs"/>
              </a:rPr>
              <a:t>spotřebitel má právo bez uvedení důvodu a bez sankcí odstoupit od smlouvy do 14 dnů od uzavření smlouvy</a:t>
            </a:r>
          </a:p>
          <a:p>
            <a:pPr marL="342900" lvl="1" indent="-342900">
              <a:buChar char="•"/>
            </a:pPr>
            <a:r>
              <a:rPr lang="cs-CZ" sz="2100" dirty="0">
                <a:ea typeface="+mn-ea"/>
                <a:cs typeface="+mn-cs"/>
              </a:rPr>
              <a:t>povinnost provést detailní posouzení finanční situace klienta, včetně výše příjmů a výdajů klienta, informací o tom, jak splácí či splácel dosavadní dluhy, atd. </a:t>
            </a:r>
          </a:p>
          <a:p>
            <a:pPr marL="342900" lvl="1" indent="-342900">
              <a:buChar char="•"/>
            </a:pPr>
            <a:r>
              <a:rPr lang="cs-CZ" sz="2100" dirty="0">
                <a:ea typeface="+mn-ea"/>
                <a:cs typeface="+mn-cs"/>
              </a:rPr>
              <a:t>klient získá informace o celkové nákladovosti úvěru v pevně dané struktuře + 14 denní dobu na rozmyšlenou</a:t>
            </a:r>
          </a:p>
          <a:p>
            <a:pPr marL="342900" lvl="1" indent="-342900">
              <a:buChar char="•"/>
            </a:pPr>
            <a:r>
              <a:rPr lang="cs-CZ" sz="2100" dirty="0">
                <a:ea typeface="+mn-ea"/>
                <a:cs typeface="+mn-cs"/>
              </a:rPr>
              <a:t>zákaz požadovat jakoukoli platbu ještě před uzavřením smlouvy o úvěru</a:t>
            </a:r>
          </a:p>
          <a:p>
            <a:pPr marL="342900" lvl="1" indent="-342900">
              <a:buChar char="•"/>
            </a:pPr>
            <a:r>
              <a:rPr lang="cs-CZ" sz="2100" dirty="0">
                <a:ea typeface="+mn-ea"/>
                <a:cs typeface="+mn-cs"/>
              </a:rPr>
              <a:t>zákaz, aby samostatný zprostředkovatel pobíral odměnu za zprostředkování spotřebitelského úvěru jak od klienta, tak i od poskytovatele úvěru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ustanovení zákona (2)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cs-CZ" sz="2200" dirty="0"/>
              <a:t>ke splacení nebo zajištění nesmí být použity směnka ani šek</a:t>
            </a:r>
          </a:p>
          <a:p>
            <a:pPr marL="342900" lvl="1" indent="-342900">
              <a:buChar char="•"/>
            </a:pPr>
            <a:r>
              <a:rPr lang="cs-CZ" sz="2200" dirty="0">
                <a:ea typeface="+mn-ea"/>
                <a:cs typeface="+mn-cs"/>
              </a:rPr>
              <a:t>zajištění spotřebitelského úvěru nesmí být ve zcela zjevném nepoměru k hodnotě zajišťované pohledávky</a:t>
            </a:r>
          </a:p>
          <a:p>
            <a:r>
              <a:rPr lang="cs-CZ" sz="2200" dirty="0"/>
              <a:t>je zakázáno použití telefonního čísla s vyšší než běžnou cenou (při nabízení, sjednávání nebo zprostředkování)</a:t>
            </a:r>
          </a:p>
          <a:p>
            <a:r>
              <a:rPr lang="cs-CZ" sz="2200" dirty="0"/>
              <a:t>omezení vázaného poskytování spotřebitelského úvěru</a:t>
            </a:r>
          </a:p>
          <a:p>
            <a:pPr marL="342900" lvl="1" indent="-342900">
              <a:buChar char="•"/>
            </a:pPr>
            <a:r>
              <a:rPr lang="cs-CZ" sz="2200" dirty="0"/>
              <a:t>omezení sankcí za prodlení se splácením</a:t>
            </a:r>
          </a:p>
          <a:p>
            <a:pPr marL="342900" lvl="1" indent="-342900">
              <a:buChar char="•"/>
            </a:pPr>
            <a:r>
              <a:rPr lang="cs-CZ" sz="2200" dirty="0"/>
              <a:t>omezení výkonu zástavního práva u úvěrů na bydlení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852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ustanovení zákona (3)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1556792"/>
            <a:ext cx="7315200" cy="4525963"/>
          </a:xfrm>
        </p:spPr>
        <p:txBody>
          <a:bodyPr/>
          <a:lstStyle/>
          <a:p>
            <a:r>
              <a:rPr lang="cs-CZ" sz="2200" dirty="0"/>
              <a:t>předčasné splacení:</a:t>
            </a:r>
          </a:p>
          <a:p>
            <a:pPr lvl="1"/>
            <a:r>
              <a:rPr lang="cs-CZ" sz="1900" dirty="0"/>
              <a:t>spotřebitelského úvěru: zcela nebo zčásti kdykoliv po dobu trvání úvěru</a:t>
            </a:r>
          </a:p>
          <a:p>
            <a:pPr lvl="2"/>
            <a:r>
              <a:rPr lang="cs-CZ" sz="1600" dirty="0"/>
              <a:t>spotřebitel má právo na snížení celkových nákladů úvěru, věřitel má právo na náhradu účelně vynaložených nákladů, které mu vzniknou v souvislosti s předčasným splacením</a:t>
            </a:r>
          </a:p>
          <a:p>
            <a:pPr lvl="1"/>
            <a:r>
              <a:rPr lang="cs-CZ" sz="1900" dirty="0"/>
              <a:t>spotřebitelského úvěru na bydlení:</a:t>
            </a:r>
          </a:p>
          <a:p>
            <a:pPr lvl="2"/>
            <a:r>
              <a:rPr lang="cs-CZ" sz="1600" dirty="0"/>
              <a:t>možnost bez poplatků každý rok splatit až 25 % úvěru</a:t>
            </a:r>
          </a:p>
          <a:p>
            <a:r>
              <a:rPr lang="cs-CZ" sz="2200" dirty="0"/>
              <a:t>dozor nad dodržováním zákona vykonává ČNB (dříve i ČOI)</a:t>
            </a:r>
          </a:p>
          <a:p>
            <a:r>
              <a:rPr lang="cs-CZ" sz="2200" dirty="0"/>
              <a:t>porušení povinností uložených zákonem:</a:t>
            </a:r>
          </a:p>
          <a:p>
            <a:pPr lvl="1"/>
            <a:r>
              <a:rPr lang="cs-CZ" sz="1900" dirty="0"/>
              <a:t>neplatnost smlouvy</a:t>
            </a:r>
          </a:p>
          <a:p>
            <a:pPr lvl="1"/>
            <a:r>
              <a:rPr lang="cs-CZ" sz="1900" dirty="0"/>
              <a:t>úročení spotřebitelského úvěru pouze </a:t>
            </a:r>
            <a:r>
              <a:rPr lang="cs-CZ" sz="1900" dirty="0" err="1"/>
              <a:t>repo</a:t>
            </a:r>
            <a:r>
              <a:rPr lang="cs-CZ" sz="1900" dirty="0"/>
              <a:t> sazbou ČNB </a:t>
            </a:r>
          </a:p>
          <a:p>
            <a:pPr lvl="1"/>
            <a:r>
              <a:rPr lang="cs-CZ" sz="1900" dirty="0"/>
              <a:t>velké pokuty pro věřitele a zprostředkovatele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040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2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Členění úvěrů (1)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r>
              <a:rPr lang="cs-CZ" sz="3000" dirty="0"/>
              <a:t>podle formy bankovní služby pro klienta:</a:t>
            </a:r>
          </a:p>
          <a:p>
            <a:pPr lvl="1"/>
            <a:r>
              <a:rPr lang="cs-CZ" sz="2600" dirty="0"/>
              <a:t>peněžní úvěry</a:t>
            </a:r>
          </a:p>
          <a:p>
            <a:pPr lvl="1"/>
            <a:r>
              <a:rPr lang="cs-CZ" sz="2600" dirty="0"/>
              <a:t>závazkové úvěry</a:t>
            </a:r>
          </a:p>
          <a:p>
            <a:r>
              <a:rPr lang="cs-CZ" sz="3000" dirty="0"/>
              <a:t>podle příjemce úvěru:</a:t>
            </a:r>
          </a:p>
          <a:p>
            <a:pPr lvl="1"/>
            <a:r>
              <a:rPr lang="cs-CZ" sz="2600" dirty="0"/>
              <a:t>úvěry poskytnuté občanům</a:t>
            </a:r>
          </a:p>
          <a:p>
            <a:pPr lvl="1"/>
            <a:r>
              <a:rPr lang="cs-CZ" sz="2600" dirty="0"/>
              <a:t>podnikatelské úvěry </a:t>
            </a:r>
          </a:p>
          <a:p>
            <a:pPr lvl="1"/>
            <a:r>
              <a:rPr lang="cs-CZ" sz="2600" dirty="0"/>
              <a:t>mezibankovní úvěry</a:t>
            </a:r>
          </a:p>
          <a:p>
            <a:pPr lvl="1"/>
            <a:r>
              <a:rPr lang="cs-CZ" sz="2600" dirty="0"/>
              <a:t>úvěry poskytnuté státu, městům a obcím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Srovnání podmínek vybraných spotřebitelských úvěrů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381000" y="1676400"/>
            <a:ext cx="7315200" cy="4525963"/>
          </a:xfrm>
        </p:spPr>
        <p:txBody>
          <a:bodyPr/>
          <a:lstStyle/>
          <a:p>
            <a:r>
              <a:rPr lang="cs-CZ" dirty="0">
                <a:hlinkClick r:id="rId2"/>
              </a:rPr>
              <a:t>https://www.mesec.cz/produkty/spotrebitelske-uvery/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Eskontní úvěr (1)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7632848" cy="4717579"/>
          </a:xfrm>
        </p:spPr>
        <p:txBody>
          <a:bodyPr/>
          <a:lstStyle/>
          <a:p>
            <a:r>
              <a:rPr lang="cs-CZ" sz="2100" dirty="0"/>
              <a:t>krátkodobý úvěr poskytovaný prostřednictvím eskontu směnky před její splatností</a:t>
            </a:r>
          </a:p>
          <a:p>
            <a:r>
              <a:rPr lang="cs-CZ" sz="2100" dirty="0"/>
              <a:t>odkup směnek</a:t>
            </a:r>
          </a:p>
          <a:p>
            <a:pPr lvl="1"/>
            <a:r>
              <a:rPr lang="cs-CZ" sz="1700" dirty="0"/>
              <a:t>jednorázově</a:t>
            </a:r>
          </a:p>
          <a:p>
            <a:pPr lvl="1"/>
            <a:r>
              <a:rPr lang="cs-CZ" sz="1700" dirty="0"/>
              <a:t>do výše eskontního rámce</a:t>
            </a:r>
          </a:p>
          <a:p>
            <a:r>
              <a:rPr lang="cs-CZ" sz="2100" dirty="0"/>
              <a:t>eskontovat lze pouze směnky, které splňují podmínky</a:t>
            </a:r>
          </a:p>
          <a:p>
            <a:pPr lvl="1"/>
            <a:r>
              <a:rPr lang="cs-CZ" sz="1700" dirty="0"/>
              <a:t>směnka musí splňovat veškeré formální náležitosti</a:t>
            </a:r>
          </a:p>
          <a:p>
            <a:pPr lvl="1"/>
            <a:r>
              <a:rPr lang="cs-CZ" sz="1700" dirty="0"/>
              <a:t>jde o směnku obchodní</a:t>
            </a:r>
          </a:p>
          <a:p>
            <a:pPr lvl="1"/>
            <a:r>
              <a:rPr lang="cs-CZ" sz="1700" dirty="0"/>
              <a:t>všechny osoby zavázané ze směnky mají dostatečnou bonitu</a:t>
            </a:r>
          </a:p>
          <a:p>
            <a:pPr lvl="1"/>
            <a:r>
              <a:rPr lang="cs-CZ" sz="1700" dirty="0"/>
              <a:t>směnka je domicilována do banky</a:t>
            </a:r>
          </a:p>
          <a:p>
            <a:pPr lvl="1"/>
            <a:r>
              <a:rPr lang="cs-CZ" sz="1700" dirty="0"/>
              <a:t>délka zbytkové splatnosti směnky musí odpovídat požadavkům banky</a:t>
            </a:r>
          </a:p>
          <a:p>
            <a:pPr lvl="1"/>
            <a:r>
              <a:rPr lang="cs-CZ" sz="1700" dirty="0"/>
              <a:t>směnka musí znít na určitou minimální částku</a:t>
            </a:r>
          </a:p>
          <a:p>
            <a:pPr lvl="1"/>
            <a:r>
              <a:rPr lang="cs-CZ" sz="1700" dirty="0"/>
              <a:t>tuzemské směnky jsou opatřené doložkou bez protestu, zahraniční směnky doložkou o efektivním placení v cizí měně apod.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Eskontní úvěr (2)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/>
              <a:t>banka může směnky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ponechat ve svém portfoliu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reeskontovat</a:t>
            </a:r>
          </a:p>
          <a:p>
            <a:pPr>
              <a:lnSpc>
                <a:spcPct val="90000"/>
              </a:lnSpc>
            </a:pPr>
            <a:r>
              <a:rPr lang="cs-CZ" dirty="0"/>
              <a:t>úvěrové riziko pro banku</a:t>
            </a:r>
          </a:p>
          <a:p>
            <a:pPr>
              <a:lnSpc>
                <a:spcPct val="90000"/>
              </a:lnSpc>
            </a:pPr>
            <a:r>
              <a:rPr lang="cs-CZ" dirty="0"/>
              <a:t>cena eskontního úvěru: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diskontní sazba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související poplatky a výlohy </a:t>
            </a:r>
            <a:endParaRPr lang="cs-CZ" sz="2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Podnikatelské úvěry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r>
              <a:rPr lang="cs-CZ" sz="2200" dirty="0"/>
              <a:t>kontokorentní</a:t>
            </a:r>
          </a:p>
          <a:p>
            <a:r>
              <a:rPr lang="cs-CZ" sz="2200" dirty="0">
                <a:sym typeface="Monotype Sorts" charset="2"/>
              </a:rPr>
              <a:t>eskontní</a:t>
            </a:r>
          </a:p>
          <a:p>
            <a:r>
              <a:rPr lang="cs-CZ" sz="2200" dirty="0">
                <a:sym typeface="Monotype Sorts" charset="2"/>
              </a:rPr>
              <a:t>provozní</a:t>
            </a:r>
          </a:p>
          <a:p>
            <a:pPr lvl="1"/>
            <a:r>
              <a:rPr lang="cs-CZ" sz="1800" dirty="0"/>
              <a:t>na financování krátkodobého nedostatku likvidity, na překlenutí časového nesouladu mezi tvorbou a potřebou finančních prostředků, na financování provozních potřeb podniku apod.</a:t>
            </a:r>
            <a:endParaRPr lang="cs-CZ" sz="1800" dirty="0">
              <a:sym typeface="Monotype Sorts" charset="2"/>
            </a:endParaRPr>
          </a:p>
          <a:p>
            <a:pPr lvl="1"/>
            <a:r>
              <a:rPr lang="cs-CZ" sz="1800" dirty="0">
                <a:sym typeface="Monotype Sorts" charset="2"/>
              </a:rPr>
              <a:t>individuální podmínky čerpání, splácení, zajištění, doby splatnosti,…</a:t>
            </a:r>
          </a:p>
          <a:p>
            <a:r>
              <a:rPr lang="cs-CZ" sz="2200" dirty="0">
                <a:sym typeface="Monotype Sorts" charset="2"/>
              </a:rPr>
              <a:t>investiční</a:t>
            </a:r>
          </a:p>
          <a:p>
            <a:pPr lvl="1"/>
            <a:r>
              <a:rPr lang="cs-CZ" sz="1800" dirty="0"/>
              <a:t>na překlenutí časového nesouladu mezi tvorbou a potřebou finančních zdrojů na investice či přímo na financování investic do zařízení, budov sloužících k podnikatelské činnosti a technologií</a:t>
            </a:r>
          </a:p>
          <a:p>
            <a:pPr lvl="1"/>
            <a:r>
              <a:rPr lang="cs-CZ" sz="1800" dirty="0">
                <a:sym typeface="Monotype Sorts" charset="2"/>
              </a:rPr>
              <a:t>výše úvěru dána bonitou a zajištěním</a:t>
            </a:r>
          </a:p>
          <a:p>
            <a:pPr lvl="1"/>
            <a:r>
              <a:rPr lang="cs-CZ" sz="1800" dirty="0">
                <a:sym typeface="Monotype Sorts" charset="2"/>
              </a:rPr>
              <a:t>opět individuální podmínky</a:t>
            </a: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Komunální úvěry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1772816"/>
            <a:ext cx="7315200" cy="4429547"/>
          </a:xfrm>
        </p:spPr>
        <p:txBody>
          <a:bodyPr/>
          <a:lstStyle/>
          <a:p>
            <a:r>
              <a:rPr lang="cs-CZ" dirty="0"/>
              <a:t>poskytované městům a obcím</a:t>
            </a:r>
          </a:p>
          <a:p>
            <a:r>
              <a:rPr lang="cs-CZ" dirty="0"/>
              <a:t>druhy komunálních úvěrů:</a:t>
            </a:r>
          </a:p>
          <a:p>
            <a:pPr lvl="1"/>
            <a:r>
              <a:rPr lang="cs-CZ" dirty="0"/>
              <a:t>krátkodobé </a:t>
            </a:r>
          </a:p>
          <a:p>
            <a:pPr lvl="1"/>
            <a:r>
              <a:rPr lang="cs-CZ" dirty="0"/>
              <a:t>střednědobé</a:t>
            </a:r>
          </a:p>
          <a:p>
            <a:pPr lvl="1"/>
            <a:r>
              <a:rPr lang="cs-CZ" dirty="0"/>
              <a:t>dlouhodobé</a:t>
            </a:r>
          </a:p>
          <a:p>
            <a:r>
              <a:rPr lang="cs-CZ" dirty="0"/>
              <a:t>rizikovost komunálních úvěrů?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/>
          <a:lstStyle/>
          <a:p>
            <a:r>
              <a:rPr lang="cs-CZ" dirty="0"/>
              <a:t>Zadluženost obcí v ČR </a:t>
            </a:r>
            <a:r>
              <a:rPr lang="cs-CZ" sz="3200" dirty="0"/>
              <a:t>(mld. Kč)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7" name="Zástupný symbol pro obsah 1"/>
          <p:cNvSpPr txBox="1">
            <a:spLocks/>
          </p:cNvSpPr>
          <p:nvPr/>
        </p:nvSpPr>
        <p:spPr bwMode="auto">
          <a:xfrm>
            <a:off x="323528" y="6237313"/>
            <a:ext cx="8640960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62500" lnSpcReduction="20000"/>
          </a:bodyPr>
          <a:lstStyle/>
          <a:p>
            <a:pPr marL="342900" lvl="0" indent="-342900">
              <a:spcBef>
                <a:spcPct val="20000"/>
              </a:spcBef>
              <a:buClr>
                <a:srgbClr val="666633"/>
              </a:buClr>
            </a:pP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Zdroj: vlastní zpracování</a:t>
            </a:r>
            <a:r>
              <a:rPr kumimoji="0" lang="cs-CZ" sz="32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dat z</a:t>
            </a:r>
            <a:r>
              <a:rPr lang="cs-CZ" sz="3200" kern="0" dirty="0">
                <a:latin typeface="+mn-lt"/>
              </a:rPr>
              <a:t>: https://www.mfcr.cz/cs/verejny-sektor/uzemni-rozpocty/zadluzenost-uzemnich-rozpoctu</a:t>
            </a:r>
            <a:endParaRPr kumimoji="0" lang="cs-CZ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A603140-922E-4CDD-9979-AC142F042E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7" y="1340768"/>
            <a:ext cx="9111425" cy="48105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Akceptační úvěr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600" dirty="0"/>
              <a:t>banka akceptuje směnku, kterou na ni vystaví její klient (případně na jeho příkaz třetí osoba), a to v částce a lhůtě dohodnuté v úvěrové smlouvě </a:t>
            </a:r>
          </a:p>
          <a:p>
            <a:r>
              <a:rPr lang="cs-CZ" sz="2600" dirty="0"/>
              <a:t>úvěrový rámec</a:t>
            </a:r>
          </a:p>
          <a:p>
            <a:r>
              <a:rPr lang="cs-CZ" sz="2600" dirty="0"/>
              <a:t>klient může směnku</a:t>
            </a:r>
          </a:p>
          <a:p>
            <a:pPr lvl="1"/>
            <a:r>
              <a:rPr lang="cs-CZ" sz="2200" dirty="0"/>
              <a:t>použít k zaplacení</a:t>
            </a:r>
          </a:p>
          <a:p>
            <a:pPr lvl="1"/>
            <a:r>
              <a:rPr lang="cs-CZ" sz="2200" dirty="0"/>
              <a:t>eskontovat</a:t>
            </a:r>
          </a:p>
          <a:p>
            <a:r>
              <a:rPr lang="cs-CZ" sz="2600" dirty="0"/>
              <a:t>náklady úvěru:</a:t>
            </a:r>
          </a:p>
          <a:p>
            <a:pPr lvl="1"/>
            <a:r>
              <a:rPr lang="cs-CZ" sz="2200" dirty="0"/>
              <a:t>akceptační provize</a:t>
            </a:r>
          </a:p>
          <a:p>
            <a:pPr lvl="1"/>
            <a:r>
              <a:rPr lang="cs-CZ" sz="2200" dirty="0"/>
              <a:t>ostatní výlohy spojené s poskytnutím akceptačního úvěru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Avalový úvěr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000" dirty="0"/>
              <a:t>banka přejímá záruku za závazek svého klienta vůči třetí osobě</a:t>
            </a:r>
          </a:p>
          <a:p>
            <a:r>
              <a:rPr lang="cs-CZ" sz="3000" dirty="0"/>
              <a:t>není nutně spojen se směnkou</a:t>
            </a:r>
          </a:p>
          <a:p>
            <a:r>
              <a:rPr lang="cs-CZ" sz="3000" dirty="0"/>
              <a:t>druhy</a:t>
            </a:r>
          </a:p>
          <a:p>
            <a:pPr lvl="1"/>
            <a:r>
              <a:rPr lang="cs-CZ" sz="2600" dirty="0"/>
              <a:t>směnečný aval</a:t>
            </a:r>
          </a:p>
          <a:p>
            <a:pPr lvl="1"/>
            <a:r>
              <a:rPr lang="cs-CZ" sz="2600" dirty="0"/>
              <a:t>avalový úvěr ve formě ručení</a:t>
            </a:r>
          </a:p>
          <a:p>
            <a:r>
              <a:rPr lang="cs-CZ" sz="3000" dirty="0"/>
              <a:t>náklady úvěru = avalová provize</a:t>
            </a:r>
            <a:endParaRPr lang="cs-CZ" sz="19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varianty financování vlastního bydlení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1700808"/>
            <a:ext cx="7315200" cy="4501555"/>
          </a:xfrm>
        </p:spPr>
        <p:txBody>
          <a:bodyPr/>
          <a:lstStyle/>
          <a:p>
            <a:pPr lvl="0"/>
            <a:r>
              <a:rPr lang="cs-CZ" sz="2400" dirty="0"/>
              <a:t>pomocí vlastních finančních prostředků</a:t>
            </a:r>
          </a:p>
          <a:p>
            <a:pPr lvl="0"/>
            <a:r>
              <a:rPr lang="cs-CZ" sz="2400" dirty="0"/>
              <a:t>půjčkou od rodinných příslušníků či známých</a:t>
            </a:r>
          </a:p>
          <a:p>
            <a:pPr lvl="0"/>
            <a:r>
              <a:rPr lang="cs-CZ" sz="2400" dirty="0"/>
              <a:t>úvěrem ze stavebního spoření</a:t>
            </a:r>
          </a:p>
          <a:p>
            <a:pPr lvl="0"/>
            <a:r>
              <a:rPr lang="cs-CZ" sz="2400" dirty="0"/>
              <a:t>hypotečním úvěrem</a:t>
            </a:r>
          </a:p>
          <a:p>
            <a:r>
              <a:rPr lang="cs-CZ" sz="2400" dirty="0"/>
              <a:t>půjčkou ze Státního fondu podpory investic (přejmenovaný Státní fond rozvoje bydlení)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1143000"/>
          </a:xfrm>
        </p:spPr>
        <p:txBody>
          <a:bodyPr/>
          <a:lstStyle/>
          <a:p>
            <a:r>
              <a:rPr lang="cs-CZ" dirty="0"/>
              <a:t>Financování bydlení v ČR</a:t>
            </a:r>
          </a:p>
        </p:txBody>
      </p:sp>
      <p:sp>
        <p:nvSpPr>
          <p:cNvPr id="9" name="Zástupný symbol pro obsah 1"/>
          <p:cNvSpPr txBox="1">
            <a:spLocks/>
          </p:cNvSpPr>
          <p:nvPr/>
        </p:nvSpPr>
        <p:spPr bwMode="auto">
          <a:xfrm>
            <a:off x="323528" y="6237313"/>
            <a:ext cx="8640960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40000" lnSpcReduction="20000"/>
          </a:bodyPr>
          <a:lstStyle/>
          <a:p>
            <a:pPr marL="342900" lvl="0" indent="-342900">
              <a:spcBef>
                <a:spcPct val="20000"/>
              </a:spcBef>
              <a:buClr>
                <a:srgbClr val="666633"/>
              </a:buClr>
            </a:pP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Zdroj: vlastní zpracování dat z databáze ARAD</a:t>
            </a:r>
            <a:r>
              <a:rPr lang="cs-CZ" sz="3200" kern="0" dirty="0">
                <a:latin typeface="+mn-lt"/>
              </a:rPr>
              <a:t>: https://www.cnb.cz/cnb/STAT.ARADY_PKG.PARAMETRY_SESTAVY?p_sestuid=27368&amp;p_strid=AABBAF&amp;p_lang=CS</a:t>
            </a:r>
            <a:endParaRPr kumimoji="0" lang="cs-CZ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034222B9-D813-4056-A5D6-7679202C7A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82135"/>
            <a:ext cx="9144000" cy="4490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3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67464" cy="1143000"/>
          </a:xfrm>
        </p:spPr>
        <p:txBody>
          <a:bodyPr/>
          <a:lstStyle/>
          <a:p>
            <a:r>
              <a:rPr lang="cs-CZ" sz="3900" dirty="0"/>
              <a:t>Úvěry v českém bankovním sektoru podle příjemců (mil. Kč)</a:t>
            </a:r>
          </a:p>
        </p:txBody>
      </p:sp>
      <p:sp>
        <p:nvSpPr>
          <p:cNvPr id="7" name="Zástupný symbol pro obsah 1"/>
          <p:cNvSpPr>
            <a:spLocks noGrp="1"/>
          </p:cNvSpPr>
          <p:nvPr>
            <p:ph idx="1"/>
          </p:nvPr>
        </p:nvSpPr>
        <p:spPr>
          <a:xfrm>
            <a:off x="323528" y="6237313"/>
            <a:ext cx="8640960" cy="620688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cs-CZ" dirty="0"/>
              <a:t>Zdroj: vlastní zpracování dat z databáze ARAD: https://www.cnb.cz/cnb/STAT.ARADY_PKG.PARAMETRY_SESTAVY?p_sestuid=44895&amp;p_strid=AABBAA&amp;p_lang=CS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63607BDB-E8A1-4721-BC09-EE085A43E0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44824"/>
            <a:ext cx="9144000" cy="40877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7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Stavební spoření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1556792"/>
            <a:ext cx="7359352" cy="464557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200" dirty="0"/>
              <a:t>právní úprava: Zákon č. 96/1993 Sb., o stavebním spoření a státní podpoře stavebního spoření</a:t>
            </a:r>
          </a:p>
          <a:p>
            <a:pPr>
              <a:lnSpc>
                <a:spcPct val="90000"/>
              </a:lnSpc>
            </a:pPr>
            <a:r>
              <a:rPr lang="cs-CZ" sz="2200" dirty="0"/>
              <a:t>stavební spoření je účelové spoření spočívající: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v přijímání vkladů od účastníků SS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v poskytování úvěrů účastníkům SS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a v poskytování příspěvku fyzickým osobám (státní podpory) účastníkům SS</a:t>
            </a:r>
          </a:p>
          <a:p>
            <a:pPr>
              <a:lnSpc>
                <a:spcPct val="90000"/>
              </a:lnSpc>
            </a:pPr>
            <a:r>
              <a:rPr lang="cs-CZ" sz="2200" dirty="0"/>
              <a:t>cílová částka = součet vkladů účastníka, státní podpory, úvěru ze SS a úroků z vkladů a státní podpory, po odečtení daně z příjmů z těchto úroků</a:t>
            </a:r>
          </a:p>
          <a:p>
            <a:pPr>
              <a:lnSpc>
                <a:spcPct val="90000"/>
              </a:lnSpc>
            </a:pPr>
            <a:r>
              <a:rPr lang="cs-CZ" sz="2200" dirty="0"/>
              <a:t>minimální doba trvání SS je 6 let</a:t>
            </a:r>
          </a:p>
          <a:p>
            <a:pPr>
              <a:lnSpc>
                <a:spcPct val="90000"/>
              </a:lnSpc>
            </a:pPr>
            <a:r>
              <a:rPr lang="cs-CZ" sz="2200" dirty="0"/>
              <a:t>státní podpora 10 % z uspořené částky v příslušném kalendářním roce, max.  z částky 20 000,- Kč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 přidělení řádného úvěru ze SS je třeba splnit: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3000" dirty="0"/>
              <a:t>spořit minimálně dva roky</a:t>
            </a:r>
          </a:p>
          <a:p>
            <a:pPr lvl="0"/>
            <a:r>
              <a:rPr lang="cs-CZ" sz="3000" dirty="0"/>
              <a:t>naspořit minimálně stanovené procento z cílové částky (většinou 40 – 50 %), </a:t>
            </a:r>
          </a:p>
          <a:p>
            <a:pPr lvl="0"/>
            <a:r>
              <a:rPr lang="cs-CZ" sz="3000" dirty="0"/>
              <a:t>dosáhnout stanovené výše hodnotícího čísla</a:t>
            </a:r>
          </a:p>
          <a:p>
            <a:r>
              <a:rPr lang="cs-CZ" sz="3000" dirty="0"/>
              <a:t>splnit další podmínky:</a:t>
            </a:r>
          </a:p>
          <a:p>
            <a:pPr lvl="1">
              <a:lnSpc>
                <a:spcPct val="90000"/>
              </a:lnSpc>
            </a:pPr>
            <a:r>
              <a:rPr lang="cs-CZ" sz="2600" dirty="0"/>
              <a:t>účelovost</a:t>
            </a:r>
          </a:p>
          <a:p>
            <a:pPr lvl="1">
              <a:lnSpc>
                <a:spcPct val="90000"/>
              </a:lnSpc>
            </a:pPr>
            <a:r>
              <a:rPr lang="cs-CZ" sz="2600" dirty="0"/>
              <a:t>schopnost splácet úvěr</a:t>
            </a:r>
          </a:p>
          <a:p>
            <a:pPr lvl="1">
              <a:lnSpc>
                <a:spcPct val="90000"/>
              </a:lnSpc>
            </a:pPr>
            <a:r>
              <a:rPr lang="cs-CZ" sz="2600" dirty="0"/>
              <a:t>zajištění úvěru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Bytové potřeby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v zákoně č. 96/1993 Sb., o stavebním spoření a státní podpoře stavebního spoření, zejména:</a:t>
            </a:r>
          </a:p>
          <a:p>
            <a:pPr lvl="1"/>
            <a:r>
              <a:rPr lang="cs-CZ" sz="1800" dirty="0"/>
              <a:t>financování koupě či výstavby domu či bytu</a:t>
            </a:r>
          </a:p>
          <a:p>
            <a:pPr lvl="1"/>
            <a:r>
              <a:rPr lang="cs-CZ" sz="1800" dirty="0"/>
              <a:t>nákup pozemku</a:t>
            </a:r>
          </a:p>
          <a:p>
            <a:pPr lvl="1"/>
            <a:r>
              <a:rPr lang="cs-CZ" sz="1800" dirty="0"/>
              <a:t>modernizace, opravy a rekonstrukce</a:t>
            </a:r>
          </a:p>
          <a:p>
            <a:pPr lvl="1"/>
            <a:r>
              <a:rPr lang="cs-CZ" sz="1800" dirty="0"/>
              <a:t>půdní vestavby</a:t>
            </a:r>
          </a:p>
          <a:p>
            <a:pPr lvl="1"/>
            <a:r>
              <a:rPr lang="cs-CZ" sz="1800" dirty="0"/>
              <a:t>projektová dokumentace</a:t>
            </a:r>
          </a:p>
          <a:p>
            <a:pPr lvl="1"/>
            <a:r>
              <a:rPr lang="cs-CZ" sz="1800" dirty="0"/>
              <a:t>přípojky plynu, vody, kanalizace, elektrického proudu</a:t>
            </a:r>
          </a:p>
          <a:p>
            <a:pPr lvl="1"/>
            <a:r>
              <a:rPr lang="cs-CZ" sz="1800" dirty="0"/>
              <a:t>úhrada jiných půjček a úvěrů na bytové účely</a:t>
            </a:r>
          </a:p>
          <a:p>
            <a:pPr lvl="1"/>
            <a:r>
              <a:rPr lang="cs-CZ" sz="1800" dirty="0"/>
              <a:t>vypořádání dědických a spoluvlastnických podílů na nemovitostech aj. </a:t>
            </a:r>
          </a:p>
          <a:p>
            <a:r>
              <a:rPr lang="cs-CZ" sz="2000" dirty="0"/>
              <a:t>na některé druhy bytových potřeb může úvěr ze SS čerpat i právnická osoba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Překlenovací úvěr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7315200" cy="4525963"/>
          </a:xfrm>
        </p:spPr>
        <p:txBody>
          <a:bodyPr/>
          <a:lstStyle/>
          <a:p>
            <a:r>
              <a:rPr lang="cs-CZ" sz="2800" dirty="0"/>
              <a:t>lze čerpat, pokud klient ještě nesplnil některou z prvních třech podmínek pro poskytnutí řádného úvěru ze SS </a:t>
            </a:r>
          </a:p>
          <a:p>
            <a:r>
              <a:rPr lang="cs-CZ" sz="2800" dirty="0"/>
              <a:t>výše úvěru je rovna cílové částce</a:t>
            </a:r>
          </a:p>
          <a:p>
            <a:r>
              <a:rPr lang="cs-CZ" sz="2800" dirty="0"/>
              <a:t>po splnění všech podmínek může být přidělen řádný úvěr, kterým je splacen úvěr překlenovací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Výhody a nevýhody úvěrů ze SS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výhody:</a:t>
            </a:r>
          </a:p>
          <a:p>
            <a:pPr lvl="1"/>
            <a:r>
              <a:rPr lang="cs-CZ" sz="2000" dirty="0"/>
              <a:t>úroková sazba neměnná po celou dobu splácení úvěru </a:t>
            </a:r>
          </a:p>
          <a:p>
            <a:pPr lvl="1"/>
            <a:r>
              <a:rPr lang="cs-CZ" sz="2000" dirty="0"/>
              <a:t>rozdíl mezi úrokovou sazbou z úvěrů a z vkladů může činit maximálně 3 procentní body (zákon č. 96/1993 Sb., o SS a státní podpoře SS)</a:t>
            </a:r>
          </a:p>
          <a:p>
            <a:pPr lvl="1"/>
            <a:r>
              <a:rPr lang="cs-CZ" sz="2000" dirty="0"/>
              <a:t>kdykoliv mimořádná splátka bez jakýchkoliv sankčních poplatků </a:t>
            </a:r>
          </a:p>
          <a:p>
            <a:pPr lvl="1"/>
            <a:r>
              <a:rPr lang="cs-CZ" sz="2000" dirty="0"/>
              <a:t>nízké poplatky</a:t>
            </a:r>
          </a:p>
          <a:p>
            <a:pPr lvl="1"/>
            <a:r>
              <a:rPr lang="cs-CZ" sz="2000" dirty="0"/>
              <a:t>úroky z úvěrů ze SS lze odečíst od základu daně z příjmů (zákon č. 586/1992 Sb., o daních z příjmů)</a:t>
            </a:r>
          </a:p>
          <a:p>
            <a:r>
              <a:rPr lang="cs-CZ" sz="2400" dirty="0"/>
              <a:t>nevýhody:</a:t>
            </a:r>
          </a:p>
          <a:p>
            <a:pPr lvl="1"/>
            <a:r>
              <a:rPr lang="cs-CZ" sz="2000" dirty="0"/>
              <a:t>úroky u překlenovacích úvěrů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8" name="Zástupný symbol pro obsah 1"/>
          <p:cNvSpPr txBox="1">
            <a:spLocks/>
          </p:cNvSpPr>
          <p:nvPr/>
        </p:nvSpPr>
        <p:spPr bwMode="auto">
          <a:xfrm>
            <a:off x="7010400" y="4437112"/>
            <a:ext cx="1954088" cy="2420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40000" lnSpcReduction="20000"/>
          </a:bodyPr>
          <a:lstStyle/>
          <a:p>
            <a:pPr marL="342900" lvl="0" indent="-342900">
              <a:spcBef>
                <a:spcPct val="20000"/>
              </a:spcBef>
              <a:buClr>
                <a:srgbClr val="666633"/>
              </a:buClr>
            </a:pP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Zdroj</a:t>
            </a:r>
            <a:r>
              <a:rPr lang="cs-CZ" sz="3200" kern="0" dirty="0">
                <a:latin typeface="+mn-lt"/>
              </a:rPr>
              <a:t>: https://www.mfcr.cz/cs/soukromy-sektor/stavebni-sporeni/vyvoj-stavebniho-sporeni/2020/zakladni-ukazatele-vyvoje-stavebniho-spo-41163</a:t>
            </a:r>
            <a:endParaRPr kumimoji="0" lang="cs-CZ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DED3B129-7A4D-480C-B4BE-B6026837E89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914" t="10118" r="23598" b="7045"/>
          <a:stretch/>
        </p:blipFill>
        <p:spPr>
          <a:xfrm>
            <a:off x="179512" y="0"/>
            <a:ext cx="6552728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Hypoteční úvěr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hypoteční úvěr je dle zákona č. 196/2004 Sb., o dluhopisech úvěr, který je alespoň částečně zajištěn zástavním právem k nemovité věci, a to ode dne vzniku právních účinků zástavního práva</a:t>
            </a:r>
          </a:p>
          <a:p>
            <a:pPr lvl="1"/>
            <a:r>
              <a:rPr lang="cs-CZ" sz="2000" dirty="0"/>
              <a:t>nemovitá věc se musí nacházet na území členského státu Evropské unie</a:t>
            </a:r>
          </a:p>
          <a:p>
            <a:r>
              <a:rPr lang="cs-CZ" sz="2400" dirty="0"/>
              <a:t>spotřebitelský úvěr na bydlení = spotřebitelský úvěr zajištěný nemovitou věcí nebo zástavním právem k nemovité věci, účelově určený k financování bydlení, nebo poskytnutý stavební spořitelnou podle zákona upravujícího stavební spoření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hypotečních úvěrů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7560840" cy="4309939"/>
          </a:xfrm>
        </p:spPr>
        <p:txBody>
          <a:bodyPr/>
          <a:lstStyle/>
          <a:p>
            <a:r>
              <a:rPr lang="cs-CZ" dirty="0"/>
              <a:t>klasický hypoteční úvěr</a:t>
            </a:r>
          </a:p>
          <a:p>
            <a:r>
              <a:rPr lang="cs-CZ" dirty="0"/>
              <a:t>americká hypotéka</a:t>
            </a:r>
          </a:p>
          <a:p>
            <a:r>
              <a:rPr lang="cs-CZ" dirty="0"/>
              <a:t>kontokorentní hypotéka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Klasický hypoteční úvěr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přísně účelový úvěr k financování bytových potřeb</a:t>
            </a:r>
          </a:p>
          <a:p>
            <a:pPr lvl="1"/>
            <a:r>
              <a:rPr lang="cs-CZ" sz="2000" dirty="0"/>
              <a:t>na koupi domu, bytu či pozemku</a:t>
            </a:r>
          </a:p>
          <a:p>
            <a:pPr lvl="1"/>
            <a:r>
              <a:rPr lang="cs-CZ" sz="2000" dirty="0"/>
              <a:t>výstavbu nemovitosti, </a:t>
            </a:r>
          </a:p>
          <a:p>
            <a:pPr lvl="1"/>
            <a:r>
              <a:rPr lang="cs-CZ" sz="2000" dirty="0"/>
              <a:t>rekonstrukce, opravy či modernizace nemovitosti</a:t>
            </a:r>
          </a:p>
          <a:p>
            <a:pPr lvl="1"/>
            <a:r>
              <a:rPr lang="cs-CZ" sz="2000" dirty="0"/>
              <a:t>na splacení úvěru použitého na investice do nemovitosti </a:t>
            </a:r>
          </a:p>
          <a:p>
            <a:pPr lvl="1"/>
            <a:r>
              <a:rPr lang="cs-CZ" sz="2000" dirty="0"/>
              <a:t>na získání vlastnického podílu na nemovitosti při vypořádání dědictví nebo společného jmění manželů </a:t>
            </a:r>
          </a:p>
          <a:p>
            <a:r>
              <a:rPr lang="cs-CZ" sz="2400" dirty="0"/>
              <a:t>poskytován obvykle do ... % LTV </a:t>
            </a:r>
          </a:p>
          <a:p>
            <a:pPr lvl="1"/>
            <a:r>
              <a:rPr lang="cs-CZ" sz="2000" dirty="0"/>
              <a:t>LTV = </a:t>
            </a:r>
            <a:r>
              <a:rPr lang="cs-CZ" sz="2000" dirty="0" err="1"/>
              <a:t>Loan</a:t>
            </a:r>
            <a:r>
              <a:rPr lang="cs-CZ" sz="2000" dirty="0"/>
              <a:t> to Value = hodnota nemovitosti, na kterou je zástavní právo zřízeno)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4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Členění úvěrů (2)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r>
              <a:rPr lang="cs-CZ" sz="2800" dirty="0"/>
              <a:t>podle doby splatnosti:</a:t>
            </a:r>
          </a:p>
          <a:p>
            <a:pPr lvl="1"/>
            <a:r>
              <a:rPr lang="cs-CZ" sz="2400" dirty="0"/>
              <a:t>krátkodobé</a:t>
            </a:r>
          </a:p>
          <a:p>
            <a:pPr lvl="1"/>
            <a:r>
              <a:rPr lang="cs-CZ" sz="2400" dirty="0"/>
              <a:t>střednědobé</a:t>
            </a:r>
          </a:p>
          <a:p>
            <a:pPr lvl="1"/>
            <a:r>
              <a:rPr lang="cs-CZ" sz="2400" dirty="0"/>
              <a:t>dlouhodobé</a:t>
            </a:r>
          </a:p>
        </p:txBody>
      </p:sp>
      <p:sp>
        <p:nvSpPr>
          <p:cNvPr id="6" name="Zástupný symbol pro obsah 1"/>
          <p:cNvSpPr txBox="1">
            <a:spLocks/>
          </p:cNvSpPr>
          <p:nvPr/>
        </p:nvSpPr>
        <p:spPr bwMode="auto">
          <a:xfrm>
            <a:off x="323528" y="6237313"/>
            <a:ext cx="8640960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40000" lnSpcReduction="20000"/>
          </a:bodyPr>
          <a:lstStyle/>
          <a:p>
            <a:pPr marL="342900" lvl="0" indent="-342900">
              <a:spcBef>
                <a:spcPct val="20000"/>
              </a:spcBef>
              <a:buClr>
                <a:srgbClr val="666633"/>
              </a:buClr>
            </a:pP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Zdroj: vlastní zpracování dat z databáze ARAD</a:t>
            </a:r>
            <a:r>
              <a:rPr lang="cs-CZ" sz="3200" kern="0" dirty="0">
                <a:latin typeface="+mn-lt"/>
              </a:rPr>
              <a:t>: https://www.cnb.cz/cnb/STAT.ARADY_PKG.PARAMETRY_SESTAVY?p_sestuid=1268&amp;p_strid=AABBAB&amp;p_lang=CS</a:t>
            </a:r>
            <a:endParaRPr kumimoji="0" lang="cs-CZ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7668269C-9845-4B13-909F-EDE5709A34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787" y="3356992"/>
            <a:ext cx="8558213" cy="27363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  <p:bldP spid="6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640960" cy="1143000"/>
          </a:xfrm>
        </p:spPr>
        <p:txBody>
          <a:bodyPr/>
          <a:lstStyle/>
          <a:p>
            <a:r>
              <a:rPr lang="cs-CZ" sz="3800" dirty="0"/>
              <a:t>Účelovost hypotečních úvěrů </a:t>
            </a:r>
            <a:r>
              <a:rPr lang="cs-CZ" sz="2400" dirty="0"/>
              <a:t>(tis. Kč)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7" name="Zástupný symbol pro obsah 1"/>
          <p:cNvSpPr txBox="1">
            <a:spLocks/>
          </p:cNvSpPr>
          <p:nvPr/>
        </p:nvSpPr>
        <p:spPr bwMode="auto">
          <a:xfrm>
            <a:off x="323528" y="6237313"/>
            <a:ext cx="8640960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47500" lnSpcReduction="20000"/>
          </a:bodyPr>
          <a:lstStyle/>
          <a:p>
            <a:pPr marL="342900" lvl="0" indent="-342900">
              <a:spcBef>
                <a:spcPct val="20000"/>
              </a:spcBef>
              <a:buClr>
                <a:srgbClr val="666633"/>
              </a:buClr>
            </a:pP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Zdroj: vlastní zpracování dat z</a:t>
            </a:r>
            <a:r>
              <a:rPr lang="cs-CZ" sz="3200" kern="0" dirty="0">
                <a:latin typeface="+mn-lt"/>
              </a:rPr>
              <a:t>: https://www.mmr.cz/</a:t>
            </a:r>
            <a:r>
              <a:rPr lang="cs-CZ" sz="3200" kern="0" dirty="0" err="1">
                <a:latin typeface="+mn-lt"/>
              </a:rPr>
              <a:t>cs</a:t>
            </a:r>
            <a:r>
              <a:rPr lang="cs-CZ" sz="3200" kern="0" dirty="0">
                <a:latin typeface="+mn-lt"/>
              </a:rPr>
              <a:t>/ministerstvo/</a:t>
            </a:r>
            <a:r>
              <a:rPr lang="cs-CZ" sz="3200" kern="0" dirty="0" err="1">
                <a:latin typeface="+mn-lt"/>
              </a:rPr>
              <a:t>bytova</a:t>
            </a:r>
            <a:r>
              <a:rPr lang="cs-CZ" sz="3200" kern="0" dirty="0">
                <a:latin typeface="+mn-lt"/>
              </a:rPr>
              <a:t>-politika/</a:t>
            </a:r>
            <a:r>
              <a:rPr lang="cs-CZ" sz="3200" kern="0" dirty="0" err="1">
                <a:latin typeface="+mn-lt"/>
              </a:rPr>
              <a:t>hypotecni-uvery</a:t>
            </a:r>
            <a:r>
              <a:rPr lang="cs-CZ" sz="3200" kern="0" dirty="0">
                <a:latin typeface="+mn-lt"/>
              </a:rPr>
              <a:t>/</a:t>
            </a:r>
            <a:r>
              <a:rPr lang="cs-CZ" sz="3200" kern="0" dirty="0" err="1">
                <a:latin typeface="+mn-lt"/>
              </a:rPr>
              <a:t>hypotecni-uvery</a:t>
            </a:r>
            <a:r>
              <a:rPr lang="cs-CZ" sz="3200" kern="0" dirty="0">
                <a:latin typeface="+mn-lt"/>
              </a:rPr>
              <a:t>-(2002%e2%80%93q4-2019)</a:t>
            </a:r>
            <a:endParaRPr kumimoji="0" lang="cs-CZ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EF56B54A-5023-4815-A8CF-8EC4CA01B3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702634"/>
            <a:ext cx="8764715" cy="42484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/>
          <a:lstStyle/>
          <a:p>
            <a:r>
              <a:rPr lang="cs-CZ" dirty="0"/>
              <a:t>Americká a kontokorentní hypotéka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1772816"/>
            <a:ext cx="7315200" cy="4429547"/>
          </a:xfrm>
        </p:spPr>
        <p:txBody>
          <a:bodyPr/>
          <a:lstStyle/>
          <a:p>
            <a:r>
              <a:rPr lang="cs-CZ" sz="2600" dirty="0"/>
              <a:t>americká hypotéka:</a:t>
            </a:r>
          </a:p>
          <a:p>
            <a:pPr lvl="1"/>
            <a:r>
              <a:rPr lang="cs-CZ" sz="2200" dirty="0"/>
              <a:t>lze použít na jakýkoliv účel, často při konsolidaci úvěrů</a:t>
            </a:r>
          </a:p>
          <a:p>
            <a:pPr lvl="1"/>
            <a:r>
              <a:rPr lang="cs-CZ" sz="2200" dirty="0"/>
              <a:t>poskytována obvykle ve výši 50 – 90 % LTV</a:t>
            </a:r>
          </a:p>
          <a:p>
            <a:pPr>
              <a:lnSpc>
                <a:spcPct val="90000"/>
              </a:lnSpc>
            </a:pPr>
            <a:r>
              <a:rPr lang="cs-CZ" sz="2600" dirty="0"/>
              <a:t>kontokorentní hypotéka:</a:t>
            </a:r>
          </a:p>
          <a:p>
            <a:pPr lvl="1">
              <a:lnSpc>
                <a:spcPct val="90000"/>
              </a:lnSpc>
            </a:pPr>
            <a:r>
              <a:rPr lang="cs-CZ" sz="2200" dirty="0"/>
              <a:t>kontokorentní úvěr na bydlení, zajištěný zástavním právem k nemovitosti</a:t>
            </a:r>
          </a:p>
          <a:p>
            <a:pPr lvl="1">
              <a:lnSpc>
                <a:spcPct val="90000"/>
              </a:lnSpc>
            </a:pPr>
            <a:r>
              <a:rPr lang="cs-CZ" sz="2200" dirty="0"/>
              <a:t>úvěrový rámec může dosáhnout až 8 milionů Kč, doba splatnosti 10 – 20 let</a:t>
            </a:r>
          </a:p>
          <a:p>
            <a:pPr lvl="1">
              <a:lnSpc>
                <a:spcPct val="90000"/>
              </a:lnSpc>
            </a:pPr>
            <a:r>
              <a:rPr lang="cs-CZ" sz="2200" dirty="0"/>
              <a:t>neúčelový úvěr, určený zejména pro finančně zdatné klienty, kteří mají zájem spravovat své finance a umí to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41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42</a:t>
            </a:fld>
            <a:endParaRPr lang="en-US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5D03436-41ED-4ACA-8CC5-81D4A637A7C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565" t="15533" r="27548" b="7479"/>
          <a:stretch/>
        </p:blipFill>
        <p:spPr>
          <a:xfrm>
            <a:off x="971600" y="23124"/>
            <a:ext cx="6485059" cy="6256607"/>
          </a:xfrm>
          <a:prstGeom prst="rect">
            <a:avLst/>
          </a:prstGeom>
        </p:spPr>
      </p:pic>
      <p:sp>
        <p:nvSpPr>
          <p:cNvPr id="10" name="Zástupný symbol pro obsah 1">
            <a:extLst>
              <a:ext uri="{FF2B5EF4-FFF2-40B4-BE49-F238E27FC236}">
                <a16:creationId xmlns:a16="http://schemas.microsoft.com/office/drawing/2014/main" id="{E9CF1504-2916-4F2B-B0A9-5EF398169451}"/>
              </a:ext>
            </a:extLst>
          </p:cNvPr>
          <p:cNvSpPr txBox="1">
            <a:spLocks/>
          </p:cNvSpPr>
          <p:nvPr/>
        </p:nvSpPr>
        <p:spPr bwMode="auto">
          <a:xfrm>
            <a:off x="323528" y="6279731"/>
            <a:ext cx="8640960" cy="578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55000" lnSpcReduction="20000"/>
          </a:bodyPr>
          <a:lstStyle/>
          <a:p>
            <a:pPr marL="342900" lvl="0" indent="-342900">
              <a:spcBef>
                <a:spcPct val="20000"/>
              </a:spcBef>
              <a:buClr>
                <a:srgbClr val="666633"/>
              </a:buClr>
            </a:pP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Zdroj: </a:t>
            </a:r>
            <a:r>
              <a:rPr lang="cs-CZ" sz="3200" kern="0" dirty="0">
                <a:latin typeface="+mn-lt"/>
              </a:rPr>
              <a:t>https://www.rb.cz/osobni/hypoteky/nabidka-hypotek/kontokorentni-hypoteka</a:t>
            </a:r>
            <a:endParaRPr kumimoji="0" lang="cs-CZ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4698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96944" cy="1143000"/>
          </a:xfrm>
        </p:spPr>
        <p:txBody>
          <a:bodyPr/>
          <a:lstStyle/>
          <a:p>
            <a:r>
              <a:rPr lang="cs-CZ" dirty="0"/>
              <a:t>Hypoteční zástavní list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1556792"/>
            <a:ext cx="7315200" cy="4645571"/>
          </a:xfrm>
        </p:spPr>
        <p:txBody>
          <a:bodyPr/>
          <a:lstStyle/>
          <a:p>
            <a:r>
              <a:rPr lang="cs-CZ" sz="2200" dirty="0"/>
              <a:t>zdroje k poskytování úvěrů banky získávají emisí hypotečních zástavních listů</a:t>
            </a:r>
          </a:p>
          <a:p>
            <a:r>
              <a:rPr lang="cs-CZ" sz="2200" dirty="0"/>
              <a:t>zákon č. 196/2004 Sb., o dluhopisech: HZL = jako krytý dluhopis, z jehož emisních podmínek plyne, že:</a:t>
            </a:r>
          </a:p>
          <a:p>
            <a:pPr lvl="1"/>
            <a:r>
              <a:rPr lang="cs-CZ" sz="1800" dirty="0"/>
              <a:t>souhrnná hodnota všech krycích aktiv v krycím portfoliu musí být rovna alespoň 85 % souhrnné hodnoty všech dluhů, k jejichž krytí toto krycí portfolio slouží</a:t>
            </a:r>
          </a:p>
          <a:p>
            <a:pPr lvl="1"/>
            <a:r>
              <a:rPr lang="cs-CZ" sz="1800" dirty="0"/>
              <a:t>nominální hodnota pohledávky z hypotečního úvěru v krycím portfoliu nesmí přesahovat 100 % zástavní hodnoty zastavené nemovité věci, která slouží k zajištění této pohledávky</a:t>
            </a:r>
          </a:p>
          <a:p>
            <a:r>
              <a:rPr lang="cs-CZ" sz="2200" dirty="0"/>
              <a:t>vysoce kvalitní a bezpečný cenný papír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96944" cy="1143000"/>
          </a:xfrm>
        </p:spPr>
        <p:txBody>
          <a:bodyPr/>
          <a:lstStyle/>
          <a:p>
            <a:r>
              <a:rPr lang="cs-CZ" dirty="0"/>
              <a:t>Čerpání a splácení hypotečního úvěru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3000" dirty="0"/>
              <a:t>způsob čerpání</a:t>
            </a:r>
          </a:p>
          <a:p>
            <a:pPr lvl="1">
              <a:lnSpc>
                <a:spcPct val="90000"/>
              </a:lnSpc>
            </a:pPr>
            <a:r>
              <a:rPr lang="cs-CZ" sz="2700" dirty="0"/>
              <a:t>jednorázově</a:t>
            </a:r>
          </a:p>
          <a:p>
            <a:pPr lvl="1">
              <a:lnSpc>
                <a:spcPct val="90000"/>
              </a:lnSpc>
            </a:pPr>
            <a:r>
              <a:rPr lang="cs-CZ" sz="2700" dirty="0"/>
              <a:t>postupně</a:t>
            </a:r>
          </a:p>
          <a:p>
            <a:pPr>
              <a:lnSpc>
                <a:spcPct val="90000"/>
              </a:lnSpc>
            </a:pPr>
            <a:r>
              <a:rPr lang="cs-CZ" sz="3000" dirty="0"/>
              <a:t>způsob splácení</a:t>
            </a:r>
          </a:p>
          <a:p>
            <a:pPr lvl="1">
              <a:lnSpc>
                <a:spcPct val="90000"/>
              </a:lnSpc>
            </a:pPr>
            <a:r>
              <a:rPr lang="cs-CZ" sz="2700" dirty="0"/>
              <a:t>v pravidelných anuitách</a:t>
            </a:r>
          </a:p>
          <a:p>
            <a:pPr lvl="1">
              <a:lnSpc>
                <a:spcPct val="90000"/>
              </a:lnSpc>
            </a:pPr>
            <a:r>
              <a:rPr lang="cs-CZ" sz="2700" dirty="0"/>
              <a:t>progresivními či degresivními splátkami</a:t>
            </a:r>
          </a:p>
          <a:p>
            <a:pPr lvl="1">
              <a:lnSpc>
                <a:spcPct val="90000"/>
              </a:lnSpc>
            </a:pPr>
            <a:endParaRPr lang="cs-CZ" sz="2700" dirty="0"/>
          </a:p>
          <a:p>
            <a:pPr lvl="1">
              <a:lnSpc>
                <a:spcPct val="90000"/>
              </a:lnSpc>
            </a:pPr>
            <a:r>
              <a:rPr lang="cs-CZ" sz="2700" dirty="0"/>
              <a:t>mimořádné splátky</a:t>
            </a: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96944" cy="1143000"/>
          </a:xfrm>
        </p:spPr>
        <p:txBody>
          <a:bodyPr/>
          <a:lstStyle/>
          <a:p>
            <a:r>
              <a:rPr lang="cs-CZ" dirty="0"/>
              <a:t>Jak volit dobu fixace?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700" dirty="0"/>
              <a:t>očekávání ohledně výše úrokových sazeb:</a:t>
            </a:r>
          </a:p>
          <a:p>
            <a:pPr lvl="1"/>
            <a:r>
              <a:rPr lang="cs-CZ" sz="2300" dirty="0"/>
              <a:t>mírně klesnou</a:t>
            </a:r>
          </a:p>
          <a:p>
            <a:pPr lvl="1"/>
            <a:r>
              <a:rPr lang="cs-CZ" sz="2300" dirty="0"/>
              <a:t>zůstanou přibližně na stejné úrovni</a:t>
            </a:r>
          </a:p>
          <a:p>
            <a:pPr lvl="1"/>
            <a:r>
              <a:rPr lang="cs-CZ" sz="2300" dirty="0"/>
              <a:t>mírně vzrostou</a:t>
            </a:r>
          </a:p>
          <a:p>
            <a:pPr lvl="1"/>
            <a:r>
              <a:rPr lang="cs-CZ" sz="2300" dirty="0"/>
              <a:t>výrazně vzrostou</a:t>
            </a:r>
          </a:p>
          <a:p>
            <a:r>
              <a:rPr lang="cs-CZ" sz="2700" dirty="0"/>
              <a:t>kratší fixace = větší riziko → delší fixace vhodná pro ty, u nichž by navýšení splátky znamenalo problémy</a:t>
            </a:r>
          </a:p>
          <a:p>
            <a:r>
              <a:rPr lang="cs-CZ" sz="2700" dirty="0"/>
              <a:t>v ČR převažují fixace na 3 nebo na 5 let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96944" cy="1143000"/>
          </a:xfrm>
        </p:spPr>
        <p:txBody>
          <a:bodyPr/>
          <a:lstStyle/>
          <a:p>
            <a:r>
              <a:rPr lang="cs-CZ" dirty="0"/>
              <a:t>Nově poskytnuté hypotéky dle doby fixace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7" name="Zástupný symbol pro obsah 1"/>
          <p:cNvSpPr txBox="1">
            <a:spLocks/>
          </p:cNvSpPr>
          <p:nvPr/>
        </p:nvSpPr>
        <p:spPr bwMode="auto">
          <a:xfrm>
            <a:off x="323528" y="6237313"/>
            <a:ext cx="8640960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40000" lnSpcReduction="20000"/>
          </a:bodyPr>
          <a:lstStyle/>
          <a:p>
            <a:pPr marL="342900" lvl="0" indent="-342900">
              <a:spcBef>
                <a:spcPct val="20000"/>
              </a:spcBef>
              <a:buClr>
                <a:srgbClr val="666633"/>
              </a:buClr>
            </a:pP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Zdroj: vlastní zpracování dat z databáze ARAD</a:t>
            </a:r>
            <a:r>
              <a:rPr lang="cs-CZ" sz="3200" kern="0" dirty="0">
                <a:latin typeface="+mn-lt"/>
              </a:rPr>
              <a:t>: https://www.cnb.cz/cnb/STAT.ARADY_PKG.PARAMETRY_SESTAVY?p_sestuid=22076&amp;p_strid=AABBAKA&amp;p_lang=CS</a:t>
            </a:r>
            <a:endParaRPr kumimoji="0" lang="cs-CZ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1260620D-E41D-412F-92F7-B69BE57710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892" y="1733525"/>
            <a:ext cx="9157335" cy="42224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96944" cy="1143000"/>
          </a:xfrm>
        </p:spPr>
        <p:txBody>
          <a:bodyPr/>
          <a:lstStyle/>
          <a:p>
            <a:r>
              <a:rPr lang="cs-CZ" dirty="0"/>
              <a:t>Refinancování hypoték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100" dirty="0"/>
              <a:t>podstata: existující HÚ je splacen novým HÚ, který klientovi poskytne jiná finanční instituce za výhodnějších podmínek</a:t>
            </a:r>
          </a:p>
          <a:p>
            <a:r>
              <a:rPr lang="cs-CZ" sz="2100" dirty="0"/>
              <a:t>důvody refinancování:</a:t>
            </a:r>
          </a:p>
          <a:p>
            <a:pPr lvl="1"/>
            <a:r>
              <a:rPr lang="cs-CZ" sz="1700" dirty="0"/>
              <a:t>nižší úroková sazba konkurence</a:t>
            </a:r>
          </a:p>
          <a:p>
            <a:pPr lvl="1"/>
            <a:r>
              <a:rPr lang="cs-CZ" sz="1700" dirty="0"/>
              <a:t>možnost prodloužit dobu splatnosti HÚ na delší dobu (a snížit tak splátku)</a:t>
            </a:r>
          </a:p>
          <a:p>
            <a:pPr lvl="1"/>
            <a:r>
              <a:rPr lang="cs-CZ" sz="1700" dirty="0"/>
              <a:t>možnost uvolnit vlastní investované prostředky (změna např. ze 70 % LTV na 80 % LTV)</a:t>
            </a:r>
          </a:p>
          <a:p>
            <a:pPr lvl="1"/>
            <a:r>
              <a:rPr lang="cs-CZ" sz="1700" dirty="0"/>
              <a:t>možnost změnit HÚ na nižší zatížení zástavním právem a nižší úrokovou sazbou (změna např. z 80 % LTV na 70 % LTV)</a:t>
            </a:r>
          </a:p>
          <a:p>
            <a:pPr lvl="1"/>
            <a:r>
              <a:rPr lang="cs-CZ" sz="1700" dirty="0"/>
              <a:t>možnost změny typu úrokové sazby (např. z pohyblivé na pevnou)</a:t>
            </a:r>
          </a:p>
          <a:p>
            <a:r>
              <a:rPr lang="cs-CZ" sz="2100" dirty="0"/>
              <a:t>o podmínky se zajímat ještě před oznámením nové výše úrokové sazby (alespoň 3 měsíce)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96944" cy="1143000"/>
          </a:xfrm>
        </p:spPr>
        <p:txBody>
          <a:bodyPr/>
          <a:lstStyle/>
          <a:p>
            <a:r>
              <a:rPr lang="cs-CZ" sz="3800" dirty="0"/>
              <a:t>Státní podpora hypotečních úvěrů </a:t>
            </a:r>
            <a:br>
              <a:rPr lang="cs-CZ" sz="3800" dirty="0"/>
            </a:br>
            <a:r>
              <a:rPr lang="cs-CZ" sz="3800" dirty="0"/>
              <a:t>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dirty="0"/>
              <a:t>v minulosti: </a:t>
            </a:r>
          </a:p>
          <a:p>
            <a:pPr lvl="1">
              <a:lnSpc>
                <a:spcPct val="80000"/>
              </a:lnSpc>
            </a:pPr>
            <a:r>
              <a:rPr lang="cs-CZ" dirty="0"/>
              <a:t>státní finanční podpora hypotečních úvěrů určených k financování bytové výstavby</a:t>
            </a:r>
          </a:p>
          <a:p>
            <a:pPr lvl="1">
              <a:lnSpc>
                <a:spcPct val="80000"/>
              </a:lnSpc>
            </a:pPr>
            <a:r>
              <a:rPr lang="cs-CZ" dirty="0"/>
              <a:t>poskytování příspěvku k hypotečnímu úvěru osobám mladším 36 let</a:t>
            </a:r>
          </a:p>
          <a:p>
            <a:pPr>
              <a:lnSpc>
                <a:spcPct val="80000"/>
              </a:lnSpc>
            </a:pPr>
            <a:r>
              <a:rPr lang="cs-CZ" dirty="0"/>
              <a:t>aktuálně: odpočet úroků od základu daně</a:t>
            </a:r>
          </a:p>
          <a:p>
            <a:pPr lvl="1">
              <a:lnSpc>
                <a:spcPct val="80000"/>
              </a:lnSpc>
            </a:pPr>
            <a:r>
              <a:rPr lang="cs-CZ" dirty="0"/>
              <a:t>zákon č. 586/1992 Sb., o daních z příjmu</a:t>
            </a:r>
          </a:p>
          <a:p>
            <a:pPr lvl="1">
              <a:lnSpc>
                <a:spcPct val="80000"/>
              </a:lnSpc>
            </a:pPr>
            <a:r>
              <a:rPr lang="cs-CZ" dirty="0"/>
              <a:t>max. 300 tis. Kč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49</a:t>
            </a:fld>
            <a:endParaRPr lang="en-US"/>
          </a:p>
        </p:txBody>
      </p:sp>
      <p:pic>
        <p:nvPicPr>
          <p:cNvPr id="9" name="Picture 2" descr="http://mmr.cz/getmedia/3d36b068-36af-468b-b878-21697c928691/pocetbytu_graf_122014.jpg?width=700&amp;height=49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" y="-5"/>
            <a:ext cx="9134475" cy="6433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5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Členění úvěrů (3)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/>
              <a:t>podle účelu úvěru:</a:t>
            </a:r>
          </a:p>
          <a:p>
            <a:pPr lvl="1">
              <a:lnSpc>
                <a:spcPct val="90000"/>
              </a:lnSpc>
            </a:pPr>
            <a:r>
              <a:rPr lang="cs-CZ" sz="2400" dirty="0"/>
              <a:t>účelové úvěry </a:t>
            </a:r>
          </a:p>
          <a:p>
            <a:pPr lvl="1">
              <a:lnSpc>
                <a:spcPct val="90000"/>
              </a:lnSpc>
            </a:pPr>
            <a:r>
              <a:rPr lang="cs-CZ" sz="2400" dirty="0"/>
              <a:t>neúčelové úvěry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podle způsobu čerpání:</a:t>
            </a:r>
          </a:p>
          <a:p>
            <a:pPr lvl="1">
              <a:lnSpc>
                <a:spcPct val="90000"/>
              </a:lnSpc>
            </a:pPr>
            <a:r>
              <a:rPr lang="cs-CZ" sz="2400" dirty="0"/>
              <a:t>jednorázově čerpané</a:t>
            </a:r>
          </a:p>
          <a:p>
            <a:pPr lvl="1">
              <a:lnSpc>
                <a:spcPct val="90000"/>
              </a:lnSpc>
            </a:pPr>
            <a:r>
              <a:rPr lang="cs-CZ" sz="2400" dirty="0"/>
              <a:t>úvěry čerpané v dílčích částkách</a:t>
            </a:r>
          </a:p>
          <a:p>
            <a:pPr lvl="1">
              <a:lnSpc>
                <a:spcPct val="90000"/>
              </a:lnSpc>
            </a:pPr>
            <a:r>
              <a:rPr lang="cs-CZ" sz="2400" dirty="0"/>
              <a:t>úvěry čerpané variabilně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podle způsobu úročení:</a:t>
            </a:r>
          </a:p>
          <a:p>
            <a:pPr lvl="1">
              <a:lnSpc>
                <a:spcPct val="90000"/>
              </a:lnSpc>
            </a:pPr>
            <a:r>
              <a:rPr lang="cs-CZ" sz="2400" dirty="0"/>
              <a:t>úvěry úročené fixní úrokovou sazbou </a:t>
            </a:r>
          </a:p>
          <a:p>
            <a:pPr lvl="1">
              <a:lnSpc>
                <a:spcPct val="90000"/>
              </a:lnSpc>
            </a:pPr>
            <a:r>
              <a:rPr lang="cs-CZ" sz="2400" dirty="0"/>
              <a:t>úvěry úročené pohyblivou úrokovou sazbou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96944" cy="1143000"/>
          </a:xfrm>
        </p:spPr>
        <p:txBody>
          <a:bodyPr/>
          <a:lstStyle/>
          <a:p>
            <a:r>
              <a:rPr lang="cs-CZ" dirty="0"/>
              <a:t>Půjčky ze Státního fondu podpory investic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pro žadatele do 40 let pečující o dítě do 15 let</a:t>
            </a:r>
          </a:p>
          <a:p>
            <a:r>
              <a:rPr lang="cs-CZ" sz="1800" dirty="0"/>
              <a:t>úvěr lze čerpat na:</a:t>
            </a:r>
          </a:p>
          <a:p>
            <a:r>
              <a:rPr lang="cs-CZ" sz="1800" dirty="0"/>
              <a:t> v max. výši 90 % skutečných nákladů na:</a:t>
            </a:r>
          </a:p>
          <a:p>
            <a:pPr lvl="1"/>
            <a:r>
              <a:rPr lang="cs-CZ" sz="1600" dirty="0"/>
              <a:t>modernizaci obydlí: 50 – 600 tis. Kč na max. 10 let</a:t>
            </a:r>
          </a:p>
          <a:p>
            <a:pPr lvl="1"/>
            <a:r>
              <a:rPr lang="cs-CZ" sz="1600" dirty="0"/>
              <a:t>pořízení rodinného domu koupí nebo výstavbou: max. 2,4 mil. Kč na max. 20 let, max. do výše 90 % skut. nákladů</a:t>
            </a:r>
          </a:p>
          <a:p>
            <a:pPr lvl="1"/>
            <a:r>
              <a:rPr lang="cs-CZ" sz="1600" dirty="0"/>
              <a:t>pořízení bytu koupí nebo výstavbou: max. 2 mil. Kč na max. 20 let, max. do výše 90 % skutečných nákladů</a:t>
            </a:r>
          </a:p>
          <a:p>
            <a:r>
              <a:rPr lang="cs-CZ" sz="1800" dirty="0"/>
              <a:t>úročení: dle výše základní referenční sazby EU, snížené o 0,2 procentního bodu za každé dítě, min. 1 % </a:t>
            </a:r>
            <a:r>
              <a:rPr lang="cs-CZ" sz="1800" dirty="0" err="1"/>
              <a:t>p.a</a:t>
            </a:r>
            <a:r>
              <a:rPr lang="cs-CZ" sz="1800" dirty="0"/>
              <a:t>., fixace na 5 let</a:t>
            </a:r>
          </a:p>
          <a:p>
            <a:r>
              <a:rPr lang="cs-CZ" sz="1800" dirty="0"/>
              <a:t>zajištění: modernizace ručitelem, pořízení obydlí zástavním právem k pozemku a pořizované nemovitosti v prvním pořadí + vinkulace pojistného plnění (stavebně montážní, posléze živelní pojištění)</a:t>
            </a:r>
          </a:p>
          <a:p>
            <a:r>
              <a:rPr lang="cs-CZ" sz="1800" dirty="0">
                <a:hlinkClick r:id="rId2"/>
              </a:rPr>
              <a:t>https://sfpi.cz/vlastni_bydleni/</a:t>
            </a:r>
            <a:r>
              <a:rPr lang="cs-CZ" sz="1800" dirty="0"/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50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96944" cy="1143000"/>
          </a:xfrm>
        </p:spPr>
        <p:txBody>
          <a:bodyPr/>
          <a:lstStyle/>
          <a:p>
            <a:r>
              <a:rPr lang="cs-CZ" dirty="0"/>
              <a:t>Kombinace hypoték s ostatními produkty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lnSpc>
                <a:spcPct val="90000"/>
              </a:lnSpc>
              <a:buFontTx/>
              <a:buChar char="•"/>
              <a:defRPr/>
            </a:pPr>
            <a:r>
              <a:rPr lang="cs-CZ" sz="3200" dirty="0"/>
              <a:t>se stavebním spořením</a:t>
            </a:r>
          </a:p>
          <a:p>
            <a:pPr marL="342900" lvl="1" indent="-342900">
              <a:lnSpc>
                <a:spcPct val="90000"/>
              </a:lnSpc>
              <a:buFontTx/>
              <a:buChar char="•"/>
              <a:defRPr/>
            </a:pPr>
            <a:r>
              <a:rPr lang="cs-CZ" sz="3200" dirty="0"/>
              <a:t>s kapitálovým životním pojištěním</a:t>
            </a:r>
          </a:p>
          <a:p>
            <a:pPr marL="342900" lvl="1" indent="-342900">
              <a:lnSpc>
                <a:spcPct val="90000"/>
              </a:lnSpc>
              <a:buFontTx/>
              <a:buChar char="•"/>
              <a:defRPr/>
            </a:pPr>
            <a:r>
              <a:rPr lang="cs-CZ" sz="3200" dirty="0"/>
              <a:t>s investičním životním pojištěním</a:t>
            </a:r>
          </a:p>
          <a:p>
            <a:pPr marL="342900" lvl="1" indent="-342900">
              <a:lnSpc>
                <a:spcPct val="90000"/>
              </a:lnSpc>
              <a:buFontTx/>
              <a:buChar char="•"/>
              <a:defRPr/>
            </a:pPr>
            <a:r>
              <a:rPr lang="cs-CZ" sz="3200" dirty="0"/>
              <a:t>s platbou do fondů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96944" cy="1143000"/>
          </a:xfrm>
        </p:spPr>
        <p:txBody>
          <a:bodyPr/>
          <a:lstStyle/>
          <a:p>
            <a:r>
              <a:rPr lang="cs-CZ" dirty="0"/>
              <a:t>Jak porovnávat jednotlivé varianty financování?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úroková sazba</a:t>
            </a:r>
          </a:p>
          <a:p>
            <a:r>
              <a:rPr lang="cs-CZ" dirty="0"/>
              <a:t>RPSN</a:t>
            </a:r>
          </a:p>
          <a:p>
            <a:r>
              <a:rPr lang="cs-CZ" dirty="0"/>
              <a:t>částka, o kterou přeplatím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RPSN – roční procentní sazba nákladů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400" dirty="0"/>
              <a:t>celkové náklady spotřebitelského úvěru pro spotřebitele, vyjádřené jako roční procentní podíl z celkové výše spotřebitelského úvěru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při jejím výpočtu se zohledňují veškeré náklady spotřebitele na spotřebitelský úvěr, tj. kromě splátek jistiny a úroků i veškeré poplatky spojené s úvěrem, s výjimkou nákladů vzniklých v důsledku neplnění povinností spotřebitelem 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hodnoty RPSN jsou všichni věřitelé povinni uvádět na roční bázi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výpočet složitý → úvěrová kalkulačka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96944" cy="1143000"/>
          </a:xfrm>
        </p:spPr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Pan Novák si hodlá vzít úvěr ve výši 100 000,- Kč s dobou splatnosti 5 let. Zjistěte, která z nabídek je výhodnější:</a:t>
            </a:r>
          </a:p>
          <a:p>
            <a:pPr lvl="1"/>
            <a:r>
              <a:rPr lang="cs-CZ" sz="2000" dirty="0"/>
              <a:t>Banka A mu nabízí úvěr s následujícími parametry: úroková sazba 8,5 %, jednorázový poplatek za poskytnutí půjčky ve výši 1 000,- Kč splatný do 30 dnů, měsíční platby za vedení úvěrového účtu 59,- Kč. Výše splátky 2 052,- Kč. </a:t>
            </a:r>
          </a:p>
          <a:p>
            <a:pPr lvl="1"/>
            <a:r>
              <a:rPr lang="cs-CZ" sz="2000" dirty="0"/>
              <a:t>Banka B nabízí tyto parametry: úroková sazba 8,7 %, jednorázový poplatek za poskytnutí půjčky ve výši 0,5 % z částky úvěru splatný do 30 dnů, vedení úvěrového účtu měsíčně 29,- Kč. Výše splátky 2 061,- Kč.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96944" cy="1143000"/>
          </a:xfrm>
        </p:spPr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100" dirty="0"/>
              <a:t>Chcete koupit byt a čerpat přitom úvěr ve výši 900 tisíc Kč. Máte 2 varianty:</a:t>
            </a:r>
          </a:p>
          <a:p>
            <a:pPr lvl="1"/>
            <a:r>
              <a:rPr lang="cs-CZ" sz="1800" dirty="0"/>
              <a:t>Stavební spořitelna: Překlenovací úvěr s nulovou akontací  - po dobu 80 měsíců budete platit měsíčně 8 100,- Kč, z toho 4 500,- na spoření a 3 600,- jako splátku úroků z překlenovacího úvěru. Poté řádný úvěr – po dobu 126 měsíců budete platit měsíčně 5 050,- Kč jako splátku řádného úvěru. Úroková sazba bude po celou dobu činit 4,8 %, poplatky za vedení úvěrového účtu 310,- Kč ročně, poplatek za uzavření smlouvy 1 % z cílové částky.</a:t>
            </a:r>
          </a:p>
          <a:p>
            <a:pPr lvl="1"/>
            <a:r>
              <a:rPr lang="cs-CZ" sz="1800" dirty="0"/>
              <a:t>Banka: Hypoteční úvěr za těchto podmínek: </a:t>
            </a:r>
            <a:r>
              <a:rPr lang="cs-CZ" sz="1800" dirty="0" err="1"/>
              <a:t>úr</a:t>
            </a:r>
            <a:r>
              <a:rPr lang="cs-CZ" sz="1800" dirty="0"/>
              <a:t>. sazba (5 </a:t>
            </a:r>
            <a:r>
              <a:rPr lang="cs-CZ" sz="1800" dirty="0" err="1"/>
              <a:t>letý</a:t>
            </a:r>
            <a:r>
              <a:rPr lang="cs-CZ" sz="1800" dirty="0"/>
              <a:t> fix) 5,19 %, poplatek za vedení úvěrového účtu 150,- Kč měsíčně, měsíční splátka 6 698,- Kč, poplatek za poskytnutí úvěru 0,8 % z částky, min. 8 000,- Kč, max. 25 000,- Kč, doba splatnosti 17 let.</a:t>
            </a:r>
          </a:p>
          <a:p>
            <a:r>
              <a:rPr lang="cs-CZ" sz="2100" dirty="0"/>
              <a:t>Která varianta je výhodnější?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96944" cy="1143000"/>
          </a:xfrm>
        </p:spPr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/>
              <a:t>Vypočítejte RPSN u splátkového prodeje televize v hodnotě 30 tisíc Kč, je-li třeba okamžitě uhradit akontaci ve výši 20 % a pak po dobu 1 roku měsíčně hradit 2 200,- Kč.</a:t>
            </a:r>
          </a:p>
          <a:p>
            <a:r>
              <a:rPr lang="cs-CZ" sz="2200" dirty="0"/>
              <a:t>Doporučili byste splátkový prodej, nebo byste radili raději spotřebitelský úvěr ve výši 30 000,- Kč na 1 rok, výše měsíční splátky 2 773,- Kč, poplatek za poskytnutí úvěru 1 % z částky (min. 400,- Kč), vedení úvěrového účtu 49,- Kč měsíčně?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2420888"/>
            <a:ext cx="7315200" cy="3781475"/>
          </a:xfrm>
        </p:spPr>
        <p:txBody>
          <a:bodyPr/>
          <a:lstStyle/>
          <a:p>
            <a:pPr algn="ctr">
              <a:buNone/>
            </a:pPr>
            <a:r>
              <a:rPr lang="cs-CZ" sz="4000" dirty="0"/>
              <a:t>M Ě J T E   S E   H E Z K Y</a:t>
            </a:r>
          </a:p>
          <a:p>
            <a:pPr algn="ctr">
              <a:buNone/>
            </a:pPr>
            <a:r>
              <a:rPr lang="cs-CZ" sz="4000" dirty="0">
                <a:sym typeface="Wingdings" pitchFamily="2" charset="2"/>
              </a:rPr>
              <a:t></a:t>
            </a:r>
            <a:endParaRPr lang="cs-CZ" sz="4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6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Členění úvěrů (4)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r>
              <a:rPr lang="cs-CZ" sz="2800" dirty="0"/>
              <a:t>podle způsobu splácení úvěru:</a:t>
            </a:r>
          </a:p>
          <a:p>
            <a:pPr lvl="1"/>
            <a:r>
              <a:rPr lang="cs-CZ" sz="2400" dirty="0"/>
              <a:t>najednou v době splatnosti</a:t>
            </a:r>
          </a:p>
          <a:p>
            <a:pPr lvl="1"/>
            <a:r>
              <a:rPr lang="cs-CZ" sz="2400" dirty="0"/>
              <a:t>po uplynutí výpovědní lhůty</a:t>
            </a:r>
          </a:p>
          <a:p>
            <a:pPr lvl="1"/>
            <a:r>
              <a:rPr lang="cs-CZ" sz="2400" dirty="0"/>
              <a:t>průběžně splácené</a:t>
            </a:r>
          </a:p>
          <a:p>
            <a:pPr lvl="1"/>
            <a:r>
              <a:rPr lang="cs-CZ" sz="2400" dirty="0"/>
              <a:t>v pravidelných splátkách</a:t>
            </a:r>
          </a:p>
          <a:p>
            <a:pPr lvl="1"/>
            <a:r>
              <a:rPr lang="cs-CZ" sz="2400" dirty="0"/>
              <a:t>v pravidelných anuitách </a:t>
            </a:r>
          </a:p>
        </p:txBody>
      </p:sp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683568" y="4581128"/>
          <a:ext cx="2592387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" name="Rovnice" r:id="rId3" imgW="28041600" imgH="10668000" progId="Equation.3">
                  <p:embed/>
                </p:oleObj>
              </mc:Choice>
              <mc:Fallback>
                <p:oleObj name="Rovnice" r:id="rId3" imgW="28041600" imgH="106680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4581128"/>
                        <a:ext cx="2592387" cy="9366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6"/>
          <p:cNvGraphicFramePr>
            <a:graphicFrameLocks noChangeAspect="1"/>
          </p:cNvGraphicFramePr>
          <p:nvPr/>
        </p:nvGraphicFramePr>
        <p:xfrm>
          <a:off x="3923928" y="4293096"/>
          <a:ext cx="3384550" cy="165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" name="Rovnice" r:id="rId5" imgW="33528000" imgH="18897600" progId="Equation.3">
                  <p:embed/>
                </p:oleObj>
              </mc:Choice>
              <mc:Fallback>
                <p:oleObj name="Rovnice" r:id="rId5" imgW="33528000" imgH="188976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3928" y="4293096"/>
                        <a:ext cx="3384550" cy="1655762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7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Členění úvěrů (5)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r>
              <a:rPr lang="cs-CZ" sz="2600" dirty="0"/>
              <a:t>podle zajištěnosti:</a:t>
            </a:r>
          </a:p>
          <a:p>
            <a:pPr lvl="1">
              <a:lnSpc>
                <a:spcPct val="90000"/>
              </a:lnSpc>
            </a:pPr>
            <a:r>
              <a:rPr lang="cs-CZ" sz="2300" dirty="0"/>
              <a:t>zajištěné</a:t>
            </a:r>
          </a:p>
          <a:p>
            <a:pPr lvl="1">
              <a:lnSpc>
                <a:spcPct val="90000"/>
              </a:lnSpc>
            </a:pPr>
            <a:r>
              <a:rPr lang="cs-CZ" sz="2300" dirty="0"/>
              <a:t>nezajištěné</a:t>
            </a:r>
          </a:p>
          <a:p>
            <a:pPr>
              <a:lnSpc>
                <a:spcPct val="90000"/>
              </a:lnSpc>
            </a:pPr>
            <a:r>
              <a:rPr lang="cs-CZ" sz="2600" dirty="0"/>
              <a:t>podle měny, v níž byl úvěr poskytnut:</a:t>
            </a:r>
          </a:p>
          <a:p>
            <a:pPr lvl="1">
              <a:lnSpc>
                <a:spcPct val="90000"/>
              </a:lnSpc>
            </a:pPr>
            <a:r>
              <a:rPr lang="cs-CZ" sz="2300" dirty="0"/>
              <a:t>korunové </a:t>
            </a:r>
          </a:p>
          <a:p>
            <a:pPr lvl="1">
              <a:lnSpc>
                <a:spcPct val="90000"/>
              </a:lnSpc>
            </a:pPr>
            <a:r>
              <a:rPr lang="cs-CZ" sz="2300" dirty="0"/>
              <a:t>devizové</a:t>
            </a:r>
          </a:p>
          <a:p>
            <a:pPr>
              <a:lnSpc>
                <a:spcPct val="90000"/>
              </a:lnSpc>
            </a:pPr>
            <a:r>
              <a:rPr lang="cs-CZ" sz="2600" dirty="0"/>
              <a:t> podle platební kázně:</a:t>
            </a:r>
          </a:p>
          <a:p>
            <a:pPr lvl="1">
              <a:lnSpc>
                <a:spcPct val="90000"/>
              </a:lnSpc>
            </a:pPr>
            <a:r>
              <a:rPr lang="cs-CZ" sz="2300" dirty="0"/>
              <a:t>výkonné</a:t>
            </a:r>
          </a:p>
          <a:p>
            <a:pPr lvl="1">
              <a:lnSpc>
                <a:spcPct val="90000"/>
              </a:lnSpc>
            </a:pPr>
            <a:r>
              <a:rPr lang="cs-CZ" sz="2300" dirty="0"/>
              <a:t>nevýkonné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8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Úvěrový vztah (1)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pPr lvl="0"/>
            <a:r>
              <a:rPr lang="cs-CZ" dirty="0"/>
              <a:t>vztah mezi bankou a klientem</a:t>
            </a:r>
          </a:p>
          <a:p>
            <a:pPr lvl="0"/>
            <a:r>
              <a:rPr lang="cs-CZ" dirty="0"/>
              <a:t>vzniká na základě smlouvy o úvěru, východiskem je žádost o poskytnutí úvěru</a:t>
            </a:r>
          </a:p>
          <a:p>
            <a:pPr lvl="1"/>
            <a:r>
              <a:rPr lang="cs-CZ" dirty="0"/>
              <a:t>základní údaje o žadateli</a:t>
            </a:r>
          </a:p>
          <a:p>
            <a:pPr lvl="1"/>
            <a:r>
              <a:rPr lang="cs-CZ" dirty="0"/>
              <a:t>údaje o požadovaném úvěru</a:t>
            </a:r>
          </a:p>
          <a:p>
            <a:pPr lvl="1"/>
            <a:r>
              <a:rPr lang="cs-CZ" dirty="0"/>
              <a:t>přílohy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9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Úvěrový vztah (2)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r>
              <a:rPr lang="cs-CZ" sz="2400" dirty="0"/>
              <a:t>smlouva o úvěru: </a:t>
            </a:r>
          </a:p>
          <a:p>
            <a:pPr lvl="1"/>
            <a:r>
              <a:rPr lang="cs-CZ" sz="2000" dirty="0"/>
              <a:t>úvěrující se zavazuje, že úvěrovanému poskytne na jeho požádání a v jeho prospěch peněžní prostředky do určité částky, a úvěrovaný se zavazuje poskytnuté peněžní prostředky vrátit a zaplatit úroky </a:t>
            </a:r>
          </a:p>
          <a:p>
            <a:pPr lvl="1"/>
            <a:r>
              <a:rPr lang="cs-CZ" sz="2000" dirty="0"/>
              <a:t>náležitosti:</a:t>
            </a:r>
          </a:p>
          <a:p>
            <a:pPr lvl="2"/>
            <a:r>
              <a:rPr lang="cs-CZ" sz="1600" dirty="0"/>
              <a:t>určení smluvních stran</a:t>
            </a:r>
          </a:p>
          <a:p>
            <a:pPr lvl="2"/>
            <a:r>
              <a:rPr lang="cs-CZ" sz="1600" dirty="0"/>
              <a:t>výše úvěru a měna, ve které je úvěr poskytnut </a:t>
            </a:r>
          </a:p>
          <a:p>
            <a:pPr lvl="2"/>
            <a:r>
              <a:rPr lang="cs-CZ" sz="1600" dirty="0"/>
              <a:t>lhůta, po kterou může úvěrovaný čerpat úvěr</a:t>
            </a:r>
          </a:p>
          <a:p>
            <a:pPr lvl="2"/>
            <a:r>
              <a:rPr lang="cs-CZ" sz="1600" dirty="0"/>
              <a:t>lhůta, ve které úvěrující poskytne úvěrovanému peněžní prostředky</a:t>
            </a:r>
          </a:p>
          <a:p>
            <a:pPr lvl="2"/>
            <a:r>
              <a:rPr lang="cs-CZ" sz="1600" dirty="0"/>
              <a:t>účel, na který úvěrující poskytuje úvěrovanému peněžní prostředky</a:t>
            </a:r>
          </a:p>
          <a:p>
            <a:pPr lvl="2"/>
            <a:r>
              <a:rPr lang="cs-CZ" sz="1600" dirty="0"/>
              <a:t>doba splatnosti</a:t>
            </a:r>
          </a:p>
          <a:p>
            <a:pPr lvl="2"/>
            <a:r>
              <a:rPr lang="cs-CZ" sz="1600" dirty="0"/>
              <a:t>výše a způsob stanovení úrokové sazby, zajištění úvěru a další náležitosti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theme/theme1.xml><?xml version="1.0" encoding="utf-8"?>
<a:theme xmlns:a="http://schemas.openxmlformats.org/drawingml/2006/main" name="02_Regulace a dohled 2019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tiv sady Offic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02_Regulace a dohled 2019</Template>
  <TotalTime>7670</TotalTime>
  <Words>3335</Words>
  <Application>Microsoft Office PowerPoint</Application>
  <PresentationFormat>Předvádění na obrazovce (4:3)</PresentationFormat>
  <Paragraphs>407</Paragraphs>
  <Slides>57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57</vt:i4>
      </vt:variant>
    </vt:vector>
  </HeadingPairs>
  <TitlesOfParts>
    <vt:vector size="63" baseType="lpstr">
      <vt:lpstr>Arial</vt:lpstr>
      <vt:lpstr>Monotype Sorts</vt:lpstr>
      <vt:lpstr>Verdana</vt:lpstr>
      <vt:lpstr>Wingdings</vt:lpstr>
      <vt:lpstr>02_Regulace a dohled 2019</vt:lpstr>
      <vt:lpstr>Rovnice</vt:lpstr>
      <vt:lpstr>Úvěrové produkty bank</vt:lpstr>
      <vt:lpstr>Členění úvěrů (1)</vt:lpstr>
      <vt:lpstr>Úvěry v českém bankovním sektoru podle příjemců (mil. Kč)</vt:lpstr>
      <vt:lpstr>Členění úvěrů (2)</vt:lpstr>
      <vt:lpstr>Členění úvěrů (3)</vt:lpstr>
      <vt:lpstr>Členění úvěrů (4)</vt:lpstr>
      <vt:lpstr>Členění úvěrů (5)</vt:lpstr>
      <vt:lpstr>Úvěrový vztah (1)</vt:lpstr>
      <vt:lpstr>Úvěrový vztah (2)</vt:lpstr>
      <vt:lpstr>Úvěrový vztah (3)</vt:lpstr>
      <vt:lpstr>Kontokorentní úvěr (1)</vt:lpstr>
      <vt:lpstr>Kontokorentní úvěr (2)</vt:lpstr>
      <vt:lpstr>Prezentace aplikace PowerPoint</vt:lpstr>
      <vt:lpstr>Spotřebitelský úvěr</vt:lpstr>
      <vt:lpstr>Informační povinnost věřitele u spotřebitelských úvěrů (1)</vt:lpstr>
      <vt:lpstr>Informační povinnost věřitele u spotřebitelských úvěrů (2)</vt:lpstr>
      <vt:lpstr>Další ustanovení zákona (1)</vt:lpstr>
      <vt:lpstr>Další ustanovení zákona (2)</vt:lpstr>
      <vt:lpstr>Další ustanovení zákona (3)</vt:lpstr>
      <vt:lpstr>Srovnání podmínek vybraných spotřebitelských úvěrů</vt:lpstr>
      <vt:lpstr>Eskontní úvěr (1)</vt:lpstr>
      <vt:lpstr>Eskontní úvěr (2)</vt:lpstr>
      <vt:lpstr>Podnikatelské úvěry</vt:lpstr>
      <vt:lpstr>Komunální úvěry</vt:lpstr>
      <vt:lpstr>Zadluženost obcí v ČR (mld. Kč)</vt:lpstr>
      <vt:lpstr>Akceptační úvěr</vt:lpstr>
      <vt:lpstr>Avalový úvěr</vt:lpstr>
      <vt:lpstr>Hlavní varianty financování vlastního bydlení</vt:lpstr>
      <vt:lpstr>Financování bydlení v ČR</vt:lpstr>
      <vt:lpstr>Stavební spoření</vt:lpstr>
      <vt:lpstr>Prezentace aplikace PowerPoint</vt:lpstr>
      <vt:lpstr>Pro přidělení řádného úvěru ze SS je třeba splnit:</vt:lpstr>
      <vt:lpstr>Bytové potřeby</vt:lpstr>
      <vt:lpstr>Překlenovací úvěr</vt:lpstr>
      <vt:lpstr>Výhody a nevýhody úvěrů ze SS</vt:lpstr>
      <vt:lpstr>Prezentace aplikace PowerPoint</vt:lpstr>
      <vt:lpstr>Hypoteční úvěr</vt:lpstr>
      <vt:lpstr>Druhy hypotečních úvěrů</vt:lpstr>
      <vt:lpstr>Klasický hypoteční úvěr</vt:lpstr>
      <vt:lpstr>Účelovost hypotečních úvěrů (tis. Kč)</vt:lpstr>
      <vt:lpstr>Americká a kontokorentní hypotéka</vt:lpstr>
      <vt:lpstr>Prezentace aplikace PowerPoint</vt:lpstr>
      <vt:lpstr>Hypoteční zástavní list</vt:lpstr>
      <vt:lpstr>Čerpání a splácení hypotečního úvěru</vt:lpstr>
      <vt:lpstr>Jak volit dobu fixace?</vt:lpstr>
      <vt:lpstr>Nově poskytnuté hypotéky dle doby fixace</vt:lpstr>
      <vt:lpstr>Refinancování hypoték</vt:lpstr>
      <vt:lpstr>Státní podpora hypotečních úvěrů  v ČR</vt:lpstr>
      <vt:lpstr>Prezentace aplikace PowerPoint</vt:lpstr>
      <vt:lpstr>Půjčky ze Státního fondu podpory investic</vt:lpstr>
      <vt:lpstr>Kombinace hypoték s ostatními produkty</vt:lpstr>
      <vt:lpstr>Jak porovnávat jednotlivé varianty financování?</vt:lpstr>
      <vt:lpstr>RPSN – roční procentní sazba nákladů</vt:lpstr>
      <vt:lpstr>Příklad</vt:lpstr>
      <vt:lpstr>Příklad</vt:lpstr>
      <vt:lpstr>Příklad</vt:lpstr>
      <vt:lpstr>Prezentace aplikace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Regulace a dohled nad bankovním sektorem</dc:title>
  <dc:creator>vodova</dc:creator>
  <cp:lastModifiedBy>Pavla Klepková Vodová</cp:lastModifiedBy>
  <cp:revision>58</cp:revision>
  <dcterms:created xsi:type="dcterms:W3CDTF">2019-03-12T20:26:39Z</dcterms:created>
  <dcterms:modified xsi:type="dcterms:W3CDTF">2021-03-07T22:16:19Z</dcterms:modified>
</cp:coreProperties>
</file>