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40" r:id="rId10"/>
    <p:sldId id="339" r:id="rId11"/>
    <p:sldId id="345" r:id="rId12"/>
    <p:sldId id="319" r:id="rId13"/>
    <p:sldId id="320" r:id="rId14"/>
    <p:sldId id="317" r:id="rId15"/>
    <p:sldId id="321" r:id="rId16"/>
    <p:sldId id="270" r:id="rId17"/>
    <p:sldId id="344" r:id="rId18"/>
    <p:sldId id="271" r:id="rId19"/>
    <p:sldId id="272" r:id="rId20"/>
    <p:sldId id="274" r:id="rId21"/>
    <p:sldId id="322" r:id="rId22"/>
    <p:sldId id="302" r:id="rId23"/>
    <p:sldId id="304" r:id="rId24"/>
    <p:sldId id="323" r:id="rId25"/>
    <p:sldId id="276" r:id="rId26"/>
    <p:sldId id="277" r:id="rId27"/>
    <p:sldId id="285" r:id="rId28"/>
    <p:sldId id="306" r:id="rId29"/>
    <p:sldId id="341" r:id="rId30"/>
    <p:sldId id="342" r:id="rId31"/>
    <p:sldId id="343" r:id="rId32"/>
    <p:sldId id="269" r:id="rId3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>
      <p:cViewPr varScale="1">
        <p:scale>
          <a:sx n="67" d="100"/>
          <a:sy n="67" d="100"/>
        </p:scale>
        <p:origin x="72" y="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data.worldbank.org/indicator/IC.CRD.PRVT.ZS/countries/1W?display=ma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zivotni-a-existencni-minimum-od-1.-dubna-20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Úvěrové analýzy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úvěrové analýzy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ukazatele využívané pro posouzení bonity u hypotečních úvěrů:</a:t>
            </a:r>
          </a:p>
          <a:p>
            <a:pPr lvl="1"/>
            <a:r>
              <a:rPr lang="cs-CZ" sz="2400" dirty="0" err="1"/>
              <a:t>debt</a:t>
            </a:r>
            <a:r>
              <a:rPr lang="cs-CZ" sz="2400" dirty="0"/>
              <a:t> to </a:t>
            </a:r>
            <a:r>
              <a:rPr lang="cs-CZ" sz="2400" dirty="0" err="1"/>
              <a:t>income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service</a:t>
            </a:r>
            <a:r>
              <a:rPr lang="cs-CZ" sz="2400" dirty="0"/>
              <a:t> to </a:t>
            </a:r>
            <a:r>
              <a:rPr lang="cs-CZ" sz="2400" dirty="0" err="1"/>
              <a:t>income</a:t>
            </a:r>
            <a:endParaRPr lang="cs-CZ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717032"/>
            <a:ext cx="3394623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13176"/>
            <a:ext cx="3268045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9" name="Řečová bublina: oválný bublinový popisek 8">
            <a:extLst>
              <a:ext uri="{FF2B5EF4-FFF2-40B4-BE49-F238E27FC236}">
                <a16:creationId xmlns:a16="http://schemas.microsoft.com/office/drawing/2014/main" id="{3C355B0A-5C9B-42DD-8A2B-87CD72AD2D1B}"/>
              </a:ext>
            </a:extLst>
          </p:cNvPr>
          <p:cNvSpPr/>
          <p:nvPr/>
        </p:nvSpPr>
        <p:spPr>
          <a:xfrm>
            <a:off x="4945360" y="3194104"/>
            <a:ext cx="3515072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Horní hranice aktuálně nestanovena, obezřetnost když </a:t>
            </a:r>
            <a:r>
              <a:rPr lang="cs-CZ" sz="1400" b="1" dirty="0">
                <a:solidFill>
                  <a:schemeClr val="tx1"/>
                </a:solidFill>
              </a:rPr>
              <a:t>DTI&gt;8</a:t>
            </a:r>
          </a:p>
        </p:txBody>
      </p:sp>
      <p:sp>
        <p:nvSpPr>
          <p:cNvPr id="10" name="Řečová bublina: oválný bublinový popisek 9">
            <a:extLst>
              <a:ext uri="{FF2B5EF4-FFF2-40B4-BE49-F238E27FC236}">
                <a16:creationId xmlns:a16="http://schemas.microsoft.com/office/drawing/2014/main" id="{91485EA3-43F9-462F-B03F-8BDE6E2E64B7}"/>
              </a:ext>
            </a:extLst>
          </p:cNvPr>
          <p:cNvSpPr/>
          <p:nvPr/>
        </p:nvSpPr>
        <p:spPr>
          <a:xfrm>
            <a:off x="4945360" y="4779061"/>
            <a:ext cx="3701480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Horní hranice aktuálně nestanovena, obezřetnost když </a:t>
            </a:r>
            <a:r>
              <a:rPr lang="cs-CZ" sz="1400" b="1" dirty="0">
                <a:solidFill>
                  <a:schemeClr val="tx1"/>
                </a:solidFill>
              </a:rPr>
              <a:t>DSTI&gt;40 %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Jaký je rozdíl mezi ukazatelem maximálního zatížení příjmů a ukazatelem 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to </a:t>
            </a:r>
            <a:r>
              <a:rPr lang="cs-CZ" dirty="0" err="1"/>
              <a:t>income</a:t>
            </a:r>
            <a:r>
              <a:rPr lang="cs-CZ" dirty="0"/>
              <a:t>? </a:t>
            </a:r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537B78BE-CD8F-4C2C-80F2-F7089D282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7036" y="5339781"/>
            <a:ext cx="4999459" cy="86258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14" name="Picture 1">
            <a:extLst>
              <a:ext uri="{FF2B5EF4-FFF2-40B4-BE49-F238E27FC236}">
                <a16:creationId xmlns:a16="http://schemas.microsoft.com/office/drawing/2014/main" id="{7BE334F8-0ABB-4A93-9696-48F743940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038479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405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Empirické úvěrové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credit </a:t>
            </a:r>
            <a:r>
              <a:rPr lang="cs-CZ" dirty="0" err="1"/>
              <a:t>scoring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ohodnocení žadatele o úvěr jedním číslem (faktory a jejich váhy)</a:t>
            </a:r>
          </a:p>
          <a:p>
            <a:pPr lvl="1"/>
            <a:r>
              <a:rPr lang="cs-CZ" dirty="0"/>
              <a:t>výhody:</a:t>
            </a:r>
          </a:p>
          <a:p>
            <a:pPr lvl="2"/>
            <a:r>
              <a:rPr lang="cs-CZ" dirty="0"/>
              <a:t>o úvěrech může kvalifikovaně rozhodovat i méně zkušený personál</a:t>
            </a:r>
          </a:p>
          <a:p>
            <a:pPr lvl="2"/>
            <a:r>
              <a:rPr lang="cs-CZ" dirty="0"/>
              <a:t>nízké náklady na hodnocení</a:t>
            </a:r>
          </a:p>
          <a:p>
            <a:pPr lvl="2"/>
            <a:r>
              <a:rPr lang="cs-CZ" dirty="0"/>
              <a:t>žádosti se na všech pobočkách posuzují konzistentně</a:t>
            </a:r>
          </a:p>
          <a:p>
            <a:pPr lvl="2"/>
            <a:r>
              <a:rPr lang="cs-CZ" dirty="0"/>
              <a:t>systémy vychází ze zkušeností s tisíci klienty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Rozdělení klientů dle dosažených bodů při credit </a:t>
            </a:r>
            <a:r>
              <a:rPr lang="cs-CZ" sz="3600" dirty="0" err="1"/>
              <a:t>scoringu</a:t>
            </a: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222182" cy="437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bonity podnikatelů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600" dirty="0"/>
              <a:t>banka hodnotí míru:</a:t>
            </a:r>
          </a:p>
          <a:p>
            <a:pPr lvl="1"/>
            <a:r>
              <a:rPr lang="cs-CZ" sz="2400" dirty="0"/>
              <a:t>obchodního rizika</a:t>
            </a:r>
          </a:p>
          <a:p>
            <a:pPr lvl="2"/>
            <a:r>
              <a:rPr lang="cs-CZ" dirty="0"/>
              <a:t>vztah mezi bankou a klientem</a:t>
            </a:r>
          </a:p>
          <a:p>
            <a:pPr lvl="2"/>
            <a:r>
              <a:rPr lang="cs-CZ" dirty="0"/>
              <a:t>vnější prostředí</a:t>
            </a:r>
          </a:p>
          <a:p>
            <a:pPr lvl="2"/>
            <a:r>
              <a:rPr lang="cs-CZ" dirty="0"/>
              <a:t>kvalita managementu</a:t>
            </a:r>
          </a:p>
          <a:p>
            <a:pPr lvl="2"/>
            <a:r>
              <a:rPr lang="cs-CZ" dirty="0"/>
              <a:t>úvěrový návrh</a:t>
            </a:r>
          </a:p>
          <a:p>
            <a:pPr lvl="1"/>
            <a:r>
              <a:rPr lang="cs-CZ" sz="2400" dirty="0"/>
              <a:t>finančního rizika</a:t>
            </a:r>
          </a:p>
          <a:p>
            <a:pPr lvl="2"/>
            <a:r>
              <a:rPr lang="cs-CZ" dirty="0"/>
              <a:t>finanční analýza</a:t>
            </a:r>
          </a:p>
          <a:p>
            <a:pPr>
              <a:buNone/>
            </a:pPr>
            <a:r>
              <a:rPr lang="cs-CZ" sz="2600" dirty="0">
                <a:latin typeface="Times New Roman"/>
                <a:cs typeface="Times New Roman"/>
              </a:rPr>
              <a:t>→ </a:t>
            </a:r>
            <a:r>
              <a:rPr lang="cs-CZ" sz="2600" dirty="0"/>
              <a:t>výstup: interní ratingové hodnocení</a:t>
            </a:r>
          </a:p>
          <a:p>
            <a:r>
              <a:rPr lang="cs-CZ" sz="2600" dirty="0"/>
              <a:t>alternativní přístup – 5C: </a:t>
            </a:r>
            <a:r>
              <a:rPr lang="cs-CZ" sz="2600" dirty="0" err="1"/>
              <a:t>Character</a:t>
            </a:r>
            <a:r>
              <a:rPr lang="cs-CZ" sz="2600" dirty="0"/>
              <a:t>, </a:t>
            </a:r>
            <a:r>
              <a:rPr lang="cs-CZ" sz="2600" dirty="0" err="1"/>
              <a:t>Capacity</a:t>
            </a:r>
            <a:r>
              <a:rPr lang="cs-CZ" sz="2600" dirty="0"/>
              <a:t>, </a:t>
            </a:r>
            <a:r>
              <a:rPr lang="cs-CZ" sz="2600" dirty="0" err="1"/>
              <a:t>Capital</a:t>
            </a:r>
            <a:r>
              <a:rPr lang="cs-CZ" sz="2600" dirty="0"/>
              <a:t>, </a:t>
            </a:r>
            <a:r>
              <a:rPr lang="cs-CZ" sz="2600" dirty="0" err="1"/>
              <a:t>Conditions</a:t>
            </a:r>
            <a:r>
              <a:rPr lang="cs-CZ" sz="2600" dirty="0"/>
              <a:t>, </a:t>
            </a:r>
            <a:r>
              <a:rPr lang="cs-CZ" sz="2600" dirty="0" err="1"/>
              <a:t>Collateral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registr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300" dirty="0"/>
              <a:t>smyslem je zabránit tomu, aby se klient nadměrně zadlužil u více bank najednou a aby se banky vyvarovaly poskytování úvěrů těm klientům, s kterými již jiná banka měla v minulosti negativní zkušenosti </a:t>
            </a:r>
            <a:r>
              <a:rPr lang="cs-CZ" sz="2300" dirty="0">
                <a:latin typeface="Times New Roman"/>
                <a:cs typeface="Times New Roman"/>
              </a:rPr>
              <a:t>→ </a:t>
            </a:r>
            <a:r>
              <a:rPr lang="cs-CZ" sz="2300" dirty="0"/>
              <a:t>shromažďuje informace o úvěrové historii dlužníků</a:t>
            </a:r>
          </a:p>
          <a:p>
            <a:r>
              <a:rPr lang="cs-CZ" sz="2300" dirty="0"/>
              <a:t>podstatné je:</a:t>
            </a:r>
          </a:p>
          <a:p>
            <a:pPr lvl="1"/>
            <a:r>
              <a:rPr lang="cs-CZ" sz="2000" dirty="0"/>
              <a:t>jaké informace obsahuje:</a:t>
            </a:r>
          </a:p>
          <a:p>
            <a:pPr lvl="2"/>
            <a:r>
              <a:rPr lang="cs-CZ" sz="1800" dirty="0"/>
              <a:t>negativní informace</a:t>
            </a:r>
          </a:p>
          <a:p>
            <a:pPr lvl="2"/>
            <a:r>
              <a:rPr lang="cs-CZ" sz="1800" dirty="0"/>
              <a:t>pozitivní i negativní informace</a:t>
            </a:r>
          </a:p>
          <a:p>
            <a:pPr lvl="1"/>
            <a:r>
              <a:rPr lang="cs-CZ" sz="2000" dirty="0"/>
              <a:t>kdo vše poskytuje informace</a:t>
            </a:r>
          </a:p>
          <a:p>
            <a:pPr lvl="2"/>
            <a:r>
              <a:rPr lang="cs-CZ" sz="1800" dirty="0"/>
              <a:t>pouze banky</a:t>
            </a:r>
          </a:p>
          <a:p>
            <a:pPr lvl="2"/>
            <a:r>
              <a:rPr lang="cs-CZ" sz="1800" dirty="0"/>
              <a:t>ostatní subjekty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úvěrových registrů dle Světové banky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536" y="1916832"/>
          <a:ext cx="8280921" cy="2572602"/>
        </p:xfrm>
        <a:graphic>
          <a:graphicData uri="http://schemas.openxmlformats.org/drawingml/2006/table">
            <a:tbl>
              <a:tblPr/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0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 dirty="0">
                          <a:latin typeface="+mj-lt"/>
                          <a:ea typeface="Calibri"/>
                        </a:rPr>
                        <a:t>Zdroje informací</a:t>
                      </a:r>
                      <a:endParaRPr lang="cs-CZ" sz="24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>
                          <a:latin typeface="+mj-lt"/>
                          <a:ea typeface="Calibri"/>
                        </a:rPr>
                        <a:t>Typy informací</a:t>
                      </a:r>
                      <a:endParaRPr lang="cs-CZ" sz="24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pozitivní i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pouze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plné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vysoká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fragmentované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 dirty="0">
                          <a:latin typeface="+mj-lt"/>
                          <a:ea typeface="Calibri"/>
                        </a:rPr>
                        <a:t>nejnižší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1259632" y="6309320"/>
            <a:ext cx="59046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s. 9.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038490" cy="633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úvěrových registrů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snižují informační asymetrii mezi dlužníky a věřiteli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pomáhají věřitelům přesněji ocenit riziko a zlepšit kvalitu portfolia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dobrým dlužníkům snižují náklady úvěru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zvyšují objem poskytnutých úvěrů (zlepšují dostupnost úvěrů)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podporou credit </a:t>
            </a:r>
            <a:r>
              <a:rPr lang="cs-CZ" sz="2800" dirty="0" err="1"/>
              <a:t>scoringu</a:t>
            </a:r>
            <a:r>
              <a:rPr lang="cs-CZ" sz="2800" dirty="0"/>
              <a:t> snižují náklady věřitelů → roste jejich rentabilita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9"/>
            <a:ext cx="7315200" cy="129614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hlinkClick r:id="rId2"/>
              </a:rPr>
              <a:t>http://data.</a:t>
            </a:r>
            <a:r>
              <a:rPr lang="cs-CZ" sz="2000" dirty="0" err="1">
                <a:hlinkClick r:id="rId2"/>
              </a:rPr>
              <a:t>worldbank.org</a:t>
            </a:r>
            <a:r>
              <a:rPr lang="cs-CZ" sz="2000" dirty="0">
                <a:hlinkClick r:id="rId2"/>
              </a:rPr>
              <a:t>/</a:t>
            </a:r>
            <a:r>
              <a:rPr lang="cs-CZ" sz="2000" dirty="0" err="1">
                <a:hlinkClick r:id="rId2"/>
              </a:rPr>
              <a:t>indicator</a:t>
            </a:r>
            <a:r>
              <a:rPr lang="cs-CZ" sz="2000" dirty="0">
                <a:hlinkClick r:id="rId2"/>
              </a:rPr>
              <a:t>/IC.CRD.PRVT.ZS/</a:t>
            </a:r>
            <a:r>
              <a:rPr lang="cs-CZ" sz="2000" dirty="0" err="1">
                <a:hlinkClick r:id="rId2"/>
              </a:rPr>
              <a:t>countries</a:t>
            </a:r>
            <a:r>
              <a:rPr lang="cs-CZ" sz="2000" dirty="0">
                <a:hlinkClick r:id="rId2"/>
              </a:rPr>
              <a:t>/1W?display=map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D855934-C99B-4069-A385-FB7112E56D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4" t="7260" r="34251" b="5949"/>
          <a:stretch/>
        </p:blipFill>
        <p:spPr>
          <a:xfrm>
            <a:off x="809422" y="856681"/>
            <a:ext cx="7525155" cy="5981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cíl: co nejspolehlivěji odlišit klienty, kteří budou schopni úvěr splácet, od těch, kteří splácet nebudou schopni či ochotni</a:t>
            </a:r>
          </a:p>
          <a:p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800" dirty="0">
                <a:sym typeface="Wingdings" pitchFamily="2" charset="2"/>
              </a:rPr>
              <a:t> co nejvíce omezit možné chyby banky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06090"/>
          </a:xfrm>
        </p:spPr>
        <p:txBody>
          <a:bodyPr/>
          <a:lstStyle/>
          <a:p>
            <a:r>
              <a:rPr lang="cs-CZ" sz="4000" dirty="0"/>
              <a:t>Vývoj počtu úvěrových registrů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827584" y="6237312"/>
            <a:ext cx="619268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s. 32.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1143"/>
          <a:stretch>
            <a:fillRect/>
          </a:stretch>
        </p:blipFill>
        <p:spPr bwMode="auto">
          <a:xfrm>
            <a:off x="-9984" y="1628800"/>
            <a:ext cx="9153984" cy="4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registry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BRKI - bankovní registr klientských informací</a:t>
            </a:r>
          </a:p>
          <a:p>
            <a:r>
              <a:rPr lang="cs-CZ" sz="2800" dirty="0"/>
              <a:t>NRKI - nebankovní registr klientských informací</a:t>
            </a:r>
          </a:p>
          <a:p>
            <a:r>
              <a:rPr lang="cs-CZ" sz="2800" dirty="0"/>
              <a:t>SOLUS - sdružení na ochranu leasingu a úvěrů spotřebitelům</a:t>
            </a:r>
          </a:p>
          <a:p>
            <a:r>
              <a:rPr lang="cs-CZ" sz="2800" dirty="0"/>
              <a:t>CRÚ - Centrální registr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BRKI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provozovatel: Czech Banking Credit </a:t>
            </a:r>
            <a:r>
              <a:rPr lang="cs-CZ" sz="2800" dirty="0" err="1"/>
              <a:t>Bureau</a:t>
            </a:r>
            <a:r>
              <a:rPr lang="cs-CZ" sz="2800" dirty="0"/>
              <a:t>, a.s. (CBCB)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uživatelé: banky, pobočky zahraničních bank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databáze údajů o úvěrových vztazích mezi bankami a klienty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data uchovávána 4 roky po ukončení smluvního vztahu mezi bankou a klientem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NRKI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provozovatel: Czech Non-Banking Credit </a:t>
            </a:r>
            <a:r>
              <a:rPr lang="cs-CZ" sz="2400" dirty="0" err="1"/>
              <a:t>Bureau</a:t>
            </a:r>
            <a:r>
              <a:rPr lang="cs-CZ" sz="2400" dirty="0"/>
              <a:t>, z.s.</a:t>
            </a:r>
            <a:r>
              <a:rPr lang="cs-CZ" sz="2400" dirty="0" err="1"/>
              <a:t>p.o</a:t>
            </a:r>
            <a:r>
              <a:rPr 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uživatelé: věřitelské subjekty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databáze údajů o smluvních vztazích mezi věřitelskými subjekty a jejich klienty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data uchovávána 4 roky po ukončení smluvního vztahu mezi věřitelským subjektem a klientem</a:t>
            </a:r>
          </a:p>
          <a:p>
            <a:r>
              <a:rPr lang="cs-CZ" sz="2400" dirty="0"/>
              <a:t>princip dvojího souhlasu</a:t>
            </a:r>
          </a:p>
          <a:p>
            <a:r>
              <a:rPr lang="cs-CZ" sz="2400" dirty="0"/>
              <a:t>BRKI a NRKI propojeny (informace sdíleny se souhlasem klienta)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SOLUS - Sdružení na ochranu leasingu a úvěrů spotřebitelům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spolupráce, vzájemná pomoc a ochrana společných zájmů členů sdružení a vytváření společných databází:</a:t>
            </a:r>
          </a:p>
          <a:p>
            <a:pPr lvl="1"/>
            <a:r>
              <a:rPr lang="cs-CZ" sz="2400" dirty="0"/>
              <a:t>pozitivní registr: POR</a:t>
            </a:r>
          </a:p>
          <a:p>
            <a:pPr lvl="1"/>
            <a:r>
              <a:rPr lang="cs-CZ" sz="2400" dirty="0"/>
              <a:t>negativní registry:</a:t>
            </a:r>
          </a:p>
          <a:p>
            <a:pPr lvl="2"/>
            <a:r>
              <a:rPr lang="cs-CZ" sz="2200" dirty="0"/>
              <a:t>registr FO (spotřebitelé)</a:t>
            </a:r>
          </a:p>
          <a:p>
            <a:pPr lvl="2"/>
            <a:r>
              <a:rPr lang="cs-CZ" sz="2200" dirty="0"/>
              <a:t>registr IČO (podnikatelé a práv. osoby)</a:t>
            </a:r>
          </a:p>
          <a:p>
            <a:r>
              <a:rPr lang="cs-CZ" sz="2800" dirty="0"/>
              <a:t>uživatelé: členové sdružení SOLUS</a:t>
            </a:r>
          </a:p>
          <a:p>
            <a:r>
              <a:rPr lang="cs-CZ" sz="2800" dirty="0"/>
              <a:t>činnost zahájena v červnu 1999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Centrální registr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provozovatel: ČNB</a:t>
            </a:r>
          </a:p>
          <a:p>
            <a:r>
              <a:rPr lang="cs-CZ" sz="2800" dirty="0"/>
              <a:t>účastníci: VŠECHNY banky a pobočky zahraničních bank, působící na území ČR</a:t>
            </a:r>
          </a:p>
          <a:p>
            <a:r>
              <a:rPr lang="cs-CZ" sz="2800" dirty="0"/>
              <a:t>měsíčně musí aktualizovat údaje - současné a potenciální závazky FO-podnikatelů a PO:</a:t>
            </a:r>
          </a:p>
          <a:p>
            <a:pPr lvl="1"/>
            <a:r>
              <a:rPr lang="cs-CZ" sz="2400" dirty="0"/>
              <a:t>identifikační údaje o klientovi, o pohledávce a její hodnotě, zajištění, klasifikaci,…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podnikatelského záměru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72816"/>
            <a:ext cx="7315200" cy="442954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zkoumá účel použití úvěru – zda je: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jasně definovaný a srozumitelný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legální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v souladu s etickými principy, běžnou činností klienta i politikou banky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podnikatelský plán – je obsah reálný?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800" dirty="0"/>
              <a:t>současně se dokládá i účelovost úvěru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zajištění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prokázat, že zajištění je dostatečné co do výše, a minimalizovat rizika spojená se zajištěním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ručitel = analýza bonity ručitele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nemovitost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odhad – externím znalcem + přecenění bankou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součástí je výpis z katastru, snímek katastrální mapy, fotky nemovitosti, výpočet hodnoty dle tabulek, …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informace uváděné v listu vlastnictví – výpisu z katastru nemovitosti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část A</a:t>
            </a:r>
          </a:p>
          <a:p>
            <a:pPr lvl="1"/>
            <a:r>
              <a:rPr lang="cs-CZ" sz="2200" dirty="0"/>
              <a:t>kdo nemovitost vlastní a jaké vlastnické vztahy a práva jsou s nemovitostí spojeny</a:t>
            </a:r>
          </a:p>
          <a:p>
            <a:r>
              <a:rPr lang="cs-CZ" sz="2600" dirty="0"/>
              <a:t>část B – 2 části:</a:t>
            </a:r>
          </a:p>
          <a:p>
            <a:pPr lvl="1"/>
            <a:r>
              <a:rPr lang="cs-CZ" sz="2200" dirty="0"/>
              <a:t>o budovách </a:t>
            </a:r>
          </a:p>
          <a:p>
            <a:pPr lvl="2"/>
            <a:r>
              <a:rPr lang="cs-CZ" sz="2200" dirty="0"/>
              <a:t>číslo popisné/evidenční, způsob využití nemovitosti a parcelní číslo pozemku</a:t>
            </a:r>
          </a:p>
          <a:p>
            <a:pPr lvl="1"/>
            <a:r>
              <a:rPr lang="cs-CZ" sz="2200" dirty="0"/>
              <a:t>o pozemcích</a:t>
            </a:r>
          </a:p>
          <a:p>
            <a:pPr lvl="2"/>
            <a:r>
              <a:rPr lang="cs-CZ" sz="2200" dirty="0"/>
              <a:t>parcelní číslo, výměra, druh pozemku nebo způsob jeho využití, údaj o tom, zda jde o pozemek v zemědělském půdním fondu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část C</a:t>
            </a:r>
          </a:p>
          <a:p>
            <a:pPr lvl="1"/>
            <a:r>
              <a:rPr lang="cs-CZ" sz="2400" dirty="0"/>
              <a:t>omezení vlastnického práva:</a:t>
            </a:r>
          </a:p>
          <a:p>
            <a:pPr lvl="2"/>
            <a:r>
              <a:rPr lang="cs-CZ" sz="2200" dirty="0"/>
              <a:t>poznámky o skutečnostech, které znamenají nemožnost s nemovitostí nakládat </a:t>
            </a:r>
          </a:p>
          <a:p>
            <a:pPr lvl="3"/>
            <a:r>
              <a:rPr lang="cs-CZ" dirty="0"/>
              <a:t>informace o soupisu nemovitosti do konkurzní podstaty</a:t>
            </a:r>
          </a:p>
          <a:p>
            <a:pPr lvl="3"/>
            <a:r>
              <a:rPr lang="cs-CZ" dirty="0"/>
              <a:t>informace o rozhodnutí soudu o vydání předběžného oprávnění, kterým se omezuje oprávnění majitele nemovitosti s ní nakládat</a:t>
            </a:r>
          </a:p>
          <a:p>
            <a:pPr lvl="3"/>
            <a:r>
              <a:rPr lang="cs-CZ" dirty="0"/>
              <a:t>oznámení o uzavření smlouvy o provedení nedobrovolné dražby</a:t>
            </a:r>
          </a:p>
          <a:p>
            <a:pPr lvl="2"/>
            <a:r>
              <a:rPr lang="cs-CZ" sz="2200" dirty="0"/>
              <a:t>věcná práva zřízená k nemovitosti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dirty="0"/>
              <a:t>Rozhodování banky o poskytnutí úvěru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39552" y="1816224"/>
          <a:ext cx="8280921" cy="3124944"/>
        </p:xfrm>
        <a:graphic>
          <a:graphicData uri="http://schemas.openxmlformats.org/drawingml/2006/table">
            <a:tbl>
              <a:tblPr/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Předpovídaná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Skutečná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dobrá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dobrá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1.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zisk (úrokový výnos)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ztráta (nesplacení)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2.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ztráta (náklady)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zisk (užitek)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část C</a:t>
            </a:r>
          </a:p>
          <a:p>
            <a:pPr lvl="1"/>
            <a:r>
              <a:rPr lang="cs-CZ" sz="2600" dirty="0"/>
              <a:t>omezení vlastnického práva:</a:t>
            </a:r>
          </a:p>
          <a:p>
            <a:pPr lvl="2"/>
            <a:r>
              <a:rPr lang="cs-CZ" dirty="0"/>
              <a:t>poznámky o skutečnostech, které znamenají nemožnost s nemovitostí nakládat </a:t>
            </a:r>
          </a:p>
          <a:p>
            <a:pPr lvl="2"/>
            <a:r>
              <a:rPr lang="cs-CZ" dirty="0"/>
              <a:t>věcná práva zřízená k nemovitosti</a:t>
            </a:r>
          </a:p>
          <a:p>
            <a:pPr lvl="3"/>
            <a:r>
              <a:rPr lang="cs-CZ" sz="2200" dirty="0"/>
              <a:t>předkupní právo s věcnými účinky</a:t>
            </a:r>
          </a:p>
          <a:p>
            <a:pPr lvl="3"/>
            <a:r>
              <a:rPr lang="cs-CZ" sz="2200" dirty="0"/>
              <a:t>věcná břemena</a:t>
            </a:r>
          </a:p>
          <a:p>
            <a:pPr lvl="4"/>
            <a:r>
              <a:rPr lang="cs-CZ" sz="2200" dirty="0"/>
              <a:t>spojena s vlastnictvím nemovitosti</a:t>
            </a:r>
          </a:p>
          <a:p>
            <a:pPr lvl="4"/>
            <a:r>
              <a:rPr lang="cs-CZ" sz="2200" dirty="0"/>
              <a:t>spojena s určitou osobou</a:t>
            </a:r>
          </a:p>
          <a:p>
            <a:pPr lvl="3"/>
            <a:r>
              <a:rPr lang="cs-CZ" sz="2200" dirty="0"/>
              <a:t>zástavní právo</a:t>
            </a:r>
            <a:endParaRPr lang="cs-CZ" sz="19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část D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poznámky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možné budoucí vady nemovitosti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duplicitní záznam vlastnictví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věřitel majitele nemovitosti podal u soudu návrh na zřízení soudcovského zástavního práva k nemovitosti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část E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jak byla nemovitost nabyta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nabyvatelské tituly s názvem a číslem (kupní smlouva, darovací smlouva, kolaudační rozhodnutí, rozhodnutí soudu o vypořádání dědictví,…)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část F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údaje o bonitě zemědělského pozemku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DĚKUJI ZA POZORNOST 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analýzy zahrnují: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sz="2800" dirty="0"/>
              <a:t>analýzu právních poměrů klienta</a:t>
            </a:r>
          </a:p>
          <a:p>
            <a:pPr lvl="0"/>
            <a:r>
              <a:rPr lang="cs-CZ" sz="2800" dirty="0"/>
              <a:t>analýzu bonity klienta</a:t>
            </a:r>
          </a:p>
          <a:p>
            <a:pPr lvl="0"/>
            <a:r>
              <a:rPr lang="cs-CZ" sz="2800" dirty="0"/>
              <a:t>analýzu podnikatelského záměru</a:t>
            </a:r>
          </a:p>
          <a:p>
            <a:r>
              <a:rPr lang="cs-CZ" sz="2800" dirty="0"/>
              <a:t>analýzu zajištění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právních poměrů klienta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7315200" cy="4573563"/>
          </a:xfrm>
        </p:spPr>
        <p:txBody>
          <a:bodyPr/>
          <a:lstStyle/>
          <a:p>
            <a:r>
              <a:rPr lang="cs-CZ" dirty="0"/>
              <a:t>cílem prověřit:</a:t>
            </a:r>
          </a:p>
          <a:p>
            <a:pPr lvl="1"/>
            <a:r>
              <a:rPr lang="cs-CZ" dirty="0"/>
              <a:t>faktickou a právní existenci klienta</a:t>
            </a:r>
          </a:p>
          <a:p>
            <a:pPr lvl="1"/>
            <a:r>
              <a:rPr lang="cs-CZ" dirty="0"/>
              <a:t>oprávněnost dané osoby zastupovat podnik</a:t>
            </a:r>
          </a:p>
          <a:p>
            <a:pPr lvl="1"/>
            <a:r>
              <a:rPr lang="cs-CZ" dirty="0"/>
              <a:t>majetkové poměry klienta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zdroje pro analýzu bonity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informace od klienta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interní informace banky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informace z úvěrového registru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bonity občanů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systémy úvěrových analýz:</a:t>
            </a:r>
          </a:p>
          <a:p>
            <a:pPr lvl="1"/>
            <a:r>
              <a:rPr lang="cs-CZ" dirty="0"/>
              <a:t>posuzovací úvěrové analýzy</a:t>
            </a:r>
          </a:p>
          <a:p>
            <a:pPr lvl="1"/>
            <a:r>
              <a:rPr lang="cs-CZ" dirty="0"/>
              <a:t>empirické úvěrové analýzy</a:t>
            </a:r>
          </a:p>
          <a:p>
            <a:pPr lvl="1">
              <a:lnSpc>
                <a:spcPct val="90000"/>
              </a:lnSpc>
            </a:pP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úvěrové analýzy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subjektivní vyhodnocení klienta ze strany úvěrového pracovníka banky </a:t>
            </a:r>
            <a:r>
              <a:rPr lang="cs-CZ" dirty="0">
                <a:latin typeface="Times New Roman"/>
                <a:cs typeface="Times New Roman"/>
              </a:rPr>
              <a:t>→ </a:t>
            </a:r>
            <a:r>
              <a:rPr lang="cs-CZ" dirty="0"/>
              <a:t>např. tyto ukazatele:</a:t>
            </a:r>
            <a:endParaRPr lang="cs-CZ" sz="28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572" y="3212963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06" y="4509081"/>
            <a:ext cx="5427624" cy="89349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výše životního minima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/>
              <a:t>pro jednotlivce				3.860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1. osobu v domácnosti		3.550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2.a další osobu v domácnosti,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/>
              <a:t>	která není nezaopatřeným dítětem	3.200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nezaopatřené dítě ve věku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do 6 let					1.970 Kč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6 – 15 let				2.420 Kč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15 – 26 let				2.770 Kč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/>
              <a:t>životní minimum je součtem všech částek životního minima jednotlivých členů domácnosti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>
              <a:lnSpc>
                <a:spcPct val="80000"/>
              </a:lnSpc>
              <a:buNone/>
            </a:pPr>
            <a:r>
              <a:rPr lang="cs-CZ" sz="2200" dirty="0"/>
              <a:t>Zdroj:</a:t>
            </a:r>
            <a:r>
              <a:rPr lang="cs-CZ" sz="2400" dirty="0">
                <a:hlinkClick r:id="rId2"/>
              </a:rPr>
              <a:t> https://www.mpsv.cz/web/cz/zivotni-a-existencni-minimum-od-1.-dubna-2020</a:t>
            </a:r>
            <a:r>
              <a:rPr lang="cs-CZ" sz="2400" dirty="0"/>
              <a:t> 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10919</TotalTime>
  <Words>1268</Words>
  <Application>Microsoft Office PowerPoint</Application>
  <PresentationFormat>Předvádění na obrazovce (4:3)</PresentationFormat>
  <Paragraphs>237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Verdana</vt:lpstr>
      <vt:lpstr>Wingdings</vt:lpstr>
      <vt:lpstr>02_Regulace a dohled 2019</vt:lpstr>
      <vt:lpstr>Úvěrové analýzy</vt:lpstr>
      <vt:lpstr>Úvěrové analýzy</vt:lpstr>
      <vt:lpstr>Rozhodování banky o poskytnutí úvěru</vt:lpstr>
      <vt:lpstr>Úvěrové analýzy zahrnují:</vt:lpstr>
      <vt:lpstr>Analýza právních poměrů klienta</vt:lpstr>
      <vt:lpstr>Informační zdroje pro analýzu bonity</vt:lpstr>
      <vt:lpstr>Analýza bonity občanů</vt:lpstr>
      <vt:lpstr>Posuzovací úvěrové analýzy (1)</vt:lpstr>
      <vt:lpstr>Aktuální výše životního minima</vt:lpstr>
      <vt:lpstr>Posuzovací úvěrové analýzy (2)</vt:lpstr>
      <vt:lpstr>Prezentace aplikace PowerPoint</vt:lpstr>
      <vt:lpstr>Empirické úvěrové analýzy</vt:lpstr>
      <vt:lpstr>Rozdělení klientů dle dosažených bodů při credit scoringu</vt:lpstr>
      <vt:lpstr>Analýza bonity podnikatelů</vt:lpstr>
      <vt:lpstr>Úvěrový registr</vt:lpstr>
      <vt:lpstr>Typologie úvěrových registrů dle Světové banky</vt:lpstr>
      <vt:lpstr>Prezentace aplikace PowerPoint</vt:lpstr>
      <vt:lpstr>Přínosy úvěrových registrů</vt:lpstr>
      <vt:lpstr>Prezentace aplikace PowerPoint</vt:lpstr>
      <vt:lpstr>Vývoj počtu úvěrových registrů</vt:lpstr>
      <vt:lpstr>Úvěrové registry v ČR</vt:lpstr>
      <vt:lpstr>BRKI</vt:lpstr>
      <vt:lpstr>NRKI</vt:lpstr>
      <vt:lpstr>SOLUS - Sdružení na ochranu leasingu a úvěrů spotřebitelům</vt:lpstr>
      <vt:lpstr> Centrální registr úvěrů</vt:lpstr>
      <vt:lpstr>Analýza podnikatelského záměru</vt:lpstr>
      <vt:lpstr>Analýza zajištění</vt:lpstr>
      <vt:lpstr>List vlastnictví (1)</vt:lpstr>
      <vt:lpstr>List vlastnictví (2)</vt:lpstr>
      <vt:lpstr>List vlastnictví (3)</vt:lpstr>
      <vt:lpstr>List vlastnictví (4)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36</cp:revision>
  <dcterms:created xsi:type="dcterms:W3CDTF">2019-03-12T20:26:39Z</dcterms:created>
  <dcterms:modified xsi:type="dcterms:W3CDTF">2021-03-16T21:34:28Z</dcterms:modified>
</cp:coreProperties>
</file>