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60" r:id="rId3"/>
    <p:sldId id="257" r:id="rId4"/>
    <p:sldId id="261" r:id="rId5"/>
    <p:sldId id="274" r:id="rId6"/>
    <p:sldId id="275" r:id="rId7"/>
    <p:sldId id="286" r:id="rId8"/>
    <p:sldId id="276" r:id="rId9"/>
    <p:sldId id="277" r:id="rId10"/>
    <p:sldId id="287" r:id="rId11"/>
    <p:sldId id="278" r:id="rId12"/>
    <p:sldId id="279" r:id="rId13"/>
    <p:sldId id="288" r:id="rId14"/>
    <p:sldId id="280" r:id="rId15"/>
    <p:sldId id="281" r:id="rId16"/>
    <p:sldId id="282" r:id="rId17"/>
    <p:sldId id="283" r:id="rId18"/>
    <p:sldId id="284" r:id="rId19"/>
    <p:sldId id="263" r:id="rId20"/>
    <p:sldId id="264" r:id="rId21"/>
    <p:sldId id="265" r:id="rId22"/>
    <p:sldId id="285" r:id="rId23"/>
    <p:sldId id="258" r:id="rId2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produkty/terminovane-vklad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produkty/hypoteky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produkty/osobni-uct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produkty/sporici-uct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Bankovní produkty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Termínovaný vklad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85000" lnSpcReduction="20000"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Jedná se o bankovní vklad na dobu určitou s předem stanovenou úrokovou sazbou (fixní nebo pohyblivou).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Vyšší úročení výměnou za delší dobu vázanosti finančních prostředků. 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Vhodné pro nejkonzervativnější klienty vyžadující absolutní přehled a bezpečí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Banky stanovují minimální a maximální částku pro zřízení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Lze sjednat </a:t>
            </a:r>
            <a:r>
              <a:rPr lang="cs-CZ" sz="2400" dirty="0" err="1"/>
              <a:t>revolving</a:t>
            </a:r>
            <a:r>
              <a:rPr lang="cs-CZ" sz="2400" dirty="0"/>
              <a:t> (…)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Nejkratší termínovaný vklad trvá několik dní (zpravidla 7), nejdelší max. 5 let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je možné předčasně vypovědět, ale klient musí uhradit bance sankční poplatek, který je zpravidla určen procentem z vypovězené částky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Pozn. Zajímavé zhodnocení na termínovaných vkladech můžete najít u družstevních záložen.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a nevýhody termínovaných účtů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Výhody</a:t>
            </a:r>
          </a:p>
          <a:p>
            <a:pPr lvl="1"/>
            <a:r>
              <a:rPr lang="cs-CZ" sz="1600" dirty="0"/>
              <a:t>vhodný a bezpečný nástroj pro odložení volných finančních prostředků</a:t>
            </a:r>
          </a:p>
          <a:p>
            <a:pPr lvl="1"/>
            <a:r>
              <a:rPr lang="cs-CZ" sz="1600" dirty="0"/>
              <a:t>vhodné pro konzervativní klienty</a:t>
            </a:r>
          </a:p>
          <a:p>
            <a:pPr lvl="1"/>
            <a:r>
              <a:rPr lang="cs-CZ" sz="1600" dirty="0"/>
              <a:t>jednoduché zřízení</a:t>
            </a:r>
          </a:p>
          <a:p>
            <a:endParaRPr lang="cs-CZ" sz="2000" b="1" dirty="0"/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Nevýhody</a:t>
            </a:r>
          </a:p>
          <a:p>
            <a:pPr lvl="1"/>
            <a:r>
              <a:rPr lang="cs-CZ" sz="1600" dirty="0"/>
              <a:t>i přes dobré úroky peníze stále znehodnocuje inflace</a:t>
            </a:r>
          </a:p>
          <a:p>
            <a:pPr lvl="1"/>
            <a:r>
              <a:rPr lang="cs-CZ" sz="1600" dirty="0"/>
              <a:t>po dobu termínovaného vkladu nelze s vkladem bez sankce disponovat 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Srovnání termínovaných účtů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r>
              <a:rPr lang="cs-CZ" sz="2000" dirty="0">
                <a:hlinkClick r:id="rId2"/>
              </a:rPr>
              <a:t>https://www.mesec.cz/produkty/terminovane-vklady/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Vkladní knížka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Vkladní knížka je spořícím produktem. </a:t>
            </a:r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Banka vydává klientovi vkladní knížku na jméno.</a:t>
            </a:r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Vkladní knížky mohou být:</a:t>
            </a:r>
          </a:p>
          <a:p>
            <a:pPr lvl="1" algn="just"/>
            <a:r>
              <a:rPr lang="cs-CZ" sz="2000" dirty="0"/>
              <a:t>s výpovědní lhůtou – alternativa termínovaného vkladu</a:t>
            </a:r>
          </a:p>
          <a:p>
            <a:pPr lvl="1" algn="just"/>
            <a:r>
              <a:rPr lang="cs-CZ" sz="2000" dirty="0"/>
              <a:t>bez výpovědní lhůty – lze libovolně vybírat prostředky bez omezení až do výše zůstatku</a:t>
            </a:r>
          </a:p>
          <a:p>
            <a:pPr lvl="1" algn="just"/>
            <a:r>
              <a:rPr lang="cs-CZ" sz="2000" dirty="0"/>
              <a:t>úročené</a:t>
            </a:r>
          </a:p>
          <a:p>
            <a:pPr lvl="1" algn="just"/>
            <a:r>
              <a:rPr lang="cs-CZ" sz="2000" dirty="0"/>
              <a:t>výherní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Úvěry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Spotřebitelský úvěr</a:t>
            </a:r>
          </a:p>
          <a:p>
            <a:pPr lvl="1" algn="just"/>
            <a:r>
              <a:rPr lang="cs-CZ" sz="1600" dirty="0"/>
              <a:t>úvěr poskytnutý fyzické osobě na financování </a:t>
            </a:r>
            <a:r>
              <a:rPr lang="cs-CZ" sz="1600" dirty="0" err="1"/>
              <a:t>nepodnikatelských</a:t>
            </a:r>
            <a:r>
              <a:rPr lang="cs-CZ" sz="1600" dirty="0"/>
              <a:t> potřeb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spotřebitelský úvěr - odložená platba, peněžitá zápůjčka, úvěr nebo obdobná finanční služba poskytovaná nebo zprostředkovaná spotřebiteli.</a:t>
            </a:r>
          </a:p>
          <a:p>
            <a:pPr lvl="1">
              <a:lnSpc>
                <a:spcPct val="90000"/>
              </a:lnSpc>
            </a:pPr>
            <a:endParaRPr lang="cs-CZ" sz="1600" dirty="0"/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Kontokorent </a:t>
            </a:r>
          </a:p>
          <a:p>
            <a:pPr lvl="1" algn="just"/>
            <a:r>
              <a:rPr lang="cs-CZ" sz="1600" dirty="0"/>
              <a:t>povolené přečerpání účtu </a:t>
            </a:r>
          </a:p>
          <a:p>
            <a:pPr lvl="1" algn="just"/>
            <a:r>
              <a:rPr lang="cs-CZ" sz="1600" dirty="0"/>
              <a:t>určen k překlenutí krátkodobého časového nesouladu mezi příjmy a výdaji klienta)</a:t>
            </a:r>
          </a:p>
          <a:p>
            <a:pPr lvl="1" algn="just"/>
            <a:r>
              <a:rPr lang="cs-CZ" sz="1600" dirty="0"/>
              <a:t>maximální výše je dána výší úvěrového rámce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Hypoteční úvěr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10000"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Zákon č. 84/1995 Sb., o dluhopisech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Úvěr, jehož splacení včetně příslušenství je …</a:t>
            </a:r>
          </a:p>
          <a:p>
            <a:pPr algn="just"/>
            <a:endParaRPr lang="cs-CZ" sz="1900" dirty="0"/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Hypoteční zástavní listy = dluhopisy, jejichž jmenovitá hodnota a poměrný výnos jsou plně kryty pohledávkami z hypotečních úvěrů nebo částí těchto pohledávek (řádné krytí) a popřípadě též náhradním způsobem podle tohoto zákona (náhradní krytí). 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200" dirty="0"/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V ČR lze za hypoteční banky považovat ty banky, které mají licenci na emisi hypotečních zástavních listů a banky, které poskytují hypoteční úvěry.</a:t>
            </a:r>
          </a:p>
          <a:p>
            <a:pPr lvl="1" algn="just"/>
            <a:r>
              <a:rPr lang="cs-CZ" sz="1400" dirty="0"/>
              <a:t>Jedná se s výjimkou Hypoteční banky o univerzální banky, které provádějí i ostatní bankovní obchody.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Hypoteční úvěr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Klasický hypoteční úvěr</a:t>
            </a:r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000" dirty="0"/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Americká hypotéka</a:t>
            </a:r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000" dirty="0"/>
          </a:p>
          <a:p>
            <a:pPr marL="266700" indent="-266700">
              <a:lnSpc>
                <a:spcPct val="7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Variabilní hypotéka </a:t>
            </a:r>
          </a:p>
          <a:p>
            <a:pPr lvl="1" algn="just">
              <a:lnSpc>
                <a:spcPct val="90000"/>
              </a:lnSpc>
              <a:buClr>
                <a:srgbClr val="307871"/>
              </a:buClr>
            </a:pPr>
            <a:r>
              <a:rPr lang="cs-CZ" sz="1800" dirty="0"/>
              <a:t>kontokorentní úvěr, zajištěný zástavním právem k nemovitosti; úvěrový rámec může dosáhnout až 8 milionů Kč, doba splatnosti 10 – 20 let; neúčelový úvěr, určený zejména pro finančně zdatné klienty, kteří mají zájem spravovat své finance a umí to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Parametry hypotečních úvěrů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Účelový x neúčelový hypoteční úvěr</a:t>
            </a:r>
          </a:p>
          <a:p>
            <a:pPr lvl="1" algn="just"/>
            <a:r>
              <a:rPr lang="cs-CZ" sz="1600" dirty="0"/>
              <a:t>Účelové hypoteční úvěry banky poskytují obvykle do výše 60 – 80 % (maximálně do výše 90 %) hodnoty nemovitosti, na kterou je zřízeno zástavní právo (LTV – </a:t>
            </a:r>
            <a:r>
              <a:rPr lang="cs-CZ" sz="1600" dirty="0" err="1"/>
              <a:t>loan</a:t>
            </a:r>
            <a:r>
              <a:rPr lang="cs-CZ" sz="1600" dirty="0"/>
              <a:t> to value).</a:t>
            </a:r>
          </a:p>
          <a:p>
            <a:pPr lvl="1" algn="just"/>
            <a:r>
              <a:rPr lang="cs-CZ" sz="1600" dirty="0"/>
              <a:t>Od roku 1998 umožňuje zákon č. 586/1992 Sb., o daních z příjmů, od základu daně odečíst část úroků zaplacených ve zdaňovacím období z hypotečního úvěru poskytnutého bankou nebo pobočkou zahraniční banky anebo zahraniční bankou, sníženým o státní příspěvek poskytnutý podle zvláštních právních předpisů použitým poplatníkem na financování bytových potřeb</a:t>
            </a:r>
            <a:r>
              <a:rPr lang="en-GB" sz="1600" dirty="0"/>
              <a:t>.</a:t>
            </a:r>
            <a:endParaRPr lang="cs-CZ" sz="1600" dirty="0"/>
          </a:p>
          <a:p>
            <a:pPr lvl="1" algn="just"/>
            <a:r>
              <a:rPr lang="cs-CZ" sz="1600" dirty="0"/>
              <a:t>Neúčelové hypoteční úvěry (americká hypotéka) nemají z hlediska použití zapůjčených prostředků omezení.  Nutnost ručení nemovitostí, vyšší poplatky spojené s pořízením americké hypotéky a s vedením účtu. 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Fixní x pohyblivá úroková sazba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Lhůty splatnosti</a:t>
            </a:r>
            <a:endParaRPr lang="en-GB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95686"/>
            <a:ext cx="6768752" cy="1224136"/>
          </a:xfrm>
        </p:spPr>
        <p:txBody>
          <a:bodyPr>
            <a:normAutofit/>
          </a:bodyPr>
          <a:lstStyle/>
          <a:p>
            <a:pPr marL="266700" indent="-266700" algn="ctr">
              <a:lnSpc>
                <a:spcPct val="80000"/>
              </a:lnSpc>
              <a:buClr>
                <a:srgbClr val="307871"/>
              </a:buClr>
            </a:pPr>
            <a:r>
              <a:rPr lang="cs-CZ" sz="2800" dirty="0"/>
              <a:t>??? Jaké jsou výhody a nevýhody hypotečních úvěrů???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výhody a nevýhody účelové a americké hypotéky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4" descr="http://www.nenechsedojit.cz/sites/default/files/diagram_3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54473"/>
            <a:ext cx="5438789" cy="3889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produkty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840760" cy="3675856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Běžné a sporožirové účty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Termínované a spořicí vklady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Úvěry a hypotéky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Další služby – směnárny, záruky, faktoring a forfaiting, finanční poradenství</a:t>
            </a:r>
          </a:p>
          <a:p>
            <a:pPr marL="100965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V domácí měně</a:t>
            </a:r>
          </a:p>
          <a:p>
            <a:pPr marL="100965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Devizové</a:t>
            </a:r>
          </a:p>
          <a:p>
            <a:pPr marL="100965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Zdanění vkladů</a:t>
            </a:r>
          </a:p>
          <a:p>
            <a:pPr marL="100965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Pojištění vkladů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Srovnání hypotečních úvěrů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</a:pPr>
            <a:r>
              <a:rPr lang="cs-CZ" sz="2000" dirty="0">
                <a:hlinkClick r:id="rId2"/>
              </a:rPr>
              <a:t>https://www.mesec.cz/produkty/hypoteky/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Hypoteční úvěr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 fontScale="85000" lnSpcReduction="20000"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Ukazatele:</a:t>
            </a:r>
          </a:p>
          <a:p>
            <a:pPr lvl="1"/>
            <a:r>
              <a:rPr lang="cs-CZ" sz="1600" dirty="0"/>
              <a:t>DTI (</a:t>
            </a:r>
            <a:r>
              <a:rPr lang="cs-CZ" sz="1600" dirty="0" err="1"/>
              <a:t>debt</a:t>
            </a:r>
            <a:r>
              <a:rPr lang="cs-CZ" sz="1600" dirty="0"/>
              <a:t>-to-</a:t>
            </a:r>
            <a:r>
              <a:rPr lang="cs-CZ" sz="1600" dirty="0" err="1"/>
              <a:t>income</a:t>
            </a:r>
            <a:r>
              <a:rPr lang="cs-CZ" sz="1600" dirty="0"/>
              <a:t>) – celková výše dluhů k vašemu čistému příjmu,</a:t>
            </a:r>
          </a:p>
          <a:p>
            <a:pPr lvl="1"/>
            <a:r>
              <a:rPr lang="cs-CZ" sz="1600" dirty="0"/>
              <a:t>DSTI (</a:t>
            </a:r>
            <a:r>
              <a:rPr lang="cs-CZ" sz="1600" dirty="0" err="1"/>
              <a:t>debt</a:t>
            </a:r>
            <a:r>
              <a:rPr lang="cs-CZ" sz="1600" dirty="0"/>
              <a:t>-</a:t>
            </a:r>
            <a:r>
              <a:rPr lang="cs-CZ" sz="1600" dirty="0" err="1"/>
              <a:t>service</a:t>
            </a:r>
            <a:r>
              <a:rPr lang="cs-CZ" sz="1600" dirty="0"/>
              <a:t>-to-</a:t>
            </a:r>
            <a:r>
              <a:rPr lang="cs-CZ" sz="1600" dirty="0" err="1"/>
              <a:t>income</a:t>
            </a:r>
            <a:r>
              <a:rPr lang="cs-CZ" sz="1600" dirty="0"/>
              <a:t>) – podíl splátky dluhu na čistém měsíčním příjmu.</a:t>
            </a:r>
          </a:p>
          <a:p>
            <a:endParaRPr lang="cs-CZ" sz="20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Doporučení: ukazatel DTI by neměl překročit hodnotu 9 a ukazatel DSTI by neměl překročit 45 %. Žadatel o hypotéční úvěr musí splnit tyto dvě podmínky: </a:t>
            </a:r>
          </a:p>
          <a:p>
            <a:pPr lvl="1"/>
            <a:r>
              <a:rPr lang="cs-CZ" sz="1600" dirty="0"/>
              <a:t>výše vašeho dluhu jakožto žadatele by neměla překročit devítinásobek ročního čistého příjmu,</a:t>
            </a:r>
          </a:p>
          <a:p>
            <a:pPr lvl="1"/>
            <a:r>
              <a:rPr lang="cs-CZ" sz="1600" dirty="0"/>
              <a:t>na splátku dluhu se musí vynakládat maximálně 45 % měsíčního čistého příjmu.</a:t>
            </a:r>
          </a:p>
          <a:p>
            <a:endParaRPr lang="cs-CZ" sz="20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Je možné udělit i výjimky a dát hypotéku i těm, kteří tuto podmínku nesplní. Výjimka ale musí činit maximálně 5 % z objemu poskytovaných hypoték. Zároveň stále platí omezení na LTV.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Běžný účet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Zajištění hotovosti a platebního styku</a:t>
            </a:r>
            <a:endParaRPr lang="en-GB" sz="2000" dirty="0"/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Výnos x riziko x likvidita</a:t>
            </a:r>
            <a:endParaRPr lang="en-GB" sz="2000" dirty="0"/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Platební x kreditní karta</a:t>
            </a:r>
            <a:endParaRPr lang="en-GB" sz="2000" dirty="0"/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Elektronické bankovnictví	</a:t>
            </a:r>
          </a:p>
          <a:p>
            <a:pPr lvl="2" algn="just"/>
            <a:r>
              <a:rPr lang="cs-CZ" sz="2000" dirty="0" err="1"/>
              <a:t>home</a:t>
            </a:r>
            <a:r>
              <a:rPr lang="cs-CZ" sz="2000" dirty="0"/>
              <a:t> banking</a:t>
            </a:r>
          </a:p>
          <a:p>
            <a:pPr lvl="2" algn="just"/>
            <a:r>
              <a:rPr lang="cs-CZ" sz="2000" dirty="0" err="1"/>
              <a:t>phone</a:t>
            </a:r>
            <a:r>
              <a:rPr lang="cs-CZ" sz="2000" dirty="0"/>
              <a:t> banking</a:t>
            </a:r>
          </a:p>
          <a:p>
            <a:pPr lvl="2" algn="just"/>
            <a:r>
              <a:rPr lang="cs-CZ" sz="2000" dirty="0"/>
              <a:t>GSM banking</a:t>
            </a:r>
          </a:p>
          <a:p>
            <a:pPr lvl="2" algn="just"/>
            <a:r>
              <a:rPr lang="cs-CZ" sz="2000" dirty="0"/>
              <a:t>internet banking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Charakteristické znaky běžného účtu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Běžný účet se vyznačuje především tím, že finanční prostředky, které jsou na něm kumulovány, jsou kdykoliv dostupné.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Většina bank rozlišuje běžný účet podle toho, zda je:</a:t>
            </a:r>
          </a:p>
          <a:p>
            <a:pPr lvl="1" algn="just"/>
            <a:r>
              <a:rPr lang="cs-CZ" sz="1600" dirty="0"/>
              <a:t>Podnikatelský</a:t>
            </a:r>
          </a:p>
          <a:p>
            <a:pPr lvl="1" algn="just"/>
            <a:r>
              <a:rPr lang="cs-CZ" sz="1600" dirty="0"/>
              <a:t>Pro fyzickou osobu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Hlavním důvodem tohoto rozlišení jsou:</a:t>
            </a:r>
          </a:p>
          <a:p>
            <a:pPr lvl="1" algn="just"/>
            <a:r>
              <a:rPr lang="cs-CZ" sz="1600" dirty="0"/>
              <a:t>objemy finančních prostředků včetně jejich frekvence převodů</a:t>
            </a:r>
          </a:p>
          <a:p>
            <a:pPr lvl="1" algn="just"/>
            <a:r>
              <a:rPr lang="cs-CZ" sz="1600" dirty="0"/>
              <a:t>zdanění úrokových výnosů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Zdanění úroků:</a:t>
            </a:r>
          </a:p>
          <a:p>
            <a:pPr lvl="1" algn="just"/>
            <a:r>
              <a:rPr lang="cs-CZ" sz="1600" dirty="0"/>
              <a:t>fyzické osoby – …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a nevýhody běžného účtu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Výhody</a:t>
            </a:r>
          </a:p>
          <a:p>
            <a:pPr lvl="1"/>
            <a:r>
              <a:rPr lang="cs-CZ" sz="1600" dirty="0"/>
              <a:t>Lehká dostupnost</a:t>
            </a:r>
          </a:p>
          <a:p>
            <a:pPr lvl="1"/>
            <a:r>
              <a:rPr lang="cs-CZ" sz="1600" dirty="0"/>
              <a:t>Bezpečnost</a:t>
            </a:r>
          </a:p>
          <a:p>
            <a:pPr lvl="1"/>
            <a:r>
              <a:rPr lang="cs-CZ" sz="1600" dirty="0"/>
              <a:t>Úrok</a:t>
            </a:r>
          </a:p>
          <a:p>
            <a:pPr lvl="1"/>
            <a:r>
              <a:rPr lang="cs-CZ" sz="1600" dirty="0"/>
              <a:t>Pohodlí</a:t>
            </a:r>
          </a:p>
          <a:p>
            <a:pPr lvl="1"/>
            <a:r>
              <a:rPr lang="cs-CZ" sz="1600" dirty="0"/>
              <a:t>Doplňkové služby – přímé bankovnictví</a:t>
            </a:r>
          </a:p>
          <a:p>
            <a:pPr lvl="1"/>
            <a:r>
              <a:rPr lang="cs-CZ" sz="1600" dirty="0"/>
              <a:t>Úvěr – kontokorent</a:t>
            </a:r>
          </a:p>
          <a:p>
            <a:endParaRPr lang="cs-CZ" sz="20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Nevýhody</a:t>
            </a:r>
          </a:p>
          <a:p>
            <a:pPr lvl="1"/>
            <a:r>
              <a:rPr lang="cs-CZ" sz="1600" dirty="0"/>
              <a:t>Poplatky</a:t>
            </a:r>
          </a:p>
          <a:p>
            <a:pPr lvl="1"/>
            <a:r>
              <a:rPr lang="cs-CZ" sz="1600" dirty="0"/>
              <a:t>Nízký úrok</a:t>
            </a:r>
          </a:p>
          <a:p>
            <a:pPr lvl="1"/>
            <a:r>
              <a:rPr lang="cs-CZ" sz="1600" dirty="0"/>
              <a:t>Daň z úroku</a:t>
            </a:r>
            <a:endParaRPr lang="en-GB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Srovnání osobních účtů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r>
              <a:rPr lang="en-GB" sz="2000" dirty="0">
                <a:hlinkClick r:id="rId2"/>
              </a:rPr>
              <a:t>https://www.mesec.cz/produkty/osobni-ucty/</a:t>
            </a:r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Spořicí účet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Spořicí účet poskytuje rychlé a bezpečné uložení dočasně přebytečných financí. </a:t>
            </a:r>
          </a:p>
          <a:p>
            <a:pPr lvl="1" algn="just"/>
            <a:r>
              <a:rPr lang="cs-CZ" sz="1600" dirty="0"/>
              <a:t>Pozn. často u spořicího účtu bývá omezen minimální první vklad i výše pravidelných vkladů.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Jde o kompromis mezi běžným účtem a terminovaným vkladem.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Spořicí účet je úročen vyšší úrokovou sazbou než běžný nebo osobní účet. U většiny spořicích účtů platí jednoduché pravidlo – čím vyšší vklad a čím delší výpovědní lhůta, tím vyšší zhodnocení.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Nabídky spořících účtů se liší v úrokové sazbě, délce výpovědní lhůty, poplatcích za vedení účtu, případně dalších podmínkách.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Úroky ze spořicích účtů jsou zdaněné srážkovou daní ve výši 15 %. Je počítána vždy při přípisu úroků.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a nevýhody spořicího účtu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Výhody</a:t>
            </a:r>
          </a:p>
          <a:p>
            <a:pPr lvl="1"/>
            <a:r>
              <a:rPr lang="cs-CZ" sz="1600" dirty="0"/>
              <a:t>vhodný nástroj pro odložení dočasně volných finančních prostředků</a:t>
            </a:r>
          </a:p>
          <a:p>
            <a:pPr lvl="1"/>
            <a:r>
              <a:rPr lang="cs-CZ" sz="1600" dirty="0"/>
              <a:t>jednoduché zřízení a snadné ovládání</a:t>
            </a:r>
          </a:p>
          <a:p>
            <a:pPr lvl="1"/>
            <a:r>
              <a:rPr lang="cs-CZ" sz="1600" dirty="0"/>
              <a:t>některé banky nabízejí vedení účtu zdarma</a:t>
            </a:r>
          </a:p>
          <a:p>
            <a:endParaRPr lang="cs-CZ" sz="2000" b="1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Nevýhody</a:t>
            </a:r>
          </a:p>
          <a:p>
            <a:pPr lvl="1"/>
            <a:r>
              <a:rPr lang="cs-CZ" sz="1600" dirty="0"/>
              <a:t>i přes úroky peníze stále znehodnocuje inflace</a:t>
            </a:r>
          </a:p>
          <a:p>
            <a:pPr lvl="1"/>
            <a:r>
              <a:rPr lang="cs-CZ" sz="1600" dirty="0"/>
              <a:t>srážková daň na úroky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Srovnání spořicích účtů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r>
              <a:rPr lang="cs-CZ" sz="2000" dirty="0">
                <a:hlinkClick r:id="rId2"/>
              </a:rPr>
              <a:t>https://www.mesec.cz/produkty/sporici-ucty/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127</TotalTime>
  <Words>1057</Words>
  <Application>Microsoft Office PowerPoint</Application>
  <PresentationFormat>Předvádění na obrazovce (16:9)</PresentationFormat>
  <Paragraphs>160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683</vt:lpstr>
      <vt:lpstr>Custom Design</vt:lpstr>
      <vt:lpstr>Bankovní produkty</vt:lpstr>
      <vt:lpstr>Bankovní produkty</vt:lpstr>
      <vt:lpstr>Běžný účet</vt:lpstr>
      <vt:lpstr>Charakteristické znaky běžného účtu</vt:lpstr>
      <vt:lpstr>Výhody a nevýhody běžného účtu</vt:lpstr>
      <vt:lpstr>Srovnání osobních účtů</vt:lpstr>
      <vt:lpstr>Spořicí účet</vt:lpstr>
      <vt:lpstr>Výhody a nevýhody spořicího účtu</vt:lpstr>
      <vt:lpstr>Srovnání spořicích účtů</vt:lpstr>
      <vt:lpstr>Termínovaný vklad</vt:lpstr>
      <vt:lpstr>Výhody a nevýhody termínovaných účtů</vt:lpstr>
      <vt:lpstr>Srovnání termínovaných účtů</vt:lpstr>
      <vt:lpstr>Vkladní knížka</vt:lpstr>
      <vt:lpstr>Úvěry</vt:lpstr>
      <vt:lpstr>Hypoteční úvěr</vt:lpstr>
      <vt:lpstr>Hypoteční úvěr</vt:lpstr>
      <vt:lpstr>Parametry hypotečních úvěrů</vt:lpstr>
      <vt:lpstr>Prezentace aplikace PowerPoint</vt:lpstr>
      <vt:lpstr>Základní výhody a nevýhody účelové a americké hypotéky</vt:lpstr>
      <vt:lpstr>Srovnání hypotečních úvěrů</vt:lpstr>
      <vt:lpstr>Hypoteční úvěr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19</cp:revision>
  <dcterms:created xsi:type="dcterms:W3CDTF">2020-02-20T21:18:52Z</dcterms:created>
  <dcterms:modified xsi:type="dcterms:W3CDTF">2021-03-23T11:20:26Z</dcterms:modified>
</cp:coreProperties>
</file>