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4" r:id="rId2"/>
    <p:sldId id="365" r:id="rId3"/>
    <p:sldId id="366" r:id="rId4"/>
    <p:sldId id="367" r:id="rId5"/>
    <p:sldId id="368" r:id="rId6"/>
    <p:sldId id="369" r:id="rId7"/>
    <p:sldId id="370" r:id="rId8"/>
    <p:sldId id="371" r:id="rId9"/>
    <p:sldId id="372" r:id="rId10"/>
    <p:sldId id="373" r:id="rId11"/>
    <p:sldId id="374" r:id="rId12"/>
    <p:sldId id="375" r:id="rId13"/>
    <p:sldId id="376" r:id="rId14"/>
    <p:sldId id="377" r:id="rId15"/>
    <p:sldId id="258" r:id="rId16"/>
    <p:sldId id="332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3E51B8-F579-4B6A-9199-C0FC7E78F5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0C70886-10AC-4EE9-B66F-B4BB3B57F2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A3D408-ED1C-48CF-A147-7C0F7D159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1F6A9-9EC4-460B-80DA-B03CACC231EC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A91CC3-A81D-4CAA-B260-1358DC1D9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8A5AD1-D7E4-488D-94D2-8C5CF7273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A99B-B0ED-440B-91E8-48ABCE005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576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238B1D-35AB-4F76-9E14-2D1000EAB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EED21B9-9EEC-48ED-928D-4B36FEF75B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4FADDF-157F-4EA6-8266-FDB64E2BB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1F6A9-9EC4-460B-80DA-B03CACC231EC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44FD9A-C8BD-4400-87FD-FFD66CFA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1A2AE0-3C35-4BDB-A8BC-A34DCB5FD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A99B-B0ED-440B-91E8-48ABCE005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460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7788CF5-4A8B-4C16-B0A7-33D6C94DFC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AF65C12-6673-4FDC-9A13-1C62F874CD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8F9EBC-10A7-4754-BBBF-018C87E86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1F6A9-9EC4-460B-80DA-B03CACC231EC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82B9DB-9DD3-4DEB-8B40-4DBFA486B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42D1AD-5AF6-4BF1-B9E7-F99BE7445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A99B-B0ED-440B-91E8-48ABCE005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837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BF658F-F3B4-482F-B648-A6DD4038F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897CCA-0EAB-4099-8632-0BB04AD38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842FB0-4695-45D5-9996-536050A12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1F6A9-9EC4-460B-80DA-B03CACC231EC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6B4AA3-ECA2-4A15-8A69-AA2AC4CC8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F9D41C-1B7E-421E-B227-044813C4A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A99B-B0ED-440B-91E8-48ABCE005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9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6E6F94-65C3-4ACF-AB82-BC0571378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85D0E4C-03A6-46D3-8CE4-E2BBF7AB4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30FD4D-A367-4A89-9109-8F6DB404D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1F6A9-9EC4-460B-80DA-B03CACC231EC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1BDFDD-44B7-4266-8469-47FA7DEDD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C474DE-E450-4DC9-9E78-F675F9665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A99B-B0ED-440B-91E8-48ABCE005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82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F92627-B596-44FB-BB37-C0659607E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D4E62E-A46B-4E92-954C-DA2DCE5627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D906B4-C9E7-456C-9F09-D575E81567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0E72F2C-FA4E-454B-9F1F-6DDDD8444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1F6A9-9EC4-460B-80DA-B03CACC231EC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34BD22-4D59-4571-BA4A-CB30072D6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D21E45A-5D30-436C-A9FC-B5616186D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A99B-B0ED-440B-91E8-48ABCE005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898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F5355-751D-4260-B318-2FA61275D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367227-329D-4232-8131-99CF73DF4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FD261DD-1415-4DD8-8C6F-61BAB3357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4597254-B46A-446D-89C5-D622546A76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A0588F8-2562-4BFD-8F7A-B4C5A3C970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8E07241-AA5F-43DE-ADBE-10F14CBF5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1F6A9-9EC4-460B-80DA-B03CACC231EC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656CA50-A92E-4AEE-8AB1-706745052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1938FEA-5453-420E-B9AB-861A927DD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A99B-B0ED-440B-91E8-48ABCE005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77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C2EF3E-6A90-4D5A-9148-CB05EADE6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5C99D9F-9267-4E9C-88EE-F21293EE6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1F6A9-9EC4-460B-80DA-B03CACC231EC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CD5922B-32AF-4553-B902-726DAD198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9357860-BA08-452A-8552-D456525EF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A99B-B0ED-440B-91E8-48ABCE005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005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3D577D4-72D3-4B0D-BC60-3587D687C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1F6A9-9EC4-460B-80DA-B03CACC231EC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5213DA9-E59A-46A7-AAC1-95F8D30B6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429C28F-0B5A-4A84-BC6D-3E7DE90B0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A99B-B0ED-440B-91E8-48ABCE005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093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0CCE17-EDFA-403E-B1FE-95B8D9CCA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F33BDB-6971-4509-9EFE-AF5420048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9E35344-310A-488B-91A6-B313F80D2D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3E9E3C-36FD-4CDD-B8D9-85DC1BA52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1F6A9-9EC4-460B-80DA-B03CACC231EC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8180BEC-1DD4-4AB9-B592-CA8673A9D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E1803C1-A141-4A36-9664-E96327A63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A99B-B0ED-440B-91E8-48ABCE005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597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10655B-8C74-4A7A-A673-F42D0B1A4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2511C39-7E30-45A4-91B4-11C1E0EC8A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DE7326D-0D9C-4564-BE4C-FF0271ECB2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A049BC-8E54-40D1-BBE0-B5314FFA9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1F6A9-9EC4-460B-80DA-B03CACC231EC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B371E9F-2A7B-47E5-A1AD-5A0C08DB8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0FD20F2-D19A-4C3C-86DE-1E8912845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A99B-B0ED-440B-91E8-48ABCE005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950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F83247B-453C-4C96-A50F-6990B41FF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CF0E51F-1128-4EC1-9C7A-D5C8FD00D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D88A3D-AB55-4E8F-87C0-11E0FACCE2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1F6A9-9EC4-460B-80DA-B03CACC231EC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F50C04-BBF3-4572-BA5C-887610C493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C677B1-6A2E-4EC2-A173-BE917C596A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0A99B-B0ED-440B-91E8-48ABCE005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43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43477"/>
            <a:ext cx="10363200" cy="818521"/>
          </a:xfrm>
        </p:spPr>
        <p:txBody>
          <a:bodyPr/>
          <a:lstStyle/>
          <a:p>
            <a:r>
              <a:rPr lang="cs-CZ" sz="4800" dirty="0">
                <a:solidFill>
                  <a:srgbClr val="2F7F95"/>
                </a:solidFill>
                <a:latin typeface="+mn-lt"/>
                <a:ea typeface="+mn-ea"/>
                <a:cs typeface="+mn-cs"/>
              </a:rPr>
              <a:t>Jednoduché a složené úročení</a:t>
            </a:r>
            <a:endParaRPr lang="en-US" sz="4800" dirty="0">
              <a:solidFill>
                <a:srgbClr val="2F7F9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5520" y="3236979"/>
            <a:ext cx="8534400" cy="694928"/>
          </a:xfrm>
        </p:spPr>
        <p:txBody>
          <a:bodyPr/>
          <a:lstStyle/>
          <a:p>
            <a:r>
              <a:rPr lang="cs-CZ" dirty="0">
                <a:solidFill>
                  <a:srgbClr val="2F7F95"/>
                </a:solidFill>
              </a:rPr>
              <a:t>Roman Hlawiczka</a:t>
            </a:r>
            <a:endParaRPr lang="en-US" dirty="0">
              <a:solidFill>
                <a:srgbClr val="2F7F95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A599E-94AB-43BC-B268-16036F087CF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22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Jednoduché úročení polhůtní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7EC8C273-AAD0-48F8-9548-7402ABDB51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831637" y="1796819"/>
                <a:ext cx="9025003" cy="4925715"/>
              </a:xfrm>
            </p:spPr>
            <p:txBody>
              <a:bodyPr>
                <a:normAutofit fontScale="25000" lnSpcReduction="20000"/>
              </a:bodyPr>
              <a:lstStyle/>
              <a:p>
                <a:pPr marL="355591" indent="-355591">
                  <a:buClr>
                    <a:srgbClr val="307871"/>
                  </a:buClr>
                </a:pPr>
                <a:r>
                  <a:rPr lang="cs-CZ" sz="9600" dirty="0"/>
                  <a:t>Zúročený kapitál u polhůtního úročení:</a:t>
                </a:r>
              </a:p>
              <a:p>
                <a:pPr>
                  <a:buClr>
                    <a:srgbClr val="307871"/>
                  </a:buClr>
                </a:pPr>
                <a:endParaRPr lang="cs-CZ" sz="1067" dirty="0"/>
              </a:p>
              <a:p>
                <a:pPr algn="ctr">
                  <a:spcBef>
                    <a:spcPts val="1600"/>
                  </a:spcBef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1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28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128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cs-CZ" sz="128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1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28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128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cs-CZ" sz="12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128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cs-CZ" sz="128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1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28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128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cs-CZ" sz="12800" i="1">
                        <a:latin typeface="Cambria Math" panose="02040503050406030204" pitchFamily="18" charset="0"/>
                      </a:rPr>
                      <m:t>∗(1+</m:t>
                    </m:r>
                    <m:r>
                      <a:rPr lang="cs-CZ" sz="128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cs-CZ" sz="12800" i="1">
                        <a:latin typeface="Cambria Math" panose="02040503050406030204" pitchFamily="18" charset="0"/>
                      </a:rPr>
                      <m:t>∗</m:t>
                    </m:r>
                    <m:d>
                      <m:dPr>
                        <m:ctrlPr>
                          <a:rPr lang="cs-CZ" sz="1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12800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cs-CZ" sz="12800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  <m:r>
                      <a:rPr lang="cs-CZ" sz="12800" i="1">
                        <a:latin typeface="Cambria Math" panose="02040503050406030204" pitchFamily="18" charset="0"/>
                      </a:rPr>
                      <m:t>∗</m:t>
                    </m:r>
                    <m:r>
                      <a:rPr lang="cs-CZ" sz="12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sz="1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cs-CZ" sz="12800" dirty="0"/>
              </a:p>
              <a:p>
                <a:endParaRPr lang="cs-CZ" sz="1067" dirty="0"/>
              </a:p>
              <a:p>
                <a:endParaRPr lang="cs-CZ" sz="6933" dirty="0"/>
              </a:p>
              <a:p>
                <a:r>
                  <a:rPr lang="cs-CZ" sz="8000" dirty="0"/>
                  <a:t>u – úrok (jednoduchý úrok)</a:t>
                </a:r>
              </a:p>
              <a:p>
                <a:r>
                  <a:rPr lang="cs-CZ" sz="8000" dirty="0"/>
                  <a:t>C</a:t>
                </a:r>
                <a:r>
                  <a:rPr lang="cs-CZ" sz="8000" baseline="-25000" dirty="0"/>
                  <a:t>0</a:t>
                </a:r>
                <a:r>
                  <a:rPr lang="cs-CZ" sz="8000" dirty="0"/>
                  <a:t> – počáteční kapitál (základ, jistina)</a:t>
                </a:r>
              </a:p>
              <a:p>
                <a:r>
                  <a:rPr lang="cs-CZ" sz="8000" dirty="0"/>
                  <a:t>i – roční úroková sazba vyjádřená jako desetinné číslo (např. 2 %, i = 0,02)</a:t>
                </a:r>
              </a:p>
              <a:p>
                <a:r>
                  <a:rPr lang="cs-CZ" sz="8000" dirty="0"/>
                  <a:t>p – roční úroková sazba vyjádřená v procentech (např. 2 %, p = 2 %)</a:t>
                </a:r>
              </a:p>
              <a:p>
                <a:r>
                  <a:rPr lang="cs-CZ" sz="8000" dirty="0"/>
                  <a:t>n – úrokovací období</a:t>
                </a:r>
              </a:p>
              <a:p>
                <a:r>
                  <a:rPr lang="cs-CZ" sz="8000" dirty="0"/>
                  <a:t>t- doba půjčky vyjádřená v letech</a:t>
                </a:r>
              </a:p>
              <a:p>
                <a:r>
                  <a:rPr lang="cs-CZ" sz="8000" dirty="0"/>
                  <a:t>k – doba půjčky vyjádřená ve dnech</a:t>
                </a:r>
              </a:p>
              <a:p>
                <a:r>
                  <a:rPr lang="cs-CZ" sz="8000" dirty="0"/>
                  <a:t>d – srážková daň z úroků</a:t>
                </a:r>
              </a:p>
              <a:p>
                <a:r>
                  <a:rPr lang="cs-CZ" sz="8000" dirty="0" err="1"/>
                  <a:t>C</a:t>
                </a:r>
                <a:r>
                  <a:rPr lang="cs-CZ" sz="8000" baseline="-25000" dirty="0" err="1"/>
                  <a:t>n</a:t>
                </a:r>
                <a:r>
                  <a:rPr lang="cs-CZ" sz="8000" dirty="0"/>
                  <a:t> – stav kapitálu za dobu n (zúročený kapitál)</a:t>
                </a:r>
              </a:p>
              <a:p>
                <a:pPr>
                  <a:buClr>
                    <a:srgbClr val="307871"/>
                  </a:buClr>
                </a:pPr>
                <a:endParaRPr lang="cs-CZ" sz="8000" dirty="0"/>
              </a:p>
              <a:p>
                <a:pPr>
                  <a:buClr>
                    <a:srgbClr val="307871"/>
                  </a:buClr>
                </a:pPr>
                <a:r>
                  <a:rPr lang="cs-CZ" sz="8000" dirty="0"/>
                  <a:t>Pozn.: V příkladech, pokud není uváděno jinak, předpokládáme d = 0, tedy neuvažujeme srážkovou daň!</a:t>
                </a:r>
              </a:p>
            </p:txBody>
          </p:sp>
        </mc:Choice>
        <mc:Fallback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7EC8C273-AAD0-48F8-9548-7402ABDB51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31637" y="1796819"/>
                <a:ext cx="9025003" cy="4925715"/>
              </a:xfrm>
              <a:blipFill>
                <a:blip r:embed="rId2"/>
                <a:stretch>
                  <a:fillRect l="-946" t="-2847" b="-176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3850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D156C21F-0F38-45D8-B5FC-305EDEB78280}"/>
              </a:ext>
            </a:extLst>
          </p:cNvPr>
          <p:cNvSpPr/>
          <p:nvPr/>
        </p:nvSpPr>
        <p:spPr>
          <a:xfrm>
            <a:off x="3119670" y="2792928"/>
            <a:ext cx="7560501" cy="1241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307871"/>
              </a:buClr>
            </a:pPr>
            <a:r>
              <a:rPr lang="cs-CZ" altLang="cs-CZ" sz="3733" b="1" dirty="0">
                <a:solidFill>
                  <a:srgbClr val="2F7F95"/>
                </a:solidFill>
              </a:rPr>
              <a:t>??? Jaký je nejběžnější typ jednoduchého úročení v praxi ???</a:t>
            </a:r>
          </a:p>
        </p:txBody>
      </p:sp>
    </p:spTree>
    <p:extLst>
      <p:ext uri="{BB962C8B-B14F-4D97-AF65-F5344CB8AC3E}">
        <p14:creationId xmlns:p14="http://schemas.microsoft.com/office/powerpoint/2010/main" val="51587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333" dirty="0"/>
              <a:t>Složené úročení polhůtní</a:t>
            </a:r>
            <a:endParaRPr lang="en-US" sz="5333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7EC8C273-AAD0-48F8-9548-7402ABDB51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831637" y="1796819"/>
                <a:ext cx="9025003" cy="4800533"/>
              </a:xfrm>
            </p:spPr>
            <p:txBody>
              <a:bodyPr>
                <a:normAutofit fontScale="62500" lnSpcReduction="20000"/>
              </a:bodyPr>
              <a:lstStyle/>
              <a:p>
                <a:pPr marL="457189" indent="-457189" algn="just"/>
                <a:r>
                  <a:rPr lang="cs-CZ" sz="3467" dirty="0"/>
                  <a:t>Složené úročení je typ úročení, které se využívá při uložení kapitálu na dobu delší než …</a:t>
                </a:r>
              </a:p>
              <a:p>
                <a:pPr marL="457189" indent="-457189" algn="just"/>
                <a:r>
                  <a:rPr lang="cs-CZ" sz="3467" dirty="0"/>
                  <a:t>Úroky se připisují k jistině a spolu s ní se dále úročí.</a:t>
                </a:r>
              </a:p>
              <a:p>
                <a:pPr algn="just"/>
                <a:endParaRPr lang="cs-CZ" sz="1467" dirty="0"/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cs-CZ" sz="3200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∗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32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cs-CZ" sz="32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cs-C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∗</m:t>
                            </m:r>
                            <m:d>
                              <m:dPr>
                                <m:ctrlPr>
                                  <a:rPr lang="cs-CZ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cs-CZ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cs-CZ" sz="3200" dirty="0"/>
              </a:p>
              <a:p>
                <a:endParaRPr lang="cs-CZ" sz="1467" i="1" dirty="0">
                  <a:latin typeface="Cambria Math" panose="02040503050406030204" pitchFamily="18" charset="0"/>
                </a:endParaRP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cs-CZ" sz="3200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∗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32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cs-CZ" sz="32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e>
                      <m:sup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cs-CZ" sz="3200" dirty="0"/>
              </a:p>
              <a:p>
                <a:pPr algn="ctr"/>
                <a:r>
                  <a:rPr lang="cs-CZ" sz="3200" dirty="0"/>
                  <a:t>C</a:t>
                </a:r>
                <a:r>
                  <a:rPr lang="cs-CZ" sz="3200" baseline="-25000" dirty="0"/>
                  <a:t>0</a:t>
                </a:r>
                <a:r>
                  <a:rPr lang="cs-CZ" sz="3200" dirty="0"/>
                  <a:t> </a:t>
                </a:r>
                <a14:m>
                  <m:oMath xmlns:m="http://schemas.openxmlformats.org/officeDocument/2006/math">
                    <m:r>
                      <a:rPr lang="cs-CZ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cs-CZ" sz="3200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d>
                          <m:dPr>
                            <m:ctrlPr>
                              <a:rPr lang="cs-C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cs-C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cs-CZ" sz="3200" i="1" baseline="30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cs-CZ" sz="3200" dirty="0"/>
              </a:p>
              <a:p>
                <a:endParaRPr lang="cs-CZ" sz="1467" dirty="0"/>
              </a:p>
              <a:p>
                <a:r>
                  <a:rPr lang="cs-CZ" sz="2667" dirty="0" err="1"/>
                  <a:t>C</a:t>
                </a:r>
                <a:r>
                  <a:rPr lang="cs-CZ" sz="2667" baseline="-25000" dirty="0" err="1"/>
                  <a:t>n</a:t>
                </a:r>
                <a:r>
                  <a:rPr lang="cs-CZ" sz="2667" dirty="0"/>
                  <a:t> – budoucí hodnota kapitálu, splatná částka</a:t>
                </a:r>
              </a:p>
              <a:p>
                <a:r>
                  <a:rPr lang="cs-CZ" sz="2667" dirty="0"/>
                  <a:t>C</a:t>
                </a:r>
                <a:r>
                  <a:rPr lang="cs-CZ" sz="2667" baseline="-25000" dirty="0"/>
                  <a:t>0</a:t>
                </a:r>
                <a:r>
                  <a:rPr lang="cs-CZ" sz="2667" dirty="0"/>
                  <a:t> – současná hodnota kapitálu, jistina</a:t>
                </a:r>
              </a:p>
              <a:p>
                <a:r>
                  <a:rPr lang="cs-CZ" sz="2667" dirty="0"/>
                  <a:t>i – roční úroková sazba (sazba </a:t>
                </a:r>
                <a:r>
                  <a:rPr lang="cs-CZ" sz="2667" dirty="0" err="1"/>
                  <a:t>p.a</a:t>
                </a:r>
                <a:r>
                  <a:rPr lang="cs-CZ" sz="2667" dirty="0"/>
                  <a:t>.)</a:t>
                </a:r>
              </a:p>
              <a:p>
                <a:r>
                  <a:rPr lang="cs-CZ" sz="2667" dirty="0"/>
                  <a:t>d – srážková daň z úroků</a:t>
                </a:r>
              </a:p>
              <a:p>
                <a:r>
                  <a:rPr lang="cs-CZ" sz="2667" dirty="0"/>
                  <a:t>n – počet let</a:t>
                </a:r>
              </a:p>
              <a:p>
                <a:r>
                  <a:rPr lang="cs-CZ" sz="2667" dirty="0"/>
                  <a:t>m – frekvence úročení (kolikrát jsou úroky připisovány do roka)</a:t>
                </a:r>
              </a:p>
            </p:txBody>
          </p:sp>
        </mc:Choice>
        <mc:Fallback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7EC8C273-AAD0-48F8-9548-7402ABDB51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31637" y="1796819"/>
                <a:ext cx="9025003" cy="4800533"/>
              </a:xfrm>
              <a:blipFill>
                <a:blip r:embed="rId2"/>
                <a:stretch>
                  <a:fillRect l="-811" t="-2668" r="-878" b="-12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173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Efektivní úroková míra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7CF3ABB5-2D27-495D-91D3-5F4CE8B1185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831637" y="1796819"/>
                <a:ext cx="9025003" cy="4800533"/>
              </a:xfrm>
            </p:spPr>
            <p:txBody>
              <a:bodyPr>
                <a:normAutofit fontScale="55000" lnSpcReduction="20000"/>
              </a:bodyPr>
              <a:lstStyle/>
              <a:p>
                <a:pPr marL="457189" indent="-457189" algn="just"/>
                <a:r>
                  <a:rPr lang="cs-CZ" sz="4133" dirty="0"/>
                  <a:t>Připisují-li se úroky m-krát ročně, bude celkový úrok při stejné úrokové sazbě (za předpokladu dalšího úročení) vyšší, než v případě, že se úroky připíší jen jednou na konci vkladu.</a:t>
                </a:r>
              </a:p>
              <a:p>
                <a:pPr marL="457189" indent="-457189" algn="just"/>
                <a:r>
                  <a:rPr lang="cs-CZ" sz="4133" dirty="0"/>
                  <a:t>EAIR (</a:t>
                </a:r>
                <a:r>
                  <a:rPr lang="cs-CZ" sz="4133" dirty="0" err="1"/>
                  <a:t>Effective</a:t>
                </a:r>
                <a:r>
                  <a:rPr lang="cs-CZ" sz="4133" dirty="0"/>
                  <a:t> </a:t>
                </a:r>
                <a:r>
                  <a:rPr lang="cs-CZ" sz="4133" dirty="0" err="1"/>
                  <a:t>Annual</a:t>
                </a:r>
                <a:r>
                  <a:rPr lang="cs-CZ" sz="4133" dirty="0"/>
                  <a:t> </a:t>
                </a:r>
                <a:r>
                  <a:rPr lang="cs-CZ" sz="4133" dirty="0" err="1"/>
                  <a:t>Interest</a:t>
                </a:r>
                <a:r>
                  <a:rPr lang="cs-CZ" sz="4133" dirty="0"/>
                  <a:t> </a:t>
                </a:r>
                <a:r>
                  <a:rPr lang="cs-CZ" sz="4133" dirty="0" err="1"/>
                  <a:t>Rate</a:t>
                </a:r>
                <a:r>
                  <a:rPr lang="cs-CZ" sz="4133" dirty="0"/>
                  <a:t>) je taková roční úroková míra, při níž hodnota vloženého kapitálu je po jednom roce stejná, jako hodnota kapitálu, který je úročen m-krát do roka, přičemž stejně tak jsou úročeny m-krát ročně při úrokové míře i připisované úroky.</a:t>
                </a:r>
              </a:p>
              <a:p>
                <a:pPr marL="457189" indent="-457189" algn="just"/>
                <a:r>
                  <a:rPr lang="cs-CZ" sz="4133" dirty="0"/>
                  <a:t>EAIR je možné použít například pro porovnání výhodnosti uloženého kapitálu u různých bank.</a:t>
                </a:r>
              </a:p>
              <a:p>
                <a:pPr marL="457189" indent="-457189" algn="just"/>
                <a:r>
                  <a:rPr lang="cs-CZ" sz="4133" dirty="0"/>
                  <a:t>Při stejné úrokové míře je hodnota kapitálu při ročním úrokovacím období nižší, než při úrokovacím období m-krát ročně.</a:t>
                </a:r>
              </a:p>
              <a:p>
                <a:pPr algn="just"/>
                <a:endParaRPr lang="cs-CZ" sz="3733" dirty="0"/>
              </a:p>
              <a:p>
                <a:pPr algn="just"/>
                <a14:m>
                  <m:oMath xmlns:m="http://schemas.openxmlformats.org/officeDocument/2006/math">
                    <m:r>
                      <a:rPr lang="cs-CZ" sz="4800" i="1">
                        <a:latin typeface="Cambria Math" panose="02040503050406030204" pitchFamily="18" charset="0"/>
                      </a:rPr>
                      <m:t>𝐸𝐴𝐼𝑅</m:t>
                    </m:r>
                    <m:r>
                      <a:rPr lang="cs-CZ" sz="4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cs-CZ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4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48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cs-CZ" sz="4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4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num>
                              <m:den>
                                <m:r>
                                  <a:rPr lang="cs-CZ" sz="48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sz="4800" i="1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cs-CZ" sz="48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cs-CZ" sz="4800" dirty="0"/>
              </a:p>
              <a:p>
                <a:endParaRPr lang="cs-CZ" sz="2667" dirty="0"/>
              </a:p>
            </p:txBody>
          </p:sp>
        </mc:Choice>
        <mc:Fallback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7CF3ABB5-2D27-495D-91D3-5F4CE8B1185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31637" y="1796819"/>
                <a:ext cx="9025003" cy="4800533"/>
              </a:xfrm>
              <a:blipFill>
                <a:blip r:embed="rId2"/>
                <a:stretch>
                  <a:fillRect l="-811" t="-2922" r="-94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2981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Področní složené úročení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91B70103-BF1B-4713-A4D8-09773AF778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831637" y="1796819"/>
                <a:ext cx="9025003" cy="4925715"/>
              </a:xfrm>
            </p:spPr>
            <p:txBody>
              <a:bodyPr>
                <a:normAutofit fontScale="77500" lnSpcReduction="20000"/>
              </a:bodyPr>
              <a:lstStyle/>
              <a:p>
                <a:pPr marL="457189" indent="-457189"/>
                <a:r>
                  <a:rPr lang="cs-CZ" sz="3067" dirty="0"/>
                  <a:t>Je-li úrokovací období kratší než 1 rok</a:t>
                </a:r>
              </a:p>
              <a:p>
                <a:endParaRPr lang="cs-CZ" sz="1467" dirty="0"/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cs-CZ" sz="3200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∗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32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cs-CZ" sz="3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2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cs-CZ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∗</m:t>
                                </m:r>
                                <m:d>
                                  <m:dPr>
                                    <m:ctrlPr>
                                      <a:rPr lang="cs-CZ" sz="3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cs-CZ" sz="3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1−</m:t>
                                    </m:r>
                                    <m:r>
                                      <a:rPr lang="cs-CZ" sz="3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</m:d>
                              </m:num>
                              <m:den>
                                <m:r>
                                  <a:rPr lang="cs-CZ" sz="32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endParaRPr lang="cs-CZ" sz="3200" dirty="0"/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cs-CZ" sz="3200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∗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32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cs-CZ" sz="3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2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num>
                              <m:den>
                                <m:r>
                                  <a:rPr lang="cs-CZ" sz="32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endParaRPr lang="cs-CZ" sz="3200" dirty="0"/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cs-CZ" sz="3200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∗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32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cs-CZ" sz="3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2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num>
                              <m:den>
                                <m:r>
                                  <a:rPr lang="cs-CZ" sz="3200" i="1">
                                    <a:latin typeface="Cambria Math" panose="02040503050406030204" pitchFamily="18" charset="0"/>
                                  </a:rPr>
                                  <m:t>𝐸𝐴𝐼𝑅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cs-CZ" sz="3200" dirty="0"/>
              </a:p>
              <a:p>
                <a:endParaRPr lang="cs-CZ" sz="1467" dirty="0"/>
              </a:p>
              <a:p>
                <a:r>
                  <a:rPr lang="cs-CZ" sz="2267" dirty="0" err="1"/>
                  <a:t>C</a:t>
                </a:r>
                <a:r>
                  <a:rPr lang="cs-CZ" sz="2267" baseline="-25000" dirty="0" err="1"/>
                  <a:t>n</a:t>
                </a:r>
                <a:r>
                  <a:rPr lang="cs-CZ" sz="2267" dirty="0"/>
                  <a:t> – budoucí hodnota kapitálu, splatná částka</a:t>
                </a:r>
              </a:p>
              <a:p>
                <a:r>
                  <a:rPr lang="cs-CZ" sz="2267" dirty="0"/>
                  <a:t>C</a:t>
                </a:r>
                <a:r>
                  <a:rPr lang="cs-CZ" sz="2267" baseline="-25000" dirty="0"/>
                  <a:t>0</a:t>
                </a:r>
                <a:r>
                  <a:rPr lang="cs-CZ" sz="2267" dirty="0"/>
                  <a:t> – současná hodnota kapitálu, jistina</a:t>
                </a:r>
              </a:p>
              <a:p>
                <a:r>
                  <a:rPr lang="cs-CZ" sz="2267" dirty="0"/>
                  <a:t>i – roční úroková sazba (sazba </a:t>
                </a:r>
                <a:r>
                  <a:rPr lang="cs-CZ" sz="2267" dirty="0" err="1"/>
                  <a:t>p.a</a:t>
                </a:r>
                <a:r>
                  <a:rPr lang="cs-CZ" sz="2267" dirty="0"/>
                  <a:t>.)</a:t>
                </a:r>
              </a:p>
              <a:p>
                <a:r>
                  <a:rPr lang="cs-CZ" sz="2267" dirty="0"/>
                  <a:t>d – srážková daň z úroků</a:t>
                </a:r>
              </a:p>
              <a:p>
                <a:r>
                  <a:rPr lang="cs-CZ" sz="2267" dirty="0"/>
                  <a:t>n – počet let</a:t>
                </a:r>
              </a:p>
              <a:p>
                <a:r>
                  <a:rPr lang="cs-CZ" sz="2267" dirty="0"/>
                  <a:t>m – frekvence úročení (kolikrát jsou úroky připisovány do roka)</a:t>
                </a:r>
              </a:p>
            </p:txBody>
          </p:sp>
        </mc:Choice>
        <mc:Fallback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91B70103-BF1B-4713-A4D8-09773AF778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31637" y="1796819"/>
                <a:ext cx="9025003" cy="4925715"/>
              </a:xfrm>
              <a:blipFill>
                <a:blip r:embed="rId2"/>
                <a:stretch>
                  <a:fillRect l="-946" t="-2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0499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M Ě J T E   S E   H E Z K Y</a:t>
            </a:r>
          </a:p>
          <a:p>
            <a:r>
              <a:rPr lang="cs-CZ" sz="6667" dirty="0">
                <a:sym typeface="Wingdings" pitchFamily="2" charset="2"/>
              </a:rPr>
              <a:t></a:t>
            </a:r>
            <a:endParaRPr lang="en-US" sz="6667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0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4ADE4B-5640-4594-9523-5B8C2DA76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3D0ABF-61DC-4441-BAD5-0C78D573C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996675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pojmy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3605" y="1418168"/>
            <a:ext cx="9505056" cy="5304365"/>
          </a:xfrm>
        </p:spPr>
        <p:txBody>
          <a:bodyPr>
            <a:normAutofit/>
          </a:bodyPr>
          <a:lstStyle/>
          <a:p>
            <a:pPr marL="380990" indent="-380990" algn="just"/>
            <a:r>
              <a:rPr lang="cs-CZ" sz="2067" b="1" dirty="0"/>
              <a:t>Úrok </a:t>
            </a:r>
            <a:r>
              <a:rPr lang="cs-CZ" sz="2067" dirty="0"/>
              <a:t>= cena, kterou požaduje věřitel za dočasné poskytnutí práva využívat jeho kapitál neboli peněžní prostředky. </a:t>
            </a:r>
          </a:p>
          <a:p>
            <a:pPr lvl="1" algn="just"/>
            <a:r>
              <a:rPr lang="cs-CZ" sz="1533" dirty="0"/>
              <a:t>Z hlediska věřitele (vkladatele, investora) – úrok je odměna za dočasné poskytnutí peněz někomu jinému</a:t>
            </a:r>
          </a:p>
          <a:p>
            <a:pPr lvl="1" algn="just"/>
            <a:r>
              <a:rPr lang="cs-CZ" sz="1533" dirty="0"/>
              <a:t>Z hlediska dlužníka – úrok je cena, kterou dlužník platí za získání peněz pro sebe, tj. za získání úvěru</a:t>
            </a:r>
          </a:p>
          <a:p>
            <a:pPr marL="380990" indent="-380990" algn="just"/>
            <a:r>
              <a:rPr lang="cs-CZ" sz="2067" b="1" dirty="0"/>
              <a:t>Kapitál</a:t>
            </a:r>
            <a:r>
              <a:rPr lang="cs-CZ" sz="2067" dirty="0"/>
              <a:t> = užívaná peněžitá částka (jistina); pokud hovoříme o větším počtu pravidelně uhrazovaných peněžitých částek, jedná se o důchod, popř. anuitu.</a:t>
            </a:r>
          </a:p>
          <a:p>
            <a:pPr marL="380990" indent="-380990" algn="just"/>
            <a:r>
              <a:rPr lang="cs-CZ" sz="2067" b="1" dirty="0"/>
              <a:t>Úroková doba/doba splatnosti </a:t>
            </a:r>
            <a:r>
              <a:rPr lang="cs-CZ" sz="2067" dirty="0"/>
              <a:t>= doba, po kterou je peněžní částka uložena nebo zapůjčena, tedy za kterou se počítá úrok (doba existence smluvního vztahu)</a:t>
            </a:r>
          </a:p>
          <a:p>
            <a:pPr marL="380990" indent="-380990" algn="just"/>
            <a:r>
              <a:rPr lang="cs-CZ" sz="2067" b="1" dirty="0"/>
              <a:t>Úrokovací období </a:t>
            </a:r>
            <a:r>
              <a:rPr lang="cs-CZ" sz="2067" dirty="0"/>
              <a:t>= doba, za kterou se úrok pravidelně připisuje.</a:t>
            </a:r>
          </a:p>
          <a:p>
            <a:pPr marL="380990" indent="-380990" algn="just"/>
            <a:r>
              <a:rPr lang="cs-CZ" sz="2067" b="1" dirty="0"/>
              <a:t>Úročení</a:t>
            </a:r>
            <a:r>
              <a:rPr lang="cs-CZ" sz="2067" dirty="0"/>
              <a:t> = způsob započítávání úroků k zapůjčenému kapitálu.</a:t>
            </a:r>
          </a:p>
          <a:p>
            <a:pPr marL="380990" indent="-380990" algn="just"/>
            <a:r>
              <a:rPr lang="cs-CZ" sz="2067" b="1" dirty="0"/>
              <a:t>Úroková míra </a:t>
            </a:r>
            <a:r>
              <a:rPr lang="cs-CZ" sz="2067" dirty="0"/>
              <a:t>= úrok vyjádřený relativně (v procentech), tj. jako část z hodnoty kapitálu.</a:t>
            </a:r>
          </a:p>
          <a:p>
            <a:pPr marL="380990" indent="-380990" algn="just"/>
            <a:r>
              <a:rPr lang="cs-CZ" altLang="cs-CZ" sz="2067" b="1" dirty="0"/>
              <a:t>Úroková sazba</a:t>
            </a:r>
            <a:r>
              <a:rPr lang="cs-CZ" altLang="cs-CZ" sz="2067" dirty="0"/>
              <a:t> = úroková míra v jednotlivých konkrétních transakcích.</a:t>
            </a:r>
            <a:endParaRPr lang="cs-CZ" sz="2067" dirty="0"/>
          </a:p>
          <a:p>
            <a:pPr marL="380990" indent="-380990" algn="just"/>
            <a:r>
              <a:rPr lang="cs-CZ" sz="2067" b="1" dirty="0"/>
              <a:t>Míra zisku </a:t>
            </a:r>
            <a:r>
              <a:rPr lang="cs-CZ" sz="2067" dirty="0"/>
              <a:t>= míra výnosnosti, výnosnost, výnosové procento apod. (Úroková míra realizovaná v  investování, z matematického hlediska jde o ekvivalenty).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270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458D37E-1906-48EB-962A-61859D14D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3659" y="1600201"/>
            <a:ext cx="8558741" cy="498263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133" dirty="0"/>
              <a:t>= doba, za kterou se pravidelně připisují úroky </a:t>
            </a:r>
          </a:p>
          <a:p>
            <a:pPr marL="380990" indent="-380990">
              <a:defRPr/>
            </a:pPr>
            <a:r>
              <a:rPr lang="cs-CZ" sz="2133" dirty="0"/>
              <a:t>Úrokovací období</a:t>
            </a:r>
          </a:p>
          <a:p>
            <a:pPr lvl="1">
              <a:defRPr/>
            </a:pPr>
            <a:r>
              <a:rPr lang="cs-CZ" sz="2133" dirty="0" err="1"/>
              <a:t>p.a</a:t>
            </a:r>
            <a:r>
              <a:rPr lang="cs-CZ" sz="2133" dirty="0"/>
              <a:t>. (per </a:t>
            </a:r>
            <a:r>
              <a:rPr lang="cs-CZ" sz="2133" dirty="0" err="1"/>
              <a:t>annum</a:t>
            </a:r>
            <a:r>
              <a:rPr lang="cs-CZ" sz="2133" dirty="0"/>
              <a:t>) =&gt; roční</a:t>
            </a:r>
          </a:p>
          <a:p>
            <a:pPr lvl="1">
              <a:defRPr/>
            </a:pPr>
            <a:r>
              <a:rPr lang="cs-CZ" sz="2133" dirty="0" err="1"/>
              <a:t>p.s.</a:t>
            </a:r>
            <a:r>
              <a:rPr lang="cs-CZ" sz="2133" dirty="0"/>
              <a:t> (per semestre) =&gt; pololetní</a:t>
            </a:r>
          </a:p>
          <a:p>
            <a:pPr lvl="1">
              <a:defRPr/>
            </a:pPr>
            <a:r>
              <a:rPr lang="cs-CZ" sz="2133" dirty="0" err="1"/>
              <a:t>p.q</a:t>
            </a:r>
            <a:r>
              <a:rPr lang="cs-CZ" sz="2133" dirty="0"/>
              <a:t>. (per </a:t>
            </a:r>
            <a:r>
              <a:rPr lang="cs-CZ" sz="2133" dirty="0" err="1"/>
              <a:t>quartale</a:t>
            </a:r>
            <a:r>
              <a:rPr lang="cs-CZ" sz="2133" dirty="0"/>
              <a:t>) =&gt; čtvrtletní</a:t>
            </a:r>
          </a:p>
          <a:p>
            <a:pPr lvl="1">
              <a:defRPr/>
            </a:pPr>
            <a:r>
              <a:rPr lang="cs-CZ" sz="2133" dirty="0" err="1"/>
              <a:t>p.m</a:t>
            </a:r>
            <a:r>
              <a:rPr lang="cs-CZ" sz="2133" dirty="0"/>
              <a:t>. (per </a:t>
            </a:r>
            <a:r>
              <a:rPr lang="cs-CZ" sz="2133" dirty="0" err="1"/>
              <a:t>mensem</a:t>
            </a:r>
            <a:r>
              <a:rPr lang="cs-CZ" sz="2133" dirty="0"/>
              <a:t>) =&gt; měsíční</a:t>
            </a:r>
          </a:p>
          <a:p>
            <a:pPr lvl="1">
              <a:defRPr/>
            </a:pPr>
            <a:endParaRPr lang="cs-CZ" sz="2133" dirty="0"/>
          </a:p>
          <a:p>
            <a:pPr marL="380990" indent="-380990">
              <a:defRPr/>
            </a:pPr>
            <a:r>
              <a:rPr lang="cs-CZ" sz="2133" dirty="0"/>
              <a:t>úrokovací období ve dnech je možné vyjádřit dvěma způsoby</a:t>
            </a:r>
          </a:p>
          <a:p>
            <a:pPr lvl="1">
              <a:defRPr/>
            </a:pPr>
            <a:r>
              <a:rPr lang="cs-CZ" sz="2133" dirty="0"/>
              <a:t>skutečný počet dnů období</a:t>
            </a:r>
          </a:p>
          <a:p>
            <a:pPr lvl="1">
              <a:defRPr/>
            </a:pPr>
            <a:r>
              <a:rPr lang="cs-CZ" sz="2133" dirty="0"/>
              <a:t>celé měsíce jako 30 dnů </a:t>
            </a:r>
          </a:p>
          <a:p>
            <a:pPr marL="380990" indent="-380990">
              <a:defRPr/>
            </a:pPr>
            <a:r>
              <a:rPr lang="cs-CZ" sz="2133" dirty="0"/>
              <a:t>délka roku ve dnech může být také vyjádřena dvojím způsobem</a:t>
            </a:r>
          </a:p>
          <a:p>
            <a:pPr lvl="1">
              <a:defRPr/>
            </a:pPr>
            <a:r>
              <a:rPr lang="cs-CZ" sz="2133" dirty="0"/>
              <a:t>rok jako 365 (resp. 366) dnů</a:t>
            </a:r>
          </a:p>
          <a:p>
            <a:pPr lvl="1">
              <a:defRPr/>
            </a:pPr>
            <a:r>
              <a:rPr lang="cs-CZ" sz="2133" dirty="0"/>
              <a:t>rok jako 360 dnů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017CEF0-ECA7-4642-82CA-95827EC26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659" y="275167"/>
            <a:ext cx="8558741" cy="1143000"/>
          </a:xfrm>
        </p:spPr>
        <p:txBody>
          <a:bodyPr>
            <a:normAutofit/>
          </a:bodyPr>
          <a:lstStyle/>
          <a:p>
            <a:r>
              <a:rPr lang="cs-CZ" dirty="0"/>
              <a:t>Úrokovací období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742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Metody úrokování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1637" y="1508787"/>
            <a:ext cx="9025003" cy="5349213"/>
          </a:xfrm>
        </p:spPr>
        <p:txBody>
          <a:bodyPr>
            <a:normAutofit fontScale="92500" lnSpcReduction="10000"/>
          </a:bodyPr>
          <a:lstStyle/>
          <a:p>
            <a:pPr marL="380990" indent="-380990" algn="just"/>
            <a:r>
              <a:rPr lang="cs-CZ" sz="2133" b="1" dirty="0"/>
              <a:t>anglická metoda (přesná)</a:t>
            </a:r>
          </a:p>
          <a:p>
            <a:pPr lvl="1" algn="just"/>
            <a:r>
              <a:rPr lang="cs-CZ" sz="2133" dirty="0"/>
              <a:t>ACT/365 standard</a:t>
            </a:r>
          </a:p>
          <a:p>
            <a:pPr lvl="1" algn="just"/>
            <a:r>
              <a:rPr lang="cs-CZ" sz="2133" dirty="0"/>
              <a:t>je založena na skutečném počtu dnů úrokovaného období (čitatel) a délce roku 365 (resp. 366) dnů (jmenovatel)</a:t>
            </a:r>
          </a:p>
          <a:p>
            <a:pPr marL="380990" indent="-380990" algn="just"/>
            <a:r>
              <a:rPr lang="cs-CZ" sz="2133" b="1" dirty="0"/>
              <a:t>francouzská metoda (mezinárodní, bankovnická)</a:t>
            </a:r>
          </a:p>
          <a:p>
            <a:pPr lvl="1" algn="just"/>
            <a:r>
              <a:rPr lang="cs-CZ" sz="2133" dirty="0"/>
              <a:t>ACT/360 standard</a:t>
            </a:r>
          </a:p>
          <a:p>
            <a:pPr lvl="1" algn="just"/>
            <a:r>
              <a:rPr lang="cs-CZ" sz="2133" dirty="0"/>
              <a:t>je založena na skutečném počtu dnů úrokovaného období (v čitateli), ale délka roku se započítává jako 360 dnů (ve jmenovateli)</a:t>
            </a:r>
          </a:p>
          <a:p>
            <a:pPr marL="380990" indent="-380990" algn="just"/>
            <a:r>
              <a:rPr lang="cs-CZ" sz="2133" b="1" dirty="0"/>
              <a:t>německá metoda (obchodní)</a:t>
            </a:r>
          </a:p>
          <a:p>
            <a:pPr lvl="1" algn="just"/>
            <a:r>
              <a:rPr lang="cs-CZ" sz="2133" dirty="0"/>
              <a:t>30E/360 standard</a:t>
            </a:r>
          </a:p>
          <a:p>
            <a:pPr lvl="1" algn="just"/>
            <a:r>
              <a:rPr lang="cs-CZ" sz="2133" dirty="0"/>
              <a:t>je založena na kombinaci započítávání celých měsíců jako 30 dnů (v čitateli) a délky roku jako 360 dnů (ve jmenovateli)</a:t>
            </a:r>
          </a:p>
          <a:p>
            <a:pPr algn="just"/>
            <a:endParaRPr lang="cs-CZ" sz="2133" dirty="0"/>
          </a:p>
          <a:p>
            <a:pPr algn="just"/>
            <a:r>
              <a:rPr lang="cs-CZ" sz="2133" dirty="0"/>
              <a:t>Pozn.: Nejčastěji se používá metoda obchodní, někdy je možné použít i mezinárodní. Pokud nebude uvedeno u příkladu jinak, pro výpočet použijeme metodu obchodní.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72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7E934DC5-2654-431B-A30B-9F8CF8A16177}"/>
              </a:ext>
            </a:extLst>
          </p:cNvPr>
          <p:cNvSpPr/>
          <p:nvPr/>
        </p:nvSpPr>
        <p:spPr>
          <a:xfrm>
            <a:off x="3048000" y="2998114"/>
            <a:ext cx="7560501" cy="1241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307871"/>
              </a:buClr>
            </a:pPr>
            <a:r>
              <a:rPr lang="cs-CZ" altLang="cs-CZ" sz="3733" b="1" dirty="0">
                <a:solidFill>
                  <a:srgbClr val="2F7F95"/>
                </a:solidFill>
              </a:rPr>
              <a:t>??? Co znamená, že peníze mají časovou hodnotu???</a:t>
            </a:r>
          </a:p>
        </p:txBody>
      </p:sp>
    </p:spTree>
    <p:extLst>
      <p:ext uri="{BB962C8B-B14F-4D97-AF65-F5344CB8AC3E}">
        <p14:creationId xmlns:p14="http://schemas.microsoft.com/office/powerpoint/2010/main" val="3069201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Časová hodnota peněz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1637" y="1796819"/>
            <a:ext cx="9025003" cy="4800533"/>
          </a:xfrm>
        </p:spPr>
        <p:txBody>
          <a:bodyPr>
            <a:normAutofit/>
          </a:bodyPr>
          <a:lstStyle/>
          <a:p>
            <a:pPr algn="just"/>
            <a:r>
              <a:rPr lang="cs-CZ" sz="3200" dirty="0"/>
              <a:t>Finanční prostředky mají časovou hodnotu: „Koruna dnes má větší hodnotu než koruna zítra.“</a:t>
            </a:r>
          </a:p>
          <a:p>
            <a:pPr algn="just"/>
            <a:endParaRPr lang="cs-CZ" sz="3200" dirty="0"/>
          </a:p>
          <a:p>
            <a:pPr algn="just"/>
            <a:r>
              <a:rPr lang="cs-CZ" sz="3200" dirty="0"/>
              <a:t>=&gt; Pro výpočet je nutno všechny částky a závazky vztáhnout k jedinému časovému okamžiku!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71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Typy úročení dle způsobu připočítání úroků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EC8C273-AAD0-48F8-9548-7402ABDB5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9616" y="1700808"/>
            <a:ext cx="9409045" cy="5021725"/>
          </a:xfrm>
        </p:spPr>
        <p:txBody>
          <a:bodyPr>
            <a:normAutofit fontScale="92500" lnSpcReduction="20000"/>
          </a:bodyPr>
          <a:lstStyle/>
          <a:p>
            <a:pPr marL="380990" indent="-380990" algn="just"/>
            <a:r>
              <a:rPr lang="cs-CZ" sz="2133" b="1" dirty="0"/>
              <a:t>Jednoduché</a:t>
            </a:r>
            <a:r>
              <a:rPr lang="cs-CZ" sz="2133" dirty="0"/>
              <a:t> </a:t>
            </a:r>
          </a:p>
          <a:p>
            <a:pPr lvl="1" algn="just"/>
            <a:r>
              <a:rPr lang="cs-CZ" sz="2133" dirty="0"/>
              <a:t>jestliže se vyplácené úroky nepřipočítají k původnímu kapitálu a tudíž se ani tyto úroky neúročí, úročí se stále jen základní jistina</a:t>
            </a:r>
          </a:p>
          <a:p>
            <a:pPr lvl="1" algn="just"/>
            <a:r>
              <a:rPr lang="cs-CZ" sz="2133" dirty="0"/>
              <a:t>používá se zpravidla při uložení kapitálu kratší než …</a:t>
            </a:r>
          </a:p>
          <a:p>
            <a:pPr marL="380990" indent="-380990" algn="just"/>
            <a:r>
              <a:rPr lang="cs-CZ" sz="2133" b="1" dirty="0"/>
              <a:t>Složené</a:t>
            </a:r>
          </a:p>
          <a:p>
            <a:pPr lvl="1" algn="just"/>
            <a:r>
              <a:rPr lang="cs-CZ" sz="2133" dirty="0"/>
              <a:t>jestliže se vyplácené úroky připočítají k původnímu kapitálu a znovu se úročí původní kapitál navýšený o připsaný úrok</a:t>
            </a:r>
          </a:p>
          <a:p>
            <a:pPr lvl="1" algn="just"/>
            <a:r>
              <a:rPr lang="cs-CZ" sz="2133" dirty="0"/>
              <a:t>při složeném úročení se počítá i …</a:t>
            </a:r>
          </a:p>
          <a:p>
            <a:pPr lvl="1" algn="just"/>
            <a:r>
              <a:rPr lang="cs-CZ" sz="2133" dirty="0"/>
              <a:t>používá se zpravidla při uložení kapitálu na dobu delší než jedno úrokovací období!</a:t>
            </a:r>
          </a:p>
          <a:p>
            <a:pPr algn="just"/>
            <a:endParaRPr lang="cs-CZ" sz="1600" dirty="0"/>
          </a:p>
          <a:p>
            <a:pPr algn="just"/>
            <a:r>
              <a:rPr lang="cs-CZ" sz="2000" dirty="0"/>
              <a:t>Poznámka 1: Ve finanční matematice se uvažuje i úročení spojité, v praxi se však nevyskytuje.</a:t>
            </a:r>
          </a:p>
          <a:p>
            <a:pPr algn="just"/>
            <a:r>
              <a:rPr lang="cs-CZ" sz="2000" dirty="0"/>
              <a:t>Poznámka 2: Z hlediska okamžiku připočítávání úroků existuje více typů úročení, v předmětu Finanční poradenství budeme uvažovat jen </a:t>
            </a:r>
            <a:r>
              <a:rPr lang="cs-CZ" sz="2000" b="1" dirty="0"/>
              <a:t>polhůtní úročení</a:t>
            </a:r>
            <a:r>
              <a:rPr lang="cs-CZ" sz="2000" dirty="0"/>
              <a:t>.</a:t>
            </a:r>
          </a:p>
          <a:p>
            <a:pPr marL="228594" indent="-228594" algn="just"/>
            <a:r>
              <a:rPr lang="cs-CZ" sz="2000" dirty="0"/>
              <a:t>Polhůtní (dekurzivní) - úroky se vyplácí (připisují na účet) na konci úrokovacího období.</a:t>
            </a:r>
          </a:p>
          <a:p>
            <a:pPr marL="228594" indent="-228594" algn="just"/>
            <a:r>
              <a:rPr lang="cs-CZ" sz="2000" dirty="0"/>
              <a:t>Předlhůtní (</a:t>
            </a:r>
            <a:r>
              <a:rPr lang="cs-CZ" sz="2000" dirty="0" err="1"/>
              <a:t>anticipativní</a:t>
            </a:r>
            <a:r>
              <a:rPr lang="cs-CZ" sz="2000" dirty="0"/>
              <a:t>) - úroky se vyplácí (připisují na účet) na začátku úrokovacího období.</a:t>
            </a:r>
          </a:p>
        </p:txBody>
      </p:sp>
    </p:spTree>
    <p:extLst>
      <p:ext uri="{BB962C8B-B14F-4D97-AF65-F5344CB8AC3E}">
        <p14:creationId xmlns:p14="http://schemas.microsoft.com/office/powerpoint/2010/main" val="245552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Principy jednoduchého úročení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EC8C273-AAD0-48F8-9548-7402ABDB5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1637" y="1796819"/>
            <a:ext cx="9025003" cy="4800533"/>
          </a:xfrm>
        </p:spPr>
        <p:txBody>
          <a:bodyPr>
            <a:normAutofit/>
          </a:bodyPr>
          <a:lstStyle/>
          <a:p>
            <a:pPr marL="355591" indent="-355591">
              <a:buClr>
                <a:srgbClr val="307871"/>
              </a:buClr>
            </a:pPr>
            <a:r>
              <a:rPr lang="cs-CZ" sz="2933" dirty="0"/>
              <a:t>Jednoduché úročení je typ úročení, které se používá při uložení kapitálu na dobu kratší než …</a:t>
            </a:r>
          </a:p>
          <a:p>
            <a:pPr marL="355591" indent="-355591">
              <a:buClr>
                <a:srgbClr val="307871"/>
              </a:buClr>
            </a:pPr>
            <a:r>
              <a:rPr lang="cs-CZ" sz="2933" dirty="0"/>
              <a:t>Úročí se stále základní jistina a vyplacené úroky se k ní nepřičítají a dále se neúročí.</a:t>
            </a:r>
          </a:p>
          <a:p>
            <a:pPr marL="355591" indent="-355591">
              <a:buClr>
                <a:srgbClr val="307871"/>
              </a:buClr>
            </a:pPr>
            <a:r>
              <a:rPr lang="cs-CZ" sz="2933" dirty="0"/>
              <a:t>Úroky jsou vypláceny dle typu jednoduchého úročení na začátku nebo na konci úrokového období.</a:t>
            </a:r>
          </a:p>
          <a:p>
            <a:pPr marL="355591" indent="-355591">
              <a:buClr>
                <a:srgbClr val="307871"/>
              </a:buClr>
            </a:pPr>
            <a:endParaRPr lang="cs-CZ" sz="2933" dirty="0"/>
          </a:p>
        </p:txBody>
      </p:sp>
    </p:spTree>
    <p:extLst>
      <p:ext uri="{BB962C8B-B14F-4D97-AF65-F5344CB8AC3E}">
        <p14:creationId xmlns:p14="http://schemas.microsoft.com/office/powerpoint/2010/main" val="115342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Jednoduché úročení polhůtní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7EC8C273-AAD0-48F8-9548-7402ABDB51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831637" y="1796819"/>
                <a:ext cx="9025003" cy="4925715"/>
              </a:xfrm>
            </p:spPr>
            <p:txBody>
              <a:bodyPr>
                <a:normAutofit fontScale="25000" lnSpcReduction="20000"/>
              </a:bodyPr>
              <a:lstStyle/>
              <a:p>
                <a:pPr marL="355591" indent="-355591">
                  <a:buClr>
                    <a:srgbClr val="307871"/>
                  </a:buClr>
                </a:pPr>
                <a:r>
                  <a:rPr lang="cs-CZ" sz="9600" dirty="0"/>
                  <a:t>Úrok se počítá pouze z jistiny</a:t>
                </a:r>
              </a:p>
              <a:p>
                <a:pPr marL="355591" indent="-355591">
                  <a:buClr>
                    <a:srgbClr val="307871"/>
                  </a:buClr>
                </a:pPr>
                <a:r>
                  <a:rPr lang="cs-CZ" sz="9600" dirty="0"/>
                  <a:t>Úroky se vyplácejí na konci (tzn. PO) uplynutí úrokovacího období</a:t>
                </a:r>
              </a:p>
              <a:p>
                <a:pPr marL="355591" indent="-355591">
                  <a:buClr>
                    <a:srgbClr val="307871"/>
                  </a:buClr>
                </a:pPr>
                <a:r>
                  <a:rPr lang="cs-CZ" sz="9600" dirty="0"/>
                  <a:t>Základní rovnice pro jednoduché úročení:</a:t>
                </a:r>
              </a:p>
              <a:p>
                <a:pPr>
                  <a:buClr>
                    <a:srgbClr val="307871"/>
                  </a:buClr>
                </a:pPr>
                <a:endParaRPr lang="cs-CZ" sz="1067" dirty="0"/>
              </a:p>
              <a:p>
                <a:pPr algn="ctr">
                  <a:spcBef>
                    <a:spcPts val="1600"/>
                  </a:spcBef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cs-CZ" sz="128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cs-CZ" sz="128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1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28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128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cs-CZ" sz="12800" i="1">
                        <a:latin typeface="Cambria Math" panose="02040503050406030204" pitchFamily="18" charset="0"/>
                      </a:rPr>
                      <m:t>∗</m:t>
                    </m:r>
                    <m:r>
                      <a:rPr lang="cs-CZ" sz="128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cs-CZ" sz="12800" i="1">
                        <a:latin typeface="Cambria Math" panose="02040503050406030204" pitchFamily="18" charset="0"/>
                      </a:rPr>
                      <m:t>∗</m:t>
                    </m:r>
                    <m:d>
                      <m:dPr>
                        <m:ctrlPr>
                          <a:rPr lang="cs-CZ" sz="1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12800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cs-CZ" sz="12800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  <m:r>
                      <a:rPr lang="cs-CZ" sz="12800" i="1">
                        <a:latin typeface="Cambria Math" panose="02040503050406030204" pitchFamily="18" charset="0"/>
                      </a:rPr>
                      <m:t>∗</m:t>
                    </m:r>
                    <m:r>
                      <a:rPr lang="cs-CZ" sz="128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cs-CZ" sz="12800" dirty="0"/>
              </a:p>
              <a:p>
                <a:endParaRPr lang="cs-CZ" sz="1067" dirty="0"/>
              </a:p>
              <a:p>
                <a:r>
                  <a:rPr lang="cs-CZ" sz="6933" dirty="0"/>
                  <a:t>u – úrok (jednoduchý úrok)</a:t>
                </a:r>
              </a:p>
              <a:p>
                <a:r>
                  <a:rPr lang="cs-CZ" sz="6933" dirty="0"/>
                  <a:t>C</a:t>
                </a:r>
                <a:r>
                  <a:rPr lang="cs-CZ" sz="6933" baseline="-25000" dirty="0"/>
                  <a:t>0</a:t>
                </a:r>
                <a:r>
                  <a:rPr lang="cs-CZ" sz="6933" dirty="0"/>
                  <a:t> – počáteční kapitál (základ, jistina)</a:t>
                </a:r>
              </a:p>
              <a:p>
                <a:r>
                  <a:rPr lang="cs-CZ" sz="6933" dirty="0"/>
                  <a:t>i – roční úroková sazba vyjádřená jako desetinné číslo (např. 2 %, i = 0,02)</a:t>
                </a:r>
              </a:p>
              <a:p>
                <a:r>
                  <a:rPr lang="cs-CZ" sz="6933" dirty="0"/>
                  <a:t>p – roční úroková sazba vyjádřená v procentech (např. 2 %, p = 2 %)</a:t>
                </a:r>
              </a:p>
              <a:p>
                <a:r>
                  <a:rPr lang="cs-CZ" sz="6933" dirty="0"/>
                  <a:t>n – úrokovací období</a:t>
                </a:r>
              </a:p>
              <a:p>
                <a:r>
                  <a:rPr lang="cs-CZ" sz="6933" dirty="0"/>
                  <a:t>t- doba půjčky vyjádřená v letech</a:t>
                </a:r>
              </a:p>
              <a:p>
                <a:r>
                  <a:rPr lang="cs-CZ" sz="6933" dirty="0"/>
                  <a:t>k – doba půjčky vyjádřená ve dnech</a:t>
                </a:r>
              </a:p>
              <a:p>
                <a:r>
                  <a:rPr lang="cs-CZ" sz="6933" dirty="0"/>
                  <a:t>d – srážková daň z úroků</a:t>
                </a:r>
              </a:p>
              <a:p>
                <a:r>
                  <a:rPr lang="cs-CZ" sz="6933" dirty="0" err="1"/>
                  <a:t>C</a:t>
                </a:r>
                <a:r>
                  <a:rPr lang="cs-CZ" sz="6933" baseline="-25000" dirty="0" err="1"/>
                  <a:t>n</a:t>
                </a:r>
                <a:r>
                  <a:rPr lang="cs-CZ" sz="6933" dirty="0"/>
                  <a:t> – stav kapitálu za dobu n (zúročený kapitál)</a:t>
                </a:r>
              </a:p>
              <a:p>
                <a:pPr>
                  <a:buClr>
                    <a:srgbClr val="307871"/>
                  </a:buClr>
                </a:pPr>
                <a:endParaRPr lang="cs-CZ" sz="6933" dirty="0"/>
              </a:p>
              <a:p>
                <a:pPr>
                  <a:buClr>
                    <a:srgbClr val="307871"/>
                  </a:buClr>
                </a:pPr>
                <a:r>
                  <a:rPr lang="cs-CZ" sz="6933" dirty="0"/>
                  <a:t>Pozn.: V příkladech, pokud není uváděno jinak, předpokládáme d = 0, tedy neuvažujeme srážkovou daň!</a:t>
                </a:r>
              </a:p>
            </p:txBody>
          </p:sp>
        </mc:Choice>
        <mc:Fallback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7EC8C273-AAD0-48F8-9548-7402ABDB51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31637" y="1796819"/>
                <a:ext cx="9025003" cy="4925715"/>
              </a:xfrm>
              <a:blipFill>
                <a:blip r:embed="rId2"/>
                <a:stretch>
                  <a:fillRect l="-946" t="-2847" r="-946" b="-186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159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1280</Words>
  <Application>Microsoft Office PowerPoint</Application>
  <PresentationFormat>Širokoúhlá obrazovka</PresentationFormat>
  <Paragraphs>150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Motiv Office</vt:lpstr>
      <vt:lpstr>Jednoduché a složené úročení</vt:lpstr>
      <vt:lpstr>Základní pojmy</vt:lpstr>
      <vt:lpstr>Úrokovací období</vt:lpstr>
      <vt:lpstr>Metody úrokování</vt:lpstr>
      <vt:lpstr>Prezentace aplikace PowerPoint</vt:lpstr>
      <vt:lpstr>Časová hodnota peněz</vt:lpstr>
      <vt:lpstr>Typy úročení dle způsobu připočítání úroků</vt:lpstr>
      <vt:lpstr>Principy jednoduchého úročení</vt:lpstr>
      <vt:lpstr>Jednoduché úročení polhůtní</vt:lpstr>
      <vt:lpstr>Jednoduché úročení polhůtní</vt:lpstr>
      <vt:lpstr>Prezentace aplikace PowerPoint</vt:lpstr>
      <vt:lpstr>Složené úročení polhůtní</vt:lpstr>
      <vt:lpstr>Efektivní úroková míra</vt:lpstr>
      <vt:lpstr>Področní složené úročení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poradenství, finanční plánování 25.2.2021</dc:title>
  <dc:creator>Roman Hlawiczka</dc:creator>
  <cp:lastModifiedBy>Roman Hlawiczka</cp:lastModifiedBy>
  <cp:revision>8</cp:revision>
  <dcterms:created xsi:type="dcterms:W3CDTF">2021-03-03T20:52:13Z</dcterms:created>
  <dcterms:modified xsi:type="dcterms:W3CDTF">2021-03-10T20:34:31Z</dcterms:modified>
</cp:coreProperties>
</file>