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74" r:id="rId3"/>
    <p:sldId id="275" r:id="rId4"/>
    <p:sldId id="276" r:id="rId5"/>
    <p:sldId id="262" r:id="rId6"/>
    <p:sldId id="277" r:id="rId7"/>
    <p:sldId id="278" r:id="rId8"/>
    <p:sldId id="279" r:id="rId9"/>
    <p:sldId id="280" r:id="rId10"/>
    <p:sldId id="281" r:id="rId11"/>
    <p:sldId id="282" r:id="rId12"/>
    <p:sldId id="257" r:id="rId13"/>
    <p:sldId id="261" r:id="rId14"/>
    <p:sldId id="263" r:id="rId15"/>
    <p:sldId id="264" r:id="rId16"/>
    <p:sldId id="265" r:id="rId17"/>
    <p:sldId id="269" r:id="rId18"/>
    <p:sldId id="270" r:id="rId19"/>
    <p:sldId id="271" r:id="rId20"/>
    <p:sldId id="266" r:id="rId21"/>
    <p:sldId id="272" r:id="rId22"/>
    <p:sldId id="273" r:id="rId23"/>
    <p:sldId id="267" r:id="rId24"/>
    <p:sldId id="268" r:id="rId25"/>
    <p:sldId id="283" r:id="rId26"/>
    <p:sldId id="284" r:id="rId27"/>
    <p:sldId id="293" r:id="rId28"/>
    <p:sldId id="310" r:id="rId29"/>
    <p:sldId id="291" r:id="rId30"/>
    <p:sldId id="292" r:id="rId31"/>
    <p:sldId id="311" r:id="rId32"/>
    <p:sldId id="312" r:id="rId33"/>
    <p:sldId id="313" r:id="rId34"/>
    <p:sldId id="314" r:id="rId35"/>
    <p:sldId id="315" r:id="rId36"/>
    <p:sldId id="316" r:id="rId37"/>
    <p:sldId id="317" r:id="rId38"/>
    <p:sldId id="352" r:id="rId39"/>
    <p:sldId id="353" r:id="rId40"/>
    <p:sldId id="354" r:id="rId41"/>
    <p:sldId id="355" r:id="rId42"/>
    <p:sldId id="356" r:id="rId43"/>
    <p:sldId id="357" r:id="rId44"/>
    <p:sldId id="358" r:id="rId45"/>
    <p:sldId id="359" r:id="rId46"/>
    <p:sldId id="360" r:id="rId47"/>
    <p:sldId id="318" r:id="rId48"/>
    <p:sldId id="319" r:id="rId49"/>
    <p:sldId id="320" r:id="rId50"/>
    <p:sldId id="321" r:id="rId51"/>
    <p:sldId id="322" r:id="rId52"/>
    <p:sldId id="323" r:id="rId53"/>
    <p:sldId id="324" r:id="rId54"/>
    <p:sldId id="325" r:id="rId55"/>
    <p:sldId id="326" r:id="rId56"/>
    <p:sldId id="327" r:id="rId57"/>
    <p:sldId id="328" r:id="rId58"/>
    <p:sldId id="329" r:id="rId59"/>
    <p:sldId id="330" r:id="rId60"/>
    <p:sldId id="331" r:id="rId61"/>
    <p:sldId id="333" r:id="rId62"/>
    <p:sldId id="334" r:id="rId63"/>
    <p:sldId id="335" r:id="rId64"/>
    <p:sldId id="336" r:id="rId65"/>
    <p:sldId id="337" r:id="rId66"/>
    <p:sldId id="338" r:id="rId67"/>
    <p:sldId id="339" r:id="rId68"/>
    <p:sldId id="340" r:id="rId69"/>
    <p:sldId id="341" r:id="rId70"/>
    <p:sldId id="342" r:id="rId71"/>
    <p:sldId id="343" r:id="rId72"/>
    <p:sldId id="344" r:id="rId73"/>
    <p:sldId id="294" r:id="rId74"/>
    <p:sldId id="345" r:id="rId75"/>
    <p:sldId id="346" r:id="rId76"/>
    <p:sldId id="295" r:id="rId77"/>
    <p:sldId id="297" r:id="rId78"/>
    <p:sldId id="347" r:id="rId79"/>
    <p:sldId id="348" r:id="rId80"/>
    <p:sldId id="349" r:id="rId81"/>
    <p:sldId id="350" r:id="rId82"/>
    <p:sldId id="351" r:id="rId83"/>
    <p:sldId id="332" r:id="rId8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3E51B8-F579-4B6A-9199-C0FC7E78F561}"/>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D0C70886-10AC-4EE9-B66F-B4BB3B57F2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43A3D408-ED1C-48CF-A147-7C0F7D1595C3}"/>
              </a:ext>
            </a:extLst>
          </p:cNvPr>
          <p:cNvSpPr>
            <a:spLocks noGrp="1"/>
          </p:cNvSpPr>
          <p:nvPr>
            <p:ph type="dt" sz="half" idx="10"/>
          </p:nvPr>
        </p:nvSpPr>
        <p:spPr/>
        <p:txBody>
          <a:bodyPr/>
          <a:lstStyle/>
          <a:p>
            <a:fld id="{BBF1F6A9-9EC4-460B-80DA-B03CACC231EC}" type="datetimeFigureOut">
              <a:rPr lang="cs-CZ" smtClean="0"/>
              <a:t>03.03.2021</a:t>
            </a:fld>
            <a:endParaRPr lang="cs-CZ"/>
          </a:p>
        </p:txBody>
      </p:sp>
      <p:sp>
        <p:nvSpPr>
          <p:cNvPr id="5" name="Zástupný symbol pro zápatí 4">
            <a:extLst>
              <a:ext uri="{FF2B5EF4-FFF2-40B4-BE49-F238E27FC236}">
                <a16:creationId xmlns:a16="http://schemas.microsoft.com/office/drawing/2014/main" id="{B2A91CC3-A81D-4CAA-B260-1358DC1D9B5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08A5AD1-D7E4-488D-94D2-8C5CF7273AAA}"/>
              </a:ext>
            </a:extLst>
          </p:cNvPr>
          <p:cNvSpPr>
            <a:spLocks noGrp="1"/>
          </p:cNvSpPr>
          <p:nvPr>
            <p:ph type="sldNum" sz="quarter" idx="12"/>
          </p:nvPr>
        </p:nvSpPr>
        <p:spPr/>
        <p:txBody>
          <a:bodyPr/>
          <a:lstStyle/>
          <a:p>
            <a:fld id="{4BA0A99B-B0ED-440B-91E8-48ABCE005CAE}" type="slidenum">
              <a:rPr lang="cs-CZ" smtClean="0"/>
              <a:t>‹#›</a:t>
            </a:fld>
            <a:endParaRPr lang="cs-CZ"/>
          </a:p>
        </p:txBody>
      </p:sp>
    </p:spTree>
    <p:extLst>
      <p:ext uri="{BB962C8B-B14F-4D97-AF65-F5344CB8AC3E}">
        <p14:creationId xmlns:p14="http://schemas.microsoft.com/office/powerpoint/2010/main" val="1231576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238B1D-35AB-4F76-9E14-2D1000EABE4E}"/>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7EED21B9-9EEC-48ED-928D-4B36FEF75B63}"/>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64FADDF-157F-4EA6-8266-FDB64E2BB5C6}"/>
              </a:ext>
            </a:extLst>
          </p:cNvPr>
          <p:cNvSpPr>
            <a:spLocks noGrp="1"/>
          </p:cNvSpPr>
          <p:nvPr>
            <p:ph type="dt" sz="half" idx="10"/>
          </p:nvPr>
        </p:nvSpPr>
        <p:spPr/>
        <p:txBody>
          <a:bodyPr/>
          <a:lstStyle/>
          <a:p>
            <a:fld id="{BBF1F6A9-9EC4-460B-80DA-B03CACC231EC}" type="datetimeFigureOut">
              <a:rPr lang="cs-CZ" smtClean="0"/>
              <a:t>03.03.2021</a:t>
            </a:fld>
            <a:endParaRPr lang="cs-CZ"/>
          </a:p>
        </p:txBody>
      </p:sp>
      <p:sp>
        <p:nvSpPr>
          <p:cNvPr id="5" name="Zástupný symbol pro zápatí 4">
            <a:extLst>
              <a:ext uri="{FF2B5EF4-FFF2-40B4-BE49-F238E27FC236}">
                <a16:creationId xmlns:a16="http://schemas.microsoft.com/office/drawing/2014/main" id="{FE44FD9A-C8BD-4400-87FD-FFD66CFA0BD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81A2AE0-3C35-4BDB-A8BC-A34DCB5FDE8A}"/>
              </a:ext>
            </a:extLst>
          </p:cNvPr>
          <p:cNvSpPr>
            <a:spLocks noGrp="1"/>
          </p:cNvSpPr>
          <p:nvPr>
            <p:ph type="sldNum" sz="quarter" idx="12"/>
          </p:nvPr>
        </p:nvSpPr>
        <p:spPr/>
        <p:txBody>
          <a:bodyPr/>
          <a:lstStyle/>
          <a:p>
            <a:fld id="{4BA0A99B-B0ED-440B-91E8-48ABCE005CAE}" type="slidenum">
              <a:rPr lang="cs-CZ" smtClean="0"/>
              <a:t>‹#›</a:t>
            </a:fld>
            <a:endParaRPr lang="cs-CZ"/>
          </a:p>
        </p:txBody>
      </p:sp>
    </p:spTree>
    <p:extLst>
      <p:ext uri="{BB962C8B-B14F-4D97-AF65-F5344CB8AC3E}">
        <p14:creationId xmlns:p14="http://schemas.microsoft.com/office/powerpoint/2010/main" val="3477460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37788CF5-4A8B-4C16-B0A7-33D6C94DFC99}"/>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5AF65C12-6673-4FDC-9A13-1C62F874CDB6}"/>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68F9EBC-10A7-4754-BBBF-018C87E86E9A}"/>
              </a:ext>
            </a:extLst>
          </p:cNvPr>
          <p:cNvSpPr>
            <a:spLocks noGrp="1"/>
          </p:cNvSpPr>
          <p:nvPr>
            <p:ph type="dt" sz="half" idx="10"/>
          </p:nvPr>
        </p:nvSpPr>
        <p:spPr/>
        <p:txBody>
          <a:bodyPr/>
          <a:lstStyle/>
          <a:p>
            <a:fld id="{BBF1F6A9-9EC4-460B-80DA-B03CACC231EC}" type="datetimeFigureOut">
              <a:rPr lang="cs-CZ" smtClean="0"/>
              <a:t>03.03.2021</a:t>
            </a:fld>
            <a:endParaRPr lang="cs-CZ"/>
          </a:p>
        </p:txBody>
      </p:sp>
      <p:sp>
        <p:nvSpPr>
          <p:cNvPr id="5" name="Zástupný symbol pro zápatí 4">
            <a:extLst>
              <a:ext uri="{FF2B5EF4-FFF2-40B4-BE49-F238E27FC236}">
                <a16:creationId xmlns:a16="http://schemas.microsoft.com/office/drawing/2014/main" id="{5382B9DB-9DD3-4DEB-8B40-4DBFA486B09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642D1AD-5AF6-4BF1-B9E7-F99BE744593C}"/>
              </a:ext>
            </a:extLst>
          </p:cNvPr>
          <p:cNvSpPr>
            <a:spLocks noGrp="1"/>
          </p:cNvSpPr>
          <p:nvPr>
            <p:ph type="sldNum" sz="quarter" idx="12"/>
          </p:nvPr>
        </p:nvSpPr>
        <p:spPr/>
        <p:txBody>
          <a:bodyPr/>
          <a:lstStyle/>
          <a:p>
            <a:fld id="{4BA0A99B-B0ED-440B-91E8-48ABCE005CAE}" type="slidenum">
              <a:rPr lang="cs-CZ" smtClean="0"/>
              <a:t>‹#›</a:t>
            </a:fld>
            <a:endParaRPr lang="cs-CZ"/>
          </a:p>
        </p:txBody>
      </p:sp>
    </p:spTree>
    <p:extLst>
      <p:ext uri="{BB962C8B-B14F-4D97-AF65-F5344CB8AC3E}">
        <p14:creationId xmlns:p14="http://schemas.microsoft.com/office/powerpoint/2010/main" val="3591837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BF658F-F3B4-482F-B648-A6DD4038F9D6}"/>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5897CCA-0EAB-4099-8632-0BB04AD38EA6}"/>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8842FB0-4695-45D5-9996-536050A12573}"/>
              </a:ext>
            </a:extLst>
          </p:cNvPr>
          <p:cNvSpPr>
            <a:spLocks noGrp="1"/>
          </p:cNvSpPr>
          <p:nvPr>
            <p:ph type="dt" sz="half" idx="10"/>
          </p:nvPr>
        </p:nvSpPr>
        <p:spPr/>
        <p:txBody>
          <a:bodyPr/>
          <a:lstStyle/>
          <a:p>
            <a:fld id="{BBF1F6A9-9EC4-460B-80DA-B03CACC231EC}" type="datetimeFigureOut">
              <a:rPr lang="cs-CZ" smtClean="0"/>
              <a:t>03.03.2021</a:t>
            </a:fld>
            <a:endParaRPr lang="cs-CZ"/>
          </a:p>
        </p:txBody>
      </p:sp>
      <p:sp>
        <p:nvSpPr>
          <p:cNvPr id="5" name="Zástupný symbol pro zápatí 4">
            <a:extLst>
              <a:ext uri="{FF2B5EF4-FFF2-40B4-BE49-F238E27FC236}">
                <a16:creationId xmlns:a16="http://schemas.microsoft.com/office/drawing/2014/main" id="{066B4AA3-ECA2-4A15-8A69-AA2AC4CC82F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BF9D41C-1B7E-421E-B227-044813C4AAB4}"/>
              </a:ext>
            </a:extLst>
          </p:cNvPr>
          <p:cNvSpPr>
            <a:spLocks noGrp="1"/>
          </p:cNvSpPr>
          <p:nvPr>
            <p:ph type="sldNum" sz="quarter" idx="12"/>
          </p:nvPr>
        </p:nvSpPr>
        <p:spPr/>
        <p:txBody>
          <a:bodyPr/>
          <a:lstStyle/>
          <a:p>
            <a:fld id="{4BA0A99B-B0ED-440B-91E8-48ABCE005CAE}" type="slidenum">
              <a:rPr lang="cs-CZ" smtClean="0"/>
              <a:t>‹#›</a:t>
            </a:fld>
            <a:endParaRPr lang="cs-CZ"/>
          </a:p>
        </p:txBody>
      </p:sp>
    </p:spTree>
    <p:extLst>
      <p:ext uri="{BB962C8B-B14F-4D97-AF65-F5344CB8AC3E}">
        <p14:creationId xmlns:p14="http://schemas.microsoft.com/office/powerpoint/2010/main" val="72996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6E6F94-65C3-4ACF-AB82-BC0571378FB3}"/>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C85D0E4C-03A6-46D3-8CE4-E2BBF7AB4B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E730FD4D-A367-4A89-9109-8F6DB404DD53}"/>
              </a:ext>
            </a:extLst>
          </p:cNvPr>
          <p:cNvSpPr>
            <a:spLocks noGrp="1"/>
          </p:cNvSpPr>
          <p:nvPr>
            <p:ph type="dt" sz="half" idx="10"/>
          </p:nvPr>
        </p:nvSpPr>
        <p:spPr/>
        <p:txBody>
          <a:bodyPr/>
          <a:lstStyle/>
          <a:p>
            <a:fld id="{BBF1F6A9-9EC4-460B-80DA-B03CACC231EC}" type="datetimeFigureOut">
              <a:rPr lang="cs-CZ" smtClean="0"/>
              <a:t>03.03.2021</a:t>
            </a:fld>
            <a:endParaRPr lang="cs-CZ"/>
          </a:p>
        </p:txBody>
      </p:sp>
      <p:sp>
        <p:nvSpPr>
          <p:cNvPr id="5" name="Zástupný symbol pro zápatí 4">
            <a:extLst>
              <a:ext uri="{FF2B5EF4-FFF2-40B4-BE49-F238E27FC236}">
                <a16:creationId xmlns:a16="http://schemas.microsoft.com/office/drawing/2014/main" id="{CE1BDFDD-44B7-4266-8469-47FA7DEDD1D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DC474DE-E450-4DC9-9E78-F675F9665DE7}"/>
              </a:ext>
            </a:extLst>
          </p:cNvPr>
          <p:cNvSpPr>
            <a:spLocks noGrp="1"/>
          </p:cNvSpPr>
          <p:nvPr>
            <p:ph type="sldNum" sz="quarter" idx="12"/>
          </p:nvPr>
        </p:nvSpPr>
        <p:spPr/>
        <p:txBody>
          <a:bodyPr/>
          <a:lstStyle/>
          <a:p>
            <a:fld id="{4BA0A99B-B0ED-440B-91E8-48ABCE005CAE}" type="slidenum">
              <a:rPr lang="cs-CZ" smtClean="0"/>
              <a:t>‹#›</a:t>
            </a:fld>
            <a:endParaRPr lang="cs-CZ"/>
          </a:p>
        </p:txBody>
      </p:sp>
    </p:spTree>
    <p:extLst>
      <p:ext uri="{BB962C8B-B14F-4D97-AF65-F5344CB8AC3E}">
        <p14:creationId xmlns:p14="http://schemas.microsoft.com/office/powerpoint/2010/main" val="165382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F92627-B596-44FB-BB37-C0659607EE7E}"/>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76D4E62E-A46B-4E92-954C-DA2DCE5627F6}"/>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E1D906B4-C9E7-456C-9F09-D575E8156780}"/>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70E72F2C-FA4E-454B-9F1F-6DDDD8444CAD}"/>
              </a:ext>
            </a:extLst>
          </p:cNvPr>
          <p:cNvSpPr>
            <a:spLocks noGrp="1"/>
          </p:cNvSpPr>
          <p:nvPr>
            <p:ph type="dt" sz="half" idx="10"/>
          </p:nvPr>
        </p:nvSpPr>
        <p:spPr/>
        <p:txBody>
          <a:bodyPr/>
          <a:lstStyle/>
          <a:p>
            <a:fld id="{BBF1F6A9-9EC4-460B-80DA-B03CACC231EC}" type="datetimeFigureOut">
              <a:rPr lang="cs-CZ" smtClean="0"/>
              <a:t>03.03.2021</a:t>
            </a:fld>
            <a:endParaRPr lang="cs-CZ"/>
          </a:p>
        </p:txBody>
      </p:sp>
      <p:sp>
        <p:nvSpPr>
          <p:cNvPr id="6" name="Zástupný symbol pro zápatí 5">
            <a:extLst>
              <a:ext uri="{FF2B5EF4-FFF2-40B4-BE49-F238E27FC236}">
                <a16:creationId xmlns:a16="http://schemas.microsoft.com/office/drawing/2014/main" id="{0534BD22-4D59-4571-BA4A-CB30072D646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D21E45A-5D30-436C-A9FC-B5616186D451}"/>
              </a:ext>
            </a:extLst>
          </p:cNvPr>
          <p:cNvSpPr>
            <a:spLocks noGrp="1"/>
          </p:cNvSpPr>
          <p:nvPr>
            <p:ph type="sldNum" sz="quarter" idx="12"/>
          </p:nvPr>
        </p:nvSpPr>
        <p:spPr/>
        <p:txBody>
          <a:bodyPr/>
          <a:lstStyle/>
          <a:p>
            <a:fld id="{4BA0A99B-B0ED-440B-91E8-48ABCE005CAE}" type="slidenum">
              <a:rPr lang="cs-CZ" smtClean="0"/>
              <a:t>‹#›</a:t>
            </a:fld>
            <a:endParaRPr lang="cs-CZ"/>
          </a:p>
        </p:txBody>
      </p:sp>
    </p:spTree>
    <p:extLst>
      <p:ext uri="{BB962C8B-B14F-4D97-AF65-F5344CB8AC3E}">
        <p14:creationId xmlns:p14="http://schemas.microsoft.com/office/powerpoint/2010/main" val="3767898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CF5355-751D-4260-B318-2FA61275DC3F}"/>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3F367227-329D-4232-8131-99CF73DF43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0FD261DD-1415-4DD8-8C6F-61BAB3357622}"/>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C4597254-B46A-446D-89C5-D622546A76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CA0588F8-2562-4BFD-8F7A-B4C5A3C970E7}"/>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88E07241-AA5F-43DE-ADBE-10F14CBF5221}"/>
              </a:ext>
            </a:extLst>
          </p:cNvPr>
          <p:cNvSpPr>
            <a:spLocks noGrp="1"/>
          </p:cNvSpPr>
          <p:nvPr>
            <p:ph type="dt" sz="half" idx="10"/>
          </p:nvPr>
        </p:nvSpPr>
        <p:spPr/>
        <p:txBody>
          <a:bodyPr/>
          <a:lstStyle/>
          <a:p>
            <a:fld id="{BBF1F6A9-9EC4-460B-80DA-B03CACC231EC}" type="datetimeFigureOut">
              <a:rPr lang="cs-CZ" smtClean="0"/>
              <a:t>03.03.2021</a:t>
            </a:fld>
            <a:endParaRPr lang="cs-CZ"/>
          </a:p>
        </p:txBody>
      </p:sp>
      <p:sp>
        <p:nvSpPr>
          <p:cNvPr id="8" name="Zástupný symbol pro zápatí 7">
            <a:extLst>
              <a:ext uri="{FF2B5EF4-FFF2-40B4-BE49-F238E27FC236}">
                <a16:creationId xmlns:a16="http://schemas.microsoft.com/office/drawing/2014/main" id="{2656CA50-A92E-4AEE-8AB1-7067450524BC}"/>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F1938FEA-5453-420E-B9AB-861A927DDB18}"/>
              </a:ext>
            </a:extLst>
          </p:cNvPr>
          <p:cNvSpPr>
            <a:spLocks noGrp="1"/>
          </p:cNvSpPr>
          <p:nvPr>
            <p:ph type="sldNum" sz="quarter" idx="12"/>
          </p:nvPr>
        </p:nvSpPr>
        <p:spPr/>
        <p:txBody>
          <a:bodyPr/>
          <a:lstStyle/>
          <a:p>
            <a:fld id="{4BA0A99B-B0ED-440B-91E8-48ABCE005CAE}" type="slidenum">
              <a:rPr lang="cs-CZ" smtClean="0"/>
              <a:t>‹#›</a:t>
            </a:fld>
            <a:endParaRPr lang="cs-CZ"/>
          </a:p>
        </p:txBody>
      </p:sp>
    </p:spTree>
    <p:extLst>
      <p:ext uri="{BB962C8B-B14F-4D97-AF65-F5344CB8AC3E}">
        <p14:creationId xmlns:p14="http://schemas.microsoft.com/office/powerpoint/2010/main" val="309877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2EF3E-6A90-4D5A-9148-CB05EADE6156}"/>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B5C99D9F-9267-4E9C-88EE-F21293EE6972}"/>
              </a:ext>
            </a:extLst>
          </p:cNvPr>
          <p:cNvSpPr>
            <a:spLocks noGrp="1"/>
          </p:cNvSpPr>
          <p:nvPr>
            <p:ph type="dt" sz="half" idx="10"/>
          </p:nvPr>
        </p:nvSpPr>
        <p:spPr/>
        <p:txBody>
          <a:bodyPr/>
          <a:lstStyle/>
          <a:p>
            <a:fld id="{BBF1F6A9-9EC4-460B-80DA-B03CACC231EC}" type="datetimeFigureOut">
              <a:rPr lang="cs-CZ" smtClean="0"/>
              <a:t>03.03.2021</a:t>
            </a:fld>
            <a:endParaRPr lang="cs-CZ"/>
          </a:p>
        </p:txBody>
      </p:sp>
      <p:sp>
        <p:nvSpPr>
          <p:cNvPr id="4" name="Zástupný symbol pro zápatí 3">
            <a:extLst>
              <a:ext uri="{FF2B5EF4-FFF2-40B4-BE49-F238E27FC236}">
                <a16:creationId xmlns:a16="http://schemas.microsoft.com/office/drawing/2014/main" id="{CCD5922B-32AF-4553-B902-726DAD19891B}"/>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49357860-BA08-452A-8552-D456525EF9DB}"/>
              </a:ext>
            </a:extLst>
          </p:cNvPr>
          <p:cNvSpPr>
            <a:spLocks noGrp="1"/>
          </p:cNvSpPr>
          <p:nvPr>
            <p:ph type="sldNum" sz="quarter" idx="12"/>
          </p:nvPr>
        </p:nvSpPr>
        <p:spPr/>
        <p:txBody>
          <a:bodyPr/>
          <a:lstStyle/>
          <a:p>
            <a:fld id="{4BA0A99B-B0ED-440B-91E8-48ABCE005CAE}" type="slidenum">
              <a:rPr lang="cs-CZ" smtClean="0"/>
              <a:t>‹#›</a:t>
            </a:fld>
            <a:endParaRPr lang="cs-CZ"/>
          </a:p>
        </p:txBody>
      </p:sp>
    </p:spTree>
    <p:extLst>
      <p:ext uri="{BB962C8B-B14F-4D97-AF65-F5344CB8AC3E}">
        <p14:creationId xmlns:p14="http://schemas.microsoft.com/office/powerpoint/2010/main" val="2367005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43D577D4-72D3-4B0D-BC60-3587D687C412}"/>
              </a:ext>
            </a:extLst>
          </p:cNvPr>
          <p:cNvSpPr>
            <a:spLocks noGrp="1"/>
          </p:cNvSpPr>
          <p:nvPr>
            <p:ph type="dt" sz="half" idx="10"/>
          </p:nvPr>
        </p:nvSpPr>
        <p:spPr/>
        <p:txBody>
          <a:bodyPr/>
          <a:lstStyle/>
          <a:p>
            <a:fld id="{BBF1F6A9-9EC4-460B-80DA-B03CACC231EC}" type="datetimeFigureOut">
              <a:rPr lang="cs-CZ" smtClean="0"/>
              <a:t>03.03.2021</a:t>
            </a:fld>
            <a:endParaRPr lang="cs-CZ"/>
          </a:p>
        </p:txBody>
      </p:sp>
      <p:sp>
        <p:nvSpPr>
          <p:cNvPr id="3" name="Zástupný symbol pro zápatí 2">
            <a:extLst>
              <a:ext uri="{FF2B5EF4-FFF2-40B4-BE49-F238E27FC236}">
                <a16:creationId xmlns:a16="http://schemas.microsoft.com/office/drawing/2014/main" id="{65213DA9-E59A-46A7-AAC1-95F8D30B65F8}"/>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0429C28F-0B5A-4A84-BC6D-3E7DE90B0EAA}"/>
              </a:ext>
            </a:extLst>
          </p:cNvPr>
          <p:cNvSpPr>
            <a:spLocks noGrp="1"/>
          </p:cNvSpPr>
          <p:nvPr>
            <p:ph type="sldNum" sz="quarter" idx="12"/>
          </p:nvPr>
        </p:nvSpPr>
        <p:spPr/>
        <p:txBody>
          <a:bodyPr/>
          <a:lstStyle/>
          <a:p>
            <a:fld id="{4BA0A99B-B0ED-440B-91E8-48ABCE005CAE}" type="slidenum">
              <a:rPr lang="cs-CZ" smtClean="0"/>
              <a:t>‹#›</a:t>
            </a:fld>
            <a:endParaRPr lang="cs-CZ"/>
          </a:p>
        </p:txBody>
      </p:sp>
    </p:spTree>
    <p:extLst>
      <p:ext uri="{BB962C8B-B14F-4D97-AF65-F5344CB8AC3E}">
        <p14:creationId xmlns:p14="http://schemas.microsoft.com/office/powerpoint/2010/main" val="1082093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0CCE17-EDFA-403E-B1FE-95B8D9CCAE3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F8F33BDB-6971-4509-9EFE-AF5420048A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29E35344-310A-488B-91A6-B313F80D2D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053E9E3C-36FD-4CDD-B8D9-85DC1BA52E9B}"/>
              </a:ext>
            </a:extLst>
          </p:cNvPr>
          <p:cNvSpPr>
            <a:spLocks noGrp="1"/>
          </p:cNvSpPr>
          <p:nvPr>
            <p:ph type="dt" sz="half" idx="10"/>
          </p:nvPr>
        </p:nvSpPr>
        <p:spPr/>
        <p:txBody>
          <a:bodyPr/>
          <a:lstStyle/>
          <a:p>
            <a:fld id="{BBF1F6A9-9EC4-460B-80DA-B03CACC231EC}" type="datetimeFigureOut">
              <a:rPr lang="cs-CZ" smtClean="0"/>
              <a:t>03.03.2021</a:t>
            </a:fld>
            <a:endParaRPr lang="cs-CZ"/>
          </a:p>
        </p:txBody>
      </p:sp>
      <p:sp>
        <p:nvSpPr>
          <p:cNvPr id="6" name="Zástupný symbol pro zápatí 5">
            <a:extLst>
              <a:ext uri="{FF2B5EF4-FFF2-40B4-BE49-F238E27FC236}">
                <a16:creationId xmlns:a16="http://schemas.microsoft.com/office/drawing/2014/main" id="{48180BEC-1DD4-4AB9-B592-CA8673A9DBE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8E1803C1-A141-4A36-9664-E96327A633E0}"/>
              </a:ext>
            </a:extLst>
          </p:cNvPr>
          <p:cNvSpPr>
            <a:spLocks noGrp="1"/>
          </p:cNvSpPr>
          <p:nvPr>
            <p:ph type="sldNum" sz="quarter" idx="12"/>
          </p:nvPr>
        </p:nvSpPr>
        <p:spPr/>
        <p:txBody>
          <a:bodyPr/>
          <a:lstStyle/>
          <a:p>
            <a:fld id="{4BA0A99B-B0ED-440B-91E8-48ABCE005CAE}" type="slidenum">
              <a:rPr lang="cs-CZ" smtClean="0"/>
              <a:t>‹#›</a:t>
            </a:fld>
            <a:endParaRPr lang="cs-CZ"/>
          </a:p>
        </p:txBody>
      </p:sp>
    </p:spTree>
    <p:extLst>
      <p:ext uri="{BB962C8B-B14F-4D97-AF65-F5344CB8AC3E}">
        <p14:creationId xmlns:p14="http://schemas.microsoft.com/office/powerpoint/2010/main" val="639597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10655B-8C74-4A7A-A673-F42D0B1A49BE}"/>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E2511C39-7E30-45A4-91B4-11C1E0EC8A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7DE7326D-0D9C-4564-BE4C-FF0271ECB2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32A049BC-8E54-40D1-BBE0-B5314FFA950C}"/>
              </a:ext>
            </a:extLst>
          </p:cNvPr>
          <p:cNvSpPr>
            <a:spLocks noGrp="1"/>
          </p:cNvSpPr>
          <p:nvPr>
            <p:ph type="dt" sz="half" idx="10"/>
          </p:nvPr>
        </p:nvSpPr>
        <p:spPr/>
        <p:txBody>
          <a:bodyPr/>
          <a:lstStyle/>
          <a:p>
            <a:fld id="{BBF1F6A9-9EC4-460B-80DA-B03CACC231EC}" type="datetimeFigureOut">
              <a:rPr lang="cs-CZ" smtClean="0"/>
              <a:t>03.03.2021</a:t>
            </a:fld>
            <a:endParaRPr lang="cs-CZ"/>
          </a:p>
        </p:txBody>
      </p:sp>
      <p:sp>
        <p:nvSpPr>
          <p:cNvPr id="6" name="Zástupný symbol pro zápatí 5">
            <a:extLst>
              <a:ext uri="{FF2B5EF4-FFF2-40B4-BE49-F238E27FC236}">
                <a16:creationId xmlns:a16="http://schemas.microsoft.com/office/drawing/2014/main" id="{FB371E9F-2A7B-47E5-A1AD-5A0C08DB8BD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0FD20F2-D19A-4C3C-86DE-1E8912845993}"/>
              </a:ext>
            </a:extLst>
          </p:cNvPr>
          <p:cNvSpPr>
            <a:spLocks noGrp="1"/>
          </p:cNvSpPr>
          <p:nvPr>
            <p:ph type="sldNum" sz="quarter" idx="12"/>
          </p:nvPr>
        </p:nvSpPr>
        <p:spPr/>
        <p:txBody>
          <a:bodyPr/>
          <a:lstStyle/>
          <a:p>
            <a:fld id="{4BA0A99B-B0ED-440B-91E8-48ABCE005CAE}" type="slidenum">
              <a:rPr lang="cs-CZ" smtClean="0"/>
              <a:t>‹#›</a:t>
            </a:fld>
            <a:endParaRPr lang="cs-CZ"/>
          </a:p>
        </p:txBody>
      </p:sp>
    </p:spTree>
    <p:extLst>
      <p:ext uri="{BB962C8B-B14F-4D97-AF65-F5344CB8AC3E}">
        <p14:creationId xmlns:p14="http://schemas.microsoft.com/office/powerpoint/2010/main" val="1063950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CF83247B-453C-4C96-A50F-6990B41FF1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0CF0E51F-1128-4EC1-9C7A-D5C8FD00D8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DD88A3D-AB55-4E8F-87C0-11E0FACCE2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F1F6A9-9EC4-460B-80DA-B03CACC231EC}" type="datetimeFigureOut">
              <a:rPr lang="cs-CZ" smtClean="0"/>
              <a:t>03.03.2021</a:t>
            </a:fld>
            <a:endParaRPr lang="cs-CZ"/>
          </a:p>
        </p:txBody>
      </p:sp>
      <p:sp>
        <p:nvSpPr>
          <p:cNvPr id="5" name="Zástupný symbol pro zápatí 4">
            <a:extLst>
              <a:ext uri="{FF2B5EF4-FFF2-40B4-BE49-F238E27FC236}">
                <a16:creationId xmlns:a16="http://schemas.microsoft.com/office/drawing/2014/main" id="{D4F50C04-BBF3-4572-BA5C-887610C493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39C677B1-6A2E-4EC2-A173-BE917C596A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A0A99B-B0ED-440B-91E8-48ABCE005CAE}" type="slidenum">
              <a:rPr lang="cs-CZ" smtClean="0"/>
              <a:t>‹#›</a:t>
            </a:fld>
            <a:endParaRPr lang="cs-CZ"/>
          </a:p>
        </p:txBody>
      </p:sp>
    </p:spTree>
    <p:extLst>
      <p:ext uri="{BB962C8B-B14F-4D97-AF65-F5344CB8AC3E}">
        <p14:creationId xmlns:p14="http://schemas.microsoft.com/office/powerpoint/2010/main" val="4218431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roman.hlawiczka@opf.slu.cz"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afiz.cz/" TargetMode="External"/><Relationship Id="rId2" Type="http://schemas.openxmlformats.org/officeDocument/2006/relationships/hyperlink" Target="https://casfpz.cz/"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2.xml"/><Relationship Id="rId4" Type="http://schemas.openxmlformats.org/officeDocument/2006/relationships/image" Target="../media/image8.tmp"/></Relationships>
</file>

<file path=ppt/slides/_rels/slide39.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2.xml"/><Relationship Id="rId5" Type="http://schemas.openxmlformats.org/officeDocument/2006/relationships/image" Target="../media/image12.tmp"/><Relationship Id="rId4" Type="http://schemas.openxmlformats.org/officeDocument/2006/relationships/image" Target="../media/image11.tm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www.penize.cz/kalkulacky/budovani-financni-rezervy"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43477"/>
            <a:ext cx="10363200" cy="818521"/>
          </a:xfrm>
        </p:spPr>
        <p:txBody>
          <a:bodyPr>
            <a:normAutofit fontScale="90000"/>
          </a:bodyPr>
          <a:lstStyle/>
          <a:p>
            <a:r>
              <a:rPr lang="cs-CZ" sz="4800" dirty="0">
                <a:solidFill>
                  <a:srgbClr val="2F7F95"/>
                </a:solidFill>
                <a:latin typeface="+mn-lt"/>
                <a:ea typeface="+mn-ea"/>
                <a:cs typeface="+mn-cs"/>
              </a:rPr>
              <a:t>Finanční poradenství, finanční plánování</a:t>
            </a:r>
            <a:br>
              <a:rPr lang="cs-CZ" sz="4800" dirty="0">
                <a:solidFill>
                  <a:srgbClr val="2F7F95"/>
                </a:solidFill>
                <a:latin typeface="+mn-lt"/>
                <a:ea typeface="+mn-ea"/>
                <a:cs typeface="+mn-cs"/>
              </a:rPr>
            </a:br>
            <a:endParaRPr lang="en-US" sz="4800" dirty="0">
              <a:solidFill>
                <a:srgbClr val="2F7F95"/>
              </a:solidFill>
              <a:latin typeface="+mn-lt"/>
              <a:ea typeface="+mn-ea"/>
              <a:cs typeface="+mn-cs"/>
            </a:endParaRPr>
          </a:p>
        </p:txBody>
      </p:sp>
      <p:sp>
        <p:nvSpPr>
          <p:cNvPr id="3" name="Subtitle 2"/>
          <p:cNvSpPr>
            <a:spLocks noGrp="1"/>
          </p:cNvSpPr>
          <p:nvPr>
            <p:ph type="subTitle" idx="1"/>
          </p:nvPr>
        </p:nvSpPr>
        <p:spPr>
          <a:xfrm>
            <a:off x="1775520" y="3236979"/>
            <a:ext cx="8534400" cy="694928"/>
          </a:xfrm>
        </p:spPr>
        <p:txBody>
          <a:bodyPr/>
          <a:lstStyle/>
          <a:p>
            <a:r>
              <a:rPr lang="cs-CZ" dirty="0">
                <a:solidFill>
                  <a:srgbClr val="2F7F95"/>
                </a:solidFill>
              </a:rPr>
              <a:t>Roman Hlawiczka</a:t>
            </a:r>
            <a:endParaRPr lang="en-US" dirty="0">
              <a:solidFill>
                <a:srgbClr val="2F7F95"/>
              </a:solidFill>
            </a:endParaRPr>
          </a:p>
        </p:txBody>
      </p:sp>
      <p:sp>
        <p:nvSpPr>
          <p:cNvPr id="4" name="Zástupný symbol pro číslo snímku 3"/>
          <p:cNvSpPr>
            <a:spLocks noGrp="1"/>
          </p:cNvSpPr>
          <p:nvPr>
            <p:ph type="sldNum" sz="quarter" idx="12"/>
          </p:nvPr>
        </p:nvSpPr>
        <p:spPr/>
        <p:txBody>
          <a:bodyPr/>
          <a:lstStyle/>
          <a:p>
            <a:pPr>
              <a:defRPr/>
            </a:pPr>
            <a:fld id="{A56A599E-94AB-43BC-B268-16036F087CF3}" type="slidenum">
              <a:rPr lang="en-US" smtClean="0"/>
              <a:pPr>
                <a:defRPr/>
              </a:pPr>
              <a:t>1</a:t>
            </a:fld>
            <a:endParaRPr lang="en-US"/>
          </a:p>
        </p:txBody>
      </p:sp>
    </p:spTree>
    <p:extLst>
      <p:ext uri="{BB962C8B-B14F-4D97-AF65-F5344CB8AC3E}">
        <p14:creationId xmlns:p14="http://schemas.microsoft.com/office/powerpoint/2010/main" val="368489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Zápočtový test</a:t>
            </a:r>
            <a:endParaRPr lang="en-US" dirty="0"/>
          </a:p>
        </p:txBody>
      </p:sp>
      <p:sp>
        <p:nvSpPr>
          <p:cNvPr id="3" name="Content Placeholder 2"/>
          <p:cNvSpPr>
            <a:spLocks noGrp="1"/>
          </p:cNvSpPr>
          <p:nvPr>
            <p:ph idx="1"/>
          </p:nvPr>
        </p:nvSpPr>
        <p:spPr>
          <a:xfrm>
            <a:off x="2831637" y="1700808"/>
            <a:ext cx="9025003" cy="4896544"/>
          </a:xfrm>
        </p:spPr>
        <p:txBody>
          <a:bodyPr>
            <a:normAutofit/>
          </a:bodyPr>
          <a:lstStyle/>
          <a:p>
            <a:pPr marL="355591" indent="-355591">
              <a:lnSpc>
                <a:spcPct val="80000"/>
              </a:lnSpc>
              <a:buClr>
                <a:srgbClr val="307871"/>
              </a:buClr>
            </a:pPr>
            <a:r>
              <a:rPr lang="cs-CZ" sz="3733" dirty="0"/>
              <a:t>lze získat max. 60 bodů</a:t>
            </a:r>
          </a:p>
          <a:p>
            <a:pPr marL="355591" indent="-355591">
              <a:lnSpc>
                <a:spcPct val="80000"/>
              </a:lnSpc>
              <a:buClr>
                <a:srgbClr val="307871"/>
              </a:buClr>
            </a:pPr>
            <a:r>
              <a:rPr lang="cs-CZ" sz="3733" dirty="0"/>
              <a:t>termín: </a:t>
            </a:r>
          </a:p>
          <a:p>
            <a:pPr marL="1346166" lvl="1" indent="-355591">
              <a:lnSpc>
                <a:spcPct val="80000"/>
              </a:lnSpc>
              <a:buClr>
                <a:srgbClr val="307871"/>
              </a:buClr>
            </a:pPr>
            <a:r>
              <a:rPr lang="cs-CZ" sz="3200" dirty="0">
                <a:solidFill>
                  <a:srgbClr val="FF0000"/>
                </a:solidFill>
              </a:rPr>
              <a:t>22. dubna 2021 na přednášce (KOMB)</a:t>
            </a:r>
          </a:p>
          <a:p>
            <a:pPr marL="1346166" lvl="1" indent="-355591">
              <a:lnSpc>
                <a:spcPct val="80000"/>
              </a:lnSpc>
              <a:buClr>
                <a:srgbClr val="307871"/>
              </a:buClr>
            </a:pPr>
            <a:r>
              <a:rPr lang="cs-CZ" sz="3200" dirty="0">
                <a:solidFill>
                  <a:srgbClr val="FF0000"/>
                </a:solidFill>
              </a:rPr>
              <a:t>27. května 2021 na přednášce (denní)</a:t>
            </a:r>
          </a:p>
          <a:p>
            <a:pPr marL="1346166" lvl="1" indent="-355591">
              <a:lnSpc>
                <a:spcPct val="80000"/>
              </a:lnSpc>
              <a:buClr>
                <a:srgbClr val="307871"/>
              </a:buClr>
            </a:pPr>
            <a:endParaRPr lang="cs-CZ" sz="3200" dirty="0">
              <a:solidFill>
                <a:srgbClr val="FF0000"/>
              </a:solidFill>
            </a:endParaRPr>
          </a:p>
          <a:p>
            <a:pPr marL="355591" indent="-355591">
              <a:lnSpc>
                <a:spcPct val="80000"/>
              </a:lnSpc>
              <a:buClr>
                <a:srgbClr val="307871"/>
              </a:buClr>
            </a:pPr>
            <a:r>
              <a:rPr lang="cs-CZ" sz="3733" dirty="0"/>
              <a:t>struktura testu: </a:t>
            </a:r>
          </a:p>
          <a:p>
            <a:pPr marL="888978" lvl="2" indent="-355591">
              <a:lnSpc>
                <a:spcPct val="80000"/>
              </a:lnSpc>
              <a:buClr>
                <a:srgbClr val="307871"/>
              </a:buClr>
            </a:pPr>
            <a:r>
              <a:rPr lang="cs-CZ" dirty="0"/>
              <a:t>teorie 20 </a:t>
            </a:r>
            <a:r>
              <a:rPr lang="cs-CZ" dirty="0" err="1"/>
              <a:t>b</a:t>
            </a:r>
            <a:r>
              <a:rPr lang="cs-CZ" dirty="0"/>
              <a:t>.</a:t>
            </a:r>
          </a:p>
          <a:p>
            <a:pPr marL="888978" lvl="2" indent="-355591">
              <a:lnSpc>
                <a:spcPct val="80000"/>
              </a:lnSpc>
              <a:buClr>
                <a:srgbClr val="307871"/>
              </a:buClr>
            </a:pPr>
            <a:r>
              <a:rPr lang="cs-CZ" dirty="0"/>
              <a:t>praktický příklad 40 </a:t>
            </a:r>
            <a:r>
              <a:rPr lang="cs-CZ" dirty="0" err="1"/>
              <a:t>b</a:t>
            </a:r>
            <a:r>
              <a:rPr lang="cs-CZ" dirty="0"/>
              <a:t>.</a:t>
            </a:r>
            <a:endParaRPr lang="cs-CZ" sz="3467"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10</a:t>
            </a:fld>
            <a:endParaRPr lang="en-US"/>
          </a:p>
        </p:txBody>
      </p:sp>
    </p:spTree>
    <p:extLst>
      <p:ext uri="{BB962C8B-B14F-4D97-AF65-F5344CB8AC3E}">
        <p14:creationId xmlns:p14="http://schemas.microsoft.com/office/powerpoint/2010/main" val="256850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dissolv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Kontakt</a:t>
            </a:r>
            <a:endParaRPr lang="en-US" dirty="0"/>
          </a:p>
        </p:txBody>
      </p:sp>
      <p:sp>
        <p:nvSpPr>
          <p:cNvPr id="3" name="Content Placeholder 2"/>
          <p:cNvSpPr>
            <a:spLocks noGrp="1"/>
          </p:cNvSpPr>
          <p:nvPr>
            <p:ph idx="1"/>
          </p:nvPr>
        </p:nvSpPr>
        <p:spPr>
          <a:xfrm>
            <a:off x="2831637" y="1700808"/>
            <a:ext cx="9025003" cy="4896544"/>
          </a:xfrm>
        </p:spPr>
        <p:txBody>
          <a:bodyPr>
            <a:normAutofit/>
          </a:bodyPr>
          <a:lstStyle/>
          <a:p>
            <a:pPr marL="355591" indent="-355591">
              <a:buClr>
                <a:srgbClr val="307871"/>
              </a:buClr>
            </a:pPr>
            <a:r>
              <a:rPr lang="cs-CZ" sz="4000" dirty="0"/>
              <a:t>konzultační hodiny:</a:t>
            </a:r>
          </a:p>
          <a:p>
            <a:pPr lvl="1"/>
            <a:r>
              <a:rPr lang="cs-CZ" dirty="0"/>
              <a:t>po předchozí domluvě</a:t>
            </a:r>
          </a:p>
          <a:p>
            <a:pPr marL="355591" indent="-355591">
              <a:buClr>
                <a:srgbClr val="307871"/>
              </a:buClr>
            </a:pPr>
            <a:r>
              <a:rPr lang="cs-CZ" sz="4000" dirty="0"/>
              <a:t>e-mail:</a:t>
            </a:r>
          </a:p>
          <a:p>
            <a:pPr lvl="1"/>
            <a:r>
              <a:rPr lang="cs-CZ" dirty="0">
                <a:hlinkClick r:id="rId2"/>
              </a:rPr>
              <a:t>roman.hlawiczka@opf.slu.cz</a:t>
            </a:r>
            <a:endParaRPr lang="cs-CZ" dirty="0"/>
          </a:p>
          <a:p>
            <a:pPr lvl="1"/>
            <a:r>
              <a:rPr lang="cs-CZ" sz="4000" dirty="0"/>
              <a:t>telefon:</a:t>
            </a:r>
          </a:p>
          <a:p>
            <a:pPr lvl="1"/>
            <a:r>
              <a:rPr lang="cs-CZ" dirty="0"/>
              <a:t>606 630 6236</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11</a:t>
            </a:fld>
            <a:endParaRPr lang="en-US"/>
          </a:p>
        </p:txBody>
      </p:sp>
    </p:spTree>
    <p:extLst>
      <p:ext uri="{BB962C8B-B14F-4D97-AF65-F5344CB8AC3E}">
        <p14:creationId xmlns:p14="http://schemas.microsoft.com/office/powerpoint/2010/main" val="164340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b="1" dirty="0"/>
              <a:t>Základní pojmy</a:t>
            </a:r>
            <a:endParaRPr lang="en-US" b="1" dirty="0"/>
          </a:p>
        </p:txBody>
      </p:sp>
      <p:sp>
        <p:nvSpPr>
          <p:cNvPr id="3" name="Content Placeholder 2"/>
          <p:cNvSpPr>
            <a:spLocks noGrp="1"/>
          </p:cNvSpPr>
          <p:nvPr>
            <p:ph idx="1"/>
          </p:nvPr>
        </p:nvSpPr>
        <p:spPr>
          <a:xfrm>
            <a:off x="2735627" y="1600200"/>
            <a:ext cx="9121013" cy="4901141"/>
          </a:xfrm>
        </p:spPr>
        <p:txBody>
          <a:bodyPr>
            <a:normAutofit/>
          </a:bodyPr>
          <a:lstStyle/>
          <a:p>
            <a:pPr marL="355591" indent="-355591">
              <a:buClr>
                <a:srgbClr val="307871"/>
              </a:buClr>
            </a:pPr>
            <a:r>
              <a:rPr lang="cs-CZ" sz="2667" dirty="0"/>
              <a:t>Finanční plánování  (rozpočtování) </a:t>
            </a:r>
          </a:p>
          <a:p>
            <a:pPr marL="888978" lvl="2" indent="-355591">
              <a:buClr>
                <a:srgbClr val="307871"/>
              </a:buClr>
            </a:pPr>
            <a:r>
              <a:rPr lang="cs-CZ" sz="2133" dirty="0"/>
              <a:t>Jeden z nástrojů finančního řízení.</a:t>
            </a:r>
          </a:p>
          <a:p>
            <a:pPr marL="355591" indent="-355591">
              <a:buClr>
                <a:srgbClr val="307871"/>
              </a:buClr>
            </a:pPr>
            <a:r>
              <a:rPr lang="cs-CZ" sz="2667" dirty="0"/>
              <a:t>Plánování </a:t>
            </a:r>
          </a:p>
          <a:p>
            <a:pPr marL="888978" lvl="2" indent="-355591">
              <a:buClr>
                <a:srgbClr val="307871"/>
              </a:buClr>
            </a:pPr>
            <a:r>
              <a:rPr lang="cs-CZ" sz="2133" dirty="0"/>
              <a:t>rozhodovací proces zajišťující volbu cílů a stanovení úkolů a prostředků potřebných k jejich dosažení.</a:t>
            </a:r>
          </a:p>
          <a:p>
            <a:pPr marL="355591" indent="-355591">
              <a:buClr>
                <a:srgbClr val="307871"/>
              </a:buClr>
            </a:pPr>
            <a:r>
              <a:rPr lang="cs-CZ" sz="2667" dirty="0"/>
              <a:t>Finanční plán </a:t>
            </a:r>
          </a:p>
          <a:p>
            <a:pPr marL="888978" lvl="2" indent="-355591">
              <a:buClr>
                <a:srgbClr val="307871"/>
              </a:buClr>
            </a:pPr>
            <a:r>
              <a:rPr lang="cs-CZ" sz="2133" dirty="0"/>
              <a:t>Výsledek plánovacích činností. Obsahuje plánové informace, formulující a konkretizující úkoly a určující prostředky a nástroje k dosažení zvolených cílů.</a:t>
            </a:r>
          </a:p>
          <a:p>
            <a:pPr marL="355591" indent="-355591">
              <a:buClr>
                <a:srgbClr val="307871"/>
              </a:buClr>
            </a:pPr>
            <a:endParaRPr lang="cs-CZ" sz="2667"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12</a:t>
            </a:fld>
            <a:endParaRPr lang="en-US"/>
          </a:p>
        </p:txBody>
      </p:sp>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dissolve">
                                      <p:cBhvr>
                                        <p:cTn id="18" dur="500"/>
                                        <p:tgtEl>
                                          <p:spTgt spid="3">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dissolv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dissolve">
                                      <p:cBhvr>
                                        <p:cTn id="26" dur="500"/>
                                        <p:tgtEl>
                                          <p:spTgt spid="3">
                                            <p:txEl>
                                              <p:pRg st="4" end="4"/>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dissolv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Proces finančního plánování</a:t>
            </a:r>
            <a:endParaRPr lang="en-US" dirty="0"/>
          </a:p>
        </p:txBody>
      </p:sp>
      <p:sp>
        <p:nvSpPr>
          <p:cNvPr id="3" name="Content Placeholder 2"/>
          <p:cNvSpPr>
            <a:spLocks noGrp="1"/>
          </p:cNvSpPr>
          <p:nvPr>
            <p:ph idx="1"/>
          </p:nvPr>
        </p:nvSpPr>
        <p:spPr>
          <a:xfrm>
            <a:off x="2735627" y="1600200"/>
            <a:ext cx="9025003" cy="5257800"/>
          </a:xfrm>
        </p:spPr>
        <p:txBody>
          <a:bodyPr>
            <a:normAutofit fontScale="92500"/>
          </a:bodyPr>
          <a:lstStyle/>
          <a:p>
            <a:pPr algn="just"/>
            <a:r>
              <a:rPr lang="cs-CZ" sz="2400" dirty="0"/>
              <a:t>1. </a:t>
            </a:r>
            <a:r>
              <a:rPr lang="cs-CZ" sz="2400" b="1" dirty="0"/>
              <a:t>Analýza finančních a investičních možností </a:t>
            </a:r>
          </a:p>
          <a:p>
            <a:pPr lvl="1" algn="just"/>
            <a:r>
              <a:rPr lang="cs-CZ" sz="2133" dirty="0"/>
              <a:t>Zmapování situace z hlediska majetku, příjmů - jak současných, tak budoucích, dále závazků a peněžních toků. Základem tohoto kroku je poskytnout obraz o finančních možnostech rodiny či jednotlivce.</a:t>
            </a:r>
          </a:p>
          <a:p>
            <a:pPr algn="just"/>
            <a:r>
              <a:rPr lang="cs-CZ" sz="2400" dirty="0"/>
              <a:t>2. </a:t>
            </a:r>
            <a:r>
              <a:rPr lang="cs-CZ" sz="2400" b="1" dirty="0"/>
              <a:t>Promítnutí budoucích důsledků současného rozhodnutí – rizik</a:t>
            </a:r>
          </a:p>
          <a:p>
            <a:pPr lvl="1" algn="just"/>
            <a:r>
              <a:rPr lang="cs-CZ" sz="2133" dirty="0"/>
              <a:t>Určení všech rizik, která by mohla ohrozit finanční stabilitu rodiny a tím znemožnit finanční realizaci vytýčených cílů (ztráta zaměstnání, dlouhodobá nemoc, prudké zvýšení cen, rozvod apod.).</a:t>
            </a:r>
          </a:p>
          <a:p>
            <a:pPr algn="just"/>
            <a:r>
              <a:rPr lang="cs-CZ" sz="2400" dirty="0"/>
              <a:t>3. </a:t>
            </a:r>
            <a:r>
              <a:rPr lang="cs-CZ" sz="2400" b="1" dirty="0"/>
              <a:t>Určení cílů a zvolení určitých alternativ, které jsou včleněny do konečného finančního plánu</a:t>
            </a:r>
          </a:p>
          <a:p>
            <a:pPr lvl="1" algn="just"/>
            <a:r>
              <a:rPr lang="cs-CZ" sz="2133" dirty="0"/>
              <a:t>Na začátku je nutné si vytvořit konkrétní představu o všech cílech, určit priority podle důležitosti a stanovit dobu, která by byla optimální pro dosažení těchto cílů. Dále zvolíme konkrétní postup pro řešení stanovených cílů, kde zhodnotíme schůdnost a proveditelnost tohoto řešení.</a:t>
            </a:r>
          </a:p>
          <a:p>
            <a:pPr algn="just"/>
            <a:r>
              <a:rPr lang="cs-CZ" sz="2400" dirty="0"/>
              <a:t>4. </a:t>
            </a:r>
            <a:r>
              <a:rPr lang="cs-CZ" sz="2400" b="1" dirty="0"/>
              <a:t>Měření výsledné výnosnosti finančního plánu v porovnání s cíli stanovenými plánem</a:t>
            </a:r>
            <a:endParaRPr lang="cs-CZ" sz="2400"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13</a:t>
            </a:fld>
            <a:endParaRPr lang="en-US"/>
          </a:p>
        </p:txBody>
      </p:sp>
    </p:spTree>
    <p:extLst>
      <p:ext uri="{BB962C8B-B14F-4D97-AF65-F5344CB8AC3E}">
        <p14:creationId xmlns:p14="http://schemas.microsoft.com/office/powerpoint/2010/main" val="307678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5627" y="2660915"/>
            <a:ext cx="9025003" cy="1632181"/>
          </a:xfrm>
        </p:spPr>
        <p:txBody>
          <a:bodyPr>
            <a:normAutofit/>
          </a:bodyPr>
          <a:lstStyle/>
          <a:p>
            <a:pPr marL="355591" indent="-355591" algn="ctr">
              <a:lnSpc>
                <a:spcPct val="80000"/>
              </a:lnSpc>
              <a:buClr>
                <a:srgbClr val="307871"/>
              </a:buClr>
            </a:pPr>
            <a:r>
              <a:rPr lang="cs-CZ" sz="3733" dirty="0"/>
              <a:t>??? Co je to finanční nezávislost???</a:t>
            </a:r>
            <a:endParaRPr lang="cs-CZ"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14</a:t>
            </a:fld>
            <a:endParaRPr lang="en-US"/>
          </a:p>
        </p:txBody>
      </p:sp>
    </p:spTree>
    <p:extLst>
      <p:ext uri="{BB962C8B-B14F-4D97-AF65-F5344CB8AC3E}">
        <p14:creationId xmlns:p14="http://schemas.microsoft.com/office/powerpoint/2010/main" val="88162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Finanční plánování – 3B cíle</a:t>
            </a:r>
            <a:endParaRPr lang="en-US" dirty="0"/>
          </a:p>
        </p:txBody>
      </p:sp>
      <p:sp>
        <p:nvSpPr>
          <p:cNvPr id="3" name="Content Placeholder 2"/>
          <p:cNvSpPr>
            <a:spLocks noGrp="1"/>
          </p:cNvSpPr>
          <p:nvPr>
            <p:ph idx="1"/>
          </p:nvPr>
        </p:nvSpPr>
        <p:spPr>
          <a:xfrm>
            <a:off x="2831637" y="1508787"/>
            <a:ext cx="9025003" cy="5349213"/>
          </a:xfrm>
        </p:spPr>
        <p:txBody>
          <a:bodyPr>
            <a:normAutofit fontScale="70000" lnSpcReduction="20000"/>
          </a:bodyPr>
          <a:lstStyle/>
          <a:p>
            <a:pPr algn="just"/>
            <a:r>
              <a:rPr lang="cs-CZ" sz="3200" b="1" dirty="0"/>
              <a:t>1. Plán BEZPEČÍ</a:t>
            </a:r>
          </a:p>
          <a:p>
            <a:pPr algn="just"/>
            <a:r>
              <a:rPr lang="cs-CZ" sz="3200" dirty="0"/>
              <a:t>Cílem je vybudovat systém... </a:t>
            </a:r>
          </a:p>
          <a:p>
            <a:pPr algn="just"/>
            <a:r>
              <a:rPr lang="cs-CZ" sz="3200" dirty="0"/>
              <a:t>Pozn.: Životní rezervy jsou částí úspor určené pro pokrytí výdajů v případě neočekávaných událostí a s tím spojeného výpadku příjmů.</a:t>
            </a:r>
          </a:p>
          <a:p>
            <a:pPr algn="just"/>
            <a:r>
              <a:rPr lang="cs-CZ" sz="3200" dirty="0"/>
              <a:t> </a:t>
            </a:r>
          </a:p>
          <a:p>
            <a:pPr algn="just"/>
            <a:r>
              <a:rPr lang="cs-CZ" sz="3200" b="1" dirty="0"/>
              <a:t>2. Plán BEZSTAROSTNOST</a:t>
            </a:r>
          </a:p>
          <a:p>
            <a:pPr algn="just"/>
            <a:r>
              <a:rPr lang="cs-CZ" sz="3200" dirty="0"/>
              <a:t>Cílem je dosáhnout finanční nezávislosti</a:t>
            </a:r>
          </a:p>
          <a:p>
            <a:pPr algn="just"/>
            <a:r>
              <a:rPr lang="cs-CZ" sz="3200" dirty="0"/>
              <a:t>Pozn.: Finanční nezávislost je stav, kdy běžné výdaje domácností (výdaje nezbytné + část zbytných výdajů) jsou pokryty ... příjmy (tj. příjmy z kapitálového nebo jiného majetku).</a:t>
            </a:r>
          </a:p>
          <a:p>
            <a:pPr algn="just"/>
            <a:r>
              <a:rPr lang="cs-CZ" sz="3200" dirty="0"/>
              <a:t> </a:t>
            </a:r>
          </a:p>
          <a:p>
            <a:pPr algn="just"/>
            <a:r>
              <a:rPr lang="cs-CZ" sz="3200" b="1" dirty="0"/>
              <a:t>3. Plán BOHATSTVÍ</a:t>
            </a:r>
          </a:p>
          <a:p>
            <a:pPr algn="just"/>
            <a:r>
              <a:rPr lang="cs-CZ" sz="3200" dirty="0"/>
              <a:t>Cílem je dosažení finanční svobody</a:t>
            </a:r>
          </a:p>
          <a:p>
            <a:pPr algn="just"/>
            <a:r>
              <a:rPr lang="cs-CZ" sz="3200" dirty="0"/>
              <a:t>Pozn.: Finanční svoboda je vyšší stupeň finanční nezávislosti. Finanční svoboda umožňuje člověku pokrýt ... (včetně nejrůznějších cílů, snů a přání).</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15</a:t>
            </a:fld>
            <a:endParaRPr lang="en-US"/>
          </a:p>
        </p:txBody>
      </p:sp>
    </p:spTree>
    <p:extLst>
      <p:ext uri="{BB962C8B-B14F-4D97-AF65-F5344CB8AC3E}">
        <p14:creationId xmlns:p14="http://schemas.microsoft.com/office/powerpoint/2010/main" val="398040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dissolve">
                                      <p:cBhvr>
                                        <p:cTn id="31" dur="500"/>
                                        <p:tgtEl>
                                          <p:spTgt spid="3">
                                            <p:txEl>
                                              <p:pRg st="7" end="7"/>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dissolve">
                                      <p:cBhvr>
                                        <p:cTn id="34" dur="500"/>
                                        <p:tgtEl>
                                          <p:spTgt spid="3">
                                            <p:txEl>
                                              <p:pRg st="8" end="8"/>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dissolve">
                                      <p:cBhvr>
                                        <p:cTn id="37" dur="500"/>
                                        <p:tgtEl>
                                          <p:spTgt spid="3">
                                            <p:txEl>
                                              <p:pRg st="9" end="9"/>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dissolve">
                                      <p:cBhvr>
                                        <p:cTn id="4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Optimalizace ve finančním plánování</a:t>
            </a:r>
            <a:endParaRPr lang="en-US" dirty="0"/>
          </a:p>
        </p:txBody>
      </p:sp>
      <p:sp>
        <p:nvSpPr>
          <p:cNvPr id="3" name="Content Placeholder 2"/>
          <p:cNvSpPr>
            <a:spLocks noGrp="1"/>
          </p:cNvSpPr>
          <p:nvPr>
            <p:ph idx="1"/>
          </p:nvPr>
        </p:nvSpPr>
        <p:spPr>
          <a:xfrm>
            <a:off x="2831637" y="1796819"/>
            <a:ext cx="9025003" cy="4800533"/>
          </a:xfrm>
        </p:spPr>
        <p:txBody>
          <a:bodyPr>
            <a:normAutofit/>
          </a:bodyPr>
          <a:lstStyle/>
          <a:p>
            <a:pPr marL="355591" indent="-355591">
              <a:buClr>
                <a:srgbClr val="307871"/>
              </a:buClr>
            </a:pPr>
            <a:r>
              <a:rPr lang="cs-CZ" sz="3200" dirty="0"/>
              <a:t>dostatečné finanční rezervy</a:t>
            </a:r>
          </a:p>
          <a:p>
            <a:pPr marL="355591" indent="-355591">
              <a:buClr>
                <a:srgbClr val="307871"/>
              </a:buClr>
            </a:pPr>
            <a:r>
              <a:rPr lang="cs-CZ" sz="3200" dirty="0"/>
              <a:t>akumulace a rozmnožení finančních prostředků</a:t>
            </a:r>
          </a:p>
          <a:p>
            <a:pPr marL="355591" indent="-355591">
              <a:buClr>
                <a:srgbClr val="307871"/>
              </a:buClr>
            </a:pPr>
            <a:r>
              <a:rPr lang="cs-CZ" sz="3200" dirty="0"/>
              <a:t>efektivní portfolio s ohledem na likviditu, výnos a riziko</a:t>
            </a:r>
          </a:p>
          <a:p>
            <a:pPr marL="355591" indent="-355591">
              <a:buClr>
                <a:srgbClr val="307871"/>
              </a:buClr>
            </a:pPr>
            <a:r>
              <a:rPr lang="cs-CZ" sz="3200" dirty="0"/>
              <a:t>daňová stránka výsledného řešení </a:t>
            </a:r>
          </a:p>
          <a:p>
            <a:pPr marL="355591" indent="-355591">
              <a:buClr>
                <a:srgbClr val="307871"/>
              </a:buClr>
            </a:pPr>
            <a:r>
              <a:rPr lang="cs-CZ" sz="3200" dirty="0"/>
              <a:t>maximální využití státních dotací a podpor</a:t>
            </a:r>
          </a:p>
          <a:p>
            <a:pPr marL="355591" indent="-355591">
              <a:buClr>
                <a:srgbClr val="307871"/>
              </a:buClr>
            </a:pPr>
            <a:r>
              <a:rPr lang="cs-CZ" sz="3200" dirty="0"/>
              <a:t>délka období, po kterou chceme investovat</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16</a:t>
            </a:fld>
            <a:endParaRPr lang="en-US"/>
          </a:p>
        </p:txBody>
      </p:sp>
    </p:spTree>
    <p:extLst>
      <p:ext uri="{BB962C8B-B14F-4D97-AF65-F5344CB8AC3E}">
        <p14:creationId xmlns:p14="http://schemas.microsoft.com/office/powerpoint/2010/main" val="124743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Finanční plánování vs. životní cykly rodiny</a:t>
            </a:r>
            <a:endParaRPr lang="en-US"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17</a:t>
            </a:fld>
            <a:endParaRPr lang="en-US"/>
          </a:p>
        </p:txBody>
      </p:sp>
      <p:sp>
        <p:nvSpPr>
          <p:cNvPr id="6" name="Zástupný symbol pro obsah 2"/>
          <p:cNvSpPr>
            <a:spLocks noGrp="1"/>
          </p:cNvSpPr>
          <p:nvPr>
            <p:ph idx="4294967295"/>
          </p:nvPr>
        </p:nvSpPr>
        <p:spPr>
          <a:xfrm>
            <a:off x="4271797" y="2217341"/>
            <a:ext cx="7008779" cy="4366055"/>
          </a:xfrm>
          <a:prstGeom prst="rect">
            <a:avLst/>
          </a:prstGeom>
        </p:spPr>
        <p:txBody>
          <a:bodyPr>
            <a:noAutofit/>
          </a:bodyPr>
          <a:lstStyle/>
          <a:p>
            <a:pPr marL="0" indent="0">
              <a:buNone/>
            </a:pPr>
            <a:r>
              <a:rPr lang="cs-CZ" sz="2400" b="1" dirty="0"/>
              <a:t>=&gt; Fáze akumulační </a:t>
            </a:r>
          </a:p>
          <a:p>
            <a:pPr marL="1066773" lvl="1" indent="-457189"/>
            <a:r>
              <a:rPr lang="cs-CZ" dirty="0"/>
              <a:t>nastartování pracovní kariéry </a:t>
            </a:r>
          </a:p>
          <a:p>
            <a:pPr marL="1066773" lvl="1" indent="-457189"/>
            <a:r>
              <a:rPr lang="cs-CZ" dirty="0"/>
              <a:t>příjmy přibližně pokrývají životní náklady </a:t>
            </a:r>
          </a:p>
          <a:p>
            <a:pPr marL="1066773" lvl="1" indent="-457189"/>
            <a:endParaRPr lang="cs-CZ" dirty="0"/>
          </a:p>
          <a:p>
            <a:pPr marL="0" indent="0">
              <a:buNone/>
            </a:pPr>
            <a:r>
              <a:rPr lang="cs-CZ" sz="2400" b="1" dirty="0"/>
              <a:t>=&gt; Fáze konsolidační</a:t>
            </a:r>
          </a:p>
          <a:p>
            <a:pPr marL="1066773" lvl="1" indent="-457189"/>
            <a:r>
              <a:rPr lang="cs-CZ" dirty="0"/>
              <a:t> kumulují se …</a:t>
            </a:r>
          </a:p>
          <a:p>
            <a:pPr marL="1066773" lvl="1" indent="-457189"/>
            <a:endParaRPr lang="cs-CZ" dirty="0"/>
          </a:p>
          <a:p>
            <a:pPr marL="0" indent="0">
              <a:buNone/>
            </a:pPr>
            <a:r>
              <a:rPr lang="cs-CZ" sz="2400" b="1" dirty="0"/>
              <a:t>=&gt; Fáze spotřební</a:t>
            </a:r>
          </a:p>
          <a:p>
            <a:pPr marL="1066773" lvl="1" indent="-457189"/>
            <a:r>
              <a:rPr lang="cs-CZ" dirty="0"/>
              <a:t>spotřebovávají se úspory a rozdávají dary</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413" y="1613992"/>
            <a:ext cx="2976331" cy="5244009"/>
          </a:xfrm>
          <a:prstGeom prst="rect">
            <a:avLst/>
          </a:prstGeom>
        </p:spPr>
      </p:pic>
    </p:spTree>
    <p:extLst>
      <p:ext uri="{BB962C8B-B14F-4D97-AF65-F5344CB8AC3E}">
        <p14:creationId xmlns:p14="http://schemas.microsoft.com/office/powerpoint/2010/main" val="242459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dissolve">
                                      <p:cBhvr>
                                        <p:cTn id="10" dur="500"/>
                                        <p:tgtEl>
                                          <p:spTgt spid="6">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dissolve">
                                      <p:cBhvr>
                                        <p:cTn id="13" dur="500"/>
                                        <p:tgtEl>
                                          <p:spTgt spid="6">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dissolve">
                                      <p:cBhvr>
                                        <p:cTn id="16" dur="5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dissolve">
                                      <p:cBhvr>
                                        <p:cTn id="21" dur="500"/>
                                        <p:tgtEl>
                                          <p:spTgt spid="6">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dissolve">
                                      <p:cBhvr>
                                        <p:cTn id="24" dur="500"/>
                                        <p:tgtEl>
                                          <p:spTgt spid="6">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animEffect transition="in" filter="dissolve">
                                      <p:cBhvr>
                                        <p:cTn id="29" dur="500"/>
                                        <p:tgtEl>
                                          <p:spTgt spid="6">
                                            <p:txEl>
                                              <p:pRg st="7" end="7"/>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Effect transition="in" filter="dissolve">
                                      <p:cBhvr>
                                        <p:cTn id="32" dur="500"/>
                                        <p:tgtEl>
                                          <p:spTgt spid="6">
                                            <p:txEl>
                                              <p:pRg st="8" end="8"/>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dissolv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1637" y="2180861"/>
            <a:ext cx="9025003" cy="4416491"/>
          </a:xfrm>
        </p:spPr>
        <p:txBody>
          <a:bodyPr>
            <a:normAutofit/>
          </a:bodyPr>
          <a:lstStyle/>
          <a:p>
            <a:pPr marL="457189" indent="-457189" algn="ctr">
              <a:spcBef>
                <a:spcPts val="1600"/>
              </a:spcBef>
            </a:pPr>
            <a:r>
              <a:rPr lang="cs-CZ" sz="3733" dirty="0"/>
              <a:t>??? Vedete si osobní rozpočet???</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18</a:t>
            </a:fld>
            <a:endParaRPr lang="en-US"/>
          </a:p>
        </p:txBody>
      </p:sp>
    </p:spTree>
    <p:extLst>
      <p:ext uri="{BB962C8B-B14F-4D97-AF65-F5344CB8AC3E}">
        <p14:creationId xmlns:p14="http://schemas.microsoft.com/office/powerpoint/2010/main" val="160696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Rodinné účetnictví</a:t>
            </a:r>
            <a:endParaRPr lang="en-US"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19</a:t>
            </a:fld>
            <a:endParaRPr lang="en-US"/>
          </a:p>
        </p:txBody>
      </p:sp>
      <p:grpSp>
        <p:nvGrpSpPr>
          <p:cNvPr id="7" name="Group 23"/>
          <p:cNvGrpSpPr>
            <a:grpSpLocks noChangeAspect="1"/>
          </p:cNvGrpSpPr>
          <p:nvPr/>
        </p:nvGrpSpPr>
        <p:grpSpPr bwMode="auto">
          <a:xfrm>
            <a:off x="2063552" y="1220755"/>
            <a:ext cx="9151307" cy="2639053"/>
            <a:chOff x="2359" y="1999"/>
            <a:chExt cx="7017" cy="2023"/>
          </a:xfrm>
        </p:grpSpPr>
        <p:sp>
          <p:nvSpPr>
            <p:cNvPr id="8" name="AutoShape 29"/>
            <p:cNvSpPr>
              <a:spLocks noChangeAspect="1" noChangeArrowheads="1" noTextEdit="1"/>
            </p:cNvSpPr>
            <p:nvPr/>
          </p:nvSpPr>
          <p:spPr bwMode="auto">
            <a:xfrm>
              <a:off x="2359" y="1999"/>
              <a:ext cx="7017" cy="2023"/>
            </a:xfrm>
            <a:prstGeom prst="rect">
              <a:avLst/>
            </a:prstGeom>
            <a:noFill/>
          </p:spPr>
          <p:txBody>
            <a:bodyPr vert="horz" wrap="square" lIns="121920" tIns="60960" rIns="121920" bIns="60960" numCol="1" anchor="t" anchorCtr="0" compatLnSpc="1">
              <a:prstTxWarp prst="textNoShape">
                <a:avLst/>
              </a:prstTxWarp>
            </a:bodyPr>
            <a:lstStyle/>
            <a:p>
              <a:endParaRPr lang="en-GB" sz="2933" dirty="0"/>
            </a:p>
          </p:txBody>
        </p:sp>
        <p:sp>
          <p:nvSpPr>
            <p:cNvPr id="9" name="AutoShape 28"/>
            <p:cNvSpPr>
              <a:spLocks noChangeShapeType="1"/>
            </p:cNvSpPr>
            <p:nvPr/>
          </p:nvSpPr>
          <p:spPr bwMode="auto">
            <a:xfrm>
              <a:off x="2937" y="2831"/>
              <a:ext cx="5774" cy="0"/>
            </a:xfrm>
            <a:prstGeom prst="straightConnector1">
              <a:avLst/>
            </a:prstGeom>
            <a:noFill/>
            <a:ln w="15875">
              <a:solidFill>
                <a:srgbClr val="000000"/>
              </a:solidFill>
              <a:round/>
              <a:headEnd/>
              <a:tailEnd/>
            </a:ln>
          </p:spPr>
          <p:txBody>
            <a:bodyPr vert="horz" wrap="square" lIns="121920" tIns="60960" rIns="121920" bIns="60960" numCol="1" anchor="t" anchorCtr="0" compatLnSpc="1">
              <a:prstTxWarp prst="textNoShape">
                <a:avLst/>
              </a:prstTxWarp>
            </a:bodyPr>
            <a:lstStyle/>
            <a:p>
              <a:endParaRPr lang="en-GB" sz="2933"/>
            </a:p>
          </p:txBody>
        </p:sp>
        <p:sp>
          <p:nvSpPr>
            <p:cNvPr id="10" name="AutoShape 27"/>
            <p:cNvSpPr>
              <a:spLocks noChangeShapeType="1"/>
            </p:cNvSpPr>
            <p:nvPr/>
          </p:nvSpPr>
          <p:spPr bwMode="auto">
            <a:xfrm>
              <a:off x="5660" y="2831"/>
              <a:ext cx="0" cy="1045"/>
            </a:xfrm>
            <a:prstGeom prst="straightConnector1">
              <a:avLst/>
            </a:prstGeom>
            <a:noFill/>
            <a:ln w="15875">
              <a:solidFill>
                <a:srgbClr val="000000"/>
              </a:solidFill>
              <a:round/>
              <a:headEnd/>
              <a:tailEnd/>
            </a:ln>
          </p:spPr>
          <p:txBody>
            <a:bodyPr vert="horz" wrap="square" lIns="121920" tIns="60960" rIns="121920" bIns="60960" numCol="1" anchor="t" anchorCtr="0" compatLnSpc="1">
              <a:prstTxWarp prst="textNoShape">
                <a:avLst/>
              </a:prstTxWarp>
            </a:bodyPr>
            <a:lstStyle/>
            <a:p>
              <a:endParaRPr lang="en-GB" sz="2933"/>
            </a:p>
          </p:txBody>
        </p:sp>
        <p:sp>
          <p:nvSpPr>
            <p:cNvPr id="11" name="Text Box 26"/>
            <p:cNvSpPr txBox="1">
              <a:spLocks noChangeArrowheads="1"/>
            </p:cNvSpPr>
            <p:nvPr/>
          </p:nvSpPr>
          <p:spPr bwMode="auto">
            <a:xfrm>
              <a:off x="2937" y="2904"/>
              <a:ext cx="2359" cy="607"/>
            </a:xfrm>
            <a:prstGeom prst="rect">
              <a:avLst/>
            </a:prstGeom>
            <a:solidFill>
              <a:srgbClr val="FFFFFF">
                <a:alpha val="0"/>
              </a:srgbClr>
            </a:solidFill>
            <a:ln w="9525">
              <a:noFill/>
              <a:miter lim="800000"/>
              <a:headEnd/>
              <a:tailEnd/>
            </a:ln>
          </p:spPr>
          <p:txBody>
            <a:bodyPr vert="horz" wrap="square" lIns="121920" tIns="60960" rIns="121920" bIns="60960" numCol="1" anchor="t" anchorCtr="0" compatLnSpc="1">
              <a:prstTxWarp prst="textNoShape">
                <a:avLst/>
              </a:prstTxWarp>
            </a:bodyPr>
            <a:lstStyle/>
            <a:p>
              <a:pPr algn="just" defTabSz="1219170" fontAlgn="base">
                <a:spcBef>
                  <a:spcPct val="0"/>
                </a:spcBef>
                <a:spcAft>
                  <a:spcPct val="0"/>
                </a:spcAft>
              </a:pPr>
              <a:r>
                <a:rPr lang="cs-CZ" sz="2933" dirty="0">
                  <a:latin typeface="Arial" pitchFamily="34" charset="0"/>
                  <a:ea typeface="Times New Roman" pitchFamily="18" charset="0"/>
                  <a:cs typeface="Arial" pitchFamily="34" charset="0"/>
                </a:rPr>
                <a:t>Příjmy</a:t>
              </a:r>
              <a:endParaRPr lang="cs-CZ" sz="2933" dirty="0">
                <a:latin typeface="Arial" pitchFamily="34" charset="0"/>
                <a:cs typeface="Arial" pitchFamily="34" charset="0"/>
              </a:endParaRPr>
            </a:p>
          </p:txBody>
        </p:sp>
        <p:sp>
          <p:nvSpPr>
            <p:cNvPr id="12" name="Text Box 25"/>
            <p:cNvSpPr txBox="1">
              <a:spLocks noChangeArrowheads="1"/>
            </p:cNvSpPr>
            <p:nvPr/>
          </p:nvSpPr>
          <p:spPr bwMode="auto">
            <a:xfrm>
              <a:off x="5818" y="2904"/>
              <a:ext cx="2799" cy="607"/>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pPr algn="r" defTabSz="1219170" fontAlgn="base">
                <a:spcBef>
                  <a:spcPct val="0"/>
                </a:spcBef>
                <a:spcAft>
                  <a:spcPct val="0"/>
                </a:spcAft>
              </a:pPr>
              <a:r>
                <a:rPr lang="cs-CZ" sz="2933" dirty="0">
                  <a:latin typeface="Arial" pitchFamily="34" charset="0"/>
                  <a:ea typeface="Times New Roman" pitchFamily="18" charset="0"/>
                  <a:cs typeface="Arial" pitchFamily="34" charset="0"/>
                </a:rPr>
                <a:t>Výdaje</a:t>
              </a:r>
              <a:endParaRPr lang="cs-CZ" sz="2933" dirty="0">
                <a:latin typeface="Arial" pitchFamily="34" charset="0"/>
                <a:cs typeface="Arial" pitchFamily="34" charset="0"/>
              </a:endParaRPr>
            </a:p>
          </p:txBody>
        </p:sp>
        <p:sp>
          <p:nvSpPr>
            <p:cNvPr id="13" name="Text Box 24"/>
            <p:cNvSpPr txBox="1">
              <a:spLocks noChangeArrowheads="1"/>
            </p:cNvSpPr>
            <p:nvPr/>
          </p:nvSpPr>
          <p:spPr bwMode="auto">
            <a:xfrm>
              <a:off x="4135" y="2296"/>
              <a:ext cx="3893" cy="451"/>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pPr algn="just" defTabSz="1219170" fontAlgn="base">
                <a:spcBef>
                  <a:spcPct val="0"/>
                </a:spcBef>
                <a:spcAft>
                  <a:spcPct val="0"/>
                </a:spcAft>
              </a:pPr>
              <a:r>
                <a:rPr lang="cs-CZ" sz="2933" b="1" dirty="0">
                  <a:latin typeface="Arial" pitchFamily="34" charset="0"/>
                  <a:ea typeface="Times New Roman" pitchFamily="18" charset="0"/>
                  <a:cs typeface="Arial" pitchFamily="34" charset="0"/>
                </a:rPr>
                <a:t>Cash </a:t>
              </a:r>
              <a:r>
                <a:rPr lang="cs-CZ" sz="2933" b="1" dirty="0" err="1">
                  <a:latin typeface="Arial" pitchFamily="34" charset="0"/>
                  <a:ea typeface="Times New Roman" pitchFamily="18" charset="0"/>
                  <a:cs typeface="Arial" pitchFamily="34" charset="0"/>
                </a:rPr>
                <a:t>flow</a:t>
              </a:r>
              <a:r>
                <a:rPr lang="cs-CZ" sz="2933" b="1" dirty="0">
                  <a:latin typeface="Arial" pitchFamily="34" charset="0"/>
                  <a:ea typeface="Times New Roman" pitchFamily="18" charset="0"/>
                  <a:cs typeface="Arial" pitchFamily="34" charset="0"/>
                </a:rPr>
                <a:t> domácnosti</a:t>
              </a:r>
              <a:endParaRPr lang="cs-CZ" sz="2933" b="1" dirty="0">
                <a:latin typeface="Arial" pitchFamily="34" charset="0"/>
                <a:cs typeface="Arial" pitchFamily="34" charset="0"/>
              </a:endParaRPr>
            </a:p>
          </p:txBody>
        </p:sp>
      </p:grpSp>
      <p:grpSp>
        <p:nvGrpSpPr>
          <p:cNvPr id="14" name="Group 12"/>
          <p:cNvGrpSpPr>
            <a:grpSpLocks noChangeAspect="1"/>
          </p:cNvGrpSpPr>
          <p:nvPr/>
        </p:nvGrpSpPr>
        <p:grpSpPr bwMode="auto">
          <a:xfrm>
            <a:off x="2311101" y="4092252"/>
            <a:ext cx="8656209" cy="2496277"/>
            <a:chOff x="2359" y="1999"/>
            <a:chExt cx="7017" cy="2023"/>
          </a:xfrm>
        </p:grpSpPr>
        <p:sp>
          <p:nvSpPr>
            <p:cNvPr id="15" name="AutoShape 18"/>
            <p:cNvSpPr>
              <a:spLocks noChangeAspect="1" noChangeArrowheads="1" noTextEdit="1"/>
            </p:cNvSpPr>
            <p:nvPr/>
          </p:nvSpPr>
          <p:spPr bwMode="auto">
            <a:xfrm>
              <a:off x="2359" y="1999"/>
              <a:ext cx="7017" cy="2023"/>
            </a:xfrm>
            <a:prstGeom prst="rect">
              <a:avLst/>
            </a:prstGeom>
            <a:noFill/>
          </p:spPr>
          <p:txBody>
            <a:bodyPr vert="horz" wrap="square" lIns="121920" tIns="60960" rIns="121920" bIns="60960" numCol="1" anchor="t" anchorCtr="0" compatLnSpc="1">
              <a:prstTxWarp prst="textNoShape">
                <a:avLst/>
              </a:prstTxWarp>
            </a:bodyPr>
            <a:lstStyle/>
            <a:p>
              <a:endParaRPr lang="en-GB" sz="2933"/>
            </a:p>
          </p:txBody>
        </p:sp>
        <p:sp>
          <p:nvSpPr>
            <p:cNvPr id="16" name="AutoShape 17"/>
            <p:cNvSpPr>
              <a:spLocks noChangeShapeType="1"/>
            </p:cNvSpPr>
            <p:nvPr/>
          </p:nvSpPr>
          <p:spPr bwMode="auto">
            <a:xfrm>
              <a:off x="2937" y="2831"/>
              <a:ext cx="5774" cy="0"/>
            </a:xfrm>
            <a:prstGeom prst="straightConnector1">
              <a:avLst/>
            </a:prstGeom>
            <a:noFill/>
            <a:ln w="9525">
              <a:solidFill>
                <a:srgbClr val="000000"/>
              </a:solidFill>
              <a:round/>
              <a:headEnd/>
              <a:tailEnd/>
            </a:ln>
          </p:spPr>
          <p:txBody>
            <a:bodyPr vert="horz" wrap="square" lIns="121920" tIns="60960" rIns="121920" bIns="60960" numCol="1" anchor="t" anchorCtr="0" compatLnSpc="1">
              <a:prstTxWarp prst="textNoShape">
                <a:avLst/>
              </a:prstTxWarp>
            </a:bodyPr>
            <a:lstStyle/>
            <a:p>
              <a:endParaRPr lang="en-GB" sz="2933"/>
            </a:p>
          </p:txBody>
        </p:sp>
        <p:sp>
          <p:nvSpPr>
            <p:cNvPr id="17" name="AutoShape 16"/>
            <p:cNvSpPr>
              <a:spLocks noChangeShapeType="1"/>
            </p:cNvSpPr>
            <p:nvPr/>
          </p:nvSpPr>
          <p:spPr bwMode="auto">
            <a:xfrm>
              <a:off x="5660" y="2831"/>
              <a:ext cx="0" cy="1045"/>
            </a:xfrm>
            <a:prstGeom prst="straightConnector1">
              <a:avLst/>
            </a:prstGeom>
            <a:noFill/>
            <a:ln w="9525">
              <a:solidFill>
                <a:srgbClr val="000000"/>
              </a:solidFill>
              <a:round/>
              <a:headEnd/>
              <a:tailEnd/>
            </a:ln>
          </p:spPr>
          <p:txBody>
            <a:bodyPr vert="horz" wrap="square" lIns="121920" tIns="60960" rIns="121920" bIns="60960" numCol="1" anchor="t" anchorCtr="0" compatLnSpc="1">
              <a:prstTxWarp prst="textNoShape">
                <a:avLst/>
              </a:prstTxWarp>
            </a:bodyPr>
            <a:lstStyle/>
            <a:p>
              <a:endParaRPr lang="en-GB" sz="2933"/>
            </a:p>
          </p:txBody>
        </p:sp>
        <p:sp>
          <p:nvSpPr>
            <p:cNvPr id="18" name="Text Box 15"/>
            <p:cNvSpPr txBox="1">
              <a:spLocks noChangeArrowheads="1"/>
            </p:cNvSpPr>
            <p:nvPr/>
          </p:nvSpPr>
          <p:spPr bwMode="auto">
            <a:xfrm>
              <a:off x="2937" y="2904"/>
              <a:ext cx="2359" cy="607"/>
            </a:xfrm>
            <a:prstGeom prst="rect">
              <a:avLst/>
            </a:prstGeom>
            <a:solidFill>
              <a:srgbClr val="FFFFFF">
                <a:alpha val="0"/>
              </a:srgbClr>
            </a:solidFill>
            <a:ln w="9525">
              <a:noFill/>
              <a:miter lim="800000"/>
              <a:headEnd/>
              <a:tailEnd/>
            </a:ln>
          </p:spPr>
          <p:txBody>
            <a:bodyPr vert="horz" wrap="square" lIns="121920" tIns="60960" rIns="121920" bIns="60960" numCol="1" anchor="t" anchorCtr="0" compatLnSpc="1">
              <a:prstTxWarp prst="textNoShape">
                <a:avLst/>
              </a:prstTxWarp>
            </a:bodyPr>
            <a:lstStyle/>
            <a:p>
              <a:pPr algn="just" defTabSz="1219170" fontAlgn="base">
                <a:spcBef>
                  <a:spcPct val="0"/>
                </a:spcBef>
                <a:spcAft>
                  <a:spcPct val="0"/>
                </a:spcAft>
              </a:pPr>
              <a:r>
                <a:rPr lang="cs-CZ" sz="2933" dirty="0">
                  <a:latin typeface="Arial" pitchFamily="34" charset="0"/>
                  <a:ea typeface="Times New Roman" pitchFamily="18" charset="0"/>
                  <a:cs typeface="Arial" pitchFamily="34" charset="0"/>
                </a:rPr>
                <a:t>Majetek</a:t>
              </a:r>
              <a:endParaRPr lang="cs-CZ" sz="2933" dirty="0">
                <a:latin typeface="Arial" pitchFamily="34" charset="0"/>
                <a:cs typeface="Arial" pitchFamily="34" charset="0"/>
              </a:endParaRPr>
            </a:p>
          </p:txBody>
        </p:sp>
        <p:sp>
          <p:nvSpPr>
            <p:cNvPr id="19" name="Text Box 14"/>
            <p:cNvSpPr txBox="1">
              <a:spLocks noChangeArrowheads="1"/>
            </p:cNvSpPr>
            <p:nvPr/>
          </p:nvSpPr>
          <p:spPr bwMode="auto">
            <a:xfrm>
              <a:off x="5818" y="2904"/>
              <a:ext cx="2845" cy="607"/>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pPr algn="r" defTabSz="1219170" fontAlgn="base">
                <a:spcBef>
                  <a:spcPct val="0"/>
                </a:spcBef>
                <a:spcAft>
                  <a:spcPct val="0"/>
                </a:spcAft>
              </a:pPr>
              <a:r>
                <a:rPr lang="cs-CZ" sz="2933" dirty="0">
                  <a:latin typeface="Arial" pitchFamily="34" charset="0"/>
                  <a:ea typeface="Times New Roman" pitchFamily="18" charset="0"/>
                  <a:cs typeface="Arial" pitchFamily="34" charset="0"/>
                </a:rPr>
                <a:t>Zdroje financování</a:t>
              </a:r>
              <a:endParaRPr lang="cs-CZ" sz="2933" dirty="0">
                <a:latin typeface="Arial" pitchFamily="34" charset="0"/>
                <a:cs typeface="Arial" pitchFamily="34" charset="0"/>
              </a:endParaRPr>
            </a:p>
          </p:txBody>
        </p:sp>
        <p:sp>
          <p:nvSpPr>
            <p:cNvPr id="20" name="Text Box 13"/>
            <p:cNvSpPr txBox="1">
              <a:spLocks noChangeArrowheads="1"/>
            </p:cNvSpPr>
            <p:nvPr/>
          </p:nvSpPr>
          <p:spPr bwMode="auto">
            <a:xfrm>
              <a:off x="3979" y="2269"/>
              <a:ext cx="3754" cy="451"/>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pPr algn="just" defTabSz="1219170" fontAlgn="base">
                <a:spcBef>
                  <a:spcPct val="0"/>
                </a:spcBef>
                <a:spcAft>
                  <a:spcPct val="0"/>
                </a:spcAft>
              </a:pPr>
              <a:r>
                <a:rPr lang="cs-CZ" sz="2933" b="1" dirty="0">
                  <a:latin typeface="Arial" pitchFamily="34" charset="0"/>
                  <a:ea typeface="Times New Roman" pitchFamily="18" charset="0"/>
                  <a:cs typeface="Arial" pitchFamily="34" charset="0"/>
                </a:rPr>
                <a:t>Rozvaha domácnosti</a:t>
              </a:r>
              <a:endParaRPr lang="cs-CZ" sz="2933" b="1" dirty="0">
                <a:latin typeface="Arial" pitchFamily="34" charset="0"/>
                <a:cs typeface="Arial" pitchFamily="34" charset="0"/>
              </a:endParaRPr>
            </a:p>
          </p:txBody>
        </p:sp>
      </p:grpSp>
    </p:spTree>
    <p:extLst>
      <p:ext uri="{BB962C8B-B14F-4D97-AF65-F5344CB8AC3E}">
        <p14:creationId xmlns:p14="http://schemas.microsoft.com/office/powerpoint/2010/main" val="422458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43477"/>
            <a:ext cx="10363200" cy="818521"/>
          </a:xfrm>
        </p:spPr>
        <p:txBody>
          <a:bodyPr>
            <a:normAutofit fontScale="90000"/>
          </a:bodyPr>
          <a:lstStyle/>
          <a:p>
            <a:r>
              <a:rPr lang="cs-CZ" sz="4800" dirty="0">
                <a:solidFill>
                  <a:srgbClr val="2F7F95"/>
                </a:solidFill>
                <a:latin typeface="+mn-lt"/>
                <a:ea typeface="+mn-ea"/>
                <a:cs typeface="+mn-cs"/>
              </a:rPr>
              <a:t>Podmínky absolvování předmětu Finanční poradenství </a:t>
            </a:r>
            <a:br>
              <a:rPr lang="cs-CZ" sz="4800" dirty="0">
                <a:solidFill>
                  <a:srgbClr val="2F7F95"/>
                </a:solidFill>
                <a:latin typeface="+mn-lt"/>
                <a:ea typeface="+mn-ea"/>
                <a:cs typeface="+mn-cs"/>
              </a:rPr>
            </a:br>
            <a:r>
              <a:rPr lang="cs-CZ" sz="4800" dirty="0">
                <a:solidFill>
                  <a:srgbClr val="2F7F95"/>
                </a:solidFill>
                <a:latin typeface="+mn-lt"/>
                <a:ea typeface="+mn-ea"/>
                <a:cs typeface="+mn-cs"/>
              </a:rPr>
              <a:t>LS </a:t>
            </a:r>
            <a:r>
              <a:rPr lang="cs-CZ" sz="4800" dirty="0" err="1">
                <a:solidFill>
                  <a:srgbClr val="2F7F95"/>
                </a:solidFill>
                <a:latin typeface="+mn-lt"/>
                <a:ea typeface="+mn-ea"/>
                <a:cs typeface="+mn-cs"/>
              </a:rPr>
              <a:t>ak</a:t>
            </a:r>
            <a:r>
              <a:rPr lang="cs-CZ" sz="4800" dirty="0">
                <a:solidFill>
                  <a:srgbClr val="2F7F95"/>
                </a:solidFill>
                <a:latin typeface="+mn-lt"/>
                <a:ea typeface="+mn-ea"/>
                <a:cs typeface="+mn-cs"/>
              </a:rPr>
              <a:t>. r. 2020/2021</a:t>
            </a:r>
            <a:endParaRPr lang="en-US" sz="4800" dirty="0">
              <a:solidFill>
                <a:srgbClr val="2F7F95"/>
              </a:solidFill>
              <a:latin typeface="+mn-lt"/>
              <a:ea typeface="+mn-ea"/>
              <a:cs typeface="+mn-cs"/>
            </a:endParaRPr>
          </a:p>
        </p:txBody>
      </p:sp>
      <p:sp>
        <p:nvSpPr>
          <p:cNvPr id="3" name="Subtitle 2"/>
          <p:cNvSpPr>
            <a:spLocks noGrp="1"/>
          </p:cNvSpPr>
          <p:nvPr>
            <p:ph type="subTitle" idx="1"/>
          </p:nvPr>
        </p:nvSpPr>
        <p:spPr>
          <a:xfrm>
            <a:off x="1775520" y="3236979"/>
            <a:ext cx="8534400" cy="694928"/>
          </a:xfrm>
        </p:spPr>
        <p:txBody>
          <a:bodyPr/>
          <a:lstStyle/>
          <a:p>
            <a:r>
              <a:rPr lang="cs-CZ" dirty="0">
                <a:solidFill>
                  <a:srgbClr val="2F7F95"/>
                </a:solidFill>
              </a:rPr>
              <a:t>Roman Hlawiczka</a:t>
            </a:r>
            <a:endParaRPr lang="en-US" dirty="0">
              <a:solidFill>
                <a:srgbClr val="2F7F95"/>
              </a:solidFill>
            </a:endParaRPr>
          </a:p>
        </p:txBody>
      </p:sp>
      <p:sp>
        <p:nvSpPr>
          <p:cNvPr id="4" name="Zástupný symbol pro číslo snímku 3"/>
          <p:cNvSpPr>
            <a:spLocks noGrp="1"/>
          </p:cNvSpPr>
          <p:nvPr>
            <p:ph type="sldNum" sz="quarter" idx="12"/>
          </p:nvPr>
        </p:nvSpPr>
        <p:spPr/>
        <p:txBody>
          <a:bodyPr/>
          <a:lstStyle/>
          <a:p>
            <a:pPr>
              <a:defRPr/>
            </a:pPr>
            <a:fld id="{A56A599E-94AB-43BC-B268-16036F087CF3}" type="slidenum">
              <a:rPr lang="en-US" smtClean="0"/>
              <a:pPr>
                <a:defRPr/>
              </a:pPr>
              <a:t>2</a:t>
            </a:fld>
            <a:endParaRPr lang="en-US"/>
          </a:p>
        </p:txBody>
      </p:sp>
    </p:spTree>
    <p:extLst>
      <p:ext uri="{BB962C8B-B14F-4D97-AF65-F5344CB8AC3E}">
        <p14:creationId xmlns:p14="http://schemas.microsoft.com/office/powerpoint/2010/main" val="366615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Cash flow domácnosti</a:t>
            </a:r>
            <a:endParaRPr lang="en-US"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20</a:t>
            </a:fld>
            <a:endParaRPr lang="en-US"/>
          </a:p>
        </p:txBody>
      </p:sp>
      <p:sp>
        <p:nvSpPr>
          <p:cNvPr id="6" name="AutoShape 8"/>
          <p:cNvSpPr>
            <a:spLocks noChangeShapeType="1"/>
          </p:cNvSpPr>
          <p:nvPr/>
        </p:nvSpPr>
        <p:spPr bwMode="auto">
          <a:xfrm>
            <a:off x="2831638" y="2564904"/>
            <a:ext cx="8648919" cy="0"/>
          </a:xfrm>
          <a:prstGeom prst="straightConnector1">
            <a:avLst/>
          </a:prstGeom>
          <a:noFill/>
          <a:ln w="9525">
            <a:solidFill>
              <a:srgbClr val="000000"/>
            </a:solidFill>
            <a:round/>
            <a:headEnd/>
            <a:tailEnd/>
          </a:ln>
        </p:spPr>
        <p:txBody>
          <a:bodyPr vert="horz" wrap="square" lIns="121920" tIns="60960" rIns="121920" bIns="60960" numCol="1" anchor="t" anchorCtr="0" compatLnSpc="1">
            <a:prstTxWarp prst="textNoShape">
              <a:avLst/>
            </a:prstTxWarp>
          </a:bodyPr>
          <a:lstStyle/>
          <a:p>
            <a:endParaRPr lang="en-GB" sz="2933"/>
          </a:p>
        </p:txBody>
      </p:sp>
      <p:sp>
        <p:nvSpPr>
          <p:cNvPr id="7" name="AutoShape 7"/>
          <p:cNvSpPr>
            <a:spLocks noChangeShapeType="1"/>
          </p:cNvSpPr>
          <p:nvPr/>
        </p:nvSpPr>
        <p:spPr bwMode="auto">
          <a:xfrm>
            <a:off x="6910441" y="2564904"/>
            <a:ext cx="1497" cy="3344149"/>
          </a:xfrm>
          <a:prstGeom prst="straightConnector1">
            <a:avLst/>
          </a:prstGeom>
          <a:noFill/>
          <a:ln w="9525">
            <a:solidFill>
              <a:srgbClr val="000000"/>
            </a:solidFill>
            <a:round/>
            <a:headEnd/>
            <a:tailEnd/>
          </a:ln>
        </p:spPr>
        <p:txBody>
          <a:bodyPr vert="horz" wrap="square" lIns="121920" tIns="60960" rIns="121920" bIns="60960" numCol="1" anchor="t" anchorCtr="0" compatLnSpc="1">
            <a:prstTxWarp prst="textNoShape">
              <a:avLst/>
            </a:prstTxWarp>
          </a:bodyPr>
          <a:lstStyle/>
          <a:p>
            <a:endParaRPr lang="en-GB" sz="2933"/>
          </a:p>
        </p:txBody>
      </p:sp>
      <p:sp>
        <p:nvSpPr>
          <p:cNvPr id="8" name="Text Box 6"/>
          <p:cNvSpPr txBox="1">
            <a:spLocks noChangeArrowheads="1"/>
          </p:cNvSpPr>
          <p:nvPr/>
        </p:nvSpPr>
        <p:spPr bwMode="auto">
          <a:xfrm>
            <a:off x="2830139" y="1856788"/>
            <a:ext cx="2976343" cy="506929"/>
          </a:xfrm>
          <a:prstGeom prst="rect">
            <a:avLst/>
          </a:prstGeom>
          <a:solidFill>
            <a:srgbClr val="FFFFFF">
              <a:alpha val="0"/>
            </a:srgbClr>
          </a:solidFill>
          <a:ln w="9525">
            <a:noFill/>
            <a:miter lim="800000"/>
            <a:headEnd/>
            <a:tailEnd/>
          </a:ln>
        </p:spPr>
        <p:txBody>
          <a:bodyPr vert="horz" wrap="square" lIns="121920" tIns="60960" rIns="121920" bIns="60960" numCol="1" anchor="t" anchorCtr="0" compatLnSpc="1">
            <a:prstTxWarp prst="textNoShape">
              <a:avLst/>
            </a:prstTxWarp>
          </a:bodyPr>
          <a:lstStyle/>
          <a:p>
            <a:pPr algn="just" defTabSz="1219170" fontAlgn="base">
              <a:spcBef>
                <a:spcPct val="0"/>
              </a:spcBef>
              <a:spcAft>
                <a:spcPct val="0"/>
              </a:spcAft>
            </a:pPr>
            <a:r>
              <a:rPr lang="cs-CZ" sz="2933" dirty="0">
                <a:latin typeface="Arial" pitchFamily="34" charset="0"/>
                <a:ea typeface="Times New Roman" pitchFamily="18" charset="0"/>
                <a:cs typeface="Arial" pitchFamily="34" charset="0"/>
              </a:rPr>
              <a:t>Příjmy</a:t>
            </a:r>
            <a:endParaRPr lang="cs-CZ" sz="2933" dirty="0">
              <a:latin typeface="Arial" pitchFamily="34" charset="0"/>
              <a:cs typeface="Arial" pitchFamily="34" charset="0"/>
            </a:endParaRPr>
          </a:p>
        </p:txBody>
      </p:sp>
      <p:sp>
        <p:nvSpPr>
          <p:cNvPr id="9" name="Text Box 5"/>
          <p:cNvSpPr txBox="1">
            <a:spLocks noChangeArrowheads="1"/>
          </p:cNvSpPr>
          <p:nvPr/>
        </p:nvSpPr>
        <p:spPr bwMode="auto">
          <a:xfrm>
            <a:off x="9742983" y="1856787"/>
            <a:ext cx="1727088" cy="609899"/>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pPr algn="r" defTabSz="1219170" fontAlgn="base">
              <a:spcBef>
                <a:spcPct val="0"/>
              </a:spcBef>
              <a:spcAft>
                <a:spcPct val="0"/>
              </a:spcAft>
            </a:pPr>
            <a:r>
              <a:rPr lang="cs-CZ" sz="2933" dirty="0">
                <a:latin typeface="Arial" pitchFamily="34" charset="0"/>
                <a:ea typeface="Times New Roman" pitchFamily="18" charset="0"/>
                <a:cs typeface="Arial" pitchFamily="34" charset="0"/>
              </a:rPr>
              <a:t>Výdaje</a:t>
            </a:r>
            <a:endParaRPr lang="cs-CZ" sz="2933" dirty="0">
              <a:latin typeface="Arial" pitchFamily="34" charset="0"/>
              <a:cs typeface="Arial" pitchFamily="34" charset="0"/>
            </a:endParaRPr>
          </a:p>
        </p:txBody>
      </p:sp>
      <p:sp>
        <p:nvSpPr>
          <p:cNvPr id="10" name="Text Box 3"/>
          <p:cNvSpPr txBox="1">
            <a:spLocks noChangeArrowheads="1"/>
          </p:cNvSpPr>
          <p:nvPr/>
        </p:nvSpPr>
        <p:spPr bwMode="auto">
          <a:xfrm>
            <a:off x="2831637" y="2726488"/>
            <a:ext cx="3863104" cy="2911675"/>
          </a:xfrm>
          <a:prstGeom prst="rect">
            <a:avLst/>
          </a:prstGeom>
          <a:solidFill>
            <a:srgbClr val="FFFFFF">
              <a:alpha val="0"/>
            </a:srgbClr>
          </a:solidFill>
          <a:ln w="9525">
            <a:noFill/>
            <a:miter lim="800000"/>
            <a:headEnd/>
            <a:tailEnd/>
          </a:ln>
        </p:spPr>
        <p:txBody>
          <a:bodyPr vert="horz" wrap="square" lIns="121920" tIns="60960" rIns="121920" bIns="60960" numCol="1" anchor="t" anchorCtr="0" compatLnSpc="1">
            <a:prstTxWarp prst="textNoShape">
              <a:avLst/>
            </a:prstTxWarp>
          </a:bodyPr>
          <a:lstStyle/>
          <a:p>
            <a:pPr algn="just" defTabSz="1219170" fontAlgn="base">
              <a:spcBef>
                <a:spcPct val="0"/>
              </a:spcBef>
              <a:spcAft>
                <a:spcPct val="0"/>
              </a:spcAft>
            </a:pPr>
            <a:r>
              <a:rPr lang="cs-CZ" sz="2933" dirty="0">
                <a:latin typeface="Arial" pitchFamily="34" charset="0"/>
                <a:ea typeface="Times New Roman" pitchFamily="18" charset="0"/>
                <a:cs typeface="Arial" pitchFamily="34" charset="0"/>
              </a:rPr>
              <a:t>Aktivní</a:t>
            </a:r>
          </a:p>
          <a:p>
            <a:pPr algn="just" defTabSz="1219170" fontAlgn="base">
              <a:spcBef>
                <a:spcPct val="0"/>
              </a:spcBef>
              <a:spcAft>
                <a:spcPct val="0"/>
              </a:spcAft>
            </a:pPr>
            <a:endParaRPr lang="cs-CZ" sz="2933" dirty="0">
              <a:latin typeface="Arial" pitchFamily="34" charset="0"/>
              <a:cs typeface="Arial" pitchFamily="34" charset="0"/>
            </a:endParaRPr>
          </a:p>
          <a:p>
            <a:pPr algn="just" defTabSz="1219170" eaLnBrk="0" fontAlgn="base" hangingPunct="0">
              <a:spcBef>
                <a:spcPct val="0"/>
              </a:spcBef>
              <a:spcAft>
                <a:spcPct val="0"/>
              </a:spcAft>
            </a:pPr>
            <a:r>
              <a:rPr lang="cs-CZ" sz="2933" dirty="0">
                <a:latin typeface="Arial" pitchFamily="34" charset="0"/>
                <a:ea typeface="Times New Roman" pitchFamily="18" charset="0"/>
                <a:cs typeface="Arial" pitchFamily="34" charset="0"/>
              </a:rPr>
              <a:t>Pasivní </a:t>
            </a:r>
            <a:endParaRPr lang="cs-CZ" sz="2933" dirty="0">
              <a:latin typeface="Arial" pitchFamily="34" charset="0"/>
              <a:cs typeface="Arial" pitchFamily="34" charset="0"/>
            </a:endParaRPr>
          </a:p>
          <a:p>
            <a:pPr algn="just" defTabSz="1219170" eaLnBrk="0" fontAlgn="base" hangingPunct="0">
              <a:spcBef>
                <a:spcPct val="0"/>
              </a:spcBef>
              <a:spcAft>
                <a:spcPct val="0"/>
              </a:spcAft>
            </a:pPr>
            <a:endParaRPr lang="cs-CZ" sz="2933" dirty="0">
              <a:latin typeface="Arial" pitchFamily="34" charset="0"/>
              <a:ea typeface="Times New Roman" pitchFamily="18" charset="0"/>
              <a:cs typeface="Arial" pitchFamily="34" charset="0"/>
            </a:endParaRPr>
          </a:p>
          <a:p>
            <a:pPr algn="just" defTabSz="1219170" eaLnBrk="0" fontAlgn="base" hangingPunct="0">
              <a:spcBef>
                <a:spcPct val="0"/>
              </a:spcBef>
              <a:spcAft>
                <a:spcPct val="0"/>
              </a:spcAft>
            </a:pPr>
            <a:r>
              <a:rPr lang="cs-CZ" sz="2933" dirty="0">
                <a:latin typeface="Arial" pitchFamily="34" charset="0"/>
                <a:ea typeface="Times New Roman" pitchFamily="18" charset="0"/>
                <a:cs typeface="Arial" pitchFamily="34" charset="0"/>
              </a:rPr>
              <a:t>Nahodilé</a:t>
            </a:r>
            <a:endParaRPr lang="cs-CZ" sz="2933" dirty="0">
              <a:latin typeface="Arial" pitchFamily="34" charset="0"/>
              <a:cs typeface="Arial" pitchFamily="34" charset="0"/>
            </a:endParaRPr>
          </a:p>
        </p:txBody>
      </p:sp>
      <p:sp>
        <p:nvSpPr>
          <p:cNvPr id="11" name="Text Box 2"/>
          <p:cNvSpPr txBox="1">
            <a:spLocks noChangeArrowheads="1"/>
          </p:cNvSpPr>
          <p:nvPr/>
        </p:nvSpPr>
        <p:spPr bwMode="auto">
          <a:xfrm>
            <a:off x="7439202" y="2769260"/>
            <a:ext cx="3936501" cy="2910091"/>
          </a:xfrm>
          <a:prstGeom prst="rect">
            <a:avLst/>
          </a:prstGeom>
          <a:solidFill>
            <a:srgbClr val="FFFFFF">
              <a:alpha val="0"/>
            </a:srgbClr>
          </a:solidFill>
          <a:ln w="9525">
            <a:noFill/>
            <a:miter lim="800000"/>
            <a:headEnd/>
            <a:tailEnd/>
          </a:ln>
        </p:spPr>
        <p:txBody>
          <a:bodyPr vert="horz" wrap="square" lIns="121920" tIns="60960" rIns="121920" bIns="60960" numCol="1" anchor="t" anchorCtr="0" compatLnSpc="1">
            <a:prstTxWarp prst="textNoShape">
              <a:avLst/>
            </a:prstTxWarp>
          </a:bodyPr>
          <a:lstStyle/>
          <a:p>
            <a:pPr algn="r" defTabSz="1219170" fontAlgn="base">
              <a:spcBef>
                <a:spcPct val="0"/>
              </a:spcBef>
              <a:spcAft>
                <a:spcPct val="0"/>
              </a:spcAft>
            </a:pPr>
            <a:r>
              <a:rPr lang="cs-CZ" sz="2933" dirty="0">
                <a:latin typeface="Arial" pitchFamily="34" charset="0"/>
                <a:ea typeface="Times New Roman" pitchFamily="18" charset="0"/>
                <a:cs typeface="Arial" pitchFamily="34" charset="0"/>
              </a:rPr>
              <a:t>Nezbytné</a:t>
            </a:r>
            <a:endParaRPr lang="cs-CZ" sz="2933" dirty="0">
              <a:latin typeface="Arial" pitchFamily="34" charset="0"/>
              <a:cs typeface="Arial" pitchFamily="34" charset="0"/>
            </a:endParaRPr>
          </a:p>
          <a:p>
            <a:pPr algn="r" defTabSz="1219170" eaLnBrk="0" fontAlgn="base" hangingPunct="0">
              <a:spcBef>
                <a:spcPct val="0"/>
              </a:spcBef>
              <a:spcAft>
                <a:spcPct val="0"/>
              </a:spcAft>
            </a:pPr>
            <a:endParaRPr lang="cs-CZ" sz="2933" dirty="0">
              <a:latin typeface="Arial" pitchFamily="34" charset="0"/>
              <a:ea typeface="Times New Roman" pitchFamily="18" charset="0"/>
              <a:cs typeface="Arial" pitchFamily="34" charset="0"/>
            </a:endParaRPr>
          </a:p>
          <a:p>
            <a:pPr algn="r" defTabSz="1219170" eaLnBrk="0" fontAlgn="base" hangingPunct="0">
              <a:spcBef>
                <a:spcPct val="0"/>
              </a:spcBef>
              <a:spcAft>
                <a:spcPct val="0"/>
              </a:spcAft>
            </a:pPr>
            <a:r>
              <a:rPr lang="cs-CZ" sz="2933" dirty="0">
                <a:latin typeface="Arial" pitchFamily="34" charset="0"/>
                <a:ea typeface="Times New Roman" pitchFamily="18" charset="0"/>
                <a:cs typeface="Arial" pitchFamily="34" charset="0"/>
              </a:rPr>
              <a:t>Zbytné</a:t>
            </a:r>
            <a:endParaRPr lang="cs-CZ" sz="2933" dirty="0">
              <a:latin typeface="Arial" pitchFamily="34" charset="0"/>
              <a:cs typeface="Arial" pitchFamily="34" charset="0"/>
            </a:endParaRPr>
          </a:p>
          <a:p>
            <a:pPr algn="r" defTabSz="1219170" eaLnBrk="0" fontAlgn="base" hangingPunct="0">
              <a:spcBef>
                <a:spcPct val="0"/>
              </a:spcBef>
              <a:spcAft>
                <a:spcPct val="0"/>
              </a:spcAft>
            </a:pPr>
            <a:endParaRPr lang="cs-CZ" sz="2933" dirty="0">
              <a:latin typeface="Arial" pitchFamily="34" charset="0"/>
              <a:ea typeface="Times New Roman" pitchFamily="18" charset="0"/>
              <a:cs typeface="Arial" pitchFamily="34" charset="0"/>
            </a:endParaRPr>
          </a:p>
          <a:p>
            <a:pPr algn="r" defTabSz="1219170" eaLnBrk="0" fontAlgn="base" hangingPunct="0">
              <a:spcBef>
                <a:spcPct val="0"/>
              </a:spcBef>
              <a:spcAft>
                <a:spcPct val="0"/>
              </a:spcAft>
            </a:pPr>
            <a:r>
              <a:rPr lang="cs-CZ" sz="2933" dirty="0">
                <a:latin typeface="Arial" pitchFamily="34" charset="0"/>
                <a:ea typeface="Times New Roman" pitchFamily="18" charset="0"/>
                <a:cs typeface="Arial" pitchFamily="34" charset="0"/>
              </a:rPr>
              <a:t>Investiční</a:t>
            </a:r>
            <a:endParaRPr lang="cs-CZ" sz="2933" dirty="0">
              <a:latin typeface="Arial" pitchFamily="34" charset="0"/>
              <a:cs typeface="Arial" pitchFamily="34" charset="0"/>
            </a:endParaRPr>
          </a:p>
        </p:txBody>
      </p:sp>
    </p:spTree>
    <p:extLst>
      <p:ext uri="{BB962C8B-B14F-4D97-AF65-F5344CB8AC3E}">
        <p14:creationId xmlns:p14="http://schemas.microsoft.com/office/powerpoint/2010/main" val="171464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Rozvaha domácnosti</a:t>
            </a:r>
            <a:endParaRPr lang="en-US"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21</a:t>
            </a:fld>
            <a:endParaRPr lang="en-US"/>
          </a:p>
        </p:txBody>
      </p:sp>
      <p:sp>
        <p:nvSpPr>
          <p:cNvPr id="6" name="AutoShape 7"/>
          <p:cNvSpPr>
            <a:spLocks noChangeShapeType="1"/>
          </p:cNvSpPr>
          <p:nvPr/>
        </p:nvSpPr>
        <p:spPr bwMode="auto">
          <a:xfrm>
            <a:off x="2679681" y="2612439"/>
            <a:ext cx="8758564" cy="0"/>
          </a:xfrm>
          <a:prstGeom prst="straightConnector1">
            <a:avLst/>
          </a:prstGeom>
          <a:noFill/>
          <a:ln w="9525">
            <a:solidFill>
              <a:srgbClr val="000000"/>
            </a:solidFill>
            <a:round/>
            <a:headEnd/>
            <a:tailEnd/>
          </a:ln>
        </p:spPr>
        <p:txBody>
          <a:bodyPr vert="horz" wrap="square" lIns="121920" tIns="60960" rIns="121920" bIns="60960" numCol="1" anchor="t" anchorCtr="0" compatLnSpc="1">
            <a:prstTxWarp prst="textNoShape">
              <a:avLst/>
            </a:prstTxWarp>
          </a:bodyPr>
          <a:lstStyle/>
          <a:p>
            <a:endParaRPr lang="en-GB" sz="2933"/>
          </a:p>
        </p:txBody>
      </p:sp>
      <p:sp>
        <p:nvSpPr>
          <p:cNvPr id="7" name="AutoShape 6"/>
          <p:cNvSpPr>
            <a:spLocks noChangeShapeType="1"/>
          </p:cNvSpPr>
          <p:nvPr/>
        </p:nvSpPr>
        <p:spPr bwMode="auto">
          <a:xfrm>
            <a:off x="6810191" y="2612439"/>
            <a:ext cx="1517" cy="2699228"/>
          </a:xfrm>
          <a:prstGeom prst="straightConnector1">
            <a:avLst/>
          </a:prstGeom>
          <a:noFill/>
          <a:ln w="9525">
            <a:solidFill>
              <a:srgbClr val="000000"/>
            </a:solidFill>
            <a:round/>
            <a:headEnd/>
            <a:tailEnd/>
          </a:ln>
        </p:spPr>
        <p:txBody>
          <a:bodyPr vert="horz" wrap="square" lIns="121920" tIns="60960" rIns="121920" bIns="60960" numCol="1" anchor="t" anchorCtr="0" compatLnSpc="1">
            <a:prstTxWarp prst="textNoShape">
              <a:avLst/>
            </a:prstTxWarp>
          </a:bodyPr>
          <a:lstStyle/>
          <a:p>
            <a:endParaRPr lang="en-GB" sz="2933"/>
          </a:p>
        </p:txBody>
      </p:sp>
      <p:sp>
        <p:nvSpPr>
          <p:cNvPr id="8" name="Text Box 5"/>
          <p:cNvSpPr txBox="1">
            <a:spLocks noChangeArrowheads="1"/>
          </p:cNvSpPr>
          <p:nvPr/>
        </p:nvSpPr>
        <p:spPr bwMode="auto">
          <a:xfrm>
            <a:off x="6810192" y="1929640"/>
            <a:ext cx="4527937" cy="580507"/>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pPr algn="r" defTabSz="1219170" fontAlgn="base">
              <a:spcBef>
                <a:spcPct val="0"/>
              </a:spcBef>
              <a:spcAft>
                <a:spcPct val="0"/>
              </a:spcAft>
            </a:pPr>
            <a:r>
              <a:rPr lang="cs-CZ" sz="2933">
                <a:latin typeface="Arial" pitchFamily="34" charset="0"/>
                <a:ea typeface="Times New Roman" pitchFamily="18" charset="0"/>
                <a:cs typeface="Arial" pitchFamily="34" charset="0"/>
              </a:rPr>
              <a:t>Zdroje financování</a:t>
            </a:r>
            <a:endParaRPr lang="cs-CZ" sz="2933">
              <a:latin typeface="Arial" pitchFamily="34" charset="0"/>
              <a:cs typeface="Arial" pitchFamily="34" charset="0"/>
            </a:endParaRPr>
          </a:p>
        </p:txBody>
      </p:sp>
      <p:sp>
        <p:nvSpPr>
          <p:cNvPr id="9" name="Text Box 4"/>
          <p:cNvSpPr txBox="1">
            <a:spLocks noChangeArrowheads="1"/>
          </p:cNvSpPr>
          <p:nvPr/>
        </p:nvSpPr>
        <p:spPr bwMode="auto">
          <a:xfrm>
            <a:off x="2679680" y="2035769"/>
            <a:ext cx="1826344" cy="576671"/>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pPr algn="just" defTabSz="1219170" fontAlgn="base">
              <a:spcBef>
                <a:spcPct val="0"/>
              </a:spcBef>
              <a:spcAft>
                <a:spcPct val="0"/>
              </a:spcAft>
            </a:pPr>
            <a:r>
              <a:rPr lang="cs-CZ" sz="2933" dirty="0">
                <a:latin typeface="Arial" pitchFamily="34" charset="0"/>
                <a:ea typeface="Times New Roman" pitchFamily="18" charset="0"/>
                <a:cs typeface="Arial" pitchFamily="34" charset="0"/>
              </a:rPr>
              <a:t>Majetek</a:t>
            </a:r>
            <a:endParaRPr lang="cs-CZ" sz="2933" dirty="0">
              <a:latin typeface="Arial" pitchFamily="34" charset="0"/>
              <a:cs typeface="Arial" pitchFamily="34" charset="0"/>
            </a:endParaRPr>
          </a:p>
        </p:txBody>
      </p:sp>
      <p:sp>
        <p:nvSpPr>
          <p:cNvPr id="10" name="Text Box 3"/>
          <p:cNvSpPr txBox="1">
            <a:spLocks noChangeArrowheads="1"/>
          </p:cNvSpPr>
          <p:nvPr/>
        </p:nvSpPr>
        <p:spPr bwMode="auto">
          <a:xfrm>
            <a:off x="2573498" y="2879676"/>
            <a:ext cx="3912077" cy="1920531"/>
          </a:xfrm>
          <a:prstGeom prst="rect">
            <a:avLst/>
          </a:prstGeom>
          <a:solidFill>
            <a:srgbClr val="FFFFFF">
              <a:alpha val="0"/>
            </a:srgbClr>
          </a:solidFill>
          <a:ln w="9525">
            <a:noFill/>
            <a:miter lim="800000"/>
            <a:headEnd/>
            <a:tailEnd/>
          </a:ln>
        </p:spPr>
        <p:txBody>
          <a:bodyPr vert="horz" wrap="square" lIns="121920" tIns="60960" rIns="121920" bIns="60960" numCol="1" anchor="t" anchorCtr="0" compatLnSpc="1">
            <a:prstTxWarp prst="textNoShape">
              <a:avLst/>
            </a:prstTxWarp>
          </a:bodyPr>
          <a:lstStyle/>
          <a:p>
            <a:pPr algn="just" defTabSz="1219170" fontAlgn="base">
              <a:spcBef>
                <a:spcPct val="0"/>
              </a:spcBef>
              <a:spcAft>
                <a:spcPct val="0"/>
              </a:spcAft>
            </a:pPr>
            <a:r>
              <a:rPr lang="cs-CZ" sz="2933" dirty="0">
                <a:latin typeface="Arial" pitchFamily="34" charset="0"/>
                <a:ea typeface="Times New Roman" pitchFamily="18" charset="0"/>
                <a:cs typeface="Arial" pitchFamily="34" charset="0"/>
              </a:rPr>
              <a:t>Výdělečný</a:t>
            </a:r>
          </a:p>
          <a:p>
            <a:pPr algn="just" defTabSz="1219170" fontAlgn="base">
              <a:spcBef>
                <a:spcPct val="0"/>
              </a:spcBef>
              <a:spcAft>
                <a:spcPct val="0"/>
              </a:spcAft>
            </a:pPr>
            <a:endParaRPr lang="cs-CZ" sz="2933" dirty="0">
              <a:latin typeface="Arial" pitchFamily="34" charset="0"/>
              <a:cs typeface="Arial" pitchFamily="34" charset="0"/>
            </a:endParaRPr>
          </a:p>
          <a:p>
            <a:pPr algn="just" defTabSz="1219170" eaLnBrk="0" fontAlgn="base" hangingPunct="0">
              <a:spcBef>
                <a:spcPct val="0"/>
              </a:spcBef>
              <a:spcAft>
                <a:spcPct val="0"/>
              </a:spcAft>
            </a:pPr>
            <a:r>
              <a:rPr lang="cs-CZ" sz="2933" dirty="0">
                <a:latin typeface="Arial" pitchFamily="34" charset="0"/>
                <a:ea typeface="Times New Roman" pitchFamily="18" charset="0"/>
                <a:cs typeface="Arial" pitchFamily="34" charset="0"/>
              </a:rPr>
              <a:t>Nevýdělečný</a:t>
            </a:r>
            <a:endParaRPr lang="cs-CZ" sz="2933" dirty="0">
              <a:latin typeface="Arial" pitchFamily="34" charset="0"/>
              <a:cs typeface="Arial" pitchFamily="34" charset="0"/>
            </a:endParaRPr>
          </a:p>
        </p:txBody>
      </p:sp>
      <p:sp>
        <p:nvSpPr>
          <p:cNvPr id="11" name="Text Box 2"/>
          <p:cNvSpPr txBox="1">
            <a:spLocks noChangeArrowheads="1"/>
          </p:cNvSpPr>
          <p:nvPr/>
        </p:nvSpPr>
        <p:spPr bwMode="auto">
          <a:xfrm>
            <a:off x="7344140" y="2756926"/>
            <a:ext cx="3910561" cy="2348879"/>
          </a:xfrm>
          <a:prstGeom prst="rect">
            <a:avLst/>
          </a:prstGeom>
          <a:solidFill>
            <a:srgbClr val="FFFFFF">
              <a:alpha val="0"/>
            </a:srgbClr>
          </a:solidFill>
          <a:ln w="9525">
            <a:noFill/>
            <a:miter lim="800000"/>
            <a:headEnd/>
            <a:tailEnd/>
          </a:ln>
        </p:spPr>
        <p:txBody>
          <a:bodyPr vert="horz" wrap="square" lIns="121920" tIns="60960" rIns="121920" bIns="60960" numCol="1" anchor="t" anchorCtr="0" compatLnSpc="1">
            <a:prstTxWarp prst="textNoShape">
              <a:avLst/>
            </a:prstTxWarp>
          </a:bodyPr>
          <a:lstStyle/>
          <a:p>
            <a:pPr algn="r" defTabSz="1219170" fontAlgn="base">
              <a:spcBef>
                <a:spcPct val="0"/>
              </a:spcBef>
              <a:spcAft>
                <a:spcPct val="0"/>
              </a:spcAft>
            </a:pPr>
            <a:r>
              <a:rPr lang="cs-CZ" sz="2933" dirty="0">
                <a:latin typeface="Arial" pitchFamily="34" charset="0"/>
                <a:ea typeface="Times New Roman" pitchFamily="18" charset="0"/>
                <a:cs typeface="Arial" pitchFamily="34" charset="0"/>
              </a:rPr>
              <a:t>Úspory</a:t>
            </a:r>
          </a:p>
          <a:p>
            <a:pPr algn="r" defTabSz="1219170" fontAlgn="base">
              <a:spcBef>
                <a:spcPct val="0"/>
              </a:spcBef>
              <a:spcAft>
                <a:spcPct val="0"/>
              </a:spcAft>
            </a:pPr>
            <a:endParaRPr lang="cs-CZ" sz="2933" dirty="0">
              <a:latin typeface="Arial" pitchFamily="34" charset="0"/>
              <a:cs typeface="Arial" pitchFamily="34" charset="0"/>
            </a:endParaRPr>
          </a:p>
          <a:p>
            <a:pPr algn="r" defTabSz="1219170" eaLnBrk="0" fontAlgn="base" hangingPunct="0">
              <a:spcBef>
                <a:spcPct val="0"/>
              </a:spcBef>
              <a:spcAft>
                <a:spcPct val="0"/>
              </a:spcAft>
            </a:pPr>
            <a:r>
              <a:rPr lang="cs-CZ" sz="2933" dirty="0">
                <a:latin typeface="Arial" pitchFamily="34" charset="0"/>
                <a:ea typeface="Times New Roman" pitchFamily="18" charset="0"/>
                <a:cs typeface="Arial" pitchFamily="34" charset="0"/>
              </a:rPr>
              <a:t>Dluhy</a:t>
            </a:r>
          </a:p>
          <a:p>
            <a:pPr algn="r" defTabSz="1219170" eaLnBrk="0" fontAlgn="base" hangingPunct="0">
              <a:spcBef>
                <a:spcPct val="0"/>
              </a:spcBef>
              <a:spcAft>
                <a:spcPct val="0"/>
              </a:spcAft>
            </a:pPr>
            <a:endParaRPr lang="cs-CZ" sz="2933" dirty="0">
              <a:latin typeface="Arial" pitchFamily="34" charset="0"/>
              <a:cs typeface="Arial" pitchFamily="34" charset="0"/>
            </a:endParaRPr>
          </a:p>
          <a:p>
            <a:pPr algn="r" defTabSz="1219170" eaLnBrk="0" fontAlgn="base" hangingPunct="0">
              <a:spcBef>
                <a:spcPct val="0"/>
              </a:spcBef>
              <a:spcAft>
                <a:spcPct val="0"/>
              </a:spcAft>
            </a:pPr>
            <a:r>
              <a:rPr lang="cs-CZ" sz="2933" dirty="0">
                <a:latin typeface="Arial" pitchFamily="34" charset="0"/>
                <a:ea typeface="Times New Roman" pitchFamily="18" charset="0"/>
                <a:cs typeface="Arial" pitchFamily="34" charset="0"/>
              </a:rPr>
              <a:t>Nahodilé</a:t>
            </a:r>
            <a:endParaRPr lang="cs-CZ" sz="2933" dirty="0">
              <a:latin typeface="Arial" pitchFamily="34" charset="0"/>
              <a:cs typeface="Arial" pitchFamily="34" charset="0"/>
            </a:endParaRPr>
          </a:p>
        </p:txBody>
      </p:sp>
    </p:spTree>
    <p:extLst>
      <p:ext uri="{BB962C8B-B14F-4D97-AF65-F5344CB8AC3E}">
        <p14:creationId xmlns:p14="http://schemas.microsoft.com/office/powerpoint/2010/main" val="38071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p:bldP spid="9" grpId="0"/>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22</a:t>
            </a:fld>
            <a:endParaRPr lang="en-US"/>
          </a:p>
        </p:txBody>
      </p:sp>
      <p:pic>
        <p:nvPicPr>
          <p:cNvPr id="7" name="Obrázek 6" descr="http://www.nenechsedojit.cz/sites/default/files/styles/large/public/screen_shot_2013-07-30_at_7.44.17_pm.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392" y="1028734"/>
            <a:ext cx="3840427" cy="5184575"/>
          </a:xfrm>
          <a:prstGeom prst="rect">
            <a:avLst/>
          </a:prstGeom>
          <a:noFill/>
          <a:ln>
            <a:noFill/>
          </a:ln>
        </p:spPr>
      </p:pic>
      <p:pic>
        <p:nvPicPr>
          <p:cNvPr id="8" name="Obrázek 7" descr="http://www.nenechsedojit.cz/sites/default/files/styles/large/public/screen_shot_2013-07-30_at_7.45.30_pm.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5734" y="2276873"/>
            <a:ext cx="7872873" cy="2304256"/>
          </a:xfrm>
          <a:prstGeom prst="rect">
            <a:avLst/>
          </a:prstGeom>
          <a:noFill/>
          <a:ln>
            <a:noFill/>
          </a:ln>
        </p:spPr>
      </p:pic>
    </p:spTree>
    <p:extLst>
      <p:ext uri="{BB962C8B-B14F-4D97-AF65-F5344CB8AC3E}">
        <p14:creationId xmlns:p14="http://schemas.microsoft.com/office/powerpoint/2010/main" val="399112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Rozdělení domácností dle výsledné bilance</a:t>
            </a:r>
            <a:endParaRPr lang="en-US" dirty="0"/>
          </a:p>
        </p:txBody>
      </p:sp>
      <p:sp>
        <p:nvSpPr>
          <p:cNvPr id="3" name="Content Placeholder 2"/>
          <p:cNvSpPr>
            <a:spLocks noGrp="1"/>
          </p:cNvSpPr>
          <p:nvPr>
            <p:ph idx="1"/>
          </p:nvPr>
        </p:nvSpPr>
        <p:spPr>
          <a:xfrm>
            <a:off x="2831637" y="1988840"/>
            <a:ext cx="9025003" cy="4608512"/>
          </a:xfrm>
        </p:spPr>
        <p:txBody>
          <a:bodyPr>
            <a:normAutofit/>
          </a:bodyPr>
          <a:lstStyle/>
          <a:p>
            <a:pPr marL="355591" indent="-355591">
              <a:lnSpc>
                <a:spcPct val="80000"/>
              </a:lnSpc>
              <a:buClr>
                <a:srgbClr val="307871"/>
              </a:buClr>
            </a:pPr>
            <a:r>
              <a:rPr lang="cs-CZ" sz="3733" dirty="0"/>
              <a:t>Dlužník</a:t>
            </a:r>
          </a:p>
          <a:p>
            <a:pPr marL="1346166" lvl="1" indent="-355591">
              <a:lnSpc>
                <a:spcPct val="80000"/>
              </a:lnSpc>
              <a:buClr>
                <a:srgbClr val="307871"/>
              </a:buClr>
            </a:pPr>
            <a:r>
              <a:rPr lang="cs-CZ" sz="3200" dirty="0"/>
              <a:t>výsledná bilance záporná</a:t>
            </a:r>
          </a:p>
          <a:p>
            <a:pPr marL="1346166" lvl="1" indent="-355591">
              <a:lnSpc>
                <a:spcPct val="80000"/>
              </a:lnSpc>
              <a:buClr>
                <a:srgbClr val="307871"/>
              </a:buClr>
            </a:pPr>
            <a:endParaRPr lang="cs-CZ" sz="3200" dirty="0"/>
          </a:p>
          <a:p>
            <a:pPr marL="355591" indent="-355591">
              <a:lnSpc>
                <a:spcPct val="80000"/>
              </a:lnSpc>
              <a:buClr>
                <a:srgbClr val="307871"/>
              </a:buClr>
            </a:pPr>
            <a:r>
              <a:rPr lang="cs-CZ" sz="3733" dirty="0"/>
              <a:t>Spotřebitel</a:t>
            </a:r>
          </a:p>
          <a:p>
            <a:pPr marL="1346166" lvl="1" indent="-355591">
              <a:lnSpc>
                <a:spcPct val="80000"/>
              </a:lnSpc>
              <a:buClr>
                <a:srgbClr val="307871"/>
              </a:buClr>
            </a:pPr>
            <a:r>
              <a:rPr lang="cs-CZ" sz="3200" dirty="0"/>
              <a:t>výsledná bilance nulová</a:t>
            </a:r>
          </a:p>
          <a:p>
            <a:pPr marL="1346166" lvl="1" indent="-355591">
              <a:lnSpc>
                <a:spcPct val="80000"/>
              </a:lnSpc>
              <a:buClr>
                <a:srgbClr val="307871"/>
              </a:buClr>
            </a:pPr>
            <a:endParaRPr lang="cs-CZ" sz="3200" dirty="0"/>
          </a:p>
          <a:p>
            <a:pPr marL="355591" indent="-355591">
              <a:lnSpc>
                <a:spcPct val="80000"/>
              </a:lnSpc>
              <a:buClr>
                <a:srgbClr val="307871"/>
              </a:buClr>
            </a:pPr>
            <a:r>
              <a:rPr lang="cs-CZ" sz="3733" dirty="0"/>
              <a:t>Investor</a:t>
            </a:r>
          </a:p>
          <a:p>
            <a:pPr marL="1346166" lvl="1" indent="-355591">
              <a:lnSpc>
                <a:spcPct val="80000"/>
              </a:lnSpc>
              <a:buClr>
                <a:srgbClr val="307871"/>
              </a:buClr>
            </a:pPr>
            <a:r>
              <a:rPr lang="cs-CZ" sz="2933" dirty="0"/>
              <a:t>výsledná bilance kladná</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23</a:t>
            </a:fld>
            <a:endParaRPr lang="en-US"/>
          </a:p>
        </p:txBody>
      </p:sp>
    </p:spTree>
    <p:extLst>
      <p:ext uri="{BB962C8B-B14F-4D97-AF65-F5344CB8AC3E}">
        <p14:creationId xmlns:p14="http://schemas.microsoft.com/office/powerpoint/2010/main" val="78850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dissolve">
                                      <p:cBhvr>
                                        <p:cTn id="26" dur="500"/>
                                        <p:tgtEl>
                                          <p:spTgt spid="3">
                                            <p:txEl>
                                              <p:pRg st="6" end="6"/>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dissolve">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Tvorba rozpočtu</a:t>
            </a:r>
            <a:endParaRPr lang="en-US"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24</a:t>
            </a:fld>
            <a:endParaRPr lang="en-US"/>
          </a:p>
        </p:txBody>
      </p:sp>
      <p:pic>
        <p:nvPicPr>
          <p:cNvPr id="6" name="Obrázek 5"/>
          <p:cNvPicPr/>
          <p:nvPr/>
        </p:nvPicPr>
        <p:blipFill rotWithShape="1">
          <a:blip r:embed="rId2" cstate="print"/>
          <a:srcRect l="12566" t="23045" r="12698" b="15109"/>
          <a:stretch/>
        </p:blipFill>
        <p:spPr bwMode="auto">
          <a:xfrm>
            <a:off x="0" y="1316766"/>
            <a:ext cx="8928992" cy="4800533"/>
          </a:xfrm>
          <a:prstGeom prst="rect">
            <a:avLst/>
          </a:prstGeom>
          <a:ln>
            <a:noFill/>
          </a:ln>
          <a:extLst>
            <a:ext uri="{53640926-AAD7-44D8-BBD7-CCE9431645EC}">
              <a14:shadowObscured xmlns:a14="http://schemas.microsoft.com/office/drawing/2010/main"/>
            </a:ext>
          </a:extLst>
        </p:spPr>
      </p:pic>
      <p:sp>
        <p:nvSpPr>
          <p:cNvPr id="7" name="TextovéPole 6"/>
          <p:cNvSpPr txBox="1"/>
          <p:nvPr/>
        </p:nvSpPr>
        <p:spPr>
          <a:xfrm>
            <a:off x="9217024" y="1892830"/>
            <a:ext cx="2688299" cy="3497945"/>
          </a:xfrm>
          <a:prstGeom prst="rect">
            <a:avLst/>
          </a:prstGeom>
          <a:noFill/>
        </p:spPr>
        <p:txBody>
          <a:bodyPr wrap="square" rtlCol="0">
            <a:spAutoFit/>
          </a:bodyPr>
          <a:lstStyle/>
          <a:p>
            <a:r>
              <a:rPr lang="cs-CZ" sz="2133" dirty="0"/>
              <a:t>PRAVIDLA:</a:t>
            </a:r>
          </a:p>
          <a:p>
            <a:pPr marL="457189" indent="-457189">
              <a:buAutoNum type="arabicPeriod"/>
            </a:pPr>
            <a:r>
              <a:rPr lang="cs-CZ" sz="2133" dirty="0"/>
              <a:t>Každá koruna musí mít svůj účel</a:t>
            </a:r>
          </a:p>
          <a:p>
            <a:pPr marL="457189" indent="-457189">
              <a:buFontTx/>
              <a:buAutoNum type="arabicPeriod"/>
            </a:pPr>
            <a:r>
              <a:rPr lang="it-IT" sz="2133" dirty="0"/>
              <a:t>Velké výdaje si rozdělte dopředu</a:t>
            </a:r>
          </a:p>
          <a:p>
            <a:pPr marL="457189" indent="-457189">
              <a:buFontTx/>
              <a:buAutoNum type="arabicPeriod"/>
            </a:pPr>
            <a:r>
              <a:rPr lang="cs-CZ" sz="2133" dirty="0"/>
              <a:t>Rozpočet můžete - musíte - měnit</a:t>
            </a:r>
          </a:p>
          <a:p>
            <a:pPr marL="457189" indent="-457189">
              <a:buFontTx/>
              <a:buAutoNum type="arabicPeriod"/>
            </a:pPr>
            <a:r>
              <a:rPr lang="cs-CZ" sz="2133" dirty="0"/>
              <a:t>Utrácejte peníze z minulého měsíce</a:t>
            </a:r>
          </a:p>
          <a:p>
            <a:endParaRPr lang="cs-CZ" sz="1467" dirty="0"/>
          </a:p>
          <a:p>
            <a:r>
              <a:rPr lang="cs-CZ" sz="1467" dirty="0"/>
              <a:t>Zdroj: www.penizenauteku.cz</a:t>
            </a:r>
          </a:p>
        </p:txBody>
      </p:sp>
    </p:spTree>
    <p:extLst>
      <p:ext uri="{BB962C8B-B14F-4D97-AF65-F5344CB8AC3E}">
        <p14:creationId xmlns:p14="http://schemas.microsoft.com/office/powerpoint/2010/main" val="404246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43477"/>
            <a:ext cx="10363200" cy="818521"/>
          </a:xfrm>
        </p:spPr>
        <p:txBody>
          <a:bodyPr/>
          <a:lstStyle/>
          <a:p>
            <a:r>
              <a:rPr lang="cs-CZ" sz="4800" dirty="0">
                <a:solidFill>
                  <a:srgbClr val="2F7F95"/>
                </a:solidFill>
                <a:latin typeface="+mn-lt"/>
                <a:ea typeface="+mn-ea"/>
                <a:cs typeface="+mn-cs"/>
              </a:rPr>
              <a:t>Finanční poradce</a:t>
            </a:r>
            <a:endParaRPr lang="en-US" sz="4800" dirty="0">
              <a:solidFill>
                <a:srgbClr val="2F7F95"/>
              </a:solidFill>
              <a:latin typeface="+mn-lt"/>
              <a:ea typeface="+mn-ea"/>
              <a:cs typeface="+mn-cs"/>
            </a:endParaRPr>
          </a:p>
        </p:txBody>
      </p:sp>
      <p:sp>
        <p:nvSpPr>
          <p:cNvPr id="3" name="Subtitle 2"/>
          <p:cNvSpPr>
            <a:spLocks noGrp="1"/>
          </p:cNvSpPr>
          <p:nvPr>
            <p:ph type="subTitle" idx="1"/>
          </p:nvPr>
        </p:nvSpPr>
        <p:spPr>
          <a:xfrm>
            <a:off x="1775520" y="3236979"/>
            <a:ext cx="8534400" cy="694928"/>
          </a:xfrm>
        </p:spPr>
        <p:txBody>
          <a:bodyPr/>
          <a:lstStyle/>
          <a:p>
            <a:endParaRPr lang="en-US" dirty="0">
              <a:solidFill>
                <a:srgbClr val="2F7F95"/>
              </a:solidFill>
            </a:endParaRPr>
          </a:p>
        </p:txBody>
      </p:sp>
      <p:sp>
        <p:nvSpPr>
          <p:cNvPr id="4" name="Zástupný symbol pro číslo snímku 3"/>
          <p:cNvSpPr>
            <a:spLocks noGrp="1"/>
          </p:cNvSpPr>
          <p:nvPr>
            <p:ph type="sldNum" sz="quarter" idx="12"/>
          </p:nvPr>
        </p:nvSpPr>
        <p:spPr/>
        <p:txBody>
          <a:bodyPr/>
          <a:lstStyle/>
          <a:p>
            <a:pPr>
              <a:defRPr/>
            </a:pPr>
            <a:fld id="{A56A599E-94AB-43BC-B268-16036F087CF3}" type="slidenum">
              <a:rPr lang="en-US" smtClean="0"/>
              <a:pPr>
                <a:defRPr/>
              </a:pPr>
              <a:t>25</a:t>
            </a:fld>
            <a:endParaRPr lang="en-US"/>
          </a:p>
        </p:txBody>
      </p:sp>
    </p:spTree>
    <p:extLst>
      <p:ext uri="{BB962C8B-B14F-4D97-AF65-F5344CB8AC3E}">
        <p14:creationId xmlns:p14="http://schemas.microsoft.com/office/powerpoint/2010/main" val="134140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nodePh="1">
                                  <p:stCondLst>
                                    <p:cond delay="0"/>
                                  </p:stCondLst>
                                  <p:endCondLst>
                                    <p:cond evt="begin" delay="0">
                                      <p:tn val="8"/>
                                    </p:cond>
                                  </p:end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Finanční poradce x finanční zprostředkovatel</a:t>
            </a:r>
            <a:endParaRPr lang="en-US" dirty="0"/>
          </a:p>
        </p:txBody>
      </p:sp>
      <p:sp>
        <p:nvSpPr>
          <p:cNvPr id="3" name="Content Placeholder 2"/>
          <p:cNvSpPr>
            <a:spLocks noGrp="1"/>
          </p:cNvSpPr>
          <p:nvPr>
            <p:ph idx="1"/>
          </p:nvPr>
        </p:nvSpPr>
        <p:spPr>
          <a:xfrm>
            <a:off x="2735627" y="1700808"/>
            <a:ext cx="9025003" cy="5157192"/>
          </a:xfrm>
        </p:spPr>
        <p:txBody>
          <a:bodyPr>
            <a:normAutofit/>
          </a:bodyPr>
          <a:lstStyle/>
          <a:p>
            <a:pPr marL="355591" indent="-355591">
              <a:buClr>
                <a:srgbClr val="307871"/>
              </a:buClr>
            </a:pPr>
            <a:r>
              <a:rPr lang="cs-CZ" sz="3200" dirty="0"/>
              <a:t>Na trhu působí 2 typy poradenských společností:</a:t>
            </a:r>
          </a:p>
          <a:p>
            <a:pPr lvl="1" algn="just"/>
            <a:r>
              <a:rPr lang="cs-CZ" sz="2667" dirty="0"/>
              <a:t>První je založený na systému prodeje finančních produktů, které přinášejí poradcům finanční ohodnocení v podobě provize. </a:t>
            </a:r>
          </a:p>
          <a:p>
            <a:pPr lvl="1" algn="just"/>
            <a:r>
              <a:rPr lang="cs-CZ" sz="2667" dirty="0"/>
              <a:t>Druhý typ je založen na placeném poradenství, kdy si poradce za vypracování finančního plánu a případných následných služeb účtuje určité poplatky. </a:t>
            </a:r>
          </a:p>
          <a:p>
            <a:pPr lvl="2" algn="just"/>
            <a:r>
              <a:rPr lang="cs-CZ" sz="2400" dirty="0"/>
              <a:t>Poradce také může, ale nemusí, svým klientům sjednávat jednotlivé produkty. </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26</a:t>
            </a:fld>
            <a:endParaRPr lang="en-US"/>
          </a:p>
        </p:txBody>
      </p:sp>
    </p:spTree>
    <p:extLst>
      <p:ext uri="{BB962C8B-B14F-4D97-AF65-F5344CB8AC3E}">
        <p14:creationId xmlns:p14="http://schemas.microsoft.com/office/powerpoint/2010/main" val="244168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Odměňování poradce</a:t>
            </a:r>
            <a:endParaRPr lang="en-US" dirty="0"/>
          </a:p>
        </p:txBody>
      </p:sp>
      <p:sp>
        <p:nvSpPr>
          <p:cNvPr id="3" name="Content Placeholder 2"/>
          <p:cNvSpPr>
            <a:spLocks noGrp="1"/>
          </p:cNvSpPr>
          <p:nvPr>
            <p:ph idx="1"/>
          </p:nvPr>
        </p:nvSpPr>
        <p:spPr>
          <a:xfrm>
            <a:off x="2735627" y="1796819"/>
            <a:ext cx="9025003" cy="5061181"/>
          </a:xfrm>
        </p:spPr>
        <p:txBody>
          <a:bodyPr>
            <a:normAutofit fontScale="92500" lnSpcReduction="20000"/>
          </a:bodyPr>
          <a:lstStyle/>
          <a:p>
            <a:pPr marL="355591" indent="-355591">
              <a:buClr>
                <a:srgbClr val="307871"/>
              </a:buClr>
            </a:pPr>
            <a:r>
              <a:rPr lang="cs-CZ" dirty="0"/>
              <a:t>Odměňování finančního poradce se děje dvojí cestou: </a:t>
            </a:r>
          </a:p>
          <a:p>
            <a:pPr lvl="1" algn="just"/>
            <a:r>
              <a:rPr lang="cs-CZ" sz="2533" dirty="0"/>
              <a:t>Provizí, pokud je součástí poradenství zprostředkování finančního plánu</a:t>
            </a:r>
          </a:p>
          <a:p>
            <a:pPr lvl="1" algn="just"/>
            <a:r>
              <a:rPr lang="cs-CZ" sz="2533" dirty="0"/>
              <a:t>Přímou platbou od klienta. </a:t>
            </a:r>
          </a:p>
          <a:p>
            <a:pPr lvl="1" algn="just"/>
            <a:r>
              <a:rPr lang="cs-CZ" sz="2533" dirty="0"/>
              <a:t>Kombinaci můžeme také na trhu spatřit. </a:t>
            </a:r>
          </a:p>
          <a:p>
            <a:pPr marL="355591" indent="-355591">
              <a:buClr>
                <a:srgbClr val="307871"/>
              </a:buClr>
            </a:pPr>
            <a:r>
              <a:rPr lang="cs-CZ" dirty="0"/>
              <a:t>U provizně placených poradců může dojít ke střetu zájmů mezi výší výdělku a vhodností řešení pro klienta. 	</a:t>
            </a:r>
          </a:p>
          <a:p>
            <a:pPr marL="355591" indent="-355591">
              <a:buClr>
                <a:srgbClr val="307871"/>
              </a:buClr>
            </a:pPr>
            <a:r>
              <a:rPr lang="cs-CZ" dirty="0"/>
              <a:t>Zvláštní kategorií poradců, zprostředkovatelů jsou investiční poradci, pojišťovací makléři a hypoteční makléři, tedy specialisté. Ti většinou neposuzují klientovu situaci komplexně a nemohou tak vyhovět definici poradce. Přesto jsou schopní v konkrétních případech přinést špičková dílčí řešení, která mohou být teoreticky v důsledku i lepší než od finančního poradce. Jejich profesní omezenost je možné kompenzovat spoluprací mezi více specialisty.</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27</a:t>
            </a:fld>
            <a:endParaRPr lang="en-US"/>
          </a:p>
        </p:txBody>
      </p:sp>
    </p:spTree>
    <p:extLst>
      <p:ext uri="{BB962C8B-B14F-4D97-AF65-F5344CB8AC3E}">
        <p14:creationId xmlns:p14="http://schemas.microsoft.com/office/powerpoint/2010/main" val="46585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1637" y="275167"/>
            <a:ext cx="8928992" cy="1143000"/>
          </a:xfrm>
        </p:spPr>
        <p:txBody>
          <a:bodyPr>
            <a:noAutofit/>
          </a:bodyPr>
          <a:lstStyle/>
          <a:p>
            <a:r>
              <a:rPr lang="cs-CZ" sz="5067" dirty="0"/>
              <a:t>Kdo může nabízet zprostředkování </a:t>
            </a:r>
            <a:r>
              <a:rPr lang="cs-CZ" sz="5067" dirty="0" err="1"/>
              <a:t>finanč</a:t>
            </a:r>
            <a:r>
              <a:rPr lang="cs-CZ" sz="5067" dirty="0"/>
              <a:t>. produktu</a:t>
            </a:r>
            <a:endParaRPr lang="en-US" sz="5067" dirty="0"/>
          </a:p>
        </p:txBody>
      </p:sp>
      <p:sp>
        <p:nvSpPr>
          <p:cNvPr id="3" name="Content Placeholder 2"/>
          <p:cNvSpPr>
            <a:spLocks noGrp="1"/>
          </p:cNvSpPr>
          <p:nvPr>
            <p:ph idx="1"/>
          </p:nvPr>
        </p:nvSpPr>
        <p:spPr>
          <a:xfrm>
            <a:off x="2735627" y="1796819"/>
            <a:ext cx="9217024" cy="5061181"/>
          </a:xfrm>
        </p:spPr>
        <p:txBody>
          <a:bodyPr>
            <a:noAutofit/>
          </a:bodyPr>
          <a:lstStyle/>
          <a:p>
            <a:pPr marL="355591" indent="-355591">
              <a:buClr>
                <a:srgbClr val="307871"/>
              </a:buClr>
            </a:pPr>
            <a:r>
              <a:rPr lang="cs-CZ" sz="2133" dirty="0"/>
              <a:t>Zaměstnanec příslušné finanční instituce</a:t>
            </a:r>
          </a:p>
          <a:p>
            <a:pPr lvl="1"/>
            <a:r>
              <a:rPr lang="cs-CZ" sz="2133" dirty="0"/>
              <a:t>nepotřebuje žádné zvláštní oprávnění, za jeho činnost plně zodpovídá jeho zaměstnavatel</a:t>
            </a:r>
          </a:p>
          <a:p>
            <a:pPr marL="355591" indent="-355591">
              <a:buClr>
                <a:srgbClr val="307871"/>
              </a:buClr>
            </a:pPr>
            <a:r>
              <a:rPr lang="cs-CZ" sz="2133" dirty="0"/>
              <a:t>Zaměstnanec zprostředkovatelské firmy</a:t>
            </a:r>
          </a:p>
          <a:p>
            <a:pPr lvl="1"/>
            <a:r>
              <a:rPr lang="cs-CZ" sz="2133" dirty="0"/>
              <a:t>nepotřebuje žádné zvláštní oprávnění, za jeho činnost plně zodpovídá jeho zaměstnavatel</a:t>
            </a:r>
          </a:p>
          <a:p>
            <a:pPr marL="355591" indent="-355591">
              <a:buClr>
                <a:srgbClr val="307871"/>
              </a:buClr>
            </a:pPr>
            <a:r>
              <a:rPr lang="cs-CZ" sz="2133" dirty="0"/>
              <a:t>Zprostředkovatel jako samostatný podnikatel</a:t>
            </a:r>
          </a:p>
          <a:p>
            <a:pPr lvl="1"/>
            <a:r>
              <a:rPr lang="cs-CZ" sz="2133" dirty="0"/>
              <a:t>pro zprostředkování pojištění potřebuje zvláštní podnikatelské oprávnění (registraci u ČNB)</a:t>
            </a:r>
          </a:p>
          <a:p>
            <a:pPr lvl="1"/>
            <a:r>
              <a:rPr lang="cs-CZ" sz="2133" dirty="0"/>
              <a:t>pro zprostředkování investičních instrumentů potřebuje zvláštní podnikatelské oprávnění  (registraci u ČNB)</a:t>
            </a:r>
          </a:p>
          <a:p>
            <a:pPr lvl="1"/>
            <a:r>
              <a:rPr lang="cs-CZ" sz="2133" dirty="0"/>
              <a:t>pro zprostředkování ostatních finančních produktů potřebuje živnostenský list</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28</a:t>
            </a:fld>
            <a:endParaRPr lang="en-US"/>
          </a:p>
        </p:txBody>
      </p:sp>
    </p:spTree>
    <p:extLst>
      <p:ext uri="{BB962C8B-B14F-4D97-AF65-F5344CB8AC3E}">
        <p14:creationId xmlns:p14="http://schemas.microsoft.com/office/powerpoint/2010/main" val="236867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dissolve">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cs-CZ" sz="4933" dirty="0"/>
              <a:t>O profesionálním přístupu finančního poradce svědčí, když:</a:t>
            </a:r>
            <a:endParaRPr lang="en-US" sz="4933" dirty="0"/>
          </a:p>
        </p:txBody>
      </p:sp>
      <p:sp>
        <p:nvSpPr>
          <p:cNvPr id="3" name="Content Placeholder 2"/>
          <p:cNvSpPr>
            <a:spLocks noGrp="1"/>
          </p:cNvSpPr>
          <p:nvPr>
            <p:ph idx="1"/>
          </p:nvPr>
        </p:nvSpPr>
        <p:spPr>
          <a:xfrm>
            <a:off x="2735627" y="1892829"/>
            <a:ext cx="9025003" cy="4965171"/>
          </a:xfrm>
        </p:spPr>
        <p:txBody>
          <a:bodyPr>
            <a:normAutofit fontScale="92500" lnSpcReduction="20000"/>
          </a:bodyPr>
          <a:lstStyle/>
          <a:p>
            <a:pPr marL="355591" indent="-355591">
              <a:buClr>
                <a:srgbClr val="307871"/>
              </a:buClr>
            </a:pPr>
            <a:r>
              <a:rPr lang="cs-CZ" sz="3333" dirty="0"/>
              <a:t>se důkladně věnuje zjišťování potřeb klienta a všech rizik, která potřebuje zabezpečit </a:t>
            </a:r>
          </a:p>
          <a:p>
            <a:pPr marL="355591" indent="-355591">
              <a:buClr>
                <a:srgbClr val="307871"/>
              </a:buClr>
            </a:pPr>
            <a:r>
              <a:rPr lang="cs-CZ" sz="3333" dirty="0"/>
              <a:t>pracuje se špičkovými produkty více institucí a zná jejich specifické výhody </a:t>
            </a:r>
          </a:p>
          <a:p>
            <a:pPr marL="355591" indent="-355591">
              <a:buClr>
                <a:srgbClr val="307871"/>
              </a:buClr>
            </a:pPr>
            <a:r>
              <a:rPr lang="cs-CZ" sz="3333" dirty="0"/>
              <a:t>upozorňuje klienta na rizika budoucího vývoje, aniž by na něj činil nátlak </a:t>
            </a:r>
          </a:p>
          <a:p>
            <a:pPr marL="355591" indent="-355591">
              <a:buClr>
                <a:srgbClr val="307871"/>
              </a:buClr>
            </a:pPr>
            <a:r>
              <a:rPr lang="cs-CZ" sz="3333" dirty="0"/>
              <a:t>poradce sleduje dlouhodobý prospěch klienta a nezaměřuje své jednání na uzavření smlouvy na částky, převyšující klientovy stávající finanční možnosti </a:t>
            </a:r>
          </a:p>
          <a:p>
            <a:pPr marL="355591" indent="-355591">
              <a:buClr>
                <a:srgbClr val="307871"/>
              </a:buClr>
            </a:pPr>
            <a:r>
              <a:rPr lang="cs-CZ" sz="3333" dirty="0"/>
              <a:t>poradce zůstává se svým klientem v dlouhodobém kontaktu, informuje jej o novinkách a změnách a průběžně mu pomáhá s řešením finančních otázek</a:t>
            </a:r>
            <a:endParaRPr lang="en-GB" sz="3333"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29</a:t>
            </a:fld>
            <a:endParaRPr lang="en-US"/>
          </a:p>
        </p:txBody>
      </p:sp>
    </p:spTree>
    <p:extLst>
      <p:ext uri="{BB962C8B-B14F-4D97-AF65-F5344CB8AC3E}">
        <p14:creationId xmlns:p14="http://schemas.microsoft.com/office/powerpoint/2010/main" val="15114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Struktura výkladu</a:t>
            </a:r>
            <a:endParaRPr lang="en-US" dirty="0"/>
          </a:p>
        </p:txBody>
      </p:sp>
      <p:sp>
        <p:nvSpPr>
          <p:cNvPr id="3" name="Content Placeholder 2"/>
          <p:cNvSpPr>
            <a:spLocks noGrp="1"/>
          </p:cNvSpPr>
          <p:nvPr>
            <p:ph idx="1"/>
          </p:nvPr>
        </p:nvSpPr>
        <p:spPr>
          <a:xfrm>
            <a:off x="2735627" y="1600200"/>
            <a:ext cx="9121013" cy="4901141"/>
          </a:xfrm>
        </p:spPr>
        <p:txBody>
          <a:bodyPr>
            <a:normAutofit/>
          </a:bodyPr>
          <a:lstStyle/>
          <a:p>
            <a:pPr marL="355591" indent="-355591">
              <a:buClr>
                <a:srgbClr val="307871"/>
              </a:buClr>
            </a:pPr>
            <a:r>
              <a:rPr lang="cs-CZ" sz="2667" dirty="0"/>
              <a:t>Úvod do finančního plánování</a:t>
            </a:r>
          </a:p>
          <a:p>
            <a:pPr marL="355591" indent="-355591">
              <a:buClr>
                <a:srgbClr val="307871"/>
              </a:buClr>
            </a:pPr>
            <a:r>
              <a:rPr lang="cs-CZ" sz="2667" dirty="0"/>
              <a:t>Finanční matematika</a:t>
            </a:r>
          </a:p>
          <a:p>
            <a:pPr marL="355591" indent="-355591">
              <a:buClr>
                <a:srgbClr val="307871"/>
              </a:buClr>
            </a:pPr>
            <a:r>
              <a:rPr lang="cs-CZ" sz="2667" dirty="0"/>
              <a:t>Bankovní produkty</a:t>
            </a:r>
          </a:p>
          <a:p>
            <a:pPr marL="355591" indent="-355591">
              <a:buClr>
                <a:srgbClr val="307871"/>
              </a:buClr>
            </a:pPr>
            <a:r>
              <a:rPr lang="cs-CZ" sz="2667" dirty="0"/>
              <a:t>Penzijní připojištění</a:t>
            </a:r>
          </a:p>
          <a:p>
            <a:pPr marL="355591" indent="-355591">
              <a:buClr>
                <a:srgbClr val="307871"/>
              </a:buClr>
            </a:pPr>
            <a:r>
              <a:rPr lang="cs-CZ" sz="2667" dirty="0"/>
              <a:t>Pojištění</a:t>
            </a:r>
          </a:p>
          <a:p>
            <a:pPr marL="355591" indent="-355591">
              <a:buClr>
                <a:srgbClr val="307871"/>
              </a:buClr>
            </a:pPr>
            <a:r>
              <a:rPr lang="cs-CZ" sz="2667" dirty="0"/>
              <a:t>Cenné papíry, otevřené podílové fondy</a:t>
            </a:r>
          </a:p>
          <a:p>
            <a:pPr marL="355591" indent="-355591">
              <a:buClr>
                <a:srgbClr val="307871"/>
              </a:buClr>
            </a:pPr>
            <a:r>
              <a:rPr lang="cs-CZ" sz="2667" dirty="0"/>
              <a:t>Stavební spoření</a:t>
            </a:r>
          </a:p>
          <a:p>
            <a:pPr marL="355591" indent="-355591">
              <a:buClr>
                <a:srgbClr val="307871"/>
              </a:buClr>
            </a:pPr>
            <a:r>
              <a:rPr lang="cs-CZ" sz="2667" dirty="0"/>
              <a:t>Zásady tvorby portfolia finančních investic</a:t>
            </a:r>
          </a:p>
          <a:p>
            <a:pPr marL="355591" indent="-355591">
              <a:buClr>
                <a:srgbClr val="307871"/>
              </a:buClr>
            </a:pPr>
            <a:r>
              <a:rPr lang="cs-CZ" sz="2667" dirty="0"/>
              <a:t>Makroekonomika a reálné investice</a:t>
            </a:r>
          </a:p>
          <a:p>
            <a:pPr marL="355591" indent="-355591">
              <a:buClr>
                <a:srgbClr val="307871"/>
              </a:buClr>
            </a:pPr>
            <a:r>
              <a:rPr lang="cs-CZ" sz="2667" dirty="0"/>
              <a:t>Finanční poradce</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3</a:t>
            </a:fld>
            <a:endParaRPr lang="en-US"/>
          </a:p>
        </p:txBody>
      </p:sp>
    </p:spTree>
    <p:extLst>
      <p:ext uri="{BB962C8B-B14F-4D97-AF65-F5344CB8AC3E}">
        <p14:creationId xmlns:p14="http://schemas.microsoft.com/office/powerpoint/2010/main" val="311456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dissolve">
                                      <p:cBhvr>
                                        <p:cTn id="31" dur="500"/>
                                        <p:tgtEl>
                                          <p:spTgt spid="3">
                                            <p:txEl>
                                              <p:pRg st="7" end="7"/>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dissolve">
                                      <p:cBhvr>
                                        <p:cTn id="34" dur="500"/>
                                        <p:tgtEl>
                                          <p:spTgt spid="3">
                                            <p:txEl>
                                              <p:pRg st="8" end="8"/>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dissolv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cs-CZ" sz="4933" dirty="0"/>
              <a:t>Varovným signálem by pro klienta vždy mělo být, pokud:</a:t>
            </a:r>
            <a:endParaRPr lang="en-US" sz="4933" dirty="0"/>
          </a:p>
        </p:txBody>
      </p:sp>
      <p:sp>
        <p:nvSpPr>
          <p:cNvPr id="3" name="Content Placeholder 2"/>
          <p:cNvSpPr>
            <a:spLocks noGrp="1"/>
          </p:cNvSpPr>
          <p:nvPr>
            <p:ph idx="1"/>
          </p:nvPr>
        </p:nvSpPr>
        <p:spPr>
          <a:xfrm>
            <a:off x="2735627" y="1892829"/>
            <a:ext cx="9217024" cy="4965171"/>
          </a:xfrm>
        </p:spPr>
        <p:txBody>
          <a:bodyPr>
            <a:normAutofit fontScale="62500" lnSpcReduction="20000"/>
          </a:bodyPr>
          <a:lstStyle/>
          <a:p>
            <a:pPr marL="355591" indent="-355591">
              <a:buClr>
                <a:srgbClr val="307871"/>
              </a:buClr>
            </a:pPr>
            <a:r>
              <a:rPr lang="cs-CZ" sz="3200" dirty="0"/>
              <a:t>na vás vytváří nepřiměřený nátlak na okamžité uzavření smlouvy </a:t>
            </a:r>
          </a:p>
          <a:p>
            <a:pPr marL="355591" indent="-355591">
              <a:buClr>
                <a:srgbClr val="307871"/>
              </a:buClr>
            </a:pPr>
            <a:r>
              <a:rPr lang="cs-CZ" sz="3200" dirty="0"/>
              <a:t>poskytované informace zjednodušuje, podrobně a srozumitelně neodpovídá na vaše dotazy, nebo je zlehčuje a zesměšňuje </a:t>
            </a:r>
          </a:p>
          <a:p>
            <a:pPr marL="355591" indent="-355591">
              <a:buClr>
                <a:srgbClr val="307871"/>
              </a:buClr>
            </a:pPr>
            <a:r>
              <a:rPr lang="cs-CZ" sz="3200" dirty="0"/>
              <a:t>používá nesrozumitelné pojmy, které mají za cíl vás „ohromit“, nikoli problém vysvětlit </a:t>
            </a:r>
          </a:p>
          <a:p>
            <a:pPr marL="355591" indent="-355591">
              <a:buClr>
                <a:srgbClr val="307871"/>
              </a:buClr>
            </a:pPr>
            <a:r>
              <a:rPr lang="cs-CZ" sz="3200" dirty="0"/>
              <a:t>používá tvrzení, že jím nabízený produkt je jednoznačně na trhu „ten nejlepší“ </a:t>
            </a:r>
          </a:p>
          <a:p>
            <a:pPr marL="355591" indent="-355591">
              <a:buClr>
                <a:srgbClr val="307871"/>
              </a:buClr>
            </a:pPr>
            <a:r>
              <a:rPr lang="cs-CZ" sz="3200" dirty="0"/>
              <a:t>nedokáže vám dostatečně vysvětlit poplatky za sjednané služby a jejich konkrétní výši </a:t>
            </a:r>
          </a:p>
          <a:p>
            <a:pPr marL="355591" indent="-355591">
              <a:buClr>
                <a:srgbClr val="307871"/>
              </a:buClr>
            </a:pPr>
            <a:r>
              <a:rPr lang="cs-CZ" sz="3200" dirty="0"/>
              <a:t>neumožní vám prostudovat si všeobecné obchodní &amp; smluvní podmínky (ta spousta malých písmenek na velké ploše) </a:t>
            </a:r>
          </a:p>
          <a:p>
            <a:pPr marL="355591" indent="-355591">
              <a:buClr>
                <a:srgbClr val="307871"/>
              </a:buClr>
            </a:pPr>
            <a:r>
              <a:rPr lang="cs-CZ" sz="3200" dirty="0"/>
              <a:t>argumentuje zavádějícím způsobem, např. tvrzením, že nabízený produkt je „nejprodávanější“ a tudíž „nejkvalitnější“ </a:t>
            </a:r>
          </a:p>
          <a:p>
            <a:pPr marL="355591" indent="-355591">
              <a:buClr>
                <a:srgbClr val="307871"/>
              </a:buClr>
            </a:pPr>
            <a:r>
              <a:rPr lang="cs-CZ" sz="3200" dirty="0"/>
              <a:t>vám mění či ruší dříve sjednané smlouvy bez zřetelných výhod pro vás </a:t>
            </a:r>
          </a:p>
          <a:p>
            <a:pPr marL="355591" indent="-355591">
              <a:buClr>
                <a:srgbClr val="307871"/>
              </a:buClr>
            </a:pPr>
            <a:r>
              <a:rPr lang="cs-CZ" sz="3200" dirty="0"/>
              <a:t>nebere v úvahu možný budoucí finanční vývoj vás či vaší rodiny </a:t>
            </a:r>
          </a:p>
          <a:p>
            <a:pPr marL="355591" indent="-355591">
              <a:buClr>
                <a:srgbClr val="307871"/>
              </a:buClr>
            </a:pPr>
            <a:r>
              <a:rPr lang="cs-CZ" sz="3200" dirty="0"/>
              <a:t>není schopen vám na požádání předložit reference o své práci </a:t>
            </a:r>
          </a:p>
          <a:p>
            <a:pPr marL="355591" indent="-355591">
              <a:buClr>
                <a:srgbClr val="307871"/>
              </a:buClr>
            </a:pPr>
            <a:r>
              <a:rPr lang="cs-CZ" sz="3200" dirty="0"/>
              <a:t>namísto věcných argumentů otevřeně pomlouvá konkurenční firmy</a:t>
            </a:r>
            <a:endParaRPr lang="en-GB" sz="3200"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30</a:t>
            </a:fld>
            <a:endParaRPr lang="en-US"/>
          </a:p>
        </p:txBody>
      </p:sp>
    </p:spTree>
    <p:extLst>
      <p:ext uri="{BB962C8B-B14F-4D97-AF65-F5344CB8AC3E}">
        <p14:creationId xmlns:p14="http://schemas.microsoft.com/office/powerpoint/2010/main" val="42350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dissolve">
                                      <p:cBhvr>
                                        <p:cTn id="31" dur="500"/>
                                        <p:tgtEl>
                                          <p:spTgt spid="3">
                                            <p:txEl>
                                              <p:pRg st="7" end="7"/>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dissolve">
                                      <p:cBhvr>
                                        <p:cTn id="34" dur="500"/>
                                        <p:tgtEl>
                                          <p:spTgt spid="3">
                                            <p:txEl>
                                              <p:pRg st="8" end="8"/>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dissolve">
                                      <p:cBhvr>
                                        <p:cTn id="37" dur="500"/>
                                        <p:tgtEl>
                                          <p:spTgt spid="3">
                                            <p:txEl>
                                              <p:pRg st="9" end="9"/>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dissolve">
                                      <p:cBhvr>
                                        <p:cTn id="4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5627" y="1600200"/>
            <a:ext cx="9025003" cy="5257800"/>
          </a:xfrm>
        </p:spPr>
        <p:txBody>
          <a:bodyPr>
            <a:normAutofit/>
          </a:bodyPr>
          <a:lstStyle/>
          <a:p>
            <a:pPr marL="355591" indent="-355591">
              <a:spcAft>
                <a:spcPts val="800"/>
              </a:spcAft>
              <a:buClr>
                <a:srgbClr val="307871"/>
              </a:buClr>
            </a:pPr>
            <a:r>
              <a:rPr lang="cs-CZ" sz="3333" dirty="0"/>
              <a:t>Česká asociace společností finančního poradenství a zprostředkování</a:t>
            </a:r>
          </a:p>
          <a:p>
            <a:pPr marL="355591" indent="-355591">
              <a:spcAft>
                <a:spcPts val="800"/>
              </a:spcAft>
              <a:buClr>
                <a:srgbClr val="307871"/>
              </a:buClr>
            </a:pPr>
            <a:r>
              <a:rPr lang="cs-CZ" sz="3333" dirty="0">
                <a:hlinkClick r:id="rId2"/>
              </a:rPr>
              <a:t>https://casfpz.cz/</a:t>
            </a:r>
            <a:r>
              <a:rPr lang="cs-CZ" sz="3333" dirty="0">
                <a:hlinkClick r:id="rId3"/>
              </a:rPr>
              <a:t>  </a:t>
            </a:r>
            <a:endParaRPr lang="en-GB" sz="3333" dirty="0">
              <a:hlinkClick r:id="rId3"/>
            </a:endParaRP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31</a:t>
            </a:fld>
            <a:endParaRPr lang="en-US"/>
          </a:p>
        </p:txBody>
      </p:sp>
    </p:spTree>
    <p:extLst>
      <p:ext uri="{BB962C8B-B14F-4D97-AF65-F5344CB8AC3E}">
        <p14:creationId xmlns:p14="http://schemas.microsoft.com/office/powerpoint/2010/main" val="252055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Osobní rozhovor</a:t>
            </a:r>
            <a:endParaRPr lang="en-US" dirty="0"/>
          </a:p>
        </p:txBody>
      </p:sp>
      <p:sp>
        <p:nvSpPr>
          <p:cNvPr id="3" name="Content Placeholder 2"/>
          <p:cNvSpPr>
            <a:spLocks noGrp="1"/>
          </p:cNvSpPr>
          <p:nvPr>
            <p:ph idx="1"/>
          </p:nvPr>
        </p:nvSpPr>
        <p:spPr>
          <a:xfrm>
            <a:off x="2735627" y="1600200"/>
            <a:ext cx="9217024" cy="5257800"/>
          </a:xfrm>
        </p:spPr>
        <p:txBody>
          <a:bodyPr>
            <a:normAutofit/>
          </a:bodyPr>
          <a:lstStyle/>
          <a:p>
            <a:pPr marL="355591" indent="-355591">
              <a:spcAft>
                <a:spcPts val="800"/>
              </a:spcAft>
              <a:buClr>
                <a:srgbClr val="307871"/>
              </a:buClr>
            </a:pPr>
            <a:r>
              <a:rPr lang="cs-CZ" sz="3333" dirty="0"/>
              <a:t>Rozhovor vede finanční poradce s klientem</a:t>
            </a:r>
          </a:p>
          <a:p>
            <a:pPr marL="355591" indent="-355591">
              <a:spcAft>
                <a:spcPts val="800"/>
              </a:spcAft>
              <a:buClr>
                <a:srgbClr val="307871"/>
              </a:buClr>
            </a:pPr>
            <a:r>
              <a:rPr lang="cs-CZ" sz="3333" dirty="0"/>
              <a:t>3 schůzky poradce s klientem:</a:t>
            </a:r>
          </a:p>
          <a:p>
            <a:pPr lvl="1"/>
            <a:r>
              <a:rPr lang="cs-CZ" sz="2667" dirty="0"/>
              <a:t>úvodní schůzka</a:t>
            </a:r>
          </a:p>
          <a:p>
            <a:pPr lvl="1"/>
            <a:r>
              <a:rPr lang="cs-CZ" sz="2667" dirty="0"/>
              <a:t>prezentace plánu</a:t>
            </a:r>
          </a:p>
          <a:p>
            <a:pPr lvl="1"/>
            <a:r>
              <a:rPr lang="cs-CZ" sz="2667" dirty="0"/>
              <a:t>realizace plánu</a:t>
            </a:r>
          </a:p>
          <a:p>
            <a:pPr marL="355591" indent="-355591">
              <a:spcAft>
                <a:spcPts val="800"/>
              </a:spcAft>
              <a:buClr>
                <a:srgbClr val="307871"/>
              </a:buClr>
            </a:pPr>
            <a:r>
              <a:rPr lang="cs-CZ" sz="3333" dirty="0"/>
              <a:t>Význam (cíl) rozhovoru:</a:t>
            </a:r>
          </a:p>
          <a:p>
            <a:pPr lvl="1"/>
            <a:r>
              <a:rPr lang="cs-CZ" sz="2667" dirty="0"/>
              <a:t>získat informace potřebné pro zhotovení finančního plánu (finanční analýzu)</a:t>
            </a:r>
          </a:p>
          <a:p>
            <a:pPr lvl="1"/>
            <a:r>
              <a:rPr lang="cs-CZ" sz="2667" dirty="0"/>
              <a:t>získat souhlas klienta s realizací plánu</a:t>
            </a:r>
          </a:p>
          <a:p>
            <a:pPr lvl="1"/>
            <a:r>
              <a:rPr lang="cs-CZ" sz="2667" dirty="0"/>
              <a:t>realizovat finanční plán klienta</a:t>
            </a:r>
          </a:p>
          <a:p>
            <a:pPr marL="355591" indent="-355591">
              <a:spcAft>
                <a:spcPts val="800"/>
              </a:spcAft>
              <a:buClr>
                <a:srgbClr val="307871"/>
              </a:buClr>
            </a:pPr>
            <a:endParaRPr lang="en-GB" sz="3333" b="1"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32</a:t>
            </a:fld>
            <a:endParaRPr lang="en-US"/>
          </a:p>
        </p:txBody>
      </p:sp>
    </p:spTree>
    <p:extLst>
      <p:ext uri="{BB962C8B-B14F-4D97-AF65-F5344CB8AC3E}">
        <p14:creationId xmlns:p14="http://schemas.microsoft.com/office/powerpoint/2010/main" val="378939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dissolve">
                                      <p:cBhvr>
                                        <p:cTn id="31" dur="500"/>
                                        <p:tgtEl>
                                          <p:spTgt spid="3">
                                            <p:txEl>
                                              <p:pRg st="7" end="7"/>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dissolve">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Zásady vedení rozhovoru</a:t>
            </a:r>
            <a:endParaRPr lang="en-US" dirty="0"/>
          </a:p>
        </p:txBody>
      </p:sp>
      <p:sp>
        <p:nvSpPr>
          <p:cNvPr id="3" name="Content Placeholder 2"/>
          <p:cNvSpPr>
            <a:spLocks noGrp="1"/>
          </p:cNvSpPr>
          <p:nvPr>
            <p:ph idx="1"/>
          </p:nvPr>
        </p:nvSpPr>
        <p:spPr>
          <a:xfrm>
            <a:off x="2735627" y="1600200"/>
            <a:ext cx="9025003" cy="5257800"/>
          </a:xfrm>
        </p:spPr>
        <p:txBody>
          <a:bodyPr>
            <a:normAutofit/>
          </a:bodyPr>
          <a:lstStyle/>
          <a:p>
            <a:pPr marL="609585" indent="-609585">
              <a:lnSpc>
                <a:spcPct val="80000"/>
              </a:lnSpc>
              <a:buClr>
                <a:srgbClr val="307871"/>
              </a:buClr>
            </a:pPr>
            <a:r>
              <a:rPr lang="cs-CZ" sz="3200" b="1" dirty="0"/>
              <a:t>1. úvodní schůzka</a:t>
            </a:r>
          </a:p>
          <a:p>
            <a:pPr marL="355591" indent="-355591">
              <a:lnSpc>
                <a:spcPct val="80000"/>
              </a:lnSpc>
              <a:buClr>
                <a:srgbClr val="307871"/>
              </a:buClr>
            </a:pPr>
            <a:r>
              <a:rPr lang="cs-CZ" sz="2667" dirty="0"/>
              <a:t>ptejte se</a:t>
            </a:r>
          </a:p>
          <a:p>
            <a:pPr marL="355591" indent="-355591">
              <a:lnSpc>
                <a:spcPct val="80000"/>
              </a:lnSpc>
              <a:buClr>
                <a:srgbClr val="307871"/>
              </a:buClr>
            </a:pPr>
            <a:r>
              <a:rPr lang="cs-CZ" sz="2667" dirty="0"/>
              <a:t>naslouchejte</a:t>
            </a:r>
          </a:p>
          <a:p>
            <a:pPr marL="355591" indent="-355591">
              <a:lnSpc>
                <a:spcPct val="80000"/>
              </a:lnSpc>
              <a:buClr>
                <a:srgbClr val="307871"/>
              </a:buClr>
            </a:pPr>
            <a:r>
              <a:rPr lang="cs-CZ" sz="2667" dirty="0"/>
              <a:t>opakujte po klientovi</a:t>
            </a:r>
          </a:p>
          <a:p>
            <a:pPr marL="355591" indent="-355591">
              <a:lnSpc>
                <a:spcPct val="80000"/>
              </a:lnSpc>
              <a:buClr>
                <a:srgbClr val="307871"/>
              </a:buClr>
            </a:pPr>
            <a:r>
              <a:rPr lang="cs-CZ" sz="2667" dirty="0"/>
              <a:t>nekomentujte </a:t>
            </a:r>
          </a:p>
          <a:p>
            <a:pPr marL="355591" indent="-355591">
              <a:lnSpc>
                <a:spcPct val="80000"/>
              </a:lnSpc>
              <a:buClr>
                <a:srgbClr val="307871"/>
              </a:buClr>
            </a:pPr>
            <a:r>
              <a:rPr lang="cs-CZ" sz="2667" dirty="0"/>
              <a:t>nevysvětlujte</a:t>
            </a:r>
          </a:p>
          <a:p>
            <a:pPr marL="355591" indent="-355591">
              <a:lnSpc>
                <a:spcPct val="80000"/>
              </a:lnSpc>
              <a:buClr>
                <a:srgbClr val="307871"/>
              </a:buClr>
            </a:pPr>
            <a:endParaRPr lang="cs-CZ" dirty="0"/>
          </a:p>
          <a:p>
            <a:pPr marL="355591" indent="-355591">
              <a:lnSpc>
                <a:spcPct val="80000"/>
              </a:lnSpc>
              <a:buClr>
                <a:srgbClr val="307871"/>
              </a:buClr>
            </a:pPr>
            <a:r>
              <a:rPr lang="cs-CZ" sz="2400" dirty="0"/>
              <a:t>zdůrazňujte, proč se ptáte na majetek, zdroje a cash-flow</a:t>
            </a:r>
          </a:p>
          <a:p>
            <a:pPr marL="355591" indent="-355591">
              <a:lnSpc>
                <a:spcPct val="80000"/>
              </a:lnSpc>
              <a:buClr>
                <a:srgbClr val="307871"/>
              </a:buClr>
            </a:pPr>
            <a:r>
              <a:rPr lang="cs-CZ" sz="2400" dirty="0"/>
              <a:t>nenapovídejte klientovi cíle (s výjimkou dětí a finanční nezávislosti)</a:t>
            </a:r>
          </a:p>
          <a:p>
            <a:pPr marL="355591" indent="-355591">
              <a:lnSpc>
                <a:spcPct val="80000"/>
              </a:lnSpc>
              <a:buClr>
                <a:srgbClr val="307871"/>
              </a:buClr>
            </a:pPr>
            <a:r>
              <a:rPr lang="cs-CZ" sz="2400" dirty="0"/>
              <a:t>o finanční nezávislosti mluvte pozitivně (renta, pasivní příjmy x důchod)</a:t>
            </a:r>
          </a:p>
          <a:p>
            <a:pPr marL="355591" indent="-355591">
              <a:lnSpc>
                <a:spcPct val="80000"/>
              </a:lnSpc>
              <a:buClr>
                <a:srgbClr val="307871"/>
              </a:buClr>
            </a:pPr>
            <a:r>
              <a:rPr lang="cs-CZ" sz="2400" dirty="0"/>
              <a:t>dohodněte termín prezentace plánu</a:t>
            </a:r>
          </a:p>
          <a:p>
            <a:pPr marL="355591" indent="-355591">
              <a:lnSpc>
                <a:spcPct val="80000"/>
              </a:lnSpc>
              <a:buClr>
                <a:srgbClr val="307871"/>
              </a:buClr>
            </a:pPr>
            <a:endParaRPr lang="en-GB"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33</a:t>
            </a:fld>
            <a:endParaRPr lang="en-US"/>
          </a:p>
        </p:txBody>
      </p:sp>
    </p:spTree>
    <p:extLst>
      <p:ext uri="{BB962C8B-B14F-4D97-AF65-F5344CB8AC3E}">
        <p14:creationId xmlns:p14="http://schemas.microsoft.com/office/powerpoint/2010/main" val="415694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dissolve">
                                      <p:cBhvr>
                                        <p:cTn id="28" dur="500"/>
                                        <p:tgtEl>
                                          <p:spTgt spid="3">
                                            <p:txEl>
                                              <p:pRg st="7" end="7"/>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dissolve">
                                      <p:cBhvr>
                                        <p:cTn id="31" dur="500"/>
                                        <p:tgtEl>
                                          <p:spTgt spid="3">
                                            <p:txEl>
                                              <p:pRg st="8" end="8"/>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dissolve">
                                      <p:cBhvr>
                                        <p:cTn id="34" dur="500"/>
                                        <p:tgtEl>
                                          <p:spTgt spid="3">
                                            <p:txEl>
                                              <p:pRg st="9" end="9"/>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dissolv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Zásady vedení rozhovoru</a:t>
            </a:r>
            <a:endParaRPr lang="en-US" dirty="0"/>
          </a:p>
        </p:txBody>
      </p:sp>
      <p:sp>
        <p:nvSpPr>
          <p:cNvPr id="3" name="Content Placeholder 2"/>
          <p:cNvSpPr>
            <a:spLocks noGrp="1"/>
          </p:cNvSpPr>
          <p:nvPr>
            <p:ph idx="1"/>
          </p:nvPr>
        </p:nvSpPr>
        <p:spPr>
          <a:xfrm>
            <a:off x="2735627" y="1600200"/>
            <a:ext cx="9025003" cy="5257800"/>
          </a:xfrm>
        </p:spPr>
        <p:txBody>
          <a:bodyPr>
            <a:normAutofit/>
          </a:bodyPr>
          <a:lstStyle/>
          <a:p>
            <a:pPr marL="609585" indent="-609585">
              <a:lnSpc>
                <a:spcPct val="80000"/>
              </a:lnSpc>
              <a:buClr>
                <a:srgbClr val="307871"/>
              </a:buClr>
            </a:pPr>
            <a:r>
              <a:rPr lang="cs-CZ" sz="3200" b="1" dirty="0"/>
              <a:t>2. prezentace plánu</a:t>
            </a:r>
          </a:p>
          <a:p>
            <a:pPr marL="355591" indent="-355591">
              <a:lnSpc>
                <a:spcPct val="80000"/>
              </a:lnSpc>
              <a:buClr>
                <a:srgbClr val="307871"/>
              </a:buClr>
            </a:pPr>
            <a:r>
              <a:rPr lang="cs-CZ" sz="2667" dirty="0"/>
              <a:t>zopakujte základní informace z 1. schůzky</a:t>
            </a:r>
          </a:p>
          <a:p>
            <a:pPr marL="355591" indent="-355591">
              <a:lnSpc>
                <a:spcPct val="80000"/>
              </a:lnSpc>
              <a:buClr>
                <a:srgbClr val="307871"/>
              </a:buClr>
            </a:pPr>
            <a:r>
              <a:rPr lang="cs-CZ" sz="2667" dirty="0"/>
              <a:t>vyberte stěžejní body (přidanou hodnotu plánu)</a:t>
            </a:r>
          </a:p>
          <a:p>
            <a:pPr marL="355591" indent="-355591">
              <a:lnSpc>
                <a:spcPct val="80000"/>
              </a:lnSpc>
              <a:buClr>
                <a:srgbClr val="307871"/>
              </a:buClr>
            </a:pPr>
            <a:r>
              <a:rPr lang="cs-CZ" sz="2667" dirty="0"/>
              <a:t>vysvětlete své návrhy</a:t>
            </a:r>
          </a:p>
          <a:p>
            <a:pPr marL="355591" indent="-355591">
              <a:lnSpc>
                <a:spcPct val="80000"/>
              </a:lnSpc>
              <a:buClr>
                <a:srgbClr val="307871"/>
              </a:buClr>
            </a:pPr>
            <a:r>
              <a:rPr lang="cs-CZ" sz="2667" dirty="0"/>
              <a:t>argumentujte</a:t>
            </a:r>
          </a:p>
          <a:p>
            <a:pPr marL="355591" indent="-355591">
              <a:lnSpc>
                <a:spcPct val="80000"/>
              </a:lnSpc>
              <a:buClr>
                <a:srgbClr val="307871"/>
              </a:buClr>
            </a:pPr>
            <a:r>
              <a:rPr lang="cs-CZ" sz="2667" dirty="0"/>
              <a:t>zodpovězte všechny dotazy</a:t>
            </a:r>
          </a:p>
          <a:p>
            <a:pPr marL="355591" indent="-355591">
              <a:lnSpc>
                <a:spcPct val="80000"/>
              </a:lnSpc>
              <a:buClr>
                <a:srgbClr val="307871"/>
              </a:buClr>
            </a:pPr>
            <a:r>
              <a:rPr lang="cs-CZ" sz="2667" dirty="0"/>
              <a:t>dohodněte termín další schůzky</a:t>
            </a:r>
          </a:p>
          <a:p>
            <a:pPr marL="355591" indent="-355591">
              <a:lnSpc>
                <a:spcPct val="80000"/>
              </a:lnSpc>
              <a:buClr>
                <a:srgbClr val="307871"/>
              </a:buClr>
            </a:pPr>
            <a:endParaRPr lang="en-GB"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34</a:t>
            </a:fld>
            <a:endParaRPr lang="en-US"/>
          </a:p>
        </p:txBody>
      </p:sp>
    </p:spTree>
    <p:extLst>
      <p:ext uri="{BB962C8B-B14F-4D97-AF65-F5344CB8AC3E}">
        <p14:creationId xmlns:p14="http://schemas.microsoft.com/office/powerpoint/2010/main" val="66293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Zásady vedení rozhovoru</a:t>
            </a:r>
            <a:endParaRPr lang="en-US" dirty="0"/>
          </a:p>
        </p:txBody>
      </p:sp>
      <p:sp>
        <p:nvSpPr>
          <p:cNvPr id="3" name="Content Placeholder 2"/>
          <p:cNvSpPr>
            <a:spLocks noGrp="1"/>
          </p:cNvSpPr>
          <p:nvPr>
            <p:ph idx="1"/>
          </p:nvPr>
        </p:nvSpPr>
        <p:spPr>
          <a:xfrm>
            <a:off x="2735627" y="1600200"/>
            <a:ext cx="9025003" cy="5257800"/>
          </a:xfrm>
        </p:spPr>
        <p:txBody>
          <a:bodyPr>
            <a:normAutofit/>
          </a:bodyPr>
          <a:lstStyle/>
          <a:p>
            <a:pPr marL="609585" indent="-609585">
              <a:lnSpc>
                <a:spcPct val="80000"/>
              </a:lnSpc>
              <a:buClr>
                <a:srgbClr val="307871"/>
              </a:buClr>
            </a:pPr>
            <a:r>
              <a:rPr lang="cs-CZ" sz="3200" b="1" dirty="0"/>
              <a:t>3. schůzka</a:t>
            </a:r>
          </a:p>
          <a:p>
            <a:pPr marL="355591" indent="-355591">
              <a:lnSpc>
                <a:spcPct val="80000"/>
              </a:lnSpc>
              <a:buClr>
                <a:srgbClr val="307871"/>
              </a:buClr>
            </a:pPr>
            <a:r>
              <a:rPr lang="cs-CZ" sz="2667" dirty="0"/>
              <a:t>jasné doporučení na konci prezentace plánu</a:t>
            </a:r>
          </a:p>
          <a:p>
            <a:pPr marL="355591" indent="-355591">
              <a:lnSpc>
                <a:spcPct val="80000"/>
              </a:lnSpc>
              <a:buClr>
                <a:srgbClr val="307871"/>
              </a:buClr>
            </a:pPr>
            <a:r>
              <a:rPr lang="cs-CZ" sz="2667" dirty="0"/>
              <a:t>určení priorit</a:t>
            </a:r>
          </a:p>
          <a:p>
            <a:pPr marL="355591" indent="-355591">
              <a:lnSpc>
                <a:spcPct val="80000"/>
              </a:lnSpc>
              <a:buClr>
                <a:srgbClr val="307871"/>
              </a:buClr>
            </a:pPr>
            <a:r>
              <a:rPr lang="cs-CZ" sz="2667" dirty="0"/>
              <a:t>upřesnění termínu a obsahu 3. schůzky</a:t>
            </a:r>
          </a:p>
          <a:p>
            <a:pPr marL="355591" indent="-355591">
              <a:lnSpc>
                <a:spcPct val="80000"/>
              </a:lnSpc>
              <a:buClr>
                <a:srgbClr val="307871"/>
              </a:buClr>
            </a:pPr>
            <a:r>
              <a:rPr lang="cs-CZ" sz="2667" dirty="0"/>
              <a:t>příprava dokumentace</a:t>
            </a:r>
          </a:p>
          <a:p>
            <a:pPr marL="355591" indent="-355591">
              <a:lnSpc>
                <a:spcPct val="80000"/>
              </a:lnSpc>
              <a:buClr>
                <a:srgbClr val="307871"/>
              </a:buClr>
            </a:pPr>
            <a:r>
              <a:rPr lang="cs-CZ" sz="2667" dirty="0"/>
              <a:t>nejdříve řešte dotazy klienta</a:t>
            </a:r>
          </a:p>
          <a:p>
            <a:pPr marL="355591" indent="-355591">
              <a:lnSpc>
                <a:spcPct val="80000"/>
              </a:lnSpc>
              <a:buClr>
                <a:srgbClr val="307871"/>
              </a:buClr>
            </a:pPr>
            <a:r>
              <a:rPr lang="cs-CZ" sz="2667" dirty="0"/>
              <a:t>nakonec podepište všechny dokumenty</a:t>
            </a:r>
          </a:p>
          <a:p>
            <a:pPr marL="355591" indent="-355591">
              <a:lnSpc>
                <a:spcPct val="80000"/>
              </a:lnSpc>
              <a:buClr>
                <a:srgbClr val="307871"/>
              </a:buClr>
            </a:pPr>
            <a:r>
              <a:rPr lang="cs-CZ" sz="2667" dirty="0"/>
              <a:t>upřesnění termínu a obsahu další schůzky</a:t>
            </a:r>
            <a:endParaRPr lang="en-GB" sz="2667"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35</a:t>
            </a:fld>
            <a:endParaRPr lang="en-US"/>
          </a:p>
        </p:txBody>
      </p:sp>
    </p:spTree>
    <p:extLst>
      <p:ext uri="{BB962C8B-B14F-4D97-AF65-F5344CB8AC3E}">
        <p14:creationId xmlns:p14="http://schemas.microsoft.com/office/powerpoint/2010/main" val="178158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dissolve">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BD2707-F3FB-4D75-96CE-2F63AC9DCE00}"/>
              </a:ext>
            </a:extLst>
          </p:cNvPr>
          <p:cNvSpPr>
            <a:spLocks noGrp="1"/>
          </p:cNvSpPr>
          <p:nvPr>
            <p:ph type="title"/>
          </p:nvPr>
        </p:nvSpPr>
        <p:spPr>
          <a:xfrm>
            <a:off x="838200" y="365125"/>
            <a:ext cx="10515600" cy="4351338"/>
          </a:xfrm>
        </p:spPr>
        <p:txBody>
          <a:bodyPr/>
          <a:lstStyle/>
          <a:p>
            <a:pPr algn="ctr"/>
            <a:r>
              <a:rPr lang="cs-CZ" dirty="0"/>
              <a:t>Ukázka z reálného prostředí při vypracování analýzy</a:t>
            </a:r>
          </a:p>
        </p:txBody>
      </p:sp>
      <p:sp>
        <p:nvSpPr>
          <p:cNvPr id="3" name="Zástupný obsah 2">
            <a:extLst>
              <a:ext uri="{FF2B5EF4-FFF2-40B4-BE49-F238E27FC236}">
                <a16:creationId xmlns:a16="http://schemas.microsoft.com/office/drawing/2014/main" id="{AD162E4F-E184-46E8-A2F3-E6D438BE2508}"/>
              </a:ext>
            </a:extLst>
          </p:cNvPr>
          <p:cNvSpPr>
            <a:spLocks noGrp="1"/>
          </p:cNvSpPr>
          <p:nvPr>
            <p:ph idx="1"/>
          </p:nvPr>
        </p:nvSpPr>
        <p:spPr>
          <a:xfrm>
            <a:off x="838200" y="612559"/>
            <a:ext cx="10515600" cy="5564404"/>
          </a:xfrm>
        </p:spPr>
        <p:txBody>
          <a:bodyPr/>
          <a:lstStyle/>
          <a:p>
            <a:endParaRPr lang="cs-CZ" i="1" dirty="0"/>
          </a:p>
        </p:txBody>
      </p:sp>
    </p:spTree>
    <p:extLst>
      <p:ext uri="{BB962C8B-B14F-4D97-AF65-F5344CB8AC3E}">
        <p14:creationId xmlns:p14="http://schemas.microsoft.com/office/powerpoint/2010/main" val="842734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1779EE-D3A3-486C-A543-F1C12F816454}"/>
              </a:ext>
            </a:extLst>
          </p:cNvPr>
          <p:cNvSpPr>
            <a:spLocks noGrp="1"/>
          </p:cNvSpPr>
          <p:nvPr>
            <p:ph type="title"/>
          </p:nvPr>
        </p:nvSpPr>
        <p:spPr/>
        <p:txBody>
          <a:bodyPr/>
          <a:lstStyle/>
          <a:p>
            <a:r>
              <a:rPr lang="cs-CZ" dirty="0"/>
              <a:t>Dlouhodobý užitek</a:t>
            </a:r>
          </a:p>
        </p:txBody>
      </p:sp>
      <p:pic>
        <p:nvPicPr>
          <p:cNvPr id="5" name="Zástupný obsah 4">
            <a:extLst>
              <a:ext uri="{FF2B5EF4-FFF2-40B4-BE49-F238E27FC236}">
                <a16:creationId xmlns:a16="http://schemas.microsoft.com/office/drawing/2014/main" id="{A9435C42-0981-4F28-9D06-66A3F0F3C6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0317" y="1825625"/>
            <a:ext cx="6111365" cy="4351338"/>
          </a:xfrm>
        </p:spPr>
      </p:pic>
    </p:spTree>
    <p:extLst>
      <p:ext uri="{BB962C8B-B14F-4D97-AF65-F5344CB8AC3E}">
        <p14:creationId xmlns:p14="http://schemas.microsoft.com/office/powerpoint/2010/main" val="42140913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4ABDB5-14EA-400F-BE0E-F047CB9B4288}"/>
              </a:ext>
            </a:extLst>
          </p:cNvPr>
          <p:cNvSpPr>
            <a:spLocks noGrp="1"/>
          </p:cNvSpPr>
          <p:nvPr>
            <p:ph type="title"/>
          </p:nvPr>
        </p:nvSpPr>
        <p:spPr/>
        <p:txBody>
          <a:bodyPr/>
          <a:lstStyle/>
          <a:p>
            <a:r>
              <a:rPr lang="cs-CZ" dirty="0"/>
              <a:t>Trh je zaplněn množstvím nabídek, poradce pomáhá vybrat</a:t>
            </a:r>
          </a:p>
        </p:txBody>
      </p:sp>
      <p:pic>
        <p:nvPicPr>
          <p:cNvPr id="5" name="Zástupný obsah 4">
            <a:extLst>
              <a:ext uri="{FF2B5EF4-FFF2-40B4-BE49-F238E27FC236}">
                <a16:creationId xmlns:a16="http://schemas.microsoft.com/office/drawing/2014/main" id="{B4E40D59-BE3C-4F74-B90F-C3AFAB9ADC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036" y="1612238"/>
            <a:ext cx="5997460" cy="4282811"/>
          </a:xfrm>
        </p:spPr>
      </p:pic>
      <p:pic>
        <p:nvPicPr>
          <p:cNvPr id="7" name="Obrázek 6">
            <a:extLst>
              <a:ext uri="{FF2B5EF4-FFF2-40B4-BE49-F238E27FC236}">
                <a16:creationId xmlns:a16="http://schemas.microsoft.com/office/drawing/2014/main" id="{E45D4954-39E6-4AC6-BD5A-E86EC0C3B7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7823" y="1978030"/>
            <a:ext cx="1661304" cy="3917019"/>
          </a:xfrm>
          <a:prstGeom prst="rect">
            <a:avLst/>
          </a:prstGeom>
        </p:spPr>
      </p:pic>
      <p:pic>
        <p:nvPicPr>
          <p:cNvPr id="9" name="Obrázek 8">
            <a:extLst>
              <a:ext uri="{FF2B5EF4-FFF2-40B4-BE49-F238E27FC236}">
                <a16:creationId xmlns:a16="http://schemas.microsoft.com/office/drawing/2014/main" id="{C82FD167-7DA5-42C6-9F19-20EE80198A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3291" y="1690688"/>
            <a:ext cx="1333616" cy="4122777"/>
          </a:xfrm>
          <a:prstGeom prst="rect">
            <a:avLst/>
          </a:prstGeom>
        </p:spPr>
      </p:pic>
    </p:spTree>
    <p:extLst>
      <p:ext uri="{BB962C8B-B14F-4D97-AF65-F5344CB8AC3E}">
        <p14:creationId xmlns:p14="http://schemas.microsoft.com/office/powerpoint/2010/main" val="7309796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83FAF6-5237-4EEF-8C8A-85663CF4CCE1}"/>
              </a:ext>
            </a:extLst>
          </p:cNvPr>
          <p:cNvSpPr>
            <a:spLocks noGrp="1"/>
          </p:cNvSpPr>
          <p:nvPr>
            <p:ph type="title"/>
          </p:nvPr>
        </p:nvSpPr>
        <p:spPr/>
        <p:txBody>
          <a:bodyPr/>
          <a:lstStyle/>
          <a:p>
            <a:r>
              <a:rPr lang="cs-CZ" dirty="0"/>
              <a:t>Systém práce poradců</a:t>
            </a:r>
          </a:p>
        </p:txBody>
      </p:sp>
      <p:pic>
        <p:nvPicPr>
          <p:cNvPr id="9" name="Zástupný obsah 8">
            <a:extLst>
              <a:ext uri="{FF2B5EF4-FFF2-40B4-BE49-F238E27FC236}">
                <a16:creationId xmlns:a16="http://schemas.microsoft.com/office/drawing/2014/main" id="{DD2B4E1A-FA1F-4F5B-839F-79E7189172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0819" y="1690688"/>
            <a:ext cx="4412362" cy="2217612"/>
          </a:xfrm>
        </p:spPr>
      </p:pic>
      <p:pic>
        <p:nvPicPr>
          <p:cNvPr id="13" name="Obrázek 12">
            <a:extLst>
              <a:ext uri="{FF2B5EF4-FFF2-40B4-BE49-F238E27FC236}">
                <a16:creationId xmlns:a16="http://schemas.microsoft.com/office/drawing/2014/main" id="{EF8EEC70-8E45-40C3-B597-3170DC47AA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3478904"/>
            <a:ext cx="3492041" cy="2049958"/>
          </a:xfrm>
          <a:prstGeom prst="rect">
            <a:avLst/>
          </a:prstGeom>
        </p:spPr>
      </p:pic>
      <p:pic>
        <p:nvPicPr>
          <p:cNvPr id="19" name="Obrázek 18" descr="Obsah obrázku text&#10;&#10;Popis byl vytvořen automaticky">
            <a:extLst>
              <a:ext uri="{FF2B5EF4-FFF2-40B4-BE49-F238E27FC236}">
                <a16:creationId xmlns:a16="http://schemas.microsoft.com/office/drawing/2014/main" id="{DD75F382-8AE6-48C2-9819-3749E7B435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8801" y="3878989"/>
            <a:ext cx="1935648" cy="1249788"/>
          </a:xfrm>
          <a:prstGeom prst="rect">
            <a:avLst/>
          </a:prstGeom>
        </p:spPr>
      </p:pic>
      <p:pic>
        <p:nvPicPr>
          <p:cNvPr id="21" name="Obrázek 20">
            <a:extLst>
              <a:ext uri="{FF2B5EF4-FFF2-40B4-BE49-F238E27FC236}">
                <a16:creationId xmlns:a16="http://schemas.microsoft.com/office/drawing/2014/main" id="{957073FF-0996-46C7-A3F5-F8C22B8FC5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4316" y="4096177"/>
            <a:ext cx="2164268" cy="2065199"/>
          </a:xfrm>
          <a:prstGeom prst="rect">
            <a:avLst/>
          </a:prstGeom>
        </p:spPr>
      </p:pic>
    </p:spTree>
    <p:extLst>
      <p:ext uri="{BB962C8B-B14F-4D97-AF65-F5344CB8AC3E}">
        <p14:creationId xmlns:p14="http://schemas.microsoft.com/office/powerpoint/2010/main" val="731095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Literatura</a:t>
            </a:r>
            <a:endParaRPr lang="en-US" dirty="0"/>
          </a:p>
        </p:txBody>
      </p:sp>
      <p:sp>
        <p:nvSpPr>
          <p:cNvPr id="3" name="Content Placeholder 2"/>
          <p:cNvSpPr>
            <a:spLocks noGrp="1"/>
          </p:cNvSpPr>
          <p:nvPr>
            <p:ph idx="1"/>
          </p:nvPr>
        </p:nvSpPr>
        <p:spPr>
          <a:xfrm>
            <a:off x="2735627" y="1600200"/>
            <a:ext cx="9025003" cy="4901141"/>
          </a:xfrm>
        </p:spPr>
        <p:txBody>
          <a:bodyPr>
            <a:normAutofit fontScale="85000" lnSpcReduction="20000"/>
          </a:bodyPr>
          <a:lstStyle/>
          <a:p>
            <a:pPr marL="355591" indent="-355591">
              <a:buClr>
                <a:srgbClr val="307871"/>
              </a:buClr>
            </a:pPr>
            <a:r>
              <a:rPr lang="cs-CZ" sz="2667" b="1" dirty="0">
                <a:solidFill>
                  <a:srgbClr val="FF0000"/>
                </a:solidFill>
              </a:rPr>
              <a:t>Obsah přednášek a seminářů!!!</a:t>
            </a:r>
            <a:endParaRPr lang="cs-CZ" sz="2667" dirty="0"/>
          </a:p>
          <a:p>
            <a:pPr marL="355591" indent="-355591">
              <a:buClr>
                <a:srgbClr val="307871"/>
              </a:buClr>
            </a:pPr>
            <a:r>
              <a:rPr lang="cs-CZ" sz="2667" dirty="0"/>
              <a:t>ŠIMÁKOVÁ, J., 2018. </a:t>
            </a:r>
            <a:r>
              <a:rPr lang="cs-CZ" sz="2667" i="1" dirty="0"/>
              <a:t>Finanční poradenství. Distanční studijní text</a:t>
            </a:r>
            <a:r>
              <a:rPr lang="cs-CZ" sz="2667" dirty="0"/>
              <a:t>. Karviná: SU OPF. ISBN 978-80-7510-311-6.</a:t>
            </a:r>
          </a:p>
          <a:p>
            <a:pPr marL="355591" indent="-355591">
              <a:buClr>
                <a:srgbClr val="307871"/>
              </a:buClr>
            </a:pPr>
            <a:r>
              <a:rPr lang="cs-CZ" sz="2667" dirty="0"/>
              <a:t>RADOVÁ, J., DVOŘÁK, P. a J. MÁLEK, 2009. </a:t>
            </a:r>
            <a:r>
              <a:rPr lang="cs-CZ" sz="2667" i="1" dirty="0"/>
              <a:t>Finanční matematika pro každého</a:t>
            </a:r>
            <a:r>
              <a:rPr lang="cs-CZ" sz="2667" dirty="0"/>
              <a:t>. Praha: Grada Publishing. ISBN 978-80-247-3291-6. </a:t>
            </a:r>
          </a:p>
          <a:p>
            <a:pPr marL="355591" indent="-355591">
              <a:buClr>
                <a:srgbClr val="307871"/>
              </a:buClr>
            </a:pPr>
            <a:r>
              <a:rPr lang="cs-CZ" sz="2667" dirty="0"/>
              <a:t>SYROVÝ, P., 2016. </a:t>
            </a:r>
            <a:r>
              <a:rPr lang="cs-CZ" sz="2667" i="1" dirty="0"/>
              <a:t>Investování pro začátečníky</a:t>
            </a:r>
            <a:r>
              <a:rPr lang="cs-CZ" sz="2667" dirty="0"/>
              <a:t>. 3. </a:t>
            </a:r>
            <a:r>
              <a:rPr lang="cs-CZ" sz="2667" dirty="0" err="1"/>
              <a:t>vyd</a:t>
            </a:r>
            <a:r>
              <a:rPr lang="cs-CZ" sz="2667" dirty="0"/>
              <a:t>. Praha: Grada Publishing, ISBN 978-80-271-0092-7.</a:t>
            </a:r>
          </a:p>
          <a:p>
            <a:pPr marL="355591" indent="-355591">
              <a:buClr>
                <a:srgbClr val="307871"/>
              </a:buClr>
            </a:pPr>
            <a:r>
              <a:rPr lang="cs-CZ" sz="2667" dirty="0"/>
              <a:t>KOHOUT, P., 2013. </a:t>
            </a:r>
            <a:r>
              <a:rPr lang="cs-CZ" sz="2667" i="1" dirty="0"/>
              <a:t>Investiční strategie pro třetí tisíciletí</a:t>
            </a:r>
            <a:r>
              <a:rPr lang="cs-CZ" sz="2667" dirty="0"/>
              <a:t>. 7. </a:t>
            </a:r>
            <a:r>
              <a:rPr lang="cs-CZ" sz="2667" dirty="0" err="1"/>
              <a:t>vyd</a:t>
            </a:r>
            <a:r>
              <a:rPr lang="cs-CZ" sz="2667" dirty="0"/>
              <a:t>. Praha: Grada Publishing. ISBN 978-80-247-5064-4.</a:t>
            </a:r>
          </a:p>
          <a:p>
            <a:pPr marL="355591" indent="-355591">
              <a:buClr>
                <a:srgbClr val="307871"/>
              </a:buClr>
            </a:pPr>
            <a:r>
              <a:rPr lang="cs-CZ" sz="2667" dirty="0"/>
              <a:t>STAVÁREK, D., 2014. </a:t>
            </a:r>
            <a:r>
              <a:rPr lang="cs-CZ" sz="2667" i="1" dirty="0"/>
              <a:t>Finance</a:t>
            </a:r>
            <a:r>
              <a:rPr lang="cs-CZ" sz="2667" dirty="0"/>
              <a:t>. Karviná: SU OPF. ISBN 978-80-7248-847-6. </a:t>
            </a:r>
          </a:p>
          <a:p>
            <a:pPr marL="355591" indent="-355591">
              <a:buClr>
                <a:srgbClr val="307871"/>
              </a:buClr>
            </a:pPr>
            <a:r>
              <a:rPr lang="cs-CZ" sz="2667" dirty="0"/>
              <a:t>RŮČKOVÁ, P. a M. ROUBÍČKOVÁ, 2012. </a:t>
            </a:r>
            <a:r>
              <a:rPr lang="cs-CZ" sz="2667" i="1" dirty="0"/>
              <a:t>Finanční management</a:t>
            </a:r>
            <a:r>
              <a:rPr lang="cs-CZ" sz="2667" dirty="0"/>
              <a:t>. Praha: Grada Publishing. ISBN 978-80-247-4047-8.</a:t>
            </a:r>
          </a:p>
          <a:p>
            <a:pPr marL="355591" indent="-355591">
              <a:buClr>
                <a:srgbClr val="307871"/>
              </a:buClr>
            </a:pPr>
            <a:r>
              <a:rPr lang="cs-CZ" sz="2667" dirty="0"/>
              <a:t>SYROVÝ, P., 2009. </a:t>
            </a:r>
            <a:r>
              <a:rPr lang="cs-CZ" sz="2667" i="1" dirty="0"/>
              <a:t>Financování vlastního bydlení</a:t>
            </a:r>
            <a:r>
              <a:rPr lang="cs-CZ" sz="2667" dirty="0"/>
              <a:t>. Praha: Grada Publishing. ISBN 978-80-247-2399-4.</a:t>
            </a:r>
          </a:p>
          <a:p>
            <a:pPr marL="355591" indent="-355591">
              <a:buClr>
                <a:srgbClr val="307871"/>
              </a:buClr>
            </a:pPr>
            <a:r>
              <a:rPr lang="cs-CZ" sz="2667" dirty="0"/>
              <a:t>Webový portál České národní banky – Peníze na útěku.</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4</a:t>
            </a:fld>
            <a:endParaRPr lang="en-US"/>
          </a:p>
        </p:txBody>
      </p:sp>
    </p:spTree>
    <p:extLst>
      <p:ext uri="{BB962C8B-B14F-4D97-AF65-F5344CB8AC3E}">
        <p14:creationId xmlns:p14="http://schemas.microsoft.com/office/powerpoint/2010/main" val="291366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dissolve">
                                      <p:cBhvr>
                                        <p:cTn id="31" dur="500"/>
                                        <p:tgtEl>
                                          <p:spTgt spid="3">
                                            <p:txEl>
                                              <p:pRg st="7" end="7"/>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dissolve">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22E90F-89A6-4BC7-B3E3-664CF8C33F30}"/>
              </a:ext>
            </a:extLst>
          </p:cNvPr>
          <p:cNvSpPr>
            <a:spLocks noGrp="1"/>
          </p:cNvSpPr>
          <p:nvPr>
            <p:ph type="title"/>
          </p:nvPr>
        </p:nvSpPr>
        <p:spPr/>
        <p:txBody>
          <a:bodyPr/>
          <a:lstStyle/>
          <a:p>
            <a:r>
              <a:rPr lang="cs-CZ" dirty="0"/>
              <a:t>Systém práce poradců</a:t>
            </a:r>
          </a:p>
        </p:txBody>
      </p:sp>
      <p:pic>
        <p:nvPicPr>
          <p:cNvPr id="5" name="Zástupný obsah 4" descr="Obsah obrázku stůl&#10;&#10;Popis byl vytvořen automaticky">
            <a:extLst>
              <a:ext uri="{FF2B5EF4-FFF2-40B4-BE49-F238E27FC236}">
                <a16:creationId xmlns:a16="http://schemas.microsoft.com/office/drawing/2014/main" id="{570F8898-11CB-4398-884C-86E1652818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21317" y="1866900"/>
            <a:ext cx="3749365" cy="3868094"/>
          </a:xfrm>
        </p:spPr>
      </p:pic>
    </p:spTree>
    <p:extLst>
      <p:ext uri="{BB962C8B-B14F-4D97-AF65-F5344CB8AC3E}">
        <p14:creationId xmlns:p14="http://schemas.microsoft.com/office/powerpoint/2010/main" val="14777911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558B3B-9612-4F5E-8E59-32F1CDF2E0AD}"/>
              </a:ext>
            </a:extLst>
          </p:cNvPr>
          <p:cNvSpPr>
            <a:spLocks noGrp="1"/>
          </p:cNvSpPr>
          <p:nvPr>
            <p:ph type="title"/>
          </p:nvPr>
        </p:nvSpPr>
        <p:spPr/>
        <p:txBody>
          <a:bodyPr/>
          <a:lstStyle/>
          <a:p>
            <a:r>
              <a:rPr lang="cs-CZ" dirty="0"/>
              <a:t>Dům finančních jistot</a:t>
            </a:r>
          </a:p>
        </p:txBody>
      </p:sp>
      <p:pic>
        <p:nvPicPr>
          <p:cNvPr id="9" name="Zástupný obsah 8">
            <a:extLst>
              <a:ext uri="{FF2B5EF4-FFF2-40B4-BE49-F238E27FC236}">
                <a16:creationId xmlns:a16="http://schemas.microsoft.com/office/drawing/2014/main" id="{029C3932-21AB-439D-833B-0C6239A78E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3492" y="1825625"/>
            <a:ext cx="5945015" cy="4351338"/>
          </a:xfrm>
        </p:spPr>
      </p:pic>
    </p:spTree>
    <p:extLst>
      <p:ext uri="{BB962C8B-B14F-4D97-AF65-F5344CB8AC3E}">
        <p14:creationId xmlns:p14="http://schemas.microsoft.com/office/powerpoint/2010/main" val="13929283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DEC3C4-8A6B-4FD7-9DD0-A7AB9B8020C1}"/>
              </a:ext>
            </a:extLst>
          </p:cNvPr>
          <p:cNvSpPr>
            <a:spLocks noGrp="1"/>
          </p:cNvSpPr>
          <p:nvPr>
            <p:ph type="title"/>
          </p:nvPr>
        </p:nvSpPr>
        <p:spPr/>
        <p:txBody>
          <a:bodyPr/>
          <a:lstStyle/>
          <a:p>
            <a:r>
              <a:rPr lang="cs-CZ" dirty="0"/>
              <a:t>Optimální cashflow domácnosti</a:t>
            </a:r>
            <a:br>
              <a:rPr lang="cs-CZ" dirty="0"/>
            </a:br>
            <a:r>
              <a:rPr lang="cs-CZ" dirty="0"/>
              <a:t>Pravidlo 10-20-30-40</a:t>
            </a:r>
          </a:p>
        </p:txBody>
      </p:sp>
      <p:pic>
        <p:nvPicPr>
          <p:cNvPr id="5" name="Zástupný obsah 4">
            <a:extLst>
              <a:ext uri="{FF2B5EF4-FFF2-40B4-BE49-F238E27FC236}">
                <a16:creationId xmlns:a16="http://schemas.microsoft.com/office/drawing/2014/main" id="{68416DE3-245F-4E06-85F7-27D03F292D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46974" y="2141853"/>
            <a:ext cx="4298052" cy="3718882"/>
          </a:xfrm>
        </p:spPr>
      </p:pic>
    </p:spTree>
    <p:extLst>
      <p:ext uri="{BB962C8B-B14F-4D97-AF65-F5344CB8AC3E}">
        <p14:creationId xmlns:p14="http://schemas.microsoft.com/office/powerpoint/2010/main" val="22755287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65D9EF-D99F-472B-B472-0CE62B9B2826}"/>
              </a:ext>
            </a:extLst>
          </p:cNvPr>
          <p:cNvSpPr>
            <a:spLocks noGrp="1"/>
          </p:cNvSpPr>
          <p:nvPr>
            <p:ph type="title"/>
          </p:nvPr>
        </p:nvSpPr>
        <p:spPr/>
        <p:txBody>
          <a:bodyPr/>
          <a:lstStyle/>
          <a:p>
            <a:r>
              <a:rPr lang="cs-CZ" dirty="0"/>
              <a:t>10</a:t>
            </a:r>
          </a:p>
        </p:txBody>
      </p:sp>
      <p:pic>
        <p:nvPicPr>
          <p:cNvPr id="5" name="Zástupný obsah 4" descr="Obsah obrázku text&#10;&#10;Popis byl vytvořen automaticky">
            <a:extLst>
              <a:ext uri="{FF2B5EF4-FFF2-40B4-BE49-F238E27FC236}">
                <a16:creationId xmlns:a16="http://schemas.microsoft.com/office/drawing/2014/main" id="{A51A19E1-7998-44CE-95A3-22C43377C1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80278" y="2549480"/>
            <a:ext cx="6165114" cy="1287892"/>
          </a:xfrm>
        </p:spPr>
      </p:pic>
    </p:spTree>
    <p:extLst>
      <p:ext uri="{BB962C8B-B14F-4D97-AF65-F5344CB8AC3E}">
        <p14:creationId xmlns:p14="http://schemas.microsoft.com/office/powerpoint/2010/main" val="10762194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6C5A9A-E67E-462F-BED3-8DE91EDCB538}"/>
              </a:ext>
            </a:extLst>
          </p:cNvPr>
          <p:cNvSpPr>
            <a:spLocks noGrp="1"/>
          </p:cNvSpPr>
          <p:nvPr>
            <p:ph type="title"/>
          </p:nvPr>
        </p:nvSpPr>
        <p:spPr/>
        <p:txBody>
          <a:bodyPr/>
          <a:lstStyle/>
          <a:p>
            <a:r>
              <a:rPr lang="cs-CZ" dirty="0"/>
              <a:t>20</a:t>
            </a:r>
          </a:p>
        </p:txBody>
      </p:sp>
      <p:pic>
        <p:nvPicPr>
          <p:cNvPr id="5" name="Zástupný obsah 4" descr="Obsah obrázku text&#10;&#10;Popis byl vytvořen automaticky">
            <a:extLst>
              <a:ext uri="{FF2B5EF4-FFF2-40B4-BE49-F238E27FC236}">
                <a16:creationId xmlns:a16="http://schemas.microsoft.com/office/drawing/2014/main" id="{F0D5051F-DE0E-48C0-A867-6E5320CC4F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5396" y="2200108"/>
            <a:ext cx="5982218" cy="2110923"/>
          </a:xfrm>
        </p:spPr>
      </p:pic>
    </p:spTree>
    <p:extLst>
      <p:ext uri="{BB962C8B-B14F-4D97-AF65-F5344CB8AC3E}">
        <p14:creationId xmlns:p14="http://schemas.microsoft.com/office/powerpoint/2010/main" val="7922879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04E27B-7641-4BDC-8C8D-2CA034F26781}"/>
              </a:ext>
            </a:extLst>
          </p:cNvPr>
          <p:cNvSpPr>
            <a:spLocks noGrp="1"/>
          </p:cNvSpPr>
          <p:nvPr>
            <p:ph type="title"/>
          </p:nvPr>
        </p:nvSpPr>
        <p:spPr/>
        <p:txBody>
          <a:bodyPr/>
          <a:lstStyle/>
          <a:p>
            <a:r>
              <a:rPr lang="cs-CZ" dirty="0"/>
              <a:t>30</a:t>
            </a:r>
          </a:p>
        </p:txBody>
      </p:sp>
      <p:pic>
        <p:nvPicPr>
          <p:cNvPr id="5" name="Zástupný obsah 4" descr="Obsah obrázku text&#10;&#10;Popis byl vytvořen automaticky">
            <a:extLst>
              <a:ext uri="{FF2B5EF4-FFF2-40B4-BE49-F238E27FC236}">
                <a16:creationId xmlns:a16="http://schemas.microsoft.com/office/drawing/2014/main" id="{FBAC0620-3185-43C0-BAF9-F2AAE46503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7595" y="2232398"/>
            <a:ext cx="6104149" cy="1318374"/>
          </a:xfrm>
        </p:spPr>
      </p:pic>
    </p:spTree>
    <p:extLst>
      <p:ext uri="{BB962C8B-B14F-4D97-AF65-F5344CB8AC3E}">
        <p14:creationId xmlns:p14="http://schemas.microsoft.com/office/powerpoint/2010/main" val="10457854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A5999A-3CEC-4BE4-8F0B-78CC3C25C0B3}"/>
              </a:ext>
            </a:extLst>
          </p:cNvPr>
          <p:cNvSpPr>
            <a:spLocks noGrp="1"/>
          </p:cNvSpPr>
          <p:nvPr>
            <p:ph type="title"/>
          </p:nvPr>
        </p:nvSpPr>
        <p:spPr/>
        <p:txBody>
          <a:bodyPr/>
          <a:lstStyle/>
          <a:p>
            <a:r>
              <a:rPr lang="cs-CZ" dirty="0"/>
              <a:t>40</a:t>
            </a:r>
          </a:p>
        </p:txBody>
      </p:sp>
      <p:pic>
        <p:nvPicPr>
          <p:cNvPr id="5" name="Zástupný obsah 4" descr="Obsah obrázku text&#10;&#10;Popis byl vytvořen automaticky">
            <a:extLst>
              <a:ext uri="{FF2B5EF4-FFF2-40B4-BE49-F238E27FC236}">
                <a16:creationId xmlns:a16="http://schemas.microsoft.com/office/drawing/2014/main" id="{1F29C625-1AB9-4E88-8CAE-EE70138B2D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9066" y="2242493"/>
            <a:ext cx="5403048" cy="1386960"/>
          </a:xfrm>
        </p:spPr>
      </p:pic>
    </p:spTree>
    <p:extLst>
      <p:ext uri="{BB962C8B-B14F-4D97-AF65-F5344CB8AC3E}">
        <p14:creationId xmlns:p14="http://schemas.microsoft.com/office/powerpoint/2010/main" val="27689745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43477"/>
            <a:ext cx="10363200" cy="818521"/>
          </a:xfrm>
        </p:spPr>
        <p:txBody>
          <a:bodyPr/>
          <a:lstStyle/>
          <a:p>
            <a:r>
              <a:rPr lang="cs-CZ" sz="4800" dirty="0">
                <a:solidFill>
                  <a:srgbClr val="2F7F95"/>
                </a:solidFill>
                <a:latin typeface="+mn-lt"/>
                <a:ea typeface="+mn-ea"/>
                <a:cs typeface="+mn-cs"/>
              </a:rPr>
              <a:t>Rezervy</a:t>
            </a:r>
            <a:endParaRPr lang="en-US" sz="4800" dirty="0">
              <a:solidFill>
                <a:srgbClr val="2F7F95"/>
              </a:solidFill>
              <a:latin typeface="+mn-lt"/>
              <a:ea typeface="+mn-ea"/>
              <a:cs typeface="+mn-cs"/>
            </a:endParaRPr>
          </a:p>
        </p:txBody>
      </p:sp>
      <p:sp>
        <p:nvSpPr>
          <p:cNvPr id="3" name="Subtitle 2"/>
          <p:cNvSpPr>
            <a:spLocks noGrp="1"/>
          </p:cNvSpPr>
          <p:nvPr>
            <p:ph type="subTitle" idx="1"/>
          </p:nvPr>
        </p:nvSpPr>
        <p:spPr>
          <a:xfrm>
            <a:off x="1775520" y="3236979"/>
            <a:ext cx="8534400" cy="694928"/>
          </a:xfrm>
        </p:spPr>
        <p:txBody>
          <a:bodyPr/>
          <a:lstStyle/>
          <a:p>
            <a:endParaRPr lang="en-US" dirty="0">
              <a:solidFill>
                <a:srgbClr val="2F7F95"/>
              </a:solidFill>
            </a:endParaRPr>
          </a:p>
        </p:txBody>
      </p:sp>
      <p:sp>
        <p:nvSpPr>
          <p:cNvPr id="4" name="Zástupný symbol pro číslo snímku 3"/>
          <p:cNvSpPr>
            <a:spLocks noGrp="1"/>
          </p:cNvSpPr>
          <p:nvPr>
            <p:ph type="sldNum" sz="quarter" idx="12"/>
          </p:nvPr>
        </p:nvSpPr>
        <p:spPr/>
        <p:txBody>
          <a:bodyPr/>
          <a:lstStyle/>
          <a:p>
            <a:pPr>
              <a:defRPr/>
            </a:pPr>
            <a:fld id="{A56A599E-94AB-43BC-B268-16036F087CF3}" type="slidenum">
              <a:rPr lang="en-US" smtClean="0"/>
              <a:pPr>
                <a:defRPr/>
              </a:pPr>
              <a:t>47</a:t>
            </a:fld>
            <a:endParaRPr lang="en-US"/>
          </a:p>
        </p:txBody>
      </p:sp>
    </p:spTree>
    <p:extLst>
      <p:ext uri="{BB962C8B-B14F-4D97-AF65-F5344CB8AC3E}">
        <p14:creationId xmlns:p14="http://schemas.microsoft.com/office/powerpoint/2010/main" val="390014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nodePh="1">
                                  <p:stCondLst>
                                    <p:cond delay="0"/>
                                  </p:stCondLst>
                                  <p:endCondLst>
                                    <p:cond evt="begin" delay="0">
                                      <p:tn val="8"/>
                                    </p:cond>
                                  </p:end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3605" y="1600200"/>
            <a:ext cx="9313035" cy="4325077"/>
          </a:xfrm>
        </p:spPr>
        <p:txBody>
          <a:bodyPr>
            <a:normAutofit/>
          </a:bodyPr>
          <a:lstStyle/>
          <a:p>
            <a:pPr algn="ctr"/>
            <a:r>
              <a:rPr lang="cs-CZ" sz="2667" b="1" dirty="0"/>
              <a:t>Rozpočet už sestavit umíte, co teď???</a:t>
            </a:r>
          </a:p>
          <a:p>
            <a:pPr algn="ctr"/>
            <a:r>
              <a:rPr lang="pl-PL" sz="2667" b="1" dirty="0"/>
              <a:t>Stanovte si za cíl ideální finanční míry 10:20:30:40!!!</a:t>
            </a:r>
          </a:p>
          <a:p>
            <a:pPr algn="ctr"/>
            <a:endParaRPr lang="pl-PL" sz="2667" b="1" dirty="0"/>
          </a:p>
          <a:p>
            <a:pPr algn="ctr"/>
            <a:endParaRPr lang="pl-PL" sz="2667" b="1" dirty="0"/>
          </a:p>
          <a:p>
            <a:pPr algn="ctr"/>
            <a:r>
              <a:rPr lang="pl-PL" sz="2667" b="1" dirty="0">
                <a:solidFill>
                  <a:srgbClr val="FF0000"/>
                </a:solidFill>
              </a:rPr>
              <a:t>10 %</a:t>
            </a:r>
            <a:r>
              <a:rPr lang="pl-PL" sz="2667" b="1" dirty="0"/>
              <a:t> rezervy</a:t>
            </a:r>
          </a:p>
          <a:p>
            <a:pPr algn="ctr"/>
            <a:r>
              <a:rPr lang="pl-PL" sz="2667" b="1" dirty="0">
                <a:solidFill>
                  <a:srgbClr val="FF0000"/>
                </a:solidFill>
              </a:rPr>
              <a:t>20 %</a:t>
            </a:r>
            <a:r>
              <a:rPr lang="pl-PL" sz="2667" b="1" dirty="0"/>
              <a:t> aktiva a zabezpečení budoucího příjmu</a:t>
            </a:r>
          </a:p>
          <a:p>
            <a:pPr algn="ctr"/>
            <a:r>
              <a:rPr lang="pl-PL" sz="2667" b="1" dirty="0">
                <a:solidFill>
                  <a:srgbClr val="FF0000"/>
                </a:solidFill>
              </a:rPr>
              <a:t>30 %</a:t>
            </a:r>
            <a:r>
              <a:rPr lang="pl-PL" sz="2667" b="1" dirty="0"/>
              <a:t> maximální podíl úvěrových nákladů na celkových výdajích</a:t>
            </a:r>
          </a:p>
          <a:p>
            <a:pPr algn="ctr"/>
            <a:r>
              <a:rPr lang="pl-PL" sz="2667" b="1" dirty="0">
                <a:solidFill>
                  <a:srgbClr val="FF0000"/>
                </a:solidFill>
              </a:rPr>
              <a:t>40 %</a:t>
            </a:r>
            <a:r>
              <a:rPr lang="pl-PL" sz="2667" b="1" dirty="0"/>
              <a:t> spotřeba</a:t>
            </a:r>
          </a:p>
          <a:p>
            <a:pPr algn="ctr"/>
            <a:endParaRPr lang="cs-CZ" sz="2667" b="1" dirty="0"/>
          </a:p>
          <a:p>
            <a:pPr marL="355591" indent="-355591">
              <a:buClr>
                <a:srgbClr val="307871"/>
              </a:buClr>
            </a:pPr>
            <a:endParaRPr lang="cs-CZ" sz="2667"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48</a:t>
            </a:fld>
            <a:endParaRPr lang="en-US"/>
          </a:p>
        </p:txBody>
      </p:sp>
    </p:spTree>
    <p:extLst>
      <p:ext uri="{BB962C8B-B14F-4D97-AF65-F5344CB8AC3E}">
        <p14:creationId xmlns:p14="http://schemas.microsoft.com/office/powerpoint/2010/main" val="164580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dissolve">
                                      <p:cBhvr>
                                        <p:cTn id="13" dur="500"/>
                                        <p:tgtEl>
                                          <p:spTgt spid="3">
                                            <p:txEl>
                                              <p:pRg st="4" end="4"/>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dissolve">
                                      <p:cBhvr>
                                        <p:cTn id="16" dur="500"/>
                                        <p:tgtEl>
                                          <p:spTgt spid="3">
                                            <p:txEl>
                                              <p:pRg st="5" end="5"/>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dissolve">
                                      <p:cBhvr>
                                        <p:cTn id="19" dur="500"/>
                                        <p:tgtEl>
                                          <p:spTgt spid="3">
                                            <p:txEl>
                                              <p:pRg st="6" end="6"/>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dissolv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Co Vám může pomoci regulovat výdaje na spotřebu?</a:t>
            </a:r>
            <a:endParaRPr lang="en-US" dirty="0"/>
          </a:p>
        </p:txBody>
      </p:sp>
      <p:sp>
        <p:nvSpPr>
          <p:cNvPr id="3" name="Content Placeholder 2"/>
          <p:cNvSpPr>
            <a:spLocks noGrp="1"/>
          </p:cNvSpPr>
          <p:nvPr>
            <p:ph idx="1"/>
          </p:nvPr>
        </p:nvSpPr>
        <p:spPr>
          <a:xfrm>
            <a:off x="2735627" y="1796819"/>
            <a:ext cx="9217024" cy="4786015"/>
          </a:xfrm>
        </p:spPr>
        <p:txBody>
          <a:bodyPr>
            <a:normAutofit/>
          </a:bodyPr>
          <a:lstStyle/>
          <a:p>
            <a:pPr marL="609585" indent="-609585">
              <a:buFont typeface="+mj-lt"/>
              <a:buAutoNum type="arabicPeriod"/>
            </a:pPr>
            <a:r>
              <a:rPr lang="cs-CZ" sz="2400" dirty="0"/>
              <a:t>Měsíčně sledovat příjmy a výdaje.</a:t>
            </a:r>
          </a:p>
          <a:p>
            <a:pPr marL="609585" indent="-609585">
              <a:buFont typeface="+mj-lt"/>
              <a:buAutoNum type="arabicPeriod"/>
            </a:pPr>
            <a:r>
              <a:rPr lang="cs-CZ" sz="2400" dirty="0"/>
              <a:t>Neutrácet za zbytečné věci.</a:t>
            </a:r>
          </a:p>
          <a:p>
            <a:pPr marL="609585" indent="-609585">
              <a:buFont typeface="+mj-lt"/>
              <a:buAutoNum type="arabicPeriod"/>
            </a:pPr>
            <a:r>
              <a:rPr lang="cs-CZ" sz="2400" dirty="0"/>
              <a:t>Nenaletět trikům obchodníků a nepodlehnout pokušení kupovat.</a:t>
            </a:r>
          </a:p>
          <a:p>
            <a:pPr marL="609585" indent="-609585">
              <a:buFont typeface="+mj-lt"/>
              <a:buAutoNum type="arabicPeriod"/>
            </a:pPr>
            <a:r>
              <a:rPr lang="cs-CZ" sz="2400" dirty="0"/>
              <a:t>Kupovat s rozvahou podle předem připraveného a promyšleného seznamu.</a:t>
            </a:r>
          </a:p>
          <a:p>
            <a:pPr marL="609585" indent="-609585">
              <a:buFont typeface="+mj-lt"/>
              <a:buAutoNum type="arabicPeriod"/>
            </a:pPr>
            <a:r>
              <a:rPr lang="cs-CZ" sz="2400" dirty="0"/>
              <a:t>Nenakupovat s dětmi.</a:t>
            </a:r>
          </a:p>
          <a:p>
            <a:pPr marL="609585" indent="-609585">
              <a:buFont typeface="+mj-lt"/>
              <a:buAutoNum type="arabicPeriod"/>
            </a:pPr>
            <a:r>
              <a:rPr lang="cs-CZ" sz="2400" dirty="0"/>
              <a:t>Nekupovat na úvěr.</a:t>
            </a:r>
          </a:p>
          <a:p>
            <a:pPr marL="609585" indent="-609585">
              <a:buFont typeface="+mj-lt"/>
              <a:buAutoNum type="arabicPeriod"/>
            </a:pPr>
            <a:r>
              <a:rPr lang="cs-CZ" sz="2400" dirty="0"/>
              <a:t>Omezit stravování v restauracích a v rychlém občerstvení.</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49</a:t>
            </a:fld>
            <a:endParaRPr lang="en-US"/>
          </a:p>
        </p:txBody>
      </p:sp>
    </p:spTree>
    <p:extLst>
      <p:ext uri="{BB962C8B-B14F-4D97-AF65-F5344CB8AC3E}">
        <p14:creationId xmlns:p14="http://schemas.microsoft.com/office/powerpoint/2010/main" val="1878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Podmínky absolvování</a:t>
            </a:r>
            <a:endParaRPr lang="en-US"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5</a:t>
            </a:fld>
            <a:endParaRPr lang="en-US"/>
          </a:p>
        </p:txBody>
      </p:sp>
      <p:sp>
        <p:nvSpPr>
          <p:cNvPr id="6" name="Zástupný symbol pro obsah 2"/>
          <p:cNvSpPr>
            <a:spLocks noGrp="1"/>
          </p:cNvSpPr>
          <p:nvPr>
            <p:ph idx="4294967295"/>
          </p:nvPr>
        </p:nvSpPr>
        <p:spPr>
          <a:xfrm>
            <a:off x="3032245" y="1604797"/>
            <a:ext cx="9313035" cy="4896544"/>
          </a:xfrm>
          <a:prstGeom prst="rect">
            <a:avLst/>
          </a:prstGeom>
        </p:spPr>
        <p:txBody>
          <a:bodyPr>
            <a:noAutofit/>
          </a:bodyPr>
          <a:lstStyle/>
          <a:p>
            <a:pPr marL="0" indent="0">
              <a:buClr>
                <a:srgbClr val="307871"/>
              </a:buClr>
              <a:buNone/>
            </a:pPr>
            <a:endParaRPr lang="cs-CZ" sz="2667" dirty="0"/>
          </a:p>
          <a:p>
            <a:pPr marL="0" indent="0">
              <a:buClr>
                <a:srgbClr val="307871"/>
              </a:buClr>
              <a:buNone/>
            </a:pPr>
            <a:endParaRPr lang="cs-CZ" sz="2667" dirty="0"/>
          </a:p>
          <a:p>
            <a:pPr marL="0" indent="0">
              <a:buClr>
                <a:srgbClr val="307871"/>
              </a:buClr>
              <a:buNone/>
            </a:pPr>
            <a:endParaRPr lang="cs-CZ" sz="2667" dirty="0"/>
          </a:p>
          <a:p>
            <a:pPr marL="0" indent="0">
              <a:buClr>
                <a:srgbClr val="307871"/>
              </a:buClr>
              <a:buNone/>
            </a:pPr>
            <a:endParaRPr lang="cs-CZ" sz="2667" dirty="0"/>
          </a:p>
          <a:p>
            <a:pPr marL="0" indent="0">
              <a:buClr>
                <a:srgbClr val="307871"/>
              </a:buClr>
              <a:buNone/>
            </a:pPr>
            <a:endParaRPr lang="cs-CZ" sz="2667" dirty="0"/>
          </a:p>
          <a:p>
            <a:pPr marL="0" indent="0">
              <a:buClr>
                <a:srgbClr val="307871"/>
              </a:buClr>
              <a:buNone/>
            </a:pPr>
            <a:endParaRPr lang="cs-CZ" sz="2667" dirty="0"/>
          </a:p>
          <a:p>
            <a:pPr marL="0" indent="0">
              <a:buClr>
                <a:srgbClr val="307871"/>
              </a:buClr>
              <a:buNone/>
            </a:pPr>
            <a:endParaRPr lang="cs-CZ" sz="2667" dirty="0"/>
          </a:p>
          <a:p>
            <a:pPr marL="0" indent="0">
              <a:buClr>
                <a:srgbClr val="307871"/>
              </a:buClr>
              <a:buNone/>
            </a:pPr>
            <a:r>
              <a:rPr lang="cs-CZ" sz="2667" b="1" dirty="0">
                <a:solidFill>
                  <a:srgbClr val="C00000"/>
                </a:solidFill>
              </a:rPr>
              <a:t>  Započteno 51 - 100 b.</a:t>
            </a:r>
          </a:p>
          <a:p>
            <a:pPr marL="0" indent="0">
              <a:buClr>
                <a:srgbClr val="307871"/>
              </a:buClr>
              <a:buNone/>
            </a:pPr>
            <a:r>
              <a:rPr lang="cs-CZ" sz="2667" b="1" dirty="0">
                <a:solidFill>
                  <a:srgbClr val="C00000"/>
                </a:solidFill>
              </a:rPr>
              <a:t>  Nezapočteno 0 - 50 b.</a:t>
            </a:r>
          </a:p>
        </p:txBody>
      </p:sp>
      <p:graphicFrame>
        <p:nvGraphicFramePr>
          <p:cNvPr id="7" name="Tabulka 6"/>
          <p:cNvGraphicFramePr>
            <a:graphicFrameLocks noGrp="1"/>
          </p:cNvGraphicFramePr>
          <p:nvPr/>
        </p:nvGraphicFramePr>
        <p:xfrm>
          <a:off x="3119669" y="1604797"/>
          <a:ext cx="8448938" cy="2966718"/>
        </p:xfrm>
        <a:graphic>
          <a:graphicData uri="http://schemas.openxmlformats.org/drawingml/2006/table">
            <a:tbl>
              <a:tblPr firstRow="1" bandRow="1">
                <a:tableStyleId>{5C22544A-7EE6-4342-B048-85BDC9FD1C3A}</a:tableStyleId>
              </a:tblPr>
              <a:tblGrid>
                <a:gridCol w="4752529">
                  <a:extLst>
                    <a:ext uri="{9D8B030D-6E8A-4147-A177-3AD203B41FA5}">
                      <a16:colId xmlns:a16="http://schemas.microsoft.com/office/drawing/2014/main" val="20000"/>
                    </a:ext>
                  </a:extLst>
                </a:gridCol>
                <a:gridCol w="2429068">
                  <a:extLst>
                    <a:ext uri="{9D8B030D-6E8A-4147-A177-3AD203B41FA5}">
                      <a16:colId xmlns:a16="http://schemas.microsoft.com/office/drawing/2014/main" val="20001"/>
                    </a:ext>
                  </a:extLst>
                </a:gridCol>
                <a:gridCol w="1267341">
                  <a:extLst>
                    <a:ext uri="{9D8B030D-6E8A-4147-A177-3AD203B41FA5}">
                      <a16:colId xmlns:a16="http://schemas.microsoft.com/office/drawing/2014/main" val="20002"/>
                    </a:ext>
                  </a:extLst>
                </a:gridCol>
              </a:tblGrid>
              <a:tr h="494453">
                <a:tc>
                  <a:txBody>
                    <a:bodyPr/>
                    <a:lstStyle/>
                    <a:p>
                      <a:r>
                        <a:rPr lang="cs-CZ" sz="2400" dirty="0"/>
                        <a:t>Aktivita</a:t>
                      </a:r>
                    </a:p>
                  </a:txBody>
                  <a:tcPr marL="121920" marR="121920" marT="60960" marB="60960">
                    <a:solidFill>
                      <a:srgbClr val="307871"/>
                    </a:solidFill>
                  </a:tcPr>
                </a:tc>
                <a:tc>
                  <a:txBody>
                    <a:bodyPr/>
                    <a:lstStyle/>
                    <a:p>
                      <a:r>
                        <a:rPr lang="cs-CZ" sz="2400" dirty="0"/>
                        <a:t>%</a:t>
                      </a:r>
                      <a:r>
                        <a:rPr lang="cs-CZ" sz="2400" baseline="0" dirty="0"/>
                        <a:t> z hodnocení</a:t>
                      </a:r>
                      <a:endParaRPr lang="cs-CZ" sz="2400" dirty="0"/>
                    </a:p>
                  </a:txBody>
                  <a:tcPr marL="121920" marR="121920" marT="60960" marB="60960">
                    <a:solidFill>
                      <a:srgbClr val="307871"/>
                    </a:solidFill>
                  </a:tcPr>
                </a:tc>
                <a:tc>
                  <a:txBody>
                    <a:bodyPr/>
                    <a:lstStyle/>
                    <a:p>
                      <a:r>
                        <a:rPr lang="cs-CZ" sz="2400" dirty="0"/>
                        <a:t>body</a:t>
                      </a:r>
                    </a:p>
                  </a:txBody>
                  <a:tcPr marL="121920" marR="121920" marT="60960" marB="60960">
                    <a:solidFill>
                      <a:srgbClr val="307871"/>
                    </a:solidFill>
                  </a:tcPr>
                </a:tc>
                <a:extLst>
                  <a:ext uri="{0D108BD9-81ED-4DB2-BD59-A6C34878D82A}">
                    <a16:rowId xmlns:a16="http://schemas.microsoft.com/office/drawing/2014/main" val="10000"/>
                  </a:ext>
                </a:extLst>
              </a:tr>
              <a:tr h="494453">
                <a:tc>
                  <a:txBody>
                    <a:bodyPr/>
                    <a:lstStyle/>
                    <a:p>
                      <a:r>
                        <a:rPr lang="cs-CZ" sz="2400" dirty="0"/>
                        <a:t>Průběžný test</a:t>
                      </a:r>
                    </a:p>
                  </a:txBody>
                  <a:tcPr marL="121920" marR="121920" marT="60960" marB="60960">
                    <a:solidFill>
                      <a:schemeClr val="bg2"/>
                    </a:solidFill>
                  </a:tcPr>
                </a:tc>
                <a:tc>
                  <a:txBody>
                    <a:bodyPr/>
                    <a:lstStyle/>
                    <a:p>
                      <a:r>
                        <a:rPr lang="cs-CZ" sz="2400" dirty="0"/>
                        <a:t>15 %</a:t>
                      </a:r>
                    </a:p>
                  </a:txBody>
                  <a:tcPr marL="121920" marR="121920" marT="60960" marB="60960">
                    <a:solidFill>
                      <a:schemeClr val="bg2"/>
                    </a:solidFill>
                  </a:tcPr>
                </a:tc>
                <a:tc>
                  <a:txBody>
                    <a:bodyPr/>
                    <a:lstStyle/>
                    <a:p>
                      <a:r>
                        <a:rPr lang="cs-CZ" sz="2400" dirty="0"/>
                        <a:t>15 b.</a:t>
                      </a:r>
                    </a:p>
                  </a:txBody>
                  <a:tcPr marL="121920" marR="121920" marT="60960" marB="60960">
                    <a:solidFill>
                      <a:schemeClr val="bg2"/>
                    </a:solidFill>
                  </a:tcPr>
                </a:tc>
                <a:extLst>
                  <a:ext uri="{0D108BD9-81ED-4DB2-BD59-A6C34878D82A}">
                    <a16:rowId xmlns:a16="http://schemas.microsoft.com/office/drawing/2014/main" val="10001"/>
                  </a:ext>
                </a:extLst>
              </a:tr>
              <a:tr h="494453">
                <a:tc>
                  <a:txBody>
                    <a:bodyPr/>
                    <a:lstStyle/>
                    <a:p>
                      <a:r>
                        <a:rPr lang="cs-CZ" sz="2400" dirty="0"/>
                        <a:t>Seminární práce a její obhajoba</a:t>
                      </a:r>
                    </a:p>
                  </a:txBody>
                  <a:tcPr marL="121920" marR="121920" marT="60960" marB="60960">
                    <a:solidFill>
                      <a:schemeClr val="bg2"/>
                    </a:solidFill>
                  </a:tcPr>
                </a:tc>
                <a:tc>
                  <a:txBody>
                    <a:bodyPr/>
                    <a:lstStyle/>
                    <a:p>
                      <a:r>
                        <a:rPr lang="cs-CZ" sz="2400" dirty="0"/>
                        <a:t>20 %</a:t>
                      </a:r>
                    </a:p>
                  </a:txBody>
                  <a:tcPr marL="121920" marR="121920" marT="60960" marB="60960">
                    <a:solidFill>
                      <a:schemeClr val="bg2"/>
                    </a:solidFill>
                  </a:tcPr>
                </a:tc>
                <a:tc>
                  <a:txBody>
                    <a:bodyPr/>
                    <a:lstStyle/>
                    <a:p>
                      <a:r>
                        <a:rPr lang="cs-CZ" sz="2400" dirty="0"/>
                        <a:t>20 b. </a:t>
                      </a:r>
                    </a:p>
                  </a:txBody>
                  <a:tcPr marL="121920" marR="121920" marT="60960" marB="60960">
                    <a:solidFill>
                      <a:schemeClr val="bg2"/>
                    </a:solidFill>
                  </a:tcPr>
                </a:tc>
                <a:extLst>
                  <a:ext uri="{0D108BD9-81ED-4DB2-BD59-A6C34878D82A}">
                    <a16:rowId xmlns:a16="http://schemas.microsoft.com/office/drawing/2014/main" val="10002"/>
                  </a:ext>
                </a:extLst>
              </a:tr>
              <a:tr h="494453">
                <a:tc>
                  <a:txBody>
                    <a:bodyPr/>
                    <a:lstStyle/>
                    <a:p>
                      <a:r>
                        <a:rPr lang="cs-CZ" sz="2400" dirty="0"/>
                        <a:t>Samostatné aktivity v seminářích</a:t>
                      </a:r>
                    </a:p>
                  </a:txBody>
                  <a:tcPr marL="121920" marR="121920" marT="60960" marB="60960">
                    <a:solidFill>
                      <a:schemeClr val="bg2"/>
                    </a:solidFill>
                  </a:tcPr>
                </a:tc>
                <a:tc>
                  <a:txBody>
                    <a:bodyPr/>
                    <a:lstStyle/>
                    <a:p>
                      <a:r>
                        <a:rPr lang="cs-CZ" sz="2400" dirty="0"/>
                        <a:t>5 %</a:t>
                      </a:r>
                    </a:p>
                  </a:txBody>
                  <a:tcPr marL="121920" marR="121920" marT="60960" marB="60960">
                    <a:solidFill>
                      <a:schemeClr val="bg2"/>
                    </a:solidFill>
                  </a:tcPr>
                </a:tc>
                <a:tc>
                  <a:txBody>
                    <a:bodyPr/>
                    <a:lstStyle/>
                    <a:p>
                      <a:r>
                        <a:rPr lang="cs-CZ" sz="2400" dirty="0"/>
                        <a:t>5</a:t>
                      </a:r>
                      <a:r>
                        <a:rPr lang="cs-CZ" sz="2400" baseline="0" dirty="0"/>
                        <a:t> b.</a:t>
                      </a:r>
                      <a:endParaRPr lang="cs-CZ" sz="2400" dirty="0"/>
                    </a:p>
                  </a:txBody>
                  <a:tcPr marL="121920" marR="121920" marT="60960" marB="60960">
                    <a:solidFill>
                      <a:schemeClr val="bg2"/>
                    </a:solidFill>
                  </a:tcPr>
                </a:tc>
                <a:extLst>
                  <a:ext uri="{0D108BD9-81ED-4DB2-BD59-A6C34878D82A}">
                    <a16:rowId xmlns:a16="http://schemas.microsoft.com/office/drawing/2014/main" val="10003"/>
                  </a:ext>
                </a:extLst>
              </a:tr>
              <a:tr h="494453">
                <a:tc>
                  <a:txBody>
                    <a:bodyPr/>
                    <a:lstStyle/>
                    <a:p>
                      <a:r>
                        <a:rPr lang="cs-CZ" sz="2400" dirty="0"/>
                        <a:t>Zápočtový písemný test</a:t>
                      </a:r>
                    </a:p>
                  </a:txBody>
                  <a:tcPr marL="121920" marR="121920" marT="60960" marB="60960">
                    <a:solidFill>
                      <a:schemeClr val="bg2"/>
                    </a:solidFill>
                  </a:tcPr>
                </a:tc>
                <a:tc>
                  <a:txBody>
                    <a:bodyPr/>
                    <a:lstStyle/>
                    <a:p>
                      <a:r>
                        <a:rPr lang="cs-CZ" sz="2400" dirty="0"/>
                        <a:t>60 %</a:t>
                      </a:r>
                    </a:p>
                  </a:txBody>
                  <a:tcPr marL="121920" marR="121920" marT="60960" marB="60960">
                    <a:solidFill>
                      <a:schemeClr val="bg2"/>
                    </a:solidFill>
                  </a:tcPr>
                </a:tc>
                <a:tc>
                  <a:txBody>
                    <a:bodyPr/>
                    <a:lstStyle/>
                    <a:p>
                      <a:r>
                        <a:rPr lang="cs-CZ" sz="2400" dirty="0"/>
                        <a:t>60</a:t>
                      </a:r>
                      <a:r>
                        <a:rPr lang="cs-CZ" sz="2400" baseline="0" dirty="0"/>
                        <a:t> b.</a:t>
                      </a:r>
                      <a:endParaRPr lang="cs-CZ" sz="2400" dirty="0"/>
                    </a:p>
                  </a:txBody>
                  <a:tcPr marL="121920" marR="121920" marT="60960" marB="60960">
                    <a:solidFill>
                      <a:schemeClr val="bg2"/>
                    </a:solidFill>
                  </a:tcPr>
                </a:tc>
                <a:extLst>
                  <a:ext uri="{0D108BD9-81ED-4DB2-BD59-A6C34878D82A}">
                    <a16:rowId xmlns:a16="http://schemas.microsoft.com/office/drawing/2014/main" val="10004"/>
                  </a:ext>
                </a:extLst>
              </a:tr>
              <a:tr h="494453">
                <a:tc>
                  <a:txBody>
                    <a:bodyPr/>
                    <a:lstStyle/>
                    <a:p>
                      <a:pPr algn="r"/>
                      <a:r>
                        <a:rPr lang="cs-CZ" sz="2400" b="1" dirty="0"/>
                        <a:t>∑</a:t>
                      </a:r>
                    </a:p>
                  </a:txBody>
                  <a:tcPr marL="121920" marR="121920" marT="60960" marB="60960">
                    <a:solidFill>
                      <a:schemeClr val="bg2"/>
                    </a:solidFill>
                  </a:tcPr>
                </a:tc>
                <a:tc>
                  <a:txBody>
                    <a:bodyPr/>
                    <a:lstStyle/>
                    <a:p>
                      <a:r>
                        <a:rPr lang="cs-CZ" sz="2400" b="1" dirty="0"/>
                        <a:t>100 %</a:t>
                      </a:r>
                    </a:p>
                  </a:txBody>
                  <a:tcPr marL="121920" marR="121920" marT="60960" marB="60960">
                    <a:solidFill>
                      <a:schemeClr val="bg2"/>
                    </a:solidFill>
                  </a:tcPr>
                </a:tc>
                <a:tc>
                  <a:txBody>
                    <a:bodyPr/>
                    <a:lstStyle/>
                    <a:p>
                      <a:r>
                        <a:rPr lang="cs-CZ" sz="2400" b="1" dirty="0"/>
                        <a:t>100 b.</a:t>
                      </a:r>
                    </a:p>
                  </a:txBody>
                  <a:tcPr marL="121920" marR="121920" marT="60960" marB="60960">
                    <a:solidFill>
                      <a:schemeClr val="bg2"/>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5913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animEffect transition="in" filter="dissolve">
                                      <p:cBhvr>
                                        <p:cTn id="13" dur="500"/>
                                        <p:tgtEl>
                                          <p:spTgt spid="6">
                                            <p:txEl>
                                              <p:pRg st="7" end="7"/>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
                                            <p:txEl>
                                              <p:pRg st="8" end="8"/>
                                            </p:txEl>
                                          </p:spTgt>
                                        </p:tgtEl>
                                        <p:attrNameLst>
                                          <p:attrName>style.visibility</p:attrName>
                                        </p:attrNameLst>
                                      </p:cBhvr>
                                      <p:to>
                                        <p:strVal val="visible"/>
                                      </p:to>
                                    </p:set>
                                    <p:animEffect transition="in" filter="dissolve">
                                      <p:cBhvr>
                                        <p:cTn id="16"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50</a:t>
            </a:fld>
            <a:endParaRPr lang="en-US" dirty="0"/>
          </a:p>
        </p:txBody>
      </p:sp>
      <p:sp>
        <p:nvSpPr>
          <p:cNvPr id="5" name="Zástupný symbol pro obsah 4">
            <a:extLst>
              <a:ext uri="{FF2B5EF4-FFF2-40B4-BE49-F238E27FC236}">
                <a16:creationId xmlns:a16="http://schemas.microsoft.com/office/drawing/2014/main" id="{A458D37E-1906-48EB-962A-61859D14D5F4}"/>
              </a:ext>
            </a:extLst>
          </p:cNvPr>
          <p:cNvSpPr>
            <a:spLocks noGrp="1"/>
          </p:cNvSpPr>
          <p:nvPr>
            <p:ph idx="1"/>
          </p:nvPr>
        </p:nvSpPr>
        <p:spPr>
          <a:xfrm>
            <a:off x="3023659" y="1600201"/>
            <a:ext cx="8558741" cy="4756151"/>
          </a:xfrm>
        </p:spPr>
        <p:txBody>
          <a:bodyPr>
            <a:normAutofit fontScale="92500"/>
          </a:bodyPr>
          <a:lstStyle/>
          <a:p>
            <a:pPr algn="just"/>
            <a:r>
              <a:rPr lang="cs-CZ" sz="2667" dirty="0"/>
              <a:t>Úspory = kumulované přebytky příjmů domácnosti nad jejími výdaji</a:t>
            </a:r>
          </a:p>
          <a:p>
            <a:pPr algn="just"/>
            <a:endParaRPr lang="cs-CZ" sz="2667" dirty="0"/>
          </a:p>
          <a:p>
            <a:pPr algn="just"/>
            <a:r>
              <a:rPr lang="cs-CZ" sz="2667" dirty="0"/>
              <a:t>Plánované úspory</a:t>
            </a:r>
          </a:p>
          <a:p>
            <a:pPr lvl="1" algn="just"/>
            <a:r>
              <a:rPr lang="cs-CZ" sz="2667" dirty="0"/>
              <a:t>Pro … události</a:t>
            </a:r>
          </a:p>
          <a:p>
            <a:pPr lvl="1" algn="just"/>
            <a:r>
              <a:rPr lang="cs-CZ" sz="2667" dirty="0"/>
              <a:t>Úspory na koupi nového auta, na dovolenou, vánoce…</a:t>
            </a:r>
          </a:p>
          <a:p>
            <a:pPr lvl="1" algn="just"/>
            <a:r>
              <a:rPr lang="cs-CZ" sz="2667" dirty="0"/>
              <a:t>Úspory na stáří</a:t>
            </a:r>
          </a:p>
          <a:p>
            <a:pPr lvl="1" algn="just"/>
            <a:r>
              <a:rPr lang="cs-CZ" sz="2667" dirty="0"/>
              <a:t>Úspory (finanční zdroje) na zajištění finanční nezávislosti</a:t>
            </a:r>
          </a:p>
          <a:p>
            <a:pPr algn="just"/>
            <a:endParaRPr lang="cs-CZ" sz="2667" dirty="0"/>
          </a:p>
          <a:p>
            <a:pPr algn="just"/>
            <a:r>
              <a:rPr lang="cs-CZ" sz="2667" dirty="0"/>
              <a:t>Životní rezervy</a:t>
            </a:r>
          </a:p>
          <a:p>
            <a:pPr lvl="1" algn="just"/>
            <a:r>
              <a:rPr lang="cs-CZ" sz="2667" dirty="0"/>
              <a:t>Úspory pro … události</a:t>
            </a:r>
            <a:endParaRPr lang="cs-CZ" dirty="0"/>
          </a:p>
        </p:txBody>
      </p:sp>
      <p:sp>
        <p:nvSpPr>
          <p:cNvPr id="6" name="Title 1">
            <a:extLst>
              <a:ext uri="{FF2B5EF4-FFF2-40B4-BE49-F238E27FC236}">
                <a16:creationId xmlns:a16="http://schemas.microsoft.com/office/drawing/2014/main" id="{F017CEF0-ECA7-4642-82CA-95827EC26FFC}"/>
              </a:ext>
            </a:extLst>
          </p:cNvPr>
          <p:cNvSpPr>
            <a:spLocks noGrp="1"/>
          </p:cNvSpPr>
          <p:nvPr>
            <p:ph type="title"/>
          </p:nvPr>
        </p:nvSpPr>
        <p:spPr>
          <a:xfrm>
            <a:off x="3023659" y="275167"/>
            <a:ext cx="8558741" cy="1143000"/>
          </a:xfrm>
        </p:spPr>
        <p:txBody>
          <a:bodyPr>
            <a:normAutofit/>
          </a:bodyPr>
          <a:lstStyle/>
          <a:p>
            <a:r>
              <a:rPr lang="cs-CZ" dirty="0"/>
              <a:t>Úspory vs. rezervy</a:t>
            </a:r>
            <a:endParaRPr lang="en-US" dirty="0"/>
          </a:p>
        </p:txBody>
      </p:sp>
    </p:spTree>
    <p:extLst>
      <p:ext uri="{BB962C8B-B14F-4D97-AF65-F5344CB8AC3E}">
        <p14:creationId xmlns:p14="http://schemas.microsoft.com/office/powerpoint/2010/main" val="174432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8" end="8"/>
                                            </p:txEl>
                                          </p:spTgt>
                                        </p:tgtEl>
                                        <p:attrNameLst>
                                          <p:attrName>style.visibility</p:attrName>
                                        </p:attrNameLst>
                                      </p:cBhvr>
                                      <p:to>
                                        <p:strVal val="visible"/>
                                      </p:to>
                                    </p:set>
                                    <p:animEffect transition="in" filter="fade">
                                      <p:cBhvr>
                                        <p:cTn id="28" dur="500"/>
                                        <p:tgtEl>
                                          <p:spTgt spid="5">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animEffect transition="in" filter="fade">
                                      <p:cBhvr>
                                        <p:cTn id="31"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Životní rezervy</a:t>
            </a:r>
            <a:endParaRPr lang="en-US" dirty="0"/>
          </a:p>
        </p:txBody>
      </p:sp>
      <p:sp>
        <p:nvSpPr>
          <p:cNvPr id="3" name="Content Placeholder 2"/>
          <p:cNvSpPr>
            <a:spLocks noGrp="1"/>
          </p:cNvSpPr>
          <p:nvPr>
            <p:ph idx="1"/>
          </p:nvPr>
        </p:nvSpPr>
        <p:spPr>
          <a:xfrm>
            <a:off x="2831637" y="1508787"/>
            <a:ext cx="9025003" cy="5349213"/>
          </a:xfrm>
        </p:spPr>
        <p:txBody>
          <a:bodyPr>
            <a:normAutofit/>
          </a:bodyPr>
          <a:lstStyle/>
          <a:p>
            <a:pPr algn="just"/>
            <a:r>
              <a:rPr lang="cs-CZ" sz="3200" dirty="0"/>
              <a:t>Životní rezervy = část úspor určená pro pokrytí výdajů v případě neočekávaných událostí a s tím spojeného výpadku příjmu</a:t>
            </a:r>
          </a:p>
          <a:p>
            <a:pPr algn="just"/>
            <a:endParaRPr lang="cs-CZ" sz="3200" dirty="0"/>
          </a:p>
          <a:p>
            <a:pPr algn="ctr"/>
            <a:r>
              <a:rPr lang="cs-CZ" sz="3200" b="1" dirty="0"/>
              <a:t>???Proč tvořit životní rezervy???</a:t>
            </a:r>
          </a:p>
          <a:p>
            <a:pPr algn="ctr"/>
            <a:endParaRPr lang="cs-CZ" sz="3200" b="1" dirty="0"/>
          </a:p>
          <a:p>
            <a:pPr marL="457189" indent="-457189" algn="just"/>
            <a:r>
              <a:rPr lang="cs-CZ" sz="2667" dirty="0"/>
              <a:t>Zachování životního standardu (životní úrovně) domácnosti</a:t>
            </a:r>
          </a:p>
          <a:p>
            <a:pPr marL="457189" indent="-457189" algn="just"/>
            <a:r>
              <a:rPr lang="cs-CZ" sz="2667" dirty="0"/>
              <a:t>Zajištění finančních zdrojů pro neočekávané události</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51</a:t>
            </a:fld>
            <a:endParaRPr lang="en-US"/>
          </a:p>
        </p:txBody>
      </p:sp>
    </p:spTree>
    <p:extLst>
      <p:ext uri="{BB962C8B-B14F-4D97-AF65-F5344CB8AC3E}">
        <p14:creationId xmlns:p14="http://schemas.microsoft.com/office/powerpoint/2010/main" val="71474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dissolv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Druhy životních rezerv</a:t>
            </a:r>
            <a:endParaRPr lang="en-US" dirty="0"/>
          </a:p>
        </p:txBody>
      </p:sp>
      <p:sp>
        <p:nvSpPr>
          <p:cNvPr id="3" name="Content Placeholder 2"/>
          <p:cNvSpPr>
            <a:spLocks noGrp="1"/>
          </p:cNvSpPr>
          <p:nvPr>
            <p:ph idx="1"/>
          </p:nvPr>
        </p:nvSpPr>
        <p:spPr>
          <a:xfrm>
            <a:off x="2831637" y="1796819"/>
            <a:ext cx="9025003" cy="4800533"/>
          </a:xfrm>
        </p:spPr>
        <p:txBody>
          <a:bodyPr>
            <a:normAutofit/>
          </a:bodyPr>
          <a:lstStyle/>
          <a:p>
            <a:pPr marL="355591" indent="-355591">
              <a:buClr>
                <a:srgbClr val="307871"/>
              </a:buClr>
            </a:pPr>
            <a:r>
              <a:rPr lang="cs-CZ" sz="3200" dirty="0"/>
              <a:t>Rezerva I – operativní</a:t>
            </a:r>
          </a:p>
          <a:p>
            <a:pPr marL="355591" indent="-355591">
              <a:buClr>
                <a:srgbClr val="307871"/>
              </a:buClr>
            </a:pPr>
            <a:r>
              <a:rPr lang="cs-CZ" sz="3200" dirty="0"/>
              <a:t>Rezerva II – taktická</a:t>
            </a:r>
          </a:p>
          <a:p>
            <a:pPr marL="355591" indent="-355591">
              <a:buClr>
                <a:srgbClr val="307871"/>
              </a:buClr>
            </a:pPr>
            <a:r>
              <a:rPr lang="cs-CZ" sz="3200" dirty="0"/>
              <a:t>Rezerva III – strategická</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52</a:t>
            </a:fld>
            <a:endParaRPr lang="en-US"/>
          </a:p>
        </p:txBody>
      </p:sp>
    </p:spTree>
    <p:extLst>
      <p:ext uri="{BB962C8B-B14F-4D97-AF65-F5344CB8AC3E}">
        <p14:creationId xmlns:p14="http://schemas.microsoft.com/office/powerpoint/2010/main" val="290551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Rezerva I - operativní</a:t>
            </a:r>
            <a:endParaRPr lang="en-US"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53</a:t>
            </a:fld>
            <a:endParaRPr lang="en-US"/>
          </a:p>
        </p:txBody>
      </p:sp>
      <p:sp>
        <p:nvSpPr>
          <p:cNvPr id="8" name="Content Placeholder 2">
            <a:extLst>
              <a:ext uri="{FF2B5EF4-FFF2-40B4-BE49-F238E27FC236}">
                <a16:creationId xmlns:a16="http://schemas.microsoft.com/office/drawing/2014/main" id="{7EC8C273-AAD0-48F8-9548-7402ABDB51E1}"/>
              </a:ext>
            </a:extLst>
          </p:cNvPr>
          <p:cNvSpPr>
            <a:spLocks noGrp="1"/>
          </p:cNvSpPr>
          <p:nvPr>
            <p:ph idx="1"/>
          </p:nvPr>
        </p:nvSpPr>
        <p:spPr>
          <a:xfrm>
            <a:off x="2831637" y="1796819"/>
            <a:ext cx="9025003" cy="4800533"/>
          </a:xfrm>
        </p:spPr>
        <p:txBody>
          <a:bodyPr>
            <a:normAutofit/>
          </a:bodyPr>
          <a:lstStyle/>
          <a:p>
            <a:pPr marL="355591" indent="-355591">
              <a:buClr>
                <a:srgbClr val="307871"/>
              </a:buClr>
            </a:pPr>
            <a:r>
              <a:rPr lang="cs-CZ" sz="2933" b="1" dirty="0"/>
              <a:t>Účel</a:t>
            </a:r>
            <a:r>
              <a:rPr lang="cs-CZ" sz="2933" dirty="0"/>
              <a:t> (kdy čerpat rezervu): při neočekávané události s finančním dopadem (oprava ledničky, pračky,  auta)</a:t>
            </a:r>
          </a:p>
          <a:p>
            <a:pPr marL="355591" indent="-355591">
              <a:buClr>
                <a:srgbClr val="307871"/>
              </a:buClr>
            </a:pPr>
            <a:r>
              <a:rPr lang="cs-CZ" sz="2933" b="1" dirty="0"/>
              <a:t>Výše rezervy</a:t>
            </a:r>
            <a:r>
              <a:rPr lang="cs-CZ" sz="2933" dirty="0"/>
              <a:t>: … domácnosti</a:t>
            </a:r>
          </a:p>
          <a:p>
            <a:pPr marL="355591" indent="-355591">
              <a:buClr>
                <a:srgbClr val="307871"/>
              </a:buClr>
            </a:pPr>
            <a:r>
              <a:rPr lang="cs-CZ" sz="2933" b="1" dirty="0"/>
              <a:t>Pravděpodobnost čerpání</a:t>
            </a:r>
            <a:r>
              <a:rPr lang="cs-CZ" sz="2933" dirty="0"/>
              <a:t>: vyšší</a:t>
            </a:r>
          </a:p>
          <a:p>
            <a:pPr marL="355591" indent="-355591">
              <a:buClr>
                <a:srgbClr val="307871"/>
              </a:buClr>
            </a:pPr>
            <a:r>
              <a:rPr lang="cs-CZ" sz="2933" b="1" dirty="0"/>
              <a:t>Požadavek na výnos</a:t>
            </a:r>
            <a:r>
              <a:rPr lang="cs-CZ" sz="2933" dirty="0"/>
              <a:t>: nad míru inflace</a:t>
            </a:r>
          </a:p>
          <a:p>
            <a:pPr marL="355591" indent="-355591">
              <a:buClr>
                <a:srgbClr val="307871"/>
              </a:buClr>
            </a:pPr>
            <a:r>
              <a:rPr lang="cs-CZ" sz="2933" b="1" dirty="0"/>
              <a:t>Požadavek na riziko</a:t>
            </a:r>
            <a:r>
              <a:rPr lang="cs-CZ" sz="2933" dirty="0"/>
              <a:t>: nízké</a:t>
            </a:r>
          </a:p>
          <a:p>
            <a:pPr marL="355591" indent="-355591">
              <a:buClr>
                <a:srgbClr val="307871"/>
              </a:buClr>
            </a:pPr>
            <a:r>
              <a:rPr lang="cs-CZ" sz="2933" b="1" dirty="0"/>
              <a:t>Požadavek na likviditu</a:t>
            </a:r>
            <a:r>
              <a:rPr lang="cs-CZ" sz="2933" dirty="0"/>
              <a:t>: 2 – 5 dnů</a:t>
            </a:r>
          </a:p>
          <a:p>
            <a:pPr marL="355591" indent="-355591">
              <a:buClr>
                <a:srgbClr val="307871"/>
              </a:buClr>
            </a:pPr>
            <a:r>
              <a:rPr lang="cs-CZ" sz="2933" b="1" dirty="0"/>
              <a:t>Vhodná investice pro tvorbu rezervy</a:t>
            </a:r>
            <a:r>
              <a:rPr lang="cs-CZ" sz="2933" dirty="0"/>
              <a:t>: …</a:t>
            </a:r>
          </a:p>
        </p:txBody>
      </p:sp>
    </p:spTree>
    <p:extLst>
      <p:ext uri="{BB962C8B-B14F-4D97-AF65-F5344CB8AC3E}">
        <p14:creationId xmlns:p14="http://schemas.microsoft.com/office/powerpoint/2010/main" val="14174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500"/>
                                        <p:tgtEl>
                                          <p:spTgt spid="8">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500"/>
                                        <p:tgtEl>
                                          <p:spTgt spid="8">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500"/>
                                        <p:tgtEl>
                                          <p:spTgt spid="8">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Effect transition="in" filter="fade">
                                      <p:cBhvr>
                                        <p:cTn id="25" dur="500"/>
                                        <p:tgtEl>
                                          <p:spTgt spid="8">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Rezerva II - taktická</a:t>
            </a:r>
            <a:endParaRPr lang="en-US"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54</a:t>
            </a:fld>
            <a:endParaRPr lang="en-US"/>
          </a:p>
        </p:txBody>
      </p:sp>
      <p:sp>
        <p:nvSpPr>
          <p:cNvPr id="8" name="Content Placeholder 2">
            <a:extLst>
              <a:ext uri="{FF2B5EF4-FFF2-40B4-BE49-F238E27FC236}">
                <a16:creationId xmlns:a16="http://schemas.microsoft.com/office/drawing/2014/main" id="{7EC8C273-AAD0-48F8-9548-7402ABDB51E1}"/>
              </a:ext>
            </a:extLst>
          </p:cNvPr>
          <p:cNvSpPr>
            <a:spLocks noGrp="1"/>
          </p:cNvSpPr>
          <p:nvPr>
            <p:ph idx="1"/>
          </p:nvPr>
        </p:nvSpPr>
        <p:spPr>
          <a:xfrm>
            <a:off x="2831637" y="1796819"/>
            <a:ext cx="9025003" cy="4800533"/>
          </a:xfrm>
        </p:spPr>
        <p:txBody>
          <a:bodyPr>
            <a:normAutofit/>
          </a:bodyPr>
          <a:lstStyle/>
          <a:p>
            <a:pPr marL="355591" indent="-355591">
              <a:buClr>
                <a:srgbClr val="307871"/>
              </a:buClr>
            </a:pPr>
            <a:r>
              <a:rPr lang="cs-CZ" sz="2933" b="1" dirty="0"/>
              <a:t>Účel</a:t>
            </a:r>
            <a:r>
              <a:rPr lang="cs-CZ" sz="2933" dirty="0"/>
              <a:t> (kdy čerpat rezervu): při ztrátě (změně) zaměstnání, dlouhodobější pracovní neschopnosti, zahraniční stáži</a:t>
            </a:r>
          </a:p>
          <a:p>
            <a:pPr marL="355591" indent="-355591">
              <a:buClr>
                <a:srgbClr val="307871"/>
              </a:buClr>
            </a:pPr>
            <a:r>
              <a:rPr lang="cs-CZ" sz="2933" b="1" dirty="0"/>
              <a:t>Výše rezervy</a:t>
            </a:r>
            <a:r>
              <a:rPr lang="cs-CZ" sz="2933" dirty="0"/>
              <a:t>: … domácnosti</a:t>
            </a:r>
          </a:p>
          <a:p>
            <a:pPr marL="355591" indent="-355591">
              <a:buClr>
                <a:srgbClr val="307871"/>
              </a:buClr>
            </a:pPr>
            <a:r>
              <a:rPr lang="cs-CZ" sz="2933" b="1" dirty="0"/>
              <a:t>Pravděpodobnost čerpání</a:t>
            </a:r>
            <a:r>
              <a:rPr lang="cs-CZ" sz="2933" dirty="0"/>
              <a:t>: malá (několikrát za život)</a:t>
            </a:r>
          </a:p>
          <a:p>
            <a:pPr marL="355591" indent="-355591">
              <a:buClr>
                <a:srgbClr val="307871"/>
              </a:buClr>
            </a:pPr>
            <a:r>
              <a:rPr lang="cs-CZ" sz="2933" b="1" dirty="0"/>
              <a:t>Požadavek na výnos</a:t>
            </a:r>
            <a:r>
              <a:rPr lang="cs-CZ" sz="2933" dirty="0"/>
              <a:t>: střední</a:t>
            </a:r>
          </a:p>
          <a:p>
            <a:pPr marL="355591" indent="-355591">
              <a:buClr>
                <a:srgbClr val="307871"/>
              </a:buClr>
            </a:pPr>
            <a:r>
              <a:rPr lang="cs-CZ" sz="2933" b="1" dirty="0"/>
              <a:t>Požadavek na riziko</a:t>
            </a:r>
            <a:r>
              <a:rPr lang="cs-CZ" sz="2933" dirty="0"/>
              <a:t>: střední až vyšší</a:t>
            </a:r>
          </a:p>
          <a:p>
            <a:pPr marL="355591" indent="-355591">
              <a:buClr>
                <a:srgbClr val="307871"/>
              </a:buClr>
            </a:pPr>
            <a:r>
              <a:rPr lang="cs-CZ" sz="2933" b="1" dirty="0"/>
              <a:t>Požadavek na likviditu</a:t>
            </a:r>
            <a:r>
              <a:rPr lang="cs-CZ" sz="2933" dirty="0"/>
              <a:t>: 1 – 2 měsíce</a:t>
            </a:r>
          </a:p>
          <a:p>
            <a:pPr marL="355591" indent="-355591">
              <a:buClr>
                <a:srgbClr val="307871"/>
              </a:buClr>
            </a:pPr>
            <a:r>
              <a:rPr lang="cs-CZ" sz="2933" b="1" dirty="0"/>
              <a:t>Vhodná investice pro tvorbu rezervy</a:t>
            </a:r>
            <a:r>
              <a:rPr lang="cs-CZ" sz="2933" dirty="0"/>
              <a:t>: …</a:t>
            </a:r>
          </a:p>
        </p:txBody>
      </p:sp>
    </p:spTree>
    <p:extLst>
      <p:ext uri="{BB962C8B-B14F-4D97-AF65-F5344CB8AC3E}">
        <p14:creationId xmlns:p14="http://schemas.microsoft.com/office/powerpoint/2010/main" val="84359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500"/>
                                        <p:tgtEl>
                                          <p:spTgt spid="8">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500"/>
                                        <p:tgtEl>
                                          <p:spTgt spid="8">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500"/>
                                        <p:tgtEl>
                                          <p:spTgt spid="8">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Effect transition="in" filter="fade">
                                      <p:cBhvr>
                                        <p:cTn id="25" dur="500"/>
                                        <p:tgtEl>
                                          <p:spTgt spid="8">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Rezerva III - strategická</a:t>
            </a:r>
            <a:endParaRPr lang="en-US"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55</a:t>
            </a:fld>
            <a:endParaRPr lang="en-US"/>
          </a:p>
        </p:txBody>
      </p:sp>
      <p:sp>
        <p:nvSpPr>
          <p:cNvPr id="8" name="Content Placeholder 2">
            <a:extLst>
              <a:ext uri="{FF2B5EF4-FFF2-40B4-BE49-F238E27FC236}">
                <a16:creationId xmlns:a16="http://schemas.microsoft.com/office/drawing/2014/main" id="{7EC8C273-AAD0-48F8-9548-7402ABDB51E1}"/>
              </a:ext>
            </a:extLst>
          </p:cNvPr>
          <p:cNvSpPr>
            <a:spLocks noGrp="1"/>
          </p:cNvSpPr>
          <p:nvPr>
            <p:ph idx="1"/>
          </p:nvPr>
        </p:nvSpPr>
        <p:spPr>
          <a:xfrm>
            <a:off x="2831637" y="1796819"/>
            <a:ext cx="9025003" cy="4800533"/>
          </a:xfrm>
        </p:spPr>
        <p:txBody>
          <a:bodyPr>
            <a:normAutofit/>
          </a:bodyPr>
          <a:lstStyle/>
          <a:p>
            <a:pPr marL="355591" indent="-355591">
              <a:buClr>
                <a:srgbClr val="307871"/>
              </a:buClr>
            </a:pPr>
            <a:r>
              <a:rPr lang="cs-CZ" sz="2933" b="1" dirty="0"/>
              <a:t>Účel</a:t>
            </a:r>
            <a:r>
              <a:rPr lang="cs-CZ" sz="2933" dirty="0"/>
              <a:t> (kdy čerpat rezervu): při trvalé pracovní neschopnosti, těžkém úrazu s trvalými následky, trvalá invalidita, úmrtí</a:t>
            </a:r>
          </a:p>
          <a:p>
            <a:pPr marL="355591" indent="-355591">
              <a:buClr>
                <a:srgbClr val="307871"/>
              </a:buClr>
            </a:pPr>
            <a:r>
              <a:rPr lang="cs-CZ" sz="2933" b="1" dirty="0"/>
              <a:t>Výše rezervy</a:t>
            </a:r>
            <a:r>
              <a:rPr lang="cs-CZ" sz="2933" dirty="0"/>
              <a:t>: … domácnosti</a:t>
            </a:r>
          </a:p>
          <a:p>
            <a:pPr marL="355591" indent="-355591">
              <a:buClr>
                <a:srgbClr val="307871"/>
              </a:buClr>
            </a:pPr>
            <a:r>
              <a:rPr lang="cs-CZ" sz="2933" b="1" dirty="0"/>
              <a:t>Pravděpodobnost čerpání</a:t>
            </a:r>
            <a:r>
              <a:rPr lang="cs-CZ" sz="2933" dirty="0"/>
              <a:t>: velmi malá (0 – 1 krát za život)</a:t>
            </a:r>
          </a:p>
          <a:p>
            <a:pPr marL="355591" indent="-355591">
              <a:buClr>
                <a:srgbClr val="307871"/>
              </a:buClr>
            </a:pPr>
            <a:r>
              <a:rPr lang="cs-CZ" sz="2933" b="1" dirty="0"/>
              <a:t>Požadavek na výnos</a:t>
            </a:r>
            <a:r>
              <a:rPr lang="cs-CZ" sz="2933" dirty="0"/>
              <a:t>: výnos není důležitý</a:t>
            </a:r>
          </a:p>
          <a:p>
            <a:pPr marL="355591" indent="-355591">
              <a:buClr>
                <a:srgbClr val="307871"/>
              </a:buClr>
            </a:pPr>
            <a:r>
              <a:rPr lang="cs-CZ" sz="2933" b="1" dirty="0"/>
              <a:t>Požadavek na riziko</a:t>
            </a:r>
            <a:r>
              <a:rPr lang="cs-CZ" sz="2933" dirty="0"/>
              <a:t>: nízké až střední</a:t>
            </a:r>
          </a:p>
          <a:p>
            <a:pPr marL="355591" indent="-355591">
              <a:buClr>
                <a:srgbClr val="307871"/>
              </a:buClr>
            </a:pPr>
            <a:r>
              <a:rPr lang="cs-CZ" sz="2933" b="1" dirty="0"/>
              <a:t>Požadavek na likviditu</a:t>
            </a:r>
            <a:r>
              <a:rPr lang="cs-CZ" sz="2933" dirty="0"/>
              <a:t>: v případě potřeby</a:t>
            </a:r>
          </a:p>
        </p:txBody>
      </p:sp>
    </p:spTree>
    <p:extLst>
      <p:ext uri="{BB962C8B-B14F-4D97-AF65-F5344CB8AC3E}">
        <p14:creationId xmlns:p14="http://schemas.microsoft.com/office/powerpoint/2010/main" val="360093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500"/>
                                        <p:tgtEl>
                                          <p:spTgt spid="8">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500"/>
                                        <p:tgtEl>
                                          <p:spTgt spid="8">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500"/>
                                        <p:tgtEl>
                                          <p:spTgt spid="8">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Effect transition="in" filter="fade">
                                      <p:cBhvr>
                                        <p:cTn id="25"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Které rezervy vytvořit nejdříve?</a:t>
            </a:r>
            <a:endParaRPr lang="en-US"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56</a:t>
            </a:fld>
            <a:endParaRPr lang="en-US"/>
          </a:p>
        </p:txBody>
      </p:sp>
      <p:graphicFrame>
        <p:nvGraphicFramePr>
          <p:cNvPr id="6" name="Tabulka 5">
            <a:extLst>
              <a:ext uri="{FF2B5EF4-FFF2-40B4-BE49-F238E27FC236}">
                <a16:creationId xmlns:a16="http://schemas.microsoft.com/office/drawing/2014/main" id="{B6EB8F43-F0D4-49BD-B2AD-1234EC22EF33}"/>
              </a:ext>
            </a:extLst>
          </p:cNvPr>
          <p:cNvGraphicFramePr>
            <a:graphicFrameLocks noGrp="1"/>
          </p:cNvGraphicFramePr>
          <p:nvPr/>
        </p:nvGraphicFramePr>
        <p:xfrm>
          <a:off x="2447595" y="2159065"/>
          <a:ext cx="9505055" cy="3456385"/>
        </p:xfrm>
        <a:graphic>
          <a:graphicData uri="http://schemas.openxmlformats.org/drawingml/2006/table">
            <a:tbl>
              <a:tblPr firstRow="1" bandRow="1">
                <a:tableStyleId>{5C22544A-7EE6-4342-B048-85BDC9FD1C3A}</a:tableStyleId>
              </a:tblPr>
              <a:tblGrid>
                <a:gridCol w="2976331">
                  <a:extLst>
                    <a:ext uri="{9D8B030D-6E8A-4147-A177-3AD203B41FA5}">
                      <a16:colId xmlns:a16="http://schemas.microsoft.com/office/drawing/2014/main" val="1863297474"/>
                    </a:ext>
                  </a:extLst>
                </a:gridCol>
                <a:gridCol w="3168352">
                  <a:extLst>
                    <a:ext uri="{9D8B030D-6E8A-4147-A177-3AD203B41FA5}">
                      <a16:colId xmlns:a16="http://schemas.microsoft.com/office/drawing/2014/main" val="4129712865"/>
                    </a:ext>
                  </a:extLst>
                </a:gridCol>
                <a:gridCol w="3360372">
                  <a:extLst>
                    <a:ext uri="{9D8B030D-6E8A-4147-A177-3AD203B41FA5}">
                      <a16:colId xmlns:a16="http://schemas.microsoft.com/office/drawing/2014/main" val="1733216952"/>
                    </a:ext>
                  </a:extLst>
                </a:gridCol>
              </a:tblGrid>
              <a:tr h="691277">
                <a:tc>
                  <a:txBody>
                    <a:bodyPr/>
                    <a:lstStyle/>
                    <a:p>
                      <a:endParaRPr lang="cs-CZ" sz="2400" dirty="0"/>
                    </a:p>
                  </a:txBody>
                  <a:tcPr marL="121920" marR="121920" marT="60960" marB="60960"/>
                </a:tc>
                <a:tc>
                  <a:txBody>
                    <a:bodyPr/>
                    <a:lstStyle/>
                    <a:p>
                      <a:r>
                        <a:rPr lang="cs-CZ" sz="2400" dirty="0"/>
                        <a:t>Svobodný mladý muž</a:t>
                      </a:r>
                    </a:p>
                  </a:txBody>
                  <a:tcPr marL="121920" marR="121920" marT="60960" marB="60960"/>
                </a:tc>
                <a:tc>
                  <a:txBody>
                    <a:bodyPr/>
                    <a:lstStyle/>
                    <a:p>
                      <a:r>
                        <a:rPr lang="cs-CZ" sz="2400" dirty="0"/>
                        <a:t>Rodina s malými dětmi</a:t>
                      </a:r>
                    </a:p>
                  </a:txBody>
                  <a:tcPr marL="121920" marR="121920" marT="60960" marB="60960"/>
                </a:tc>
                <a:extLst>
                  <a:ext uri="{0D108BD9-81ED-4DB2-BD59-A6C34878D82A}">
                    <a16:rowId xmlns:a16="http://schemas.microsoft.com/office/drawing/2014/main" val="3795606548"/>
                  </a:ext>
                </a:extLst>
              </a:tr>
              <a:tr h="691277">
                <a:tc>
                  <a:txBody>
                    <a:bodyPr/>
                    <a:lstStyle/>
                    <a:p>
                      <a:pPr marL="0" indent="0">
                        <a:buNone/>
                      </a:pPr>
                      <a:r>
                        <a:rPr lang="cs-CZ" sz="2400" dirty="0"/>
                        <a:t>1. Nejnaléhavější</a:t>
                      </a:r>
                    </a:p>
                  </a:txBody>
                  <a:tcPr marL="121920" marR="121920" marT="60960" marB="60960"/>
                </a:tc>
                <a:tc>
                  <a:txBody>
                    <a:bodyPr/>
                    <a:lstStyle/>
                    <a:p>
                      <a:pPr algn="ctr"/>
                      <a:endParaRPr lang="cs-CZ" sz="2400" dirty="0"/>
                    </a:p>
                  </a:txBody>
                  <a:tcPr marL="121920" marR="121920" marT="60960" marB="60960"/>
                </a:tc>
                <a:tc>
                  <a:txBody>
                    <a:bodyPr/>
                    <a:lstStyle/>
                    <a:p>
                      <a:pPr algn="ctr"/>
                      <a:endParaRPr lang="cs-CZ" sz="2400" dirty="0"/>
                    </a:p>
                  </a:txBody>
                  <a:tcPr marL="121920" marR="121920" marT="60960" marB="60960"/>
                </a:tc>
                <a:extLst>
                  <a:ext uri="{0D108BD9-81ED-4DB2-BD59-A6C34878D82A}">
                    <a16:rowId xmlns:a16="http://schemas.microsoft.com/office/drawing/2014/main" val="2809375488"/>
                  </a:ext>
                </a:extLst>
              </a:tr>
              <a:tr h="691277">
                <a:tc>
                  <a:txBody>
                    <a:bodyPr/>
                    <a:lstStyle/>
                    <a:p>
                      <a:r>
                        <a:rPr lang="cs-CZ" sz="2400" dirty="0"/>
                        <a:t>2. Dosti naléhavé</a:t>
                      </a:r>
                    </a:p>
                  </a:txBody>
                  <a:tcPr marL="121920" marR="121920" marT="60960" marB="60960"/>
                </a:tc>
                <a:tc>
                  <a:txBody>
                    <a:bodyPr/>
                    <a:lstStyle/>
                    <a:p>
                      <a:pPr algn="ctr"/>
                      <a:endParaRPr lang="cs-CZ" sz="2400" dirty="0"/>
                    </a:p>
                  </a:txBody>
                  <a:tcPr marL="121920" marR="121920" marT="60960" marB="60960"/>
                </a:tc>
                <a:tc>
                  <a:txBody>
                    <a:bodyPr/>
                    <a:lstStyle/>
                    <a:p>
                      <a:pPr algn="ctr"/>
                      <a:endParaRPr lang="cs-CZ" sz="2400" dirty="0"/>
                    </a:p>
                  </a:txBody>
                  <a:tcPr marL="121920" marR="121920" marT="60960" marB="60960"/>
                </a:tc>
                <a:extLst>
                  <a:ext uri="{0D108BD9-81ED-4DB2-BD59-A6C34878D82A}">
                    <a16:rowId xmlns:a16="http://schemas.microsoft.com/office/drawing/2014/main" val="4126508469"/>
                  </a:ext>
                </a:extLst>
              </a:tr>
              <a:tr h="691277">
                <a:tc>
                  <a:txBody>
                    <a:bodyPr/>
                    <a:lstStyle/>
                    <a:p>
                      <a:r>
                        <a:rPr lang="cs-CZ" sz="2400" dirty="0"/>
                        <a:t>3.</a:t>
                      </a:r>
                      <a:r>
                        <a:rPr lang="cs-CZ" sz="2400" baseline="0" dirty="0"/>
                        <a:t> Naléhavé</a:t>
                      </a:r>
                    </a:p>
                  </a:txBody>
                  <a:tcPr marL="121920" marR="121920" marT="60960" marB="60960"/>
                </a:tc>
                <a:tc>
                  <a:txBody>
                    <a:bodyPr/>
                    <a:lstStyle/>
                    <a:p>
                      <a:pPr algn="ctr"/>
                      <a:endParaRPr lang="cs-CZ" sz="2400" dirty="0"/>
                    </a:p>
                  </a:txBody>
                  <a:tcPr marL="121920" marR="121920" marT="60960" marB="60960"/>
                </a:tc>
                <a:tc>
                  <a:txBody>
                    <a:bodyPr/>
                    <a:lstStyle/>
                    <a:p>
                      <a:pPr algn="ctr"/>
                      <a:endParaRPr lang="cs-CZ" sz="2400" dirty="0"/>
                    </a:p>
                  </a:txBody>
                  <a:tcPr marL="121920" marR="121920" marT="60960" marB="60960"/>
                </a:tc>
                <a:extLst>
                  <a:ext uri="{0D108BD9-81ED-4DB2-BD59-A6C34878D82A}">
                    <a16:rowId xmlns:a16="http://schemas.microsoft.com/office/drawing/2014/main" val="2152646417"/>
                  </a:ext>
                </a:extLst>
              </a:tr>
              <a:tr h="691277">
                <a:tc>
                  <a:txBody>
                    <a:bodyPr/>
                    <a:lstStyle/>
                    <a:p>
                      <a:r>
                        <a:rPr lang="cs-CZ" sz="2400" dirty="0"/>
                        <a:t>4. Málo naléhavé</a:t>
                      </a:r>
                    </a:p>
                  </a:txBody>
                  <a:tcPr marL="121920" marR="121920" marT="60960" marB="60960"/>
                </a:tc>
                <a:tc>
                  <a:txBody>
                    <a:bodyPr/>
                    <a:lstStyle/>
                    <a:p>
                      <a:pPr algn="ctr"/>
                      <a:endParaRPr lang="cs-CZ" sz="2400" dirty="0"/>
                    </a:p>
                  </a:txBody>
                  <a:tcPr marL="121920" marR="121920" marT="60960" marB="60960"/>
                </a:tc>
                <a:tc>
                  <a:txBody>
                    <a:bodyPr/>
                    <a:lstStyle/>
                    <a:p>
                      <a:pPr algn="ctr"/>
                      <a:endParaRPr lang="cs-CZ" sz="2400" dirty="0"/>
                    </a:p>
                  </a:txBody>
                  <a:tcPr marL="121920" marR="121920" marT="60960" marB="60960"/>
                </a:tc>
                <a:extLst>
                  <a:ext uri="{0D108BD9-81ED-4DB2-BD59-A6C34878D82A}">
                    <a16:rowId xmlns:a16="http://schemas.microsoft.com/office/drawing/2014/main" val="661323613"/>
                  </a:ext>
                </a:extLst>
              </a:tr>
            </a:tbl>
          </a:graphicData>
        </a:graphic>
      </p:graphicFrame>
    </p:spTree>
    <p:extLst>
      <p:ext uri="{BB962C8B-B14F-4D97-AF65-F5344CB8AC3E}">
        <p14:creationId xmlns:p14="http://schemas.microsoft.com/office/powerpoint/2010/main" val="62590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cs-CZ" sz="4267" dirty="0"/>
              <a:t>Jak si vytvořit finanční rezervu? Odložte si 10 % z příjmu každý měsíc!</a:t>
            </a:r>
            <a:endParaRPr lang="en-US" sz="4267"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57</a:t>
            </a:fld>
            <a:endParaRPr lang="en-US"/>
          </a:p>
        </p:txBody>
      </p:sp>
      <p:sp>
        <p:nvSpPr>
          <p:cNvPr id="8" name="Content Placeholder 2">
            <a:extLst>
              <a:ext uri="{FF2B5EF4-FFF2-40B4-BE49-F238E27FC236}">
                <a16:creationId xmlns:a16="http://schemas.microsoft.com/office/drawing/2014/main" id="{7EC8C273-AAD0-48F8-9548-7402ABDB51E1}"/>
              </a:ext>
            </a:extLst>
          </p:cNvPr>
          <p:cNvSpPr>
            <a:spLocks noGrp="1"/>
          </p:cNvSpPr>
          <p:nvPr>
            <p:ph idx="1"/>
          </p:nvPr>
        </p:nvSpPr>
        <p:spPr>
          <a:xfrm>
            <a:off x="2831637" y="1796819"/>
            <a:ext cx="9025003" cy="4800533"/>
          </a:xfrm>
        </p:spPr>
        <p:txBody>
          <a:bodyPr>
            <a:normAutofit fontScale="92500" lnSpcReduction="10000"/>
          </a:bodyPr>
          <a:lstStyle/>
          <a:p>
            <a:pPr marL="609585" indent="-609585" algn="just">
              <a:buFont typeface="+mj-lt"/>
              <a:buAutoNum type="arabicPeriod"/>
            </a:pPr>
            <a:r>
              <a:rPr lang="cs-CZ" sz="3200" dirty="0"/>
              <a:t>Pořádek ve financích</a:t>
            </a:r>
          </a:p>
          <a:p>
            <a:pPr marL="609585" indent="-609585" algn="just">
              <a:buFont typeface="+mj-lt"/>
              <a:buAutoNum type="arabicPeriod"/>
            </a:pPr>
            <a:r>
              <a:rPr lang="cs-CZ" sz="3200" dirty="0"/>
              <a:t>Pravidelnost a návyk je více, než výše částky</a:t>
            </a:r>
          </a:p>
          <a:p>
            <a:pPr marL="609585" indent="-609585" algn="just">
              <a:buFont typeface="+mj-lt"/>
              <a:buAutoNum type="arabicPeriod"/>
            </a:pPr>
            <a:r>
              <a:rPr lang="cs-CZ" sz="3200" dirty="0"/>
              <a:t>Plánujte, plánujte, plánujte</a:t>
            </a:r>
          </a:p>
          <a:p>
            <a:pPr marL="609585" indent="-609585" algn="just">
              <a:buFont typeface="+mj-lt"/>
              <a:buAutoNum type="arabicPeriod"/>
            </a:pPr>
            <a:r>
              <a:rPr lang="cs-CZ" sz="3200" dirty="0"/>
              <a:t>Vyšší příjem nemusí znamenat vyšší výdaje</a:t>
            </a:r>
          </a:p>
          <a:p>
            <a:pPr marL="609585" indent="-609585" algn="just">
              <a:buFont typeface="+mj-lt"/>
              <a:buAutoNum type="arabicPeriod"/>
            </a:pPr>
            <a:r>
              <a:rPr lang="cs-CZ" sz="3200" dirty="0"/>
              <a:t>Mimořádné příjmy a odměny</a:t>
            </a:r>
          </a:p>
          <a:p>
            <a:pPr marL="609585" indent="-609585" algn="just">
              <a:buFont typeface="+mj-lt"/>
              <a:buAutoNum type="arabicPeriod"/>
            </a:pPr>
            <a:r>
              <a:rPr lang="cs-CZ" sz="3200" dirty="0"/>
              <a:t>Rezerva neslouží ke koupi spotřebičů</a:t>
            </a:r>
          </a:p>
          <a:p>
            <a:pPr marL="609585" indent="-609585" algn="just">
              <a:buFont typeface="+mj-lt"/>
              <a:buAutoNum type="arabicPeriod"/>
            </a:pPr>
            <a:r>
              <a:rPr lang="cs-CZ" sz="3200" dirty="0"/>
              <a:t>Nesahejte na dlouhodobá aktiva</a:t>
            </a:r>
          </a:p>
          <a:p>
            <a:pPr marL="609585" indent="-609585" algn="just">
              <a:buFont typeface="+mj-lt"/>
              <a:buAutoNum type="arabicPeriod"/>
            </a:pPr>
            <a:r>
              <a:rPr lang="cs-CZ" sz="3200" dirty="0"/>
              <a:t>Čerpanou rezervu doplňte</a:t>
            </a:r>
          </a:p>
          <a:p>
            <a:pPr marL="609585" indent="-609585" algn="just">
              <a:buFont typeface="+mj-lt"/>
              <a:buAutoNum type="arabicPeriod"/>
            </a:pPr>
            <a:r>
              <a:rPr lang="cs-CZ" sz="3200" dirty="0"/>
              <a:t>Začněte hned</a:t>
            </a:r>
          </a:p>
        </p:txBody>
      </p:sp>
      <p:sp>
        <p:nvSpPr>
          <p:cNvPr id="6" name="Obdélník 5">
            <a:extLst>
              <a:ext uri="{FF2B5EF4-FFF2-40B4-BE49-F238E27FC236}">
                <a16:creationId xmlns:a16="http://schemas.microsoft.com/office/drawing/2014/main" id="{9167EC8E-C767-4ECF-B3EA-8949BE705E3F}"/>
              </a:ext>
            </a:extLst>
          </p:cNvPr>
          <p:cNvSpPr/>
          <p:nvPr/>
        </p:nvSpPr>
        <p:spPr>
          <a:xfrm>
            <a:off x="2543605" y="6356351"/>
            <a:ext cx="9875307" cy="307777"/>
          </a:xfrm>
          <a:prstGeom prst="rect">
            <a:avLst/>
          </a:prstGeom>
        </p:spPr>
        <p:txBody>
          <a:bodyPr wrap="square">
            <a:spAutoFit/>
          </a:bodyPr>
          <a:lstStyle/>
          <a:p>
            <a:r>
              <a:rPr lang="cs-CZ" sz="1400" dirty="0">
                <a:solidFill>
                  <a:srgbClr val="2F7F95"/>
                </a:solidFill>
              </a:rPr>
              <a:t>Zdroj: http://www.dfg.sk/skola_fg/financne_rady/ako_si_vytvorit_financnu_rezervu_odlozte_si_10_z_prijmu_kazdy_mesiac/</a:t>
            </a:r>
          </a:p>
        </p:txBody>
      </p:sp>
    </p:spTree>
    <p:extLst>
      <p:ext uri="{BB962C8B-B14F-4D97-AF65-F5344CB8AC3E}">
        <p14:creationId xmlns:p14="http://schemas.microsoft.com/office/powerpoint/2010/main" val="394417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500"/>
                                        <p:tgtEl>
                                          <p:spTgt spid="8">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500"/>
                                        <p:tgtEl>
                                          <p:spTgt spid="8">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500"/>
                                        <p:tgtEl>
                                          <p:spTgt spid="8">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Effect transition="in" filter="fade">
                                      <p:cBhvr>
                                        <p:cTn id="25" dur="500"/>
                                        <p:tgtEl>
                                          <p:spTgt spid="8">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500"/>
                                        <p:tgtEl>
                                          <p:spTgt spid="8">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animEffect transition="in" filter="fade">
                                      <p:cBhvr>
                                        <p:cTn id="31" dur="500"/>
                                        <p:tgtEl>
                                          <p:spTgt spid="8">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xEl>
                                              <p:pRg st="8" end="8"/>
                                            </p:txEl>
                                          </p:spTgt>
                                        </p:tgtEl>
                                        <p:attrNameLst>
                                          <p:attrName>style.visibility</p:attrName>
                                        </p:attrNameLst>
                                      </p:cBhvr>
                                      <p:to>
                                        <p:strVal val="visible"/>
                                      </p:to>
                                    </p:set>
                                    <p:animEffect transition="in" filter="fade">
                                      <p:cBhvr>
                                        <p:cTn id="34" dur="500"/>
                                        <p:tgtEl>
                                          <p:spTgt spid="8">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Kalkulačka pro výpočet</a:t>
            </a:r>
            <a:endParaRPr lang="en-US"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58</a:t>
            </a:fld>
            <a:endParaRPr lang="en-US"/>
          </a:p>
        </p:txBody>
      </p:sp>
      <p:sp>
        <p:nvSpPr>
          <p:cNvPr id="3" name="Obdélník 2">
            <a:extLst>
              <a:ext uri="{FF2B5EF4-FFF2-40B4-BE49-F238E27FC236}">
                <a16:creationId xmlns:a16="http://schemas.microsoft.com/office/drawing/2014/main" id="{16FC5899-C6B6-4433-9FE4-7BBC02A4FA4B}"/>
              </a:ext>
            </a:extLst>
          </p:cNvPr>
          <p:cNvSpPr/>
          <p:nvPr/>
        </p:nvSpPr>
        <p:spPr>
          <a:xfrm>
            <a:off x="2735627" y="2998114"/>
            <a:ext cx="8558741" cy="461665"/>
          </a:xfrm>
          <a:prstGeom prst="rect">
            <a:avLst/>
          </a:prstGeom>
        </p:spPr>
        <p:txBody>
          <a:bodyPr wrap="square">
            <a:spAutoFit/>
          </a:bodyPr>
          <a:lstStyle/>
          <a:p>
            <a:r>
              <a:rPr lang="cs-CZ" sz="2400" dirty="0">
                <a:hlinkClick r:id="rId2"/>
              </a:rPr>
              <a:t>https://www.penize.cz/kalkulacky/budovani-financni-rezervy</a:t>
            </a:r>
            <a:endParaRPr lang="cs-CZ" sz="2400" dirty="0"/>
          </a:p>
        </p:txBody>
      </p:sp>
    </p:spTree>
    <p:extLst>
      <p:ext uri="{BB962C8B-B14F-4D97-AF65-F5344CB8AC3E}">
        <p14:creationId xmlns:p14="http://schemas.microsoft.com/office/powerpoint/2010/main" val="124385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Příklad</a:t>
            </a:r>
            <a:endParaRPr lang="en-US"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59</a:t>
            </a:fld>
            <a:endParaRPr lang="en-US"/>
          </a:p>
        </p:txBody>
      </p:sp>
      <p:sp>
        <p:nvSpPr>
          <p:cNvPr id="12" name="Content Placeholder 2">
            <a:extLst>
              <a:ext uri="{FF2B5EF4-FFF2-40B4-BE49-F238E27FC236}">
                <a16:creationId xmlns:a16="http://schemas.microsoft.com/office/drawing/2014/main" id="{91B70103-BF1B-4713-A4D8-09773AF778B9}"/>
              </a:ext>
            </a:extLst>
          </p:cNvPr>
          <p:cNvSpPr>
            <a:spLocks noGrp="1"/>
          </p:cNvSpPr>
          <p:nvPr>
            <p:ph idx="1"/>
          </p:nvPr>
        </p:nvSpPr>
        <p:spPr>
          <a:xfrm>
            <a:off x="2831637" y="1796819"/>
            <a:ext cx="9025003" cy="4800533"/>
          </a:xfrm>
        </p:spPr>
        <p:txBody>
          <a:bodyPr>
            <a:normAutofit/>
          </a:bodyPr>
          <a:lstStyle/>
          <a:p>
            <a:pPr marL="380990" indent="-380990" algn="just"/>
            <a:r>
              <a:rPr lang="cs-CZ" sz="3200" dirty="0"/>
              <a:t>Rodina Nových má průměrné měsíční příjmy ve výši 40 000 Kč a průměrné měsíční výdaje domácnosti ve výši 34 000 Kč. </a:t>
            </a:r>
          </a:p>
          <a:p>
            <a:pPr marL="380990" indent="-380990" algn="just"/>
            <a:r>
              <a:rPr lang="cs-CZ" sz="3200" dirty="0"/>
              <a:t>Jak velkou rezervu by měli tvořit?</a:t>
            </a:r>
          </a:p>
          <a:p>
            <a:pPr marL="380990" indent="-380990" algn="just"/>
            <a:r>
              <a:rPr lang="cs-CZ" sz="3200" dirty="0"/>
              <a:t>Poraďte rodině konkrétní produkty pro tvorbu životních rezerv (podložte tvrzení výpočty).</a:t>
            </a:r>
          </a:p>
        </p:txBody>
      </p:sp>
    </p:spTree>
    <p:extLst>
      <p:ext uri="{BB962C8B-B14F-4D97-AF65-F5344CB8AC3E}">
        <p14:creationId xmlns:p14="http://schemas.microsoft.com/office/powerpoint/2010/main" val="15605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500"/>
                                        <p:tgtEl>
                                          <p:spTgt spid="1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Effect transition="in" filter="fade">
                                      <p:cBhvr>
                                        <p:cTn id="13" dur="500"/>
                                        <p:tgtEl>
                                          <p:spTgt spid="12">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xEl>
                                              <p:pRg st="2" end="2"/>
                                            </p:txEl>
                                          </p:spTgt>
                                        </p:tgtEl>
                                        <p:attrNameLst>
                                          <p:attrName>style.visibility</p:attrName>
                                        </p:attrNameLst>
                                      </p:cBhvr>
                                      <p:to>
                                        <p:strVal val="visible"/>
                                      </p:to>
                                    </p:set>
                                    <p:animEffect transition="in" filter="fade">
                                      <p:cBhvr>
                                        <p:cTn id="16"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Průběžný test</a:t>
            </a:r>
            <a:endParaRPr lang="en-US" dirty="0"/>
          </a:p>
        </p:txBody>
      </p:sp>
      <p:sp>
        <p:nvSpPr>
          <p:cNvPr id="3" name="Content Placeholder 2"/>
          <p:cNvSpPr>
            <a:spLocks noGrp="1"/>
          </p:cNvSpPr>
          <p:nvPr>
            <p:ph idx="1"/>
          </p:nvPr>
        </p:nvSpPr>
        <p:spPr>
          <a:xfrm>
            <a:off x="2735627" y="1604798"/>
            <a:ext cx="9025003" cy="4901141"/>
          </a:xfrm>
        </p:spPr>
        <p:txBody>
          <a:bodyPr>
            <a:normAutofit/>
          </a:bodyPr>
          <a:lstStyle/>
          <a:p>
            <a:pPr marL="355591" indent="-355591">
              <a:lnSpc>
                <a:spcPct val="80000"/>
              </a:lnSpc>
              <a:buClr>
                <a:srgbClr val="307871"/>
              </a:buClr>
            </a:pPr>
            <a:r>
              <a:rPr lang="cs-CZ" sz="3733" dirty="0"/>
              <a:t>lze získat max. 15 bodů</a:t>
            </a:r>
          </a:p>
          <a:p>
            <a:pPr marL="355591" indent="-355591">
              <a:lnSpc>
                <a:spcPct val="80000"/>
              </a:lnSpc>
              <a:buClr>
                <a:srgbClr val="307871"/>
              </a:buClr>
            </a:pPr>
            <a:r>
              <a:rPr lang="cs-CZ" sz="3733" dirty="0"/>
              <a:t>termín: </a:t>
            </a:r>
          </a:p>
          <a:p>
            <a:pPr marL="1346166" lvl="1" indent="-355591">
              <a:lnSpc>
                <a:spcPct val="80000"/>
              </a:lnSpc>
              <a:buClr>
                <a:srgbClr val="307871"/>
              </a:buClr>
            </a:pPr>
            <a:r>
              <a:rPr lang="cs-CZ" sz="3200" dirty="0">
                <a:solidFill>
                  <a:srgbClr val="FF0000"/>
                </a:solidFill>
              </a:rPr>
              <a:t>22. dubna 2021 na semináři</a:t>
            </a:r>
          </a:p>
          <a:p>
            <a:pPr marL="355591" indent="-355591">
              <a:lnSpc>
                <a:spcPct val="80000"/>
              </a:lnSpc>
              <a:buClr>
                <a:srgbClr val="307871"/>
              </a:buClr>
            </a:pPr>
            <a:r>
              <a:rPr lang="cs-CZ" sz="3733" dirty="0"/>
              <a:t>struktura testu: </a:t>
            </a:r>
          </a:p>
          <a:p>
            <a:pPr marL="888978" lvl="2" indent="-355591">
              <a:lnSpc>
                <a:spcPct val="80000"/>
              </a:lnSpc>
              <a:buClr>
                <a:srgbClr val="307871"/>
              </a:buClr>
            </a:pPr>
            <a:r>
              <a:rPr lang="cs-CZ" dirty="0"/>
              <a:t>teorie 5 </a:t>
            </a:r>
            <a:r>
              <a:rPr lang="cs-CZ" dirty="0" err="1"/>
              <a:t>b</a:t>
            </a:r>
            <a:r>
              <a:rPr lang="cs-CZ" dirty="0"/>
              <a:t>.</a:t>
            </a:r>
          </a:p>
          <a:p>
            <a:pPr marL="888978" lvl="2" indent="-355591">
              <a:lnSpc>
                <a:spcPct val="80000"/>
              </a:lnSpc>
              <a:buClr>
                <a:srgbClr val="307871"/>
              </a:buClr>
            </a:pPr>
            <a:r>
              <a:rPr lang="cs-CZ" dirty="0"/>
              <a:t>příklady 10 </a:t>
            </a:r>
            <a:r>
              <a:rPr lang="cs-CZ" dirty="0" err="1"/>
              <a:t>b</a:t>
            </a:r>
            <a:r>
              <a:rPr lang="cs-CZ" dirty="0"/>
              <a:t>. </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6</a:t>
            </a:fld>
            <a:endParaRPr lang="en-US"/>
          </a:p>
        </p:txBody>
      </p:sp>
    </p:spTree>
    <p:extLst>
      <p:ext uri="{BB962C8B-B14F-4D97-AF65-F5344CB8AC3E}">
        <p14:creationId xmlns:p14="http://schemas.microsoft.com/office/powerpoint/2010/main" val="246419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dissolve">
                                      <p:cBhvr>
                                        <p:cTn id="21" dur="500"/>
                                        <p:tgtEl>
                                          <p:spTgt spid="3">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dissolve">
                                      <p:cBhvr>
                                        <p:cTn id="24" dur="500"/>
                                        <p:tgtEl>
                                          <p:spTgt spid="3">
                                            <p:txEl>
                                              <p:pRg st="4" end="4"/>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7D18A-1E3A-4B76-A4D0-B31F863DCDAA}"/>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2C565E36-81BC-4574-B3EA-2240AA838260}"/>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18856435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43477"/>
            <a:ext cx="10363200" cy="818521"/>
          </a:xfrm>
        </p:spPr>
        <p:txBody>
          <a:bodyPr/>
          <a:lstStyle/>
          <a:p>
            <a:r>
              <a:rPr lang="cs-CZ" sz="4800" dirty="0">
                <a:solidFill>
                  <a:srgbClr val="2F7F95"/>
                </a:solidFill>
                <a:latin typeface="+mn-lt"/>
                <a:ea typeface="+mn-ea"/>
                <a:cs typeface="+mn-cs"/>
              </a:rPr>
              <a:t>Makroekonomika a reálné investice</a:t>
            </a:r>
            <a:endParaRPr lang="en-US" sz="4800" dirty="0">
              <a:solidFill>
                <a:srgbClr val="2F7F95"/>
              </a:solidFill>
              <a:latin typeface="+mn-lt"/>
              <a:ea typeface="+mn-ea"/>
              <a:cs typeface="+mn-cs"/>
            </a:endParaRPr>
          </a:p>
        </p:txBody>
      </p:sp>
      <p:sp>
        <p:nvSpPr>
          <p:cNvPr id="3" name="Subtitle 2"/>
          <p:cNvSpPr>
            <a:spLocks noGrp="1"/>
          </p:cNvSpPr>
          <p:nvPr>
            <p:ph type="subTitle" idx="1"/>
          </p:nvPr>
        </p:nvSpPr>
        <p:spPr>
          <a:xfrm>
            <a:off x="1775520" y="3236979"/>
            <a:ext cx="8534400" cy="694928"/>
          </a:xfrm>
        </p:spPr>
        <p:txBody>
          <a:bodyPr/>
          <a:lstStyle/>
          <a:p>
            <a:endParaRPr lang="en-US" dirty="0">
              <a:solidFill>
                <a:srgbClr val="2F7F95"/>
              </a:solidFill>
            </a:endParaRPr>
          </a:p>
        </p:txBody>
      </p:sp>
      <p:sp>
        <p:nvSpPr>
          <p:cNvPr id="4" name="Zástupný symbol pro číslo snímku 3"/>
          <p:cNvSpPr>
            <a:spLocks noGrp="1"/>
          </p:cNvSpPr>
          <p:nvPr>
            <p:ph type="sldNum" sz="quarter" idx="12"/>
          </p:nvPr>
        </p:nvSpPr>
        <p:spPr/>
        <p:txBody>
          <a:bodyPr/>
          <a:lstStyle/>
          <a:p>
            <a:pPr>
              <a:defRPr/>
            </a:pPr>
            <a:fld id="{A56A599E-94AB-43BC-B268-16036F087CF3}" type="slidenum">
              <a:rPr lang="en-US" smtClean="0"/>
              <a:pPr>
                <a:defRPr/>
              </a:pPr>
              <a:t>61</a:t>
            </a:fld>
            <a:endParaRPr lang="en-US"/>
          </a:p>
        </p:txBody>
      </p:sp>
    </p:spTree>
    <p:extLst>
      <p:ext uri="{BB962C8B-B14F-4D97-AF65-F5344CB8AC3E}">
        <p14:creationId xmlns:p14="http://schemas.microsoft.com/office/powerpoint/2010/main" val="344164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nodePh="1">
                                  <p:stCondLst>
                                    <p:cond delay="0"/>
                                  </p:stCondLst>
                                  <p:endCondLst>
                                    <p:cond evt="begin" delay="0">
                                      <p:tn val="8"/>
                                    </p:cond>
                                  </p:end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Makroekonomické vazby</a:t>
            </a:r>
            <a:endParaRPr lang="en-US" dirty="0"/>
          </a:p>
        </p:txBody>
      </p:sp>
      <p:sp>
        <p:nvSpPr>
          <p:cNvPr id="3" name="Content Placeholder 2"/>
          <p:cNvSpPr>
            <a:spLocks noGrp="1"/>
          </p:cNvSpPr>
          <p:nvPr>
            <p:ph idx="1"/>
          </p:nvPr>
        </p:nvSpPr>
        <p:spPr>
          <a:xfrm>
            <a:off x="2735627" y="1508787"/>
            <a:ext cx="9121013" cy="4992555"/>
          </a:xfrm>
        </p:spPr>
        <p:txBody>
          <a:bodyPr>
            <a:normAutofit/>
          </a:bodyPr>
          <a:lstStyle/>
          <a:p>
            <a:pPr marL="355591" indent="-355591">
              <a:lnSpc>
                <a:spcPct val="80000"/>
              </a:lnSpc>
              <a:buClr>
                <a:srgbClr val="307871"/>
              </a:buClr>
            </a:pPr>
            <a:r>
              <a:rPr lang="cs-CZ" sz="3200" dirty="0"/>
              <a:t>Inflace		 		úspory</a:t>
            </a:r>
          </a:p>
          <a:p>
            <a:pPr marL="355591" indent="-355591">
              <a:lnSpc>
                <a:spcPct val="80000"/>
              </a:lnSpc>
              <a:buClr>
                <a:srgbClr val="307871"/>
              </a:buClr>
            </a:pPr>
            <a:endParaRPr lang="cs-CZ" sz="3200" dirty="0"/>
          </a:p>
          <a:p>
            <a:pPr marL="355591" indent="-355591">
              <a:lnSpc>
                <a:spcPct val="80000"/>
              </a:lnSpc>
              <a:buClr>
                <a:srgbClr val="307871"/>
              </a:buClr>
            </a:pPr>
            <a:r>
              <a:rPr lang="cs-CZ" sz="3200" dirty="0"/>
              <a:t>Inflace 		</a:t>
            </a:r>
            <a:r>
              <a:rPr lang="cs-CZ" sz="3200" dirty="0">
                <a:sym typeface="Wingdings" panose="05000000000000000000" pitchFamily="2" charset="2"/>
              </a:rPr>
              <a:t>  </a:t>
            </a:r>
            <a:r>
              <a:rPr lang="cs-CZ" sz="3200" dirty="0"/>
              <a:t>		devalvace</a:t>
            </a:r>
          </a:p>
          <a:p>
            <a:pPr marL="355591" indent="-355591">
              <a:lnSpc>
                <a:spcPct val="80000"/>
              </a:lnSpc>
              <a:buClr>
                <a:srgbClr val="307871"/>
              </a:buClr>
            </a:pPr>
            <a:endParaRPr lang="cs-CZ" sz="3200" dirty="0"/>
          </a:p>
          <a:p>
            <a:pPr marL="355591" indent="-355591">
              <a:lnSpc>
                <a:spcPct val="80000"/>
              </a:lnSpc>
              <a:buClr>
                <a:srgbClr val="307871"/>
              </a:buClr>
            </a:pPr>
            <a:r>
              <a:rPr lang="cs-CZ" sz="3200" dirty="0"/>
              <a:t>Devalvace		</a:t>
            </a:r>
            <a:r>
              <a:rPr lang="cs-CZ" sz="3200" dirty="0">
                <a:sym typeface="Wingdings" panose="05000000000000000000" pitchFamily="2" charset="2"/>
              </a:rPr>
              <a:t>  </a:t>
            </a:r>
            <a:r>
              <a:rPr lang="cs-CZ" sz="3200" dirty="0"/>
              <a:t>		inflace </a:t>
            </a:r>
            <a:endParaRPr lang="en-GB" sz="3200"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62</a:t>
            </a:fld>
            <a:endParaRPr lang="en-US"/>
          </a:p>
        </p:txBody>
      </p:sp>
      <p:cxnSp>
        <p:nvCxnSpPr>
          <p:cNvPr id="5" name="Přímá spojovací šipka 3"/>
          <p:cNvCxnSpPr/>
          <p:nvPr/>
        </p:nvCxnSpPr>
        <p:spPr>
          <a:xfrm>
            <a:off x="5423925" y="1700808"/>
            <a:ext cx="259228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 name="Přímá spojovací šipka 3"/>
          <p:cNvCxnSpPr/>
          <p:nvPr/>
        </p:nvCxnSpPr>
        <p:spPr>
          <a:xfrm>
            <a:off x="5423925" y="2756925"/>
            <a:ext cx="259228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 name="Přímá spojovací šipka 3"/>
          <p:cNvCxnSpPr/>
          <p:nvPr/>
        </p:nvCxnSpPr>
        <p:spPr>
          <a:xfrm>
            <a:off x="5423925" y="3717032"/>
            <a:ext cx="259228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119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par>
                                <p:cTn id="20" presetID="9"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par>
                                <p:cTn id="23" presetID="9"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5627" y="1600200"/>
            <a:ext cx="9025003" cy="5257800"/>
          </a:xfrm>
        </p:spPr>
        <p:txBody>
          <a:bodyPr>
            <a:normAutofit fontScale="92500" lnSpcReduction="20000"/>
          </a:bodyPr>
          <a:lstStyle/>
          <a:p>
            <a:pPr marL="355591" indent="-355591">
              <a:buClr>
                <a:srgbClr val="307871"/>
              </a:buClr>
            </a:pPr>
            <a:r>
              <a:rPr lang="cs-CZ" sz="3200" b="1" dirty="0"/>
              <a:t>Vztah inflace a úspor:</a:t>
            </a:r>
            <a:r>
              <a:rPr lang="cs-CZ" sz="3200" dirty="0"/>
              <a:t> inflace má vždy negativní dopad na úspory. Inflace  v každém případě znehodnocuje úspory.</a:t>
            </a:r>
          </a:p>
          <a:p>
            <a:pPr marL="355591" indent="-355591">
              <a:buClr>
                <a:srgbClr val="307871"/>
              </a:buClr>
            </a:pPr>
            <a:r>
              <a:rPr lang="cs-CZ" sz="3200" b="1" dirty="0"/>
              <a:t>Vztah inflace a devalvace:</a:t>
            </a:r>
            <a:r>
              <a:rPr lang="cs-CZ" sz="3200" dirty="0"/>
              <a:t> země s vyšší inflací má ve srovnání se zemí s nižší inflací nevýhodu v tom, že její měna je touto vyšší inflací vystavena riziku znehodnocení (riziku devalvace) ve vztahu k měně země s nižší inflací. Inflace tedy vytváří prostor pro devalvaci ve výši inflačního diferenciálu (ve výši rozdílu inflací mezi zeměmi).</a:t>
            </a:r>
          </a:p>
          <a:p>
            <a:pPr marL="355591" indent="-355591">
              <a:buClr>
                <a:srgbClr val="307871"/>
              </a:buClr>
            </a:pPr>
            <a:r>
              <a:rPr lang="cs-CZ" sz="3200" b="1" dirty="0"/>
              <a:t>Vztah devalvace a inflace:</a:t>
            </a:r>
            <a:r>
              <a:rPr lang="cs-CZ" sz="3200" dirty="0"/>
              <a:t> devalvace zdražuje dovoz a zlevňuje vývoz. Devalvace měny zdražením dováženého zboží vytváří inflační tlaky. Velikost tohoto tlaku je dána objemem dováženého zboží ve spotřebním koši. </a:t>
            </a:r>
            <a:endParaRPr lang="en-GB" sz="3200"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63</a:t>
            </a:fld>
            <a:endParaRPr lang="en-US"/>
          </a:p>
        </p:txBody>
      </p:sp>
      <p:sp>
        <p:nvSpPr>
          <p:cNvPr id="5" name="Title 1"/>
          <p:cNvSpPr>
            <a:spLocks noGrp="1"/>
          </p:cNvSpPr>
          <p:nvPr>
            <p:ph type="title"/>
          </p:nvPr>
        </p:nvSpPr>
        <p:spPr>
          <a:xfrm>
            <a:off x="3023659" y="275167"/>
            <a:ext cx="8558741" cy="1143000"/>
          </a:xfrm>
        </p:spPr>
        <p:txBody>
          <a:bodyPr>
            <a:normAutofit/>
          </a:bodyPr>
          <a:lstStyle/>
          <a:p>
            <a:r>
              <a:rPr lang="cs-CZ" dirty="0"/>
              <a:t>Vazby</a:t>
            </a:r>
            <a:endParaRPr lang="en-US" dirty="0"/>
          </a:p>
        </p:txBody>
      </p:sp>
    </p:spTree>
    <p:extLst>
      <p:ext uri="{BB962C8B-B14F-4D97-AF65-F5344CB8AC3E}">
        <p14:creationId xmlns:p14="http://schemas.microsoft.com/office/powerpoint/2010/main" val="159772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Makroekonomické vazby</a:t>
            </a:r>
            <a:endParaRPr lang="en-US" dirty="0"/>
          </a:p>
        </p:txBody>
      </p:sp>
      <p:sp>
        <p:nvSpPr>
          <p:cNvPr id="3" name="Content Placeholder 2"/>
          <p:cNvSpPr>
            <a:spLocks noGrp="1"/>
          </p:cNvSpPr>
          <p:nvPr>
            <p:ph idx="1"/>
          </p:nvPr>
        </p:nvSpPr>
        <p:spPr>
          <a:xfrm>
            <a:off x="2735627" y="1508787"/>
            <a:ext cx="9121013" cy="4992555"/>
          </a:xfrm>
        </p:spPr>
        <p:txBody>
          <a:bodyPr>
            <a:normAutofit/>
          </a:bodyPr>
          <a:lstStyle/>
          <a:p>
            <a:pPr marL="355591" indent="-355591">
              <a:lnSpc>
                <a:spcPct val="80000"/>
              </a:lnSpc>
              <a:buClr>
                <a:srgbClr val="307871"/>
              </a:buClr>
            </a:pPr>
            <a:r>
              <a:rPr lang="cs-CZ" sz="3200" dirty="0"/>
              <a:t>Úrokové sazby			úspory</a:t>
            </a:r>
          </a:p>
          <a:p>
            <a:pPr marL="355591" indent="-355591">
              <a:lnSpc>
                <a:spcPct val="80000"/>
              </a:lnSpc>
              <a:buClr>
                <a:srgbClr val="307871"/>
              </a:buClr>
            </a:pPr>
            <a:endParaRPr lang="cs-CZ" sz="3200" dirty="0"/>
          </a:p>
          <a:p>
            <a:pPr marL="355591" indent="-355591">
              <a:lnSpc>
                <a:spcPct val="80000"/>
              </a:lnSpc>
              <a:buClr>
                <a:srgbClr val="307871"/>
              </a:buClr>
            </a:pPr>
            <a:r>
              <a:rPr lang="cs-CZ" sz="3200" dirty="0"/>
              <a:t>Úrokové sazby			inflace</a:t>
            </a:r>
          </a:p>
          <a:p>
            <a:pPr marL="355591" indent="-355591">
              <a:lnSpc>
                <a:spcPct val="80000"/>
              </a:lnSpc>
              <a:buClr>
                <a:srgbClr val="307871"/>
              </a:buClr>
            </a:pPr>
            <a:endParaRPr lang="cs-CZ" sz="3200" dirty="0"/>
          </a:p>
          <a:p>
            <a:pPr marL="355591" indent="-355591">
              <a:lnSpc>
                <a:spcPct val="80000"/>
              </a:lnSpc>
              <a:buClr>
                <a:srgbClr val="307871"/>
              </a:buClr>
            </a:pPr>
            <a:r>
              <a:rPr lang="cs-CZ" sz="3200" dirty="0"/>
              <a:t>Úrokové sazby			kurzy </a:t>
            </a:r>
            <a:r>
              <a:rPr lang="cs-CZ" sz="1867" dirty="0"/>
              <a:t>(akcie, dluhopisu)</a:t>
            </a:r>
          </a:p>
          <a:p>
            <a:pPr marL="355591" indent="-355591">
              <a:lnSpc>
                <a:spcPct val="80000"/>
              </a:lnSpc>
              <a:buClr>
                <a:srgbClr val="307871"/>
              </a:buClr>
            </a:pPr>
            <a:endParaRPr lang="cs-CZ" sz="3200" dirty="0"/>
          </a:p>
          <a:p>
            <a:pPr marL="355591" indent="-355591">
              <a:lnSpc>
                <a:spcPct val="80000"/>
              </a:lnSpc>
              <a:buClr>
                <a:srgbClr val="307871"/>
              </a:buClr>
            </a:pPr>
            <a:r>
              <a:rPr lang="cs-CZ" sz="3200" dirty="0"/>
              <a:t>Inflace				kurzy</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64</a:t>
            </a:fld>
            <a:endParaRPr lang="en-US"/>
          </a:p>
        </p:txBody>
      </p:sp>
      <p:cxnSp>
        <p:nvCxnSpPr>
          <p:cNvPr id="8" name="Přímá spojovací šipka 3"/>
          <p:cNvCxnSpPr/>
          <p:nvPr/>
        </p:nvCxnSpPr>
        <p:spPr>
          <a:xfrm>
            <a:off x="5903979" y="1700808"/>
            <a:ext cx="259228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Přímá spojovací šipka 3"/>
          <p:cNvCxnSpPr/>
          <p:nvPr/>
        </p:nvCxnSpPr>
        <p:spPr>
          <a:xfrm>
            <a:off x="5999989" y="2660915"/>
            <a:ext cx="259228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Přímá spojovací šipka 3"/>
          <p:cNvCxnSpPr/>
          <p:nvPr/>
        </p:nvCxnSpPr>
        <p:spPr>
          <a:xfrm>
            <a:off x="5999989" y="3717032"/>
            <a:ext cx="259228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Přímá spojovací šipka 3"/>
          <p:cNvCxnSpPr/>
          <p:nvPr/>
        </p:nvCxnSpPr>
        <p:spPr>
          <a:xfrm>
            <a:off x="5999989" y="4773149"/>
            <a:ext cx="259228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Přímá spojovací šipka 6"/>
          <p:cNvCxnSpPr/>
          <p:nvPr/>
        </p:nvCxnSpPr>
        <p:spPr>
          <a:xfrm flipH="1">
            <a:off x="5807968" y="1892829"/>
            <a:ext cx="259228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Přímá spojovací šipka 6"/>
          <p:cNvCxnSpPr/>
          <p:nvPr/>
        </p:nvCxnSpPr>
        <p:spPr>
          <a:xfrm flipH="1">
            <a:off x="5999989" y="2852936"/>
            <a:ext cx="259228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61118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dissolve">
                                      <p:cBhvr>
                                        <p:cTn id="19" dur="500"/>
                                        <p:tgtEl>
                                          <p:spTgt spid="3">
                                            <p:txEl>
                                              <p:pRg st="6" end="6"/>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par>
                                <p:cTn id="23" presetID="9"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ssolve">
                                      <p:cBhvr>
                                        <p:cTn id="25" dur="500"/>
                                        <p:tgtEl>
                                          <p:spTgt spid="12"/>
                                        </p:tgtEl>
                                      </p:cBhvr>
                                    </p:animEffect>
                                  </p:childTnLst>
                                </p:cTn>
                              </p:par>
                              <p:par>
                                <p:cTn id="26" presetID="9"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500"/>
                                        <p:tgtEl>
                                          <p:spTgt spid="9"/>
                                        </p:tgtEl>
                                      </p:cBhvr>
                                    </p:animEffect>
                                  </p:childTnLst>
                                </p:cTn>
                              </p:par>
                              <p:par>
                                <p:cTn id="29" presetID="9"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par>
                                <p:cTn id="32" presetID="9"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dissolve">
                                      <p:cBhvr>
                                        <p:cTn id="34" dur="500"/>
                                        <p:tgtEl>
                                          <p:spTgt spid="10"/>
                                        </p:tgtEl>
                                      </p:cBhvr>
                                    </p:animEffect>
                                  </p:childTnLst>
                                </p:cTn>
                              </p:par>
                              <p:par>
                                <p:cTn id="35" presetID="9"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ssolv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Vazby</a:t>
            </a:r>
            <a:endParaRPr lang="en-US" dirty="0"/>
          </a:p>
        </p:txBody>
      </p:sp>
      <p:sp>
        <p:nvSpPr>
          <p:cNvPr id="3" name="Content Placeholder 2"/>
          <p:cNvSpPr>
            <a:spLocks noGrp="1"/>
          </p:cNvSpPr>
          <p:nvPr>
            <p:ph idx="1"/>
          </p:nvPr>
        </p:nvSpPr>
        <p:spPr>
          <a:xfrm>
            <a:off x="2735627" y="1796819"/>
            <a:ext cx="9025003" cy="5061181"/>
          </a:xfrm>
        </p:spPr>
        <p:txBody>
          <a:bodyPr>
            <a:normAutofit fontScale="77500" lnSpcReduction="20000"/>
          </a:bodyPr>
          <a:lstStyle/>
          <a:p>
            <a:pPr marL="355591" indent="-355591">
              <a:buClr>
                <a:srgbClr val="307871"/>
              </a:buClr>
            </a:pPr>
            <a:r>
              <a:rPr lang="cs-CZ" sz="3200" b="1" dirty="0"/>
              <a:t>Vztah úrokových sazeb a úspor:</a:t>
            </a:r>
            <a:r>
              <a:rPr lang="cs-CZ" sz="3200" dirty="0"/>
              <a:t> růst úrokových sazeb činí úspory atraktivnějšími. Proto růst úrokových sazeb vede k růstu spořivosti domácností.</a:t>
            </a:r>
          </a:p>
          <a:p>
            <a:pPr marL="355591" indent="-355591">
              <a:buClr>
                <a:srgbClr val="307871"/>
              </a:buClr>
            </a:pPr>
            <a:r>
              <a:rPr lang="cs-CZ" sz="3200" b="1" dirty="0"/>
              <a:t>Vztah úspor a úrokových sazeb: </a:t>
            </a:r>
            <a:r>
              <a:rPr lang="cs-CZ" sz="3200" dirty="0"/>
              <a:t>zvyšování míry spořivosti obyvatel (a tím zvyšování sumy úspor) vytváří prostor pro snižování úrokových sazeb bank.</a:t>
            </a:r>
          </a:p>
          <a:p>
            <a:pPr marL="355591" indent="-355591">
              <a:buClr>
                <a:srgbClr val="307871"/>
              </a:buClr>
            </a:pPr>
            <a:r>
              <a:rPr lang="cs-CZ" sz="3200" b="1" dirty="0"/>
              <a:t>Vztah mezi úrokovými sazbami a inflací:</a:t>
            </a:r>
            <a:r>
              <a:rPr lang="cs-CZ" sz="3200" dirty="0"/>
              <a:t> čím vyšší jsou úrokové sazby v bankách, tím je atraktivnější ukládat své úspory do bank. Zvyšování úrokových sazeb tedy vede ke zvýšení míry spořivosti obyvatel a snižuje spotřebu. Snižování spotřeby obyvatel snižuje tlak na zvyšování cen – potlačuje inflaci. Růst úrokových sazeb tedy vede ke snižování inflace.</a:t>
            </a:r>
          </a:p>
          <a:p>
            <a:pPr marL="355591" indent="-355591">
              <a:buClr>
                <a:srgbClr val="307871"/>
              </a:buClr>
            </a:pPr>
            <a:r>
              <a:rPr lang="cs-CZ" sz="3200" b="1" dirty="0"/>
              <a:t>Vztah mezi inflací a úrokovými sazbami:</a:t>
            </a:r>
            <a:r>
              <a:rPr lang="cs-CZ" sz="3200" dirty="0"/>
              <a:t> růst míry inflace zvýhodňuje spotřebu na úkor tvorby úspor. Aby banky zastavily tento trend, jsou nuceny zvyšovat své úrokové sazby. Neboli: při růstu inflace rostou úrokové sazby, aby vyrovnaly ztráty spořících domácností vyvolané zvýšenou mírou inflace.</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65</a:t>
            </a:fld>
            <a:endParaRPr lang="en-US"/>
          </a:p>
        </p:txBody>
      </p:sp>
    </p:spTree>
    <p:extLst>
      <p:ext uri="{BB962C8B-B14F-4D97-AF65-F5344CB8AC3E}">
        <p14:creationId xmlns:p14="http://schemas.microsoft.com/office/powerpoint/2010/main" val="206081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Vazby</a:t>
            </a:r>
            <a:endParaRPr lang="en-US" dirty="0"/>
          </a:p>
        </p:txBody>
      </p:sp>
      <p:sp>
        <p:nvSpPr>
          <p:cNvPr id="3" name="Content Placeholder 2"/>
          <p:cNvSpPr>
            <a:spLocks noGrp="1"/>
          </p:cNvSpPr>
          <p:nvPr>
            <p:ph idx="1"/>
          </p:nvPr>
        </p:nvSpPr>
        <p:spPr>
          <a:xfrm>
            <a:off x="2735627" y="1796819"/>
            <a:ext cx="9217024" cy="5061181"/>
          </a:xfrm>
        </p:spPr>
        <p:txBody>
          <a:bodyPr>
            <a:noAutofit/>
          </a:bodyPr>
          <a:lstStyle/>
          <a:p>
            <a:pPr marL="355591" indent="-355591">
              <a:buClr>
                <a:srgbClr val="307871"/>
              </a:buClr>
            </a:pPr>
            <a:r>
              <a:rPr lang="cs-CZ" sz="2667" b="1" dirty="0"/>
              <a:t>Růst úrokových sazeb </a:t>
            </a:r>
            <a:r>
              <a:rPr lang="cs-CZ" sz="2667" dirty="0"/>
              <a:t>vede k přesunu volných finančních prostředků do bank na úkor kapitálového trhu. Aby kurzy akcií a dluhopisů vyrovnaly tuto vyšší výnosovou hladinu, musí nabídnout také vyšší zhodnocení. Vyššího zhodnocení dosáhne investor tím, že koupí cenný papír za nižší cenu, než dosud. Růst úrokových sazeb tedy vede k </a:t>
            </a:r>
            <a:r>
              <a:rPr lang="cs-CZ" sz="2667" b="1" dirty="0"/>
              <a:t>poklesu kurzů akcií a dluhopisů</a:t>
            </a:r>
            <a:r>
              <a:rPr lang="cs-CZ" sz="2667" dirty="0"/>
              <a:t>.</a:t>
            </a:r>
          </a:p>
          <a:p>
            <a:pPr marL="355591" indent="-355591">
              <a:buClr>
                <a:srgbClr val="307871"/>
              </a:buClr>
            </a:pPr>
            <a:r>
              <a:rPr lang="cs-CZ" sz="2667" b="1" dirty="0"/>
              <a:t>Růst inflace</a:t>
            </a:r>
            <a:r>
              <a:rPr lang="cs-CZ" sz="2667" dirty="0"/>
              <a:t> vede k růstu úrokových sazeb. Rostou-li úrokové sazby, dochází k poklesu kurzů cenných papírů. Očekává-li se tedy růst inflace, </a:t>
            </a:r>
            <a:r>
              <a:rPr lang="cs-CZ" sz="2667" b="1" dirty="0"/>
              <a:t>kurzy cenných papírů</a:t>
            </a:r>
            <a:r>
              <a:rPr lang="cs-CZ" sz="2667" dirty="0"/>
              <a:t> (ceny akcií a dluhopisů) na toto očekávání </a:t>
            </a:r>
            <a:r>
              <a:rPr lang="cs-CZ" sz="2667" b="1" dirty="0"/>
              <a:t>reagují poklesem</a:t>
            </a:r>
            <a:r>
              <a:rPr lang="cs-CZ" sz="2667" dirty="0"/>
              <a:t>.</a:t>
            </a:r>
            <a:endParaRPr lang="en-GB" sz="2667"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66</a:t>
            </a:fld>
            <a:endParaRPr lang="en-US"/>
          </a:p>
        </p:txBody>
      </p:sp>
    </p:spTree>
    <p:extLst>
      <p:ext uri="{BB962C8B-B14F-4D97-AF65-F5344CB8AC3E}">
        <p14:creationId xmlns:p14="http://schemas.microsoft.com/office/powerpoint/2010/main" val="286290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Reálné investice</a:t>
            </a:r>
            <a:endParaRPr lang="en-US" dirty="0"/>
          </a:p>
        </p:txBody>
      </p:sp>
      <p:sp>
        <p:nvSpPr>
          <p:cNvPr id="3" name="Content Placeholder 2"/>
          <p:cNvSpPr>
            <a:spLocks noGrp="1"/>
          </p:cNvSpPr>
          <p:nvPr>
            <p:ph idx="1"/>
          </p:nvPr>
        </p:nvSpPr>
        <p:spPr>
          <a:xfrm>
            <a:off x="2735627" y="1892829"/>
            <a:ext cx="9025003" cy="4965171"/>
          </a:xfrm>
        </p:spPr>
        <p:txBody>
          <a:bodyPr>
            <a:normAutofit/>
          </a:bodyPr>
          <a:lstStyle/>
          <a:p>
            <a:pPr marL="355591" indent="-355591">
              <a:buClr>
                <a:srgbClr val="307871"/>
              </a:buClr>
            </a:pPr>
            <a:r>
              <a:rPr lang="cs-CZ" sz="2400" dirty="0"/>
              <a:t>Finanční produkty nejsou jedinou možností, jak zhodnotit finanční prostředky.</a:t>
            </a:r>
          </a:p>
          <a:p>
            <a:pPr marL="355591" indent="-355591">
              <a:buClr>
                <a:srgbClr val="307871"/>
              </a:buClr>
            </a:pPr>
            <a:r>
              <a:rPr lang="cs-CZ" sz="2400" dirty="0"/>
              <a:t>Dalšími možnostmi jsou investice do:</a:t>
            </a:r>
          </a:p>
          <a:p>
            <a:pPr lvl="1" algn="just"/>
            <a:r>
              <a:rPr lang="cs-CZ" sz="2133" dirty="0"/>
              <a:t>nemovitostí,</a:t>
            </a:r>
          </a:p>
          <a:p>
            <a:pPr lvl="1" algn="just"/>
            <a:r>
              <a:rPr lang="cs-CZ" sz="2133" dirty="0"/>
              <a:t>zlata,</a:t>
            </a:r>
          </a:p>
          <a:p>
            <a:pPr lvl="1" algn="just"/>
            <a:r>
              <a:rPr lang="cs-CZ" sz="2133" dirty="0"/>
              <a:t>poštovních známek,</a:t>
            </a:r>
          </a:p>
          <a:p>
            <a:pPr lvl="1" algn="just"/>
            <a:r>
              <a:rPr lang="cs-CZ" sz="2133" dirty="0"/>
              <a:t>umění a starožitností,</a:t>
            </a:r>
          </a:p>
          <a:p>
            <a:pPr lvl="1" algn="just"/>
            <a:r>
              <a:rPr lang="cs-CZ" sz="2133" dirty="0"/>
              <a:t>komodity.</a:t>
            </a:r>
          </a:p>
          <a:p>
            <a:pPr algn="just">
              <a:buFont typeface="Arial" pitchFamily="34" charset="0"/>
              <a:buChar char="•"/>
            </a:pPr>
            <a:r>
              <a:rPr lang="cs-CZ" sz="2400" dirty="0"/>
              <a:t>    Tyto investice mají společné tyto znaky:</a:t>
            </a:r>
          </a:p>
          <a:p>
            <a:pPr lvl="1" algn="just"/>
            <a:r>
              <a:rPr lang="cs-CZ" sz="2133" dirty="0"/>
              <a:t>většinou nízká likvidita (</a:t>
            </a:r>
            <a:r>
              <a:rPr lang="cs-CZ" sz="2133" dirty="0">
                <a:sym typeface="Symbol"/>
              </a:rPr>
              <a:t></a:t>
            </a:r>
            <a:r>
              <a:rPr lang="cs-CZ" sz="2133" dirty="0"/>
              <a:t> delší investiční horizont),</a:t>
            </a:r>
          </a:p>
          <a:p>
            <a:pPr lvl="1" algn="just"/>
            <a:r>
              <a:rPr lang="cs-CZ" sz="2133" dirty="0"/>
              <a:t>nutná odborná znalost,</a:t>
            </a:r>
          </a:p>
          <a:p>
            <a:pPr lvl="1" algn="just"/>
            <a:r>
              <a:rPr lang="cs-CZ" sz="2133" dirty="0"/>
              <a:t>potřebný vyšší kapitál,</a:t>
            </a:r>
          </a:p>
          <a:p>
            <a:pPr lvl="1" algn="just"/>
            <a:r>
              <a:rPr lang="cs-CZ" sz="2133" dirty="0"/>
              <a:t>vedlejší náklady (náklady spojené s úschovou, pojištěním).</a:t>
            </a:r>
            <a:endParaRPr lang="cs-CZ"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67</a:t>
            </a:fld>
            <a:endParaRPr lang="en-US"/>
          </a:p>
        </p:txBody>
      </p:sp>
    </p:spTree>
    <p:extLst>
      <p:ext uri="{BB962C8B-B14F-4D97-AF65-F5344CB8AC3E}">
        <p14:creationId xmlns:p14="http://schemas.microsoft.com/office/powerpoint/2010/main" val="22103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dissolve">
                                      <p:cBhvr>
                                        <p:cTn id="31" dur="500"/>
                                        <p:tgtEl>
                                          <p:spTgt spid="3">
                                            <p:txEl>
                                              <p:pRg st="7" end="7"/>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dissolve">
                                      <p:cBhvr>
                                        <p:cTn id="34" dur="500"/>
                                        <p:tgtEl>
                                          <p:spTgt spid="3">
                                            <p:txEl>
                                              <p:pRg st="8" end="8"/>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dissolve">
                                      <p:cBhvr>
                                        <p:cTn id="37" dur="500"/>
                                        <p:tgtEl>
                                          <p:spTgt spid="3">
                                            <p:txEl>
                                              <p:pRg st="9" end="9"/>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dissolve">
                                      <p:cBhvr>
                                        <p:cTn id="40" dur="500"/>
                                        <p:tgtEl>
                                          <p:spTgt spid="3">
                                            <p:txEl>
                                              <p:pRg st="10" end="10"/>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dissolve">
                                      <p:cBhvr>
                                        <p:cTn id="4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Reálné investice</a:t>
            </a:r>
            <a:endParaRPr lang="en-US" dirty="0"/>
          </a:p>
        </p:txBody>
      </p:sp>
      <p:sp>
        <p:nvSpPr>
          <p:cNvPr id="3" name="Content Placeholder 2"/>
          <p:cNvSpPr>
            <a:spLocks noGrp="1"/>
          </p:cNvSpPr>
          <p:nvPr>
            <p:ph idx="1"/>
          </p:nvPr>
        </p:nvSpPr>
        <p:spPr>
          <a:xfrm>
            <a:off x="2639616" y="1796819"/>
            <a:ext cx="9409045" cy="5061181"/>
          </a:xfrm>
        </p:spPr>
        <p:txBody>
          <a:bodyPr>
            <a:normAutofit/>
          </a:bodyPr>
          <a:lstStyle/>
          <a:p>
            <a:pPr marL="355591" indent="-355591">
              <a:buClr>
                <a:srgbClr val="307871"/>
              </a:buClr>
            </a:pPr>
            <a:r>
              <a:rPr lang="cs-CZ" sz="2533" b="1" dirty="0"/>
              <a:t>zlato			</a:t>
            </a:r>
            <a:r>
              <a:rPr lang="cs-CZ" sz="2533" dirty="0"/>
              <a:t>změnilo svou funkci (cena)</a:t>
            </a:r>
          </a:p>
          <a:p>
            <a:pPr marL="355591" indent="-355591">
              <a:buClr>
                <a:srgbClr val="307871"/>
              </a:buClr>
            </a:pPr>
            <a:r>
              <a:rPr lang="cs-CZ" sz="2533" b="1" dirty="0"/>
              <a:t>nemovitosti		</a:t>
            </a:r>
            <a:r>
              <a:rPr lang="cs-CZ" sz="2533" dirty="0"/>
              <a:t>investice x užitný statek</a:t>
            </a:r>
          </a:p>
          <a:p>
            <a:pPr marL="355591" indent="-355591">
              <a:buClr>
                <a:srgbClr val="307871"/>
              </a:buClr>
            </a:pPr>
            <a:r>
              <a:rPr lang="cs-CZ" sz="2533" b="1" dirty="0"/>
              <a:t>umění, starožitnosti</a:t>
            </a:r>
            <a:r>
              <a:rPr lang="cs-CZ" sz="2533" dirty="0"/>
              <a:t>	staré x současné umění</a:t>
            </a:r>
          </a:p>
          <a:p>
            <a:pPr marL="355591" indent="-355591">
              <a:buClr>
                <a:srgbClr val="307871"/>
              </a:buClr>
            </a:pPr>
            <a:r>
              <a:rPr lang="cs-CZ" sz="2533" b="1" dirty="0"/>
              <a:t>známky		</a:t>
            </a:r>
            <a:r>
              <a:rPr lang="cs-CZ" sz="2533" dirty="0"/>
              <a:t>velmi úzký trh (malá poptávka i nabídka)</a:t>
            </a:r>
          </a:p>
          <a:p>
            <a:pPr marL="355591" indent="-355591">
              <a:buClr>
                <a:srgbClr val="307871"/>
              </a:buClr>
            </a:pPr>
            <a:r>
              <a:rPr lang="cs-CZ" sz="2533" b="1" dirty="0"/>
              <a:t>komodity		</a:t>
            </a:r>
            <a:r>
              <a:rPr lang="cs-CZ" sz="2533" dirty="0"/>
              <a:t>spekulace na komoditních burzách 				(</a:t>
            </a:r>
            <a:r>
              <a:rPr lang="cs-CZ" sz="2533" dirty="0" err="1"/>
              <a:t>futures</a:t>
            </a:r>
            <a:r>
              <a:rPr lang="cs-CZ" sz="2533" dirty="0"/>
              <a:t>)</a:t>
            </a:r>
          </a:p>
          <a:p>
            <a:pPr marL="355591" indent="-355591">
              <a:buClr>
                <a:srgbClr val="307871"/>
              </a:buClr>
            </a:pPr>
            <a:endParaRPr lang="cs-CZ" sz="2533" dirty="0"/>
          </a:p>
          <a:p>
            <a:pPr marL="355591" indent="-355591">
              <a:buClr>
                <a:srgbClr val="307871"/>
              </a:buClr>
            </a:pPr>
            <a:r>
              <a:rPr lang="cs-CZ" sz="2533" dirty="0"/>
              <a:t>Pro domácnosti okrajová investiční příležitost.</a:t>
            </a:r>
            <a:endParaRPr lang="en-GB" sz="2533"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68</a:t>
            </a:fld>
            <a:endParaRPr lang="en-US"/>
          </a:p>
        </p:txBody>
      </p:sp>
    </p:spTree>
    <p:extLst>
      <p:ext uri="{BB962C8B-B14F-4D97-AF65-F5344CB8AC3E}">
        <p14:creationId xmlns:p14="http://schemas.microsoft.com/office/powerpoint/2010/main" val="19953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dissolv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Nemovitosti</a:t>
            </a:r>
            <a:endParaRPr lang="en-US" dirty="0"/>
          </a:p>
        </p:txBody>
      </p:sp>
      <p:sp>
        <p:nvSpPr>
          <p:cNvPr id="3" name="Content Placeholder 2"/>
          <p:cNvSpPr>
            <a:spLocks noGrp="1"/>
          </p:cNvSpPr>
          <p:nvPr>
            <p:ph idx="1"/>
          </p:nvPr>
        </p:nvSpPr>
        <p:spPr>
          <a:xfrm>
            <a:off x="2735627" y="1508787"/>
            <a:ext cx="9217024" cy="5349213"/>
          </a:xfrm>
        </p:spPr>
        <p:txBody>
          <a:bodyPr>
            <a:noAutofit/>
          </a:bodyPr>
          <a:lstStyle/>
          <a:p>
            <a:pPr marL="355591" indent="-355591">
              <a:spcAft>
                <a:spcPts val="800"/>
              </a:spcAft>
              <a:buClr>
                <a:srgbClr val="307871"/>
              </a:buClr>
            </a:pPr>
            <a:r>
              <a:rPr lang="cs-CZ" sz="2933" b="1" dirty="0"/>
              <a:t>Výhody</a:t>
            </a:r>
          </a:p>
          <a:p>
            <a:pPr lvl="1"/>
            <a:r>
              <a:rPr lang="cs-CZ" dirty="0"/>
              <a:t>Investice do nemovitostí lze doporučit z důvodu diverzifikace portfolia (výše nájmu v Ostravě je jen málo závislá na vývoji indexu S&amp;P).</a:t>
            </a:r>
          </a:p>
          <a:p>
            <a:pPr lvl="1"/>
            <a:r>
              <a:rPr lang="cs-CZ" dirty="0"/>
              <a:t>Tato investice nese zanedlouho po koupi pasivní příjem v podobě nájemného.</a:t>
            </a:r>
          </a:p>
          <a:p>
            <a:pPr lvl="1"/>
            <a:r>
              <a:rPr lang="cs-CZ" dirty="0"/>
              <a:t>Pasivní příjem je časově omezený jen životností nemovitosti.</a:t>
            </a:r>
          </a:p>
          <a:p>
            <a:pPr lvl="1"/>
            <a:r>
              <a:rPr lang="cs-CZ" dirty="0"/>
              <a:t>Hodnota nemovitosti se zvyšuje v průměru na úrovni inflace.</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69</a:t>
            </a:fld>
            <a:endParaRPr lang="en-US"/>
          </a:p>
        </p:txBody>
      </p:sp>
    </p:spTree>
    <p:extLst>
      <p:ext uri="{BB962C8B-B14F-4D97-AF65-F5344CB8AC3E}">
        <p14:creationId xmlns:p14="http://schemas.microsoft.com/office/powerpoint/2010/main" val="92659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Seminární práce</a:t>
            </a:r>
            <a:endParaRPr lang="en-US" dirty="0"/>
          </a:p>
        </p:txBody>
      </p:sp>
      <p:sp>
        <p:nvSpPr>
          <p:cNvPr id="3" name="Content Placeholder 2"/>
          <p:cNvSpPr>
            <a:spLocks noGrp="1"/>
          </p:cNvSpPr>
          <p:nvPr>
            <p:ph idx="1"/>
          </p:nvPr>
        </p:nvSpPr>
        <p:spPr>
          <a:xfrm>
            <a:off x="2831637" y="1508787"/>
            <a:ext cx="9025003" cy="5088565"/>
          </a:xfrm>
        </p:spPr>
        <p:txBody>
          <a:bodyPr>
            <a:normAutofit fontScale="92500" lnSpcReduction="10000"/>
          </a:bodyPr>
          <a:lstStyle/>
          <a:p>
            <a:pPr marL="457189" indent="-457189" algn="just">
              <a:spcBef>
                <a:spcPts val="1600"/>
              </a:spcBef>
            </a:pPr>
            <a:r>
              <a:rPr lang="cs-CZ" altLang="cs-CZ" sz="3200" dirty="0"/>
              <a:t>Téma: </a:t>
            </a:r>
            <a:r>
              <a:rPr lang="cs-CZ" altLang="cs-CZ" sz="3200" b="1" dirty="0">
                <a:solidFill>
                  <a:srgbClr val="C00000"/>
                </a:solidFill>
              </a:rPr>
              <a:t>Návrh </a:t>
            </a:r>
            <a:r>
              <a:rPr lang="cs-CZ" altLang="cs-CZ" sz="3200" b="1" dirty="0">
                <a:solidFill>
                  <a:srgbClr val="C00000"/>
                </a:solidFill>
                <a:latin typeface="+mj-lt"/>
              </a:rPr>
              <a:t>finančního</a:t>
            </a:r>
            <a:r>
              <a:rPr lang="cs-CZ" altLang="cs-CZ" sz="3200" b="1" dirty="0">
                <a:solidFill>
                  <a:srgbClr val="C00000"/>
                </a:solidFill>
              </a:rPr>
              <a:t> portfolia klienta</a:t>
            </a:r>
          </a:p>
          <a:p>
            <a:pPr marL="380990" indent="-380990" algn="just">
              <a:spcBef>
                <a:spcPts val="1600"/>
              </a:spcBef>
            </a:pPr>
            <a:r>
              <a:rPr lang="cs-CZ" altLang="cs-CZ" sz="2133" dirty="0"/>
              <a:t>Odevzdání: </a:t>
            </a:r>
            <a:r>
              <a:rPr lang="cs-CZ" altLang="cs-CZ" sz="2133" b="1" dirty="0"/>
              <a:t>7 dnů před termínem obhajoby pouze přes IS </a:t>
            </a:r>
            <a:r>
              <a:rPr lang="cs-CZ" altLang="cs-CZ" sz="2133" dirty="0"/>
              <a:t>(</a:t>
            </a:r>
            <a:r>
              <a:rPr lang="cs-CZ" altLang="cs-CZ" sz="2133" dirty="0">
                <a:cs typeface="Calibri" panose="020F0502020204030204" pitchFamily="34" charset="0"/>
              </a:rPr>
              <a:t>jiná forma odevzdání nebude akceptována)</a:t>
            </a:r>
          </a:p>
          <a:p>
            <a:pPr marL="380990" indent="-380990" algn="just">
              <a:spcBef>
                <a:spcPts val="1600"/>
              </a:spcBef>
            </a:pPr>
            <a:r>
              <a:rPr lang="cs-CZ" altLang="cs-CZ" sz="2133" dirty="0"/>
              <a:t>Rozsah: maximálně 10 stran A4</a:t>
            </a:r>
          </a:p>
          <a:p>
            <a:pPr marL="380990" indent="-380990" algn="just">
              <a:spcBef>
                <a:spcPts val="1600"/>
              </a:spcBef>
            </a:pPr>
            <a:r>
              <a:rPr lang="cs-CZ" altLang="cs-CZ" sz="2133" dirty="0"/>
              <a:t>Náležitosti:</a:t>
            </a:r>
          </a:p>
          <a:p>
            <a:pPr lvl="1" algn="just">
              <a:spcBef>
                <a:spcPts val="1600"/>
              </a:spcBef>
            </a:pPr>
            <a:r>
              <a:rPr lang="cs-CZ" altLang="cs-CZ" sz="2133" dirty="0"/>
              <a:t>Úvod (včetně cíle práce)</a:t>
            </a:r>
          </a:p>
          <a:p>
            <a:pPr lvl="1" algn="just">
              <a:spcBef>
                <a:spcPts val="1067"/>
              </a:spcBef>
            </a:pPr>
            <a:r>
              <a:rPr lang="cs-CZ" altLang="cs-CZ" sz="2133" dirty="0"/>
              <a:t>Charakteristika klienta (finanční zdroje klienta, sjednané produkty atd.)</a:t>
            </a:r>
          </a:p>
          <a:p>
            <a:pPr lvl="1" algn="just">
              <a:spcBef>
                <a:spcPts val="1067"/>
              </a:spcBef>
            </a:pPr>
            <a:r>
              <a:rPr lang="cs-CZ" altLang="cs-CZ" sz="2133" dirty="0"/>
              <a:t>Cíle klienta (alespoň 3 cíle, z toho jeden cíl dlouhodobý)</a:t>
            </a:r>
          </a:p>
          <a:p>
            <a:pPr lvl="1" algn="just">
              <a:spcBef>
                <a:spcPts val="1067"/>
              </a:spcBef>
            </a:pPr>
            <a:r>
              <a:rPr lang="cs-CZ" altLang="cs-CZ" sz="2133" dirty="0"/>
              <a:t>Návrh finančního portfolia, včetně zdůvodnění vybraných produktů</a:t>
            </a:r>
          </a:p>
          <a:p>
            <a:pPr lvl="1" algn="just">
              <a:spcBef>
                <a:spcPts val="1067"/>
              </a:spcBef>
            </a:pPr>
            <a:r>
              <a:rPr lang="cs-CZ" altLang="cs-CZ" sz="2133" dirty="0"/>
              <a:t>Závěr</a:t>
            </a:r>
          </a:p>
          <a:p>
            <a:pPr lvl="1" algn="just">
              <a:spcBef>
                <a:spcPts val="1067"/>
              </a:spcBef>
            </a:pPr>
            <a:r>
              <a:rPr lang="cs-CZ" altLang="cs-CZ" sz="2133" dirty="0"/>
              <a:t>Seznam použitých pramenů a literatury</a:t>
            </a:r>
          </a:p>
          <a:p>
            <a:pPr lvl="1" algn="just">
              <a:spcBef>
                <a:spcPts val="1067"/>
              </a:spcBef>
            </a:pPr>
            <a:r>
              <a:rPr lang="cs-CZ" altLang="cs-CZ" sz="2133" dirty="0"/>
              <a:t>Přílohy (výpočty, parametry navrhovaných produktů)</a:t>
            </a:r>
            <a:endParaRPr lang="cs-CZ" sz="2133"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7</a:t>
            </a:fld>
            <a:endParaRPr lang="en-US"/>
          </a:p>
        </p:txBody>
      </p:sp>
    </p:spTree>
    <p:extLst>
      <p:ext uri="{BB962C8B-B14F-4D97-AF65-F5344CB8AC3E}">
        <p14:creationId xmlns:p14="http://schemas.microsoft.com/office/powerpoint/2010/main" val="358596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dissolve">
                                      <p:cBhvr>
                                        <p:cTn id="31" dur="500"/>
                                        <p:tgtEl>
                                          <p:spTgt spid="3">
                                            <p:txEl>
                                              <p:pRg st="7" end="7"/>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dissolve">
                                      <p:cBhvr>
                                        <p:cTn id="34" dur="500"/>
                                        <p:tgtEl>
                                          <p:spTgt spid="3">
                                            <p:txEl>
                                              <p:pRg st="8" end="8"/>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dissolve">
                                      <p:cBhvr>
                                        <p:cTn id="37" dur="500"/>
                                        <p:tgtEl>
                                          <p:spTgt spid="3">
                                            <p:txEl>
                                              <p:pRg st="9" end="9"/>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dissolve">
                                      <p:cBhvr>
                                        <p:cTn id="4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Nemovitosti</a:t>
            </a:r>
            <a:endParaRPr lang="en-US" dirty="0"/>
          </a:p>
        </p:txBody>
      </p:sp>
      <p:sp>
        <p:nvSpPr>
          <p:cNvPr id="3" name="Content Placeholder 2"/>
          <p:cNvSpPr>
            <a:spLocks noGrp="1"/>
          </p:cNvSpPr>
          <p:nvPr>
            <p:ph idx="1"/>
          </p:nvPr>
        </p:nvSpPr>
        <p:spPr>
          <a:xfrm>
            <a:off x="2735627" y="1508787"/>
            <a:ext cx="9217024" cy="5349213"/>
          </a:xfrm>
        </p:spPr>
        <p:txBody>
          <a:bodyPr>
            <a:noAutofit/>
          </a:bodyPr>
          <a:lstStyle/>
          <a:p>
            <a:pPr marL="355591" indent="-355591">
              <a:spcAft>
                <a:spcPts val="800"/>
              </a:spcAft>
              <a:buClr>
                <a:srgbClr val="307871"/>
              </a:buClr>
            </a:pPr>
            <a:r>
              <a:rPr lang="cs-CZ" sz="2933" b="1" dirty="0"/>
              <a:t>Nevýhody</a:t>
            </a:r>
          </a:p>
          <a:p>
            <a:pPr lvl="1"/>
            <a:r>
              <a:rPr lang="cs-CZ" sz="2267" dirty="0"/>
              <a:t>Do tohoto druhu investice nelze, v případě přímé investice, investovat pravidelně.</a:t>
            </a:r>
          </a:p>
          <a:p>
            <a:pPr lvl="1"/>
            <a:r>
              <a:rPr lang="cs-CZ" sz="2267" dirty="0"/>
              <a:t>Při koupi nemovitosti lze dosáhnout i výrazné ztráty (nevhodná lokalita, dopravní infrastruktura, nezaměstnanost).</a:t>
            </a:r>
          </a:p>
          <a:p>
            <a:pPr lvl="1"/>
            <a:r>
              <a:rPr lang="cs-CZ" sz="2267" dirty="0"/>
              <a:t>Nevýhodou je nižší likvidita.</a:t>
            </a:r>
          </a:p>
          <a:p>
            <a:pPr lvl="1"/>
            <a:r>
              <a:rPr lang="cs-CZ" sz="2267" dirty="0"/>
              <a:t>Obhospodařování nemovitosti vyžaduje čas a někdy i silné nervy.</a:t>
            </a:r>
          </a:p>
          <a:p>
            <a:pPr lvl="1"/>
            <a:r>
              <a:rPr lang="cs-CZ" sz="2267" dirty="0"/>
              <a:t>Potřebný kapitál je většinou tak vysoký, že je nutné využít úvěru. V tomto případě je nákladem splátka úvěru, resp. placený úrok.</a:t>
            </a:r>
          </a:p>
          <a:p>
            <a:pPr marL="355591" indent="-355591">
              <a:spcAft>
                <a:spcPts val="800"/>
              </a:spcAft>
              <a:buClr>
                <a:srgbClr val="307871"/>
              </a:buClr>
            </a:pPr>
            <a:r>
              <a:rPr lang="cs-CZ" sz="2933" b="1" dirty="0"/>
              <a:t>INVESTICE DO NEMOVITOSTÍ NENÍ BEZRIZIKOVÁ (Při investování do nemovitosti podstupuje investor vysoké jedinečné riziko)</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70</a:t>
            </a:fld>
            <a:endParaRPr lang="en-US" dirty="0"/>
          </a:p>
        </p:txBody>
      </p:sp>
    </p:spTree>
    <p:extLst>
      <p:ext uri="{BB962C8B-B14F-4D97-AF65-F5344CB8AC3E}">
        <p14:creationId xmlns:p14="http://schemas.microsoft.com/office/powerpoint/2010/main" val="394137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Zlato</a:t>
            </a:r>
            <a:endParaRPr lang="en-US" dirty="0"/>
          </a:p>
        </p:txBody>
      </p:sp>
      <p:sp>
        <p:nvSpPr>
          <p:cNvPr id="3" name="Content Placeholder 2"/>
          <p:cNvSpPr>
            <a:spLocks noGrp="1"/>
          </p:cNvSpPr>
          <p:nvPr>
            <p:ph idx="1"/>
          </p:nvPr>
        </p:nvSpPr>
        <p:spPr>
          <a:xfrm>
            <a:off x="2735627" y="1600200"/>
            <a:ext cx="9217024" cy="5257800"/>
          </a:xfrm>
        </p:spPr>
        <p:txBody>
          <a:bodyPr>
            <a:noAutofit/>
          </a:bodyPr>
          <a:lstStyle/>
          <a:p>
            <a:pPr marL="380990" indent="-380990" algn="just"/>
            <a:r>
              <a:rPr lang="cs-CZ" sz="2133" dirty="0"/>
              <a:t>Zlato je vyhledávanou investicí v dobách nejistoty, je nejobdivovanějším kovem. </a:t>
            </a:r>
          </a:p>
          <a:p>
            <a:pPr marL="380990" indent="-380990" algn="just"/>
            <a:r>
              <a:rPr lang="cs-CZ" sz="2133" dirty="0"/>
              <a:t>Vlastnictví zlata symbolizuje bohatství. Touha po jeho vlastnictví dala vzniknout zlaté horečce. Ze zlata byly vyráběny po mnohá staletí mince, bylo tedy prostředkem směny. Je vysoce kujné, nelze falzifikovat, má velmi specifické vlastnosti.</a:t>
            </a:r>
          </a:p>
          <a:p>
            <a:pPr marL="380990" indent="-380990" algn="just"/>
            <a:r>
              <a:rPr lang="cs-CZ" sz="2133" dirty="0"/>
              <a:t>Zlato lze koupit:</a:t>
            </a:r>
          </a:p>
          <a:p>
            <a:pPr lvl="1"/>
            <a:r>
              <a:rPr lang="cs-CZ" sz="2133" dirty="0"/>
              <a:t>ve slitcích,</a:t>
            </a:r>
          </a:p>
          <a:p>
            <a:pPr lvl="1"/>
            <a:r>
              <a:rPr lang="cs-CZ" sz="2133" dirty="0"/>
              <a:t>ve formě mincí,</a:t>
            </a:r>
          </a:p>
          <a:p>
            <a:pPr lvl="1"/>
            <a:r>
              <a:rPr lang="cs-CZ" sz="2133" dirty="0"/>
              <a:t>cenného papíru, </a:t>
            </a:r>
          </a:p>
          <a:p>
            <a:pPr lvl="1"/>
            <a:r>
              <a:rPr lang="cs-CZ" sz="2133" dirty="0"/>
              <a:t>šperku.</a:t>
            </a:r>
          </a:p>
          <a:p>
            <a:pPr marL="380990" indent="-380990" algn="just"/>
            <a:r>
              <a:rPr lang="cs-CZ" sz="2133" dirty="0"/>
              <a:t>Investice do zlata v sobě nese velké jedinečné riziko.</a:t>
            </a:r>
          </a:p>
          <a:p>
            <a:pPr marL="380990" indent="-380990" algn="just"/>
            <a:r>
              <a:rPr lang="cs-CZ" sz="2133" dirty="0"/>
              <a:t>Zlato je obchodováno v amerických dolarech a český investor tak nese i měnové riziko.</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71</a:t>
            </a:fld>
            <a:endParaRPr lang="en-US"/>
          </a:p>
        </p:txBody>
      </p:sp>
    </p:spTree>
    <p:extLst>
      <p:ext uri="{BB962C8B-B14F-4D97-AF65-F5344CB8AC3E}">
        <p14:creationId xmlns:p14="http://schemas.microsoft.com/office/powerpoint/2010/main" val="394430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dissolve">
                                      <p:cBhvr>
                                        <p:cTn id="31" dur="500"/>
                                        <p:tgtEl>
                                          <p:spTgt spid="3">
                                            <p:txEl>
                                              <p:pRg st="7" end="7"/>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dissolve">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Zlato</a:t>
            </a:r>
            <a:endParaRPr lang="en-US" dirty="0"/>
          </a:p>
        </p:txBody>
      </p:sp>
      <p:sp>
        <p:nvSpPr>
          <p:cNvPr id="3" name="Content Placeholder 2"/>
          <p:cNvSpPr>
            <a:spLocks noGrp="1"/>
          </p:cNvSpPr>
          <p:nvPr>
            <p:ph idx="1"/>
          </p:nvPr>
        </p:nvSpPr>
        <p:spPr>
          <a:xfrm>
            <a:off x="2735627" y="1600200"/>
            <a:ext cx="9217024" cy="5257800"/>
          </a:xfrm>
        </p:spPr>
        <p:txBody>
          <a:bodyPr>
            <a:normAutofit/>
          </a:bodyPr>
          <a:lstStyle/>
          <a:p>
            <a:pPr marL="380990" indent="-380990" algn="just"/>
            <a:r>
              <a:rPr lang="cs-CZ" sz="2400" b="1" dirty="0"/>
              <a:t>Co lze očekávat od investice do zlata?</a:t>
            </a:r>
          </a:p>
          <a:p>
            <a:pPr lvl="1"/>
            <a:r>
              <a:rPr lang="cs-CZ" dirty="0"/>
              <a:t>Oproti všeobecně přijímanému názoru nelze investici do zlata označit jako spolehlivou ochranu proti inflaci. Výnos investice nepokrývá na dlouholeté periodě inflaci ( i přes značný růst ceny zlata v posledních letech).</a:t>
            </a:r>
          </a:p>
          <a:p>
            <a:pPr marL="380990" indent="-380990" algn="just"/>
            <a:r>
              <a:rPr lang="cs-CZ" sz="2400" dirty="0"/>
              <a:t>Zlato je volatilní investiční instrument. Jestliže investor investovat do zlata začátkem roku 1979, ještě ani dnes by nebyl „na svém“. Po započtení inflace je ztráta ještě větší (1 dolar v roce 1979 měl nepochybně vyšší kupní sílu než má dolar v roce 2007).</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72</a:t>
            </a:fld>
            <a:endParaRPr lang="en-US"/>
          </a:p>
        </p:txBody>
      </p:sp>
    </p:spTree>
    <p:extLst>
      <p:ext uri="{BB962C8B-B14F-4D97-AF65-F5344CB8AC3E}">
        <p14:creationId xmlns:p14="http://schemas.microsoft.com/office/powerpoint/2010/main" val="121581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73</a:t>
            </a:fld>
            <a:endParaRPr lang="en-US"/>
          </a:p>
        </p:txBody>
      </p:sp>
      <p:sp>
        <p:nvSpPr>
          <p:cNvPr id="5" name="Title 1"/>
          <p:cNvSpPr>
            <a:spLocks noGrp="1"/>
          </p:cNvSpPr>
          <p:nvPr>
            <p:ph type="title"/>
          </p:nvPr>
        </p:nvSpPr>
        <p:spPr>
          <a:xfrm>
            <a:off x="3023659" y="275167"/>
            <a:ext cx="8558741" cy="1143000"/>
          </a:xfrm>
        </p:spPr>
        <p:txBody>
          <a:bodyPr>
            <a:normAutofit/>
          </a:bodyPr>
          <a:lstStyle/>
          <a:p>
            <a:r>
              <a:rPr lang="cs-CZ" dirty="0"/>
              <a:t>Zlato, inflace, akcie a dluhopisy - USA</a:t>
            </a:r>
            <a:endParaRPr lang="en-US" dirty="0"/>
          </a:p>
        </p:txBody>
      </p:sp>
      <p:pic>
        <p:nvPicPr>
          <p:cNvPr id="6" name="Picture 2"/>
          <p:cNvPicPr>
            <a:picLocks noGrp="1" noChangeAspect="1" noChangeArrowheads="1"/>
          </p:cNvPicPr>
          <p:nvPr>
            <p:ph idx="4294967295"/>
          </p:nvPr>
        </p:nvPicPr>
        <p:blipFill>
          <a:blip r:embed="rId2" cstate="print"/>
          <a:srcRect/>
          <a:stretch>
            <a:fillRect/>
          </a:stretch>
        </p:blipFill>
        <p:spPr bwMode="auto">
          <a:xfrm>
            <a:off x="1871531" y="1865445"/>
            <a:ext cx="10148799" cy="4992555"/>
          </a:xfrm>
          <a:prstGeom prst="rect">
            <a:avLst/>
          </a:prstGeom>
          <a:noFill/>
          <a:ln w="9525">
            <a:noFill/>
            <a:miter lim="800000"/>
            <a:headEnd/>
            <a:tailEnd/>
          </a:ln>
        </p:spPr>
      </p:pic>
    </p:spTree>
    <p:extLst>
      <p:ext uri="{BB962C8B-B14F-4D97-AF65-F5344CB8AC3E}">
        <p14:creationId xmlns:p14="http://schemas.microsoft.com/office/powerpoint/2010/main" val="104159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74</a:t>
            </a:fld>
            <a:endParaRPr lang="en-US"/>
          </a:p>
        </p:txBody>
      </p:sp>
      <p:sp>
        <p:nvSpPr>
          <p:cNvPr id="5" name="Title 1"/>
          <p:cNvSpPr>
            <a:spLocks noGrp="1"/>
          </p:cNvSpPr>
          <p:nvPr>
            <p:ph type="title"/>
          </p:nvPr>
        </p:nvSpPr>
        <p:spPr>
          <a:xfrm>
            <a:off x="3023659" y="275167"/>
            <a:ext cx="8558741" cy="1143000"/>
          </a:xfrm>
        </p:spPr>
        <p:txBody>
          <a:bodyPr>
            <a:normAutofit fontScale="90000"/>
          </a:bodyPr>
          <a:lstStyle/>
          <a:p>
            <a:r>
              <a:rPr lang="cs-CZ" dirty="0"/>
              <a:t>Zlato, inflace, akcie a dluhopisy - Japonsko</a:t>
            </a:r>
            <a:endParaRPr lang="en-US" dirty="0"/>
          </a:p>
        </p:txBody>
      </p:sp>
      <p:pic>
        <p:nvPicPr>
          <p:cNvPr id="7" name="Picture 2"/>
          <p:cNvPicPr>
            <a:picLocks noGrp="1" noChangeAspect="1" noChangeArrowheads="1"/>
          </p:cNvPicPr>
          <p:nvPr>
            <p:ph idx="4294967295"/>
          </p:nvPr>
        </p:nvPicPr>
        <p:blipFill>
          <a:blip r:embed="rId2" cstate="print"/>
          <a:srcRect/>
          <a:stretch>
            <a:fillRect/>
          </a:stretch>
        </p:blipFill>
        <p:spPr bwMode="auto">
          <a:xfrm>
            <a:off x="1487488" y="1865445"/>
            <a:ext cx="10387195" cy="4992555"/>
          </a:xfrm>
          <a:prstGeom prst="rect">
            <a:avLst/>
          </a:prstGeom>
          <a:noFill/>
          <a:ln w="9525">
            <a:noFill/>
            <a:miter lim="800000"/>
            <a:headEnd/>
            <a:tailEnd/>
          </a:ln>
        </p:spPr>
      </p:pic>
    </p:spTree>
    <p:extLst>
      <p:ext uri="{BB962C8B-B14F-4D97-AF65-F5344CB8AC3E}">
        <p14:creationId xmlns:p14="http://schemas.microsoft.com/office/powerpoint/2010/main" val="263725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Poštovní známky</a:t>
            </a:r>
            <a:endParaRPr lang="en-US" dirty="0"/>
          </a:p>
        </p:txBody>
      </p:sp>
      <p:sp>
        <p:nvSpPr>
          <p:cNvPr id="3" name="Content Placeholder 2"/>
          <p:cNvSpPr>
            <a:spLocks noGrp="1"/>
          </p:cNvSpPr>
          <p:nvPr>
            <p:ph idx="1"/>
          </p:nvPr>
        </p:nvSpPr>
        <p:spPr>
          <a:xfrm>
            <a:off x="2735627" y="1600200"/>
            <a:ext cx="9217024" cy="5257800"/>
          </a:xfrm>
        </p:spPr>
        <p:txBody>
          <a:bodyPr>
            <a:normAutofit/>
          </a:bodyPr>
          <a:lstStyle/>
          <a:p>
            <a:pPr marL="380990" indent="-380990" algn="just"/>
            <a:r>
              <a:rPr lang="cs-CZ" sz="2400" dirty="0"/>
              <a:t>Lze koupit v aukcích, na burzách a specializovaných obchodech. </a:t>
            </a:r>
          </a:p>
          <a:p>
            <a:pPr marL="380990" indent="-380990" algn="just"/>
            <a:r>
              <a:rPr lang="cs-CZ" sz="2400" dirty="0"/>
              <a:t>Hrozí zde koupě padělku a tím vysoká finanční ztráta.</a:t>
            </a:r>
          </a:p>
          <a:p>
            <a:pPr marL="380990" indent="-380990" algn="just"/>
            <a:r>
              <a:rPr lang="cs-CZ" sz="2400" dirty="0"/>
              <a:t>Nevýhodou je také velmi úzký trh (omezená nabídka i poptávka, tj. počet sběratelů známek).</a:t>
            </a:r>
          </a:p>
          <a:p>
            <a:pPr marL="380990" indent="-380990" algn="just"/>
            <a:r>
              <a:rPr lang="cs-CZ" sz="2400" dirty="0"/>
              <a:t>Nejvíce žádané známky jsou z USA, VB jejích bývalých kolonií, starých německých států a dalších rozvinutých zemí.</a:t>
            </a:r>
          </a:p>
          <a:p>
            <a:pPr marL="380990" indent="-380990" algn="just"/>
            <a:r>
              <a:rPr lang="cs-CZ" sz="2400" dirty="0"/>
              <a:t>Příklady žádaných známek - Saská trojka, Rakouské Merkury, Modrý a Oranžový Mauricius (nejvzácnější).</a:t>
            </a:r>
          </a:p>
          <a:p>
            <a:pPr algn="just"/>
            <a:endParaRPr lang="cs-CZ" sz="2667" b="1"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75</a:t>
            </a:fld>
            <a:endParaRPr lang="en-U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00523" y="164638"/>
            <a:ext cx="1226803" cy="1440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6374" y="4485118"/>
            <a:ext cx="1290373" cy="1470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3979" y="5157193"/>
            <a:ext cx="1097580" cy="1086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24193" y="5349213"/>
            <a:ext cx="1064551" cy="1183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538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par>
                                <p:cTn id="26" presetID="9"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500"/>
                                        <p:tgtEl>
                                          <p:spTgt spid="6"/>
                                        </p:tgtEl>
                                      </p:cBhvr>
                                    </p:animEffect>
                                  </p:childTnLst>
                                </p:cTn>
                              </p:par>
                              <p:par>
                                <p:cTn id="29" presetID="9"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cTn>
                              </p:par>
                              <p:par>
                                <p:cTn id="32" presetID="9"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dissolv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Umění a starožitnosti</a:t>
            </a:r>
            <a:endParaRPr lang="en-US" dirty="0"/>
          </a:p>
        </p:txBody>
      </p:sp>
      <p:sp>
        <p:nvSpPr>
          <p:cNvPr id="3" name="Content Placeholder 2"/>
          <p:cNvSpPr>
            <a:spLocks noGrp="1"/>
          </p:cNvSpPr>
          <p:nvPr>
            <p:ph idx="1"/>
          </p:nvPr>
        </p:nvSpPr>
        <p:spPr>
          <a:xfrm>
            <a:off x="2735627" y="1796819"/>
            <a:ext cx="9025003" cy="5061181"/>
          </a:xfrm>
        </p:spPr>
        <p:txBody>
          <a:bodyPr>
            <a:normAutofit/>
          </a:bodyPr>
          <a:lstStyle/>
          <a:p>
            <a:pPr marL="355591" indent="-355591">
              <a:buClr>
                <a:srgbClr val="307871"/>
              </a:buClr>
            </a:pPr>
            <a:r>
              <a:rPr lang="cs-CZ" sz="2667" dirty="0"/>
              <a:t>Riziko koupi padělku či kradeného předmětu. Nevýhodou jsou vysoké náklady na úschovu, pojištění, znalecká ocenění a atesty pravosti.</a:t>
            </a:r>
          </a:p>
          <a:p>
            <a:pPr marL="355591" indent="-355591">
              <a:buClr>
                <a:srgbClr val="307871"/>
              </a:buClr>
            </a:pPr>
            <a:r>
              <a:rPr lang="cs-CZ" sz="2667" dirty="0"/>
              <a:t>Investice do umění lze rozdělit na staré a současné. Staré umění je prověřeno časem, je známé a spolehlivěji oceněné (nižší výnosy i riziko ztráty).</a:t>
            </a:r>
          </a:p>
          <a:p>
            <a:pPr marL="355591" indent="-355591">
              <a:buClr>
                <a:srgbClr val="307871"/>
              </a:buClr>
            </a:pPr>
            <a:r>
              <a:rPr lang="cs-CZ" sz="2667" dirty="0"/>
              <a:t>Opakem je investice do uměleckých děl žijících autorů (mnohem vyšší riziko ztráty, možné vyšší výnosy).</a:t>
            </a:r>
          </a:p>
          <a:p>
            <a:pPr marL="355591" indent="-355591">
              <a:buClr>
                <a:srgbClr val="307871"/>
              </a:buClr>
            </a:pPr>
            <a:endParaRPr lang="cs-CZ" sz="3200"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76</a:t>
            </a:fld>
            <a:endParaRPr lang="en-US"/>
          </a:p>
        </p:txBody>
      </p:sp>
    </p:spTree>
    <p:extLst>
      <p:ext uri="{BB962C8B-B14F-4D97-AF65-F5344CB8AC3E}">
        <p14:creationId xmlns:p14="http://schemas.microsoft.com/office/powerpoint/2010/main" val="78218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Víno</a:t>
            </a:r>
            <a:endParaRPr lang="en-US" dirty="0"/>
          </a:p>
        </p:txBody>
      </p:sp>
      <p:sp>
        <p:nvSpPr>
          <p:cNvPr id="3" name="Content Placeholder 2"/>
          <p:cNvSpPr>
            <a:spLocks noGrp="1"/>
          </p:cNvSpPr>
          <p:nvPr>
            <p:ph idx="1"/>
          </p:nvPr>
        </p:nvSpPr>
        <p:spPr>
          <a:xfrm>
            <a:off x="2735627" y="1796819"/>
            <a:ext cx="9025003" cy="5061181"/>
          </a:xfrm>
        </p:spPr>
        <p:txBody>
          <a:bodyPr>
            <a:normAutofit fontScale="85000" lnSpcReduction="20000"/>
          </a:bodyPr>
          <a:lstStyle/>
          <a:p>
            <a:pPr marL="380990" indent="-380990"/>
            <a:r>
              <a:rPr lang="cs-CZ" sz="3200" dirty="0"/>
              <a:t>Střednědobá až dlouhodobá, tj. minimálně 5 let, u velmi kvalitních vín  potom spíše 10-15 let. </a:t>
            </a:r>
          </a:p>
          <a:p>
            <a:pPr marL="380990" indent="-380990"/>
            <a:r>
              <a:rPr lang="cs-CZ" sz="3200" dirty="0"/>
              <a:t>Co ovlivňuje cenu? </a:t>
            </a:r>
          </a:p>
          <a:p>
            <a:pPr marL="1447764" lvl="1" indent="-457189">
              <a:buFont typeface="Times New Roman" panose="02020603050405020304" pitchFamily="18" charset="0"/>
              <a:buChar char="-"/>
            </a:pPr>
            <a:r>
              <a:rPr lang="cs-CZ" sz="2533" dirty="0"/>
              <a:t>jakost, ročník, původ, dostupnost na trhu, případně i to, zda víno obdrželo nějaké ocenění.</a:t>
            </a:r>
          </a:p>
          <a:p>
            <a:pPr marL="457189" indent="-457189"/>
            <a:r>
              <a:rPr lang="cs-CZ" sz="3200" dirty="0"/>
              <a:t>Při správném výběru se výnos může pohybovat kolem 10 - 15 % ročně, při velmi dobrém nákupu může dosáhnout i 30 % ročně. </a:t>
            </a:r>
          </a:p>
          <a:p>
            <a:pPr marL="457189" indent="-457189"/>
            <a:r>
              <a:rPr lang="cs-CZ" sz="3200" dirty="0"/>
              <a:t>Nutné počítat s </a:t>
            </a:r>
            <a:r>
              <a:rPr lang="pl-PL" sz="3200" dirty="0"/>
              <a:t>dodatečnými náklady na uložení vína.</a:t>
            </a:r>
          </a:p>
          <a:p>
            <a:pPr marL="457189" indent="-457189"/>
            <a:r>
              <a:rPr lang="cs-CZ" sz="3200" dirty="0"/>
              <a:t>Česká vína (moravská vína)  – veltlínské (archivace 1 - 4 roky), </a:t>
            </a:r>
            <a:r>
              <a:rPr lang="cs-CZ" sz="3200" dirty="0" err="1"/>
              <a:t>sauvignon</a:t>
            </a:r>
            <a:r>
              <a:rPr lang="cs-CZ" sz="3200" dirty="0"/>
              <a:t> (archivace 3 - 7 let), </a:t>
            </a:r>
            <a:r>
              <a:rPr lang="cs-CZ" sz="3200" dirty="0" err="1"/>
              <a:t>chardonnay</a:t>
            </a:r>
            <a:r>
              <a:rPr lang="cs-CZ" sz="3200" dirty="0"/>
              <a:t> (5 - 10 let), frankovka nebo rulandské červené.</a:t>
            </a:r>
          </a:p>
          <a:p>
            <a:pPr marL="457189" indent="-457189"/>
            <a:r>
              <a:rPr lang="cs-CZ" sz="3200" dirty="0"/>
              <a:t>U zahraničních vín patří mezi nejvíce ceněná - vína z oblasti Bordeaux, červené burgundské nebo archivní portské.</a:t>
            </a:r>
          </a:p>
          <a:p>
            <a:pPr marL="355591" indent="-355591">
              <a:buClr>
                <a:srgbClr val="307871"/>
              </a:buClr>
            </a:pPr>
            <a:endParaRPr lang="cs-CZ" sz="2400"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77</a:t>
            </a:fld>
            <a:endParaRPr lang="en-US"/>
          </a:p>
        </p:txBody>
      </p:sp>
    </p:spTree>
    <p:extLst>
      <p:ext uri="{BB962C8B-B14F-4D97-AF65-F5344CB8AC3E}">
        <p14:creationId xmlns:p14="http://schemas.microsoft.com/office/powerpoint/2010/main" val="91867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dissolve">
                                      <p:cBhvr>
                                        <p:cTn id="21" dur="500"/>
                                        <p:tgtEl>
                                          <p:spTgt spid="3">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dissolve">
                                      <p:cBhvr>
                                        <p:cTn id="24" dur="500"/>
                                        <p:tgtEl>
                                          <p:spTgt spid="3">
                                            <p:txEl>
                                              <p:pRg st="4" end="4"/>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dissolv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Komodity</a:t>
            </a:r>
            <a:endParaRPr lang="en-US" dirty="0"/>
          </a:p>
        </p:txBody>
      </p:sp>
      <p:sp>
        <p:nvSpPr>
          <p:cNvPr id="3" name="Content Placeholder 2"/>
          <p:cNvSpPr>
            <a:spLocks noGrp="1"/>
          </p:cNvSpPr>
          <p:nvPr>
            <p:ph idx="1"/>
          </p:nvPr>
        </p:nvSpPr>
        <p:spPr>
          <a:xfrm>
            <a:off x="2735627" y="1600200"/>
            <a:ext cx="9025003" cy="5257800"/>
          </a:xfrm>
        </p:spPr>
        <p:txBody>
          <a:bodyPr>
            <a:noAutofit/>
          </a:bodyPr>
          <a:lstStyle/>
          <a:p>
            <a:pPr marL="380990" lvl="1"/>
            <a:r>
              <a:rPr lang="cs-CZ" sz="2667" dirty="0"/>
              <a:t>Krátkodobé výkyvy kurzů jsou většinou nepředvídatelné a na dlouhodobý trend se (na rozdíl od akcií a dluhopisů) nelze spoléhat. </a:t>
            </a:r>
          </a:p>
          <a:p>
            <a:pPr marL="380990" lvl="1"/>
            <a:r>
              <a:rPr lang="cs-CZ" sz="2667" dirty="0"/>
              <a:t>Investici do komodit lze spíše označit za spekulaci. </a:t>
            </a:r>
          </a:p>
          <a:p>
            <a:pPr marL="380990" lvl="1"/>
            <a:r>
              <a:rPr lang="cs-CZ" sz="2667" dirty="0"/>
              <a:t>Lze obchodovat nejčastěji pomocí termínových kontraktů (opce a </a:t>
            </a:r>
            <a:r>
              <a:rPr lang="cs-CZ" sz="2667" dirty="0" err="1"/>
              <a:t>futures</a:t>
            </a:r>
            <a:r>
              <a:rPr lang="cs-CZ" sz="2667" dirty="0"/>
              <a:t>).</a:t>
            </a:r>
          </a:p>
          <a:p>
            <a:pPr marL="380990" lvl="1"/>
            <a:r>
              <a:rPr lang="cs-CZ" sz="2667" b="1" dirty="0"/>
              <a:t>Investice do zlata, známek, umění a komodit jsou pro domácnosti spíše okrajová investiční příležitosti.</a:t>
            </a:r>
          </a:p>
          <a:p>
            <a:pPr marL="380990" lvl="1"/>
            <a:r>
              <a:rPr lang="cs-CZ" sz="2667" b="1" dirty="0"/>
              <a:t>Investice do zlata, mincí, poštovních známek, vína a umění lze označit spíše za zálibu než za vhodnou součást portfolia většiny domácností.</a:t>
            </a:r>
            <a:endParaRPr lang="cs-CZ" sz="2667" dirty="0"/>
          </a:p>
          <a:p>
            <a:pPr algn="just"/>
            <a:endParaRPr lang="cs-CZ" sz="2667"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78</a:t>
            </a:fld>
            <a:endParaRPr lang="en-US"/>
          </a:p>
        </p:txBody>
      </p:sp>
    </p:spTree>
    <p:extLst>
      <p:ext uri="{BB962C8B-B14F-4D97-AF65-F5344CB8AC3E}">
        <p14:creationId xmlns:p14="http://schemas.microsoft.com/office/powerpoint/2010/main" val="271355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Členění komodit</a:t>
            </a:r>
            <a:endParaRPr lang="en-US" dirty="0"/>
          </a:p>
        </p:txBody>
      </p:sp>
      <p:sp>
        <p:nvSpPr>
          <p:cNvPr id="3" name="Content Placeholder 2"/>
          <p:cNvSpPr>
            <a:spLocks noGrp="1"/>
          </p:cNvSpPr>
          <p:nvPr>
            <p:ph idx="1"/>
          </p:nvPr>
        </p:nvSpPr>
        <p:spPr>
          <a:xfrm>
            <a:off x="2735627" y="1600200"/>
            <a:ext cx="9025003" cy="5257800"/>
          </a:xfrm>
        </p:spPr>
        <p:txBody>
          <a:bodyPr>
            <a:normAutofit fontScale="92500" lnSpcReduction="10000"/>
          </a:bodyPr>
          <a:lstStyle/>
          <a:p>
            <a:r>
              <a:rPr lang="cs-CZ" sz="2533" b="1" dirty="0"/>
              <a:t>1. „</a:t>
            </a:r>
            <a:r>
              <a:rPr lang="cs-CZ" sz="2533" b="1" dirty="0" err="1"/>
              <a:t>Hard</a:t>
            </a:r>
            <a:r>
              <a:rPr lang="cs-CZ" sz="2533" b="1" dirty="0"/>
              <a:t>“</a:t>
            </a:r>
          </a:p>
          <a:p>
            <a:pPr marL="457189" indent="-457189"/>
            <a:r>
              <a:rPr lang="cs-CZ" sz="2533" u="sng" dirty="0"/>
              <a:t>Energetické</a:t>
            </a:r>
            <a:r>
              <a:rPr lang="cs-CZ" sz="2533" dirty="0"/>
              <a:t> - ropa Brent, nafta, uhlí, plynový olej, topný olej, zemní plyn, bezolovnatý benzín.</a:t>
            </a:r>
          </a:p>
          <a:p>
            <a:pPr marL="457189" indent="-457189"/>
            <a:r>
              <a:rPr lang="cs-CZ" sz="2533" u="sng" dirty="0"/>
              <a:t>Kovy</a:t>
            </a:r>
            <a:r>
              <a:rPr lang="cs-CZ" sz="2533" dirty="0"/>
              <a:t> - průmyslové (hliník, chrom, měď, olovo, rtuť, nikl, selen, cín, titan, zinek) a vzácné (zlato, iridium, palladium, platina, osmium, rhodium, stříbro, ruthenium).</a:t>
            </a:r>
          </a:p>
          <a:p>
            <a:endParaRPr lang="cs-CZ" sz="2533" dirty="0"/>
          </a:p>
          <a:p>
            <a:r>
              <a:rPr lang="cs-CZ" sz="2533" b="1" dirty="0"/>
              <a:t>2. „Soft“ </a:t>
            </a:r>
          </a:p>
          <a:p>
            <a:pPr marL="457189" indent="-457189"/>
            <a:r>
              <a:rPr lang="cs-CZ" sz="2533" u="sng" dirty="0"/>
              <a:t>Netrvanlivé</a:t>
            </a:r>
            <a:r>
              <a:rPr lang="cs-CZ" sz="2533" dirty="0"/>
              <a:t> - káva, kakao, bavlna, pomerančový džus, kaučuk, cukr, hedvábí, dřevo, vlna.</a:t>
            </a:r>
          </a:p>
          <a:p>
            <a:pPr marL="457189" indent="-457189"/>
            <a:r>
              <a:rPr lang="cs-CZ" sz="2533" u="sng" dirty="0"/>
              <a:t>Obilniny a luštěniny </a:t>
            </a:r>
            <a:r>
              <a:rPr lang="cs-CZ" sz="2533" dirty="0"/>
              <a:t> - fazole </a:t>
            </a:r>
            <a:r>
              <a:rPr lang="cs-CZ" sz="2533" dirty="0" err="1"/>
              <a:t>Adzuki</a:t>
            </a:r>
            <a:r>
              <a:rPr lang="cs-CZ" sz="2533" dirty="0"/>
              <a:t>, ječmen, řepka, kukuřice, proso, oves, olejniny, rýže, červená pšenice, žito, čirok, sójové boby, sójová moučka, pšenice.</a:t>
            </a:r>
          </a:p>
          <a:p>
            <a:pPr marL="457189" indent="-457189"/>
            <a:r>
              <a:rPr lang="cs-CZ" sz="2533" u="sng" dirty="0"/>
              <a:t>Hospodářská zvířata </a:t>
            </a:r>
            <a:r>
              <a:rPr lang="cs-CZ" sz="2533" dirty="0"/>
              <a:t> - živý skot a prasata nebo různé části poražených zvířat.</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79</a:t>
            </a:fld>
            <a:endParaRPr lang="en-US"/>
          </a:p>
        </p:txBody>
      </p:sp>
    </p:spTree>
    <p:extLst>
      <p:ext uri="{BB962C8B-B14F-4D97-AF65-F5344CB8AC3E}">
        <p14:creationId xmlns:p14="http://schemas.microsoft.com/office/powerpoint/2010/main" val="36424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dissolve">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Obhajoba seminární práce</a:t>
            </a:r>
            <a:endParaRPr lang="en-US" dirty="0"/>
          </a:p>
        </p:txBody>
      </p:sp>
      <p:sp>
        <p:nvSpPr>
          <p:cNvPr id="3" name="Content Placeholder 2"/>
          <p:cNvSpPr>
            <a:spLocks noGrp="1"/>
          </p:cNvSpPr>
          <p:nvPr>
            <p:ph idx="1"/>
          </p:nvPr>
        </p:nvSpPr>
        <p:spPr>
          <a:xfrm>
            <a:off x="2831637" y="1508787"/>
            <a:ext cx="9025003" cy="5088565"/>
          </a:xfrm>
        </p:spPr>
        <p:txBody>
          <a:bodyPr>
            <a:normAutofit fontScale="92500" lnSpcReduction="10000"/>
          </a:bodyPr>
          <a:lstStyle/>
          <a:p>
            <a:pPr marL="380990" indent="-380990" algn="just">
              <a:defRPr/>
            </a:pPr>
            <a:r>
              <a:rPr lang="cs-CZ" dirty="0"/>
              <a:t>Stručné představení seminární práce</a:t>
            </a:r>
          </a:p>
          <a:p>
            <a:pPr marL="380990" indent="-380990" algn="just">
              <a:defRPr/>
            </a:pPr>
            <a:r>
              <a:rPr lang="cs-CZ" dirty="0"/>
              <a:t>Délka prezentace: max. 10 minut</a:t>
            </a:r>
          </a:p>
          <a:p>
            <a:pPr marL="380990" indent="-380990" algn="just">
              <a:defRPr/>
            </a:pPr>
            <a:r>
              <a:rPr lang="cs-CZ" dirty="0"/>
              <a:t>Struktura prezentace:</a:t>
            </a:r>
          </a:p>
          <a:p>
            <a:pPr lvl="1" algn="just">
              <a:buFont typeface="Arial" panose="020B0604020202020204" pitchFamily="34" charset="0"/>
              <a:buChar char="•"/>
              <a:defRPr/>
            </a:pPr>
            <a:r>
              <a:rPr lang="cs-CZ" dirty="0"/>
              <a:t>Stručné představení klienta a jeho cílů</a:t>
            </a:r>
          </a:p>
          <a:p>
            <a:pPr lvl="1" algn="just">
              <a:buFont typeface="Arial" panose="020B0604020202020204" pitchFamily="34" charset="0"/>
              <a:buChar char="•"/>
              <a:defRPr/>
            </a:pPr>
            <a:r>
              <a:rPr lang="cs-CZ" dirty="0"/>
              <a:t>Návrh finančního portfolia pro klienta</a:t>
            </a:r>
          </a:p>
          <a:p>
            <a:pPr lvl="1" algn="just">
              <a:buFont typeface="Arial" panose="020B0604020202020204" pitchFamily="34" charset="0"/>
              <a:buChar char="•"/>
              <a:defRPr/>
            </a:pPr>
            <a:r>
              <a:rPr lang="cs-CZ" dirty="0"/>
              <a:t>Argumentace vybraných produktů – nejdůležitější část</a:t>
            </a:r>
          </a:p>
          <a:p>
            <a:pPr lvl="1" algn="just">
              <a:buFont typeface="Arial" panose="020B0604020202020204" pitchFamily="34" charset="0"/>
              <a:buChar char="•"/>
              <a:defRPr/>
            </a:pPr>
            <a:r>
              <a:rPr lang="cs-CZ" dirty="0"/>
              <a:t>Závěr</a:t>
            </a:r>
          </a:p>
          <a:p>
            <a:pPr marL="380990" lvl="1" algn="just">
              <a:defRPr/>
            </a:pPr>
            <a:r>
              <a:rPr lang="cs-CZ" sz="4133" dirty="0"/>
              <a:t>Termín obhajoby: dle vlastního výběru:</a:t>
            </a:r>
          </a:p>
          <a:p>
            <a:pPr marL="914377" lvl="2" algn="just">
              <a:defRPr/>
            </a:pPr>
            <a:r>
              <a:rPr lang="cs-CZ" sz="3600" dirty="0"/>
              <a:t>22. dubna, 29. dubna, 6. května	 </a:t>
            </a:r>
          </a:p>
          <a:p>
            <a:pPr algn="just">
              <a:defRPr/>
            </a:pPr>
            <a:endParaRPr lang="cs-CZ" dirty="0"/>
          </a:p>
          <a:p>
            <a:pPr algn="just">
              <a:defRPr/>
            </a:pPr>
            <a:r>
              <a:rPr lang="cs-CZ" sz="3467" dirty="0"/>
              <a:t>Diskuse při obhajobách, otázky, připomínky k prezentaci.</a:t>
            </a:r>
            <a:endParaRPr lang="en-GB" sz="3467"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8</a:t>
            </a:fld>
            <a:endParaRPr lang="en-US"/>
          </a:p>
        </p:txBody>
      </p:sp>
    </p:spTree>
    <p:extLst>
      <p:ext uri="{BB962C8B-B14F-4D97-AF65-F5344CB8AC3E}">
        <p14:creationId xmlns:p14="http://schemas.microsoft.com/office/powerpoint/2010/main" val="264463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dissolve">
                                      <p:cBhvr>
                                        <p:cTn id="31" dur="500"/>
                                        <p:tgtEl>
                                          <p:spTgt spid="3">
                                            <p:txEl>
                                              <p:pRg st="7" end="7"/>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dissolve">
                                      <p:cBhvr>
                                        <p:cTn id="34" dur="500"/>
                                        <p:tgtEl>
                                          <p:spTgt spid="3">
                                            <p:txEl>
                                              <p:pRg st="8" end="8"/>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dissolv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1637" y="275167"/>
            <a:ext cx="8750763" cy="1143000"/>
          </a:xfrm>
        </p:spPr>
        <p:txBody>
          <a:bodyPr>
            <a:noAutofit/>
          </a:bodyPr>
          <a:lstStyle/>
          <a:p>
            <a:r>
              <a:rPr lang="cs-CZ" sz="5067" dirty="0"/>
              <a:t>Výhody reálných investic </a:t>
            </a:r>
            <a:r>
              <a:rPr lang="cs-CZ" sz="1867" dirty="0"/>
              <a:t>(za </a:t>
            </a:r>
            <a:r>
              <a:rPr lang="cs-CZ" sz="1867" dirty="0" err="1"/>
              <a:t>urč</a:t>
            </a:r>
            <a:r>
              <a:rPr lang="cs-CZ" sz="1867" dirty="0"/>
              <a:t>. podmínek) </a:t>
            </a:r>
            <a:endParaRPr lang="en-US" sz="1867" dirty="0"/>
          </a:p>
        </p:txBody>
      </p:sp>
      <p:sp>
        <p:nvSpPr>
          <p:cNvPr id="3" name="Content Placeholder 2"/>
          <p:cNvSpPr>
            <a:spLocks noGrp="1"/>
          </p:cNvSpPr>
          <p:nvPr>
            <p:ph idx="1"/>
          </p:nvPr>
        </p:nvSpPr>
        <p:spPr>
          <a:xfrm>
            <a:off x="2735627" y="1600200"/>
            <a:ext cx="9025003" cy="5257800"/>
          </a:xfrm>
        </p:spPr>
        <p:txBody>
          <a:bodyPr>
            <a:normAutofit/>
          </a:bodyPr>
          <a:lstStyle/>
          <a:p>
            <a:pPr marL="457189" indent="-457189"/>
            <a:r>
              <a:rPr lang="cs-CZ" sz="2667" dirty="0"/>
              <a:t>Zajištění proti inflačnímu znehodnocení</a:t>
            </a:r>
          </a:p>
          <a:p>
            <a:pPr marL="457189" indent="-457189"/>
            <a:r>
              <a:rPr lang="cs-CZ" sz="2667" dirty="0"/>
              <a:t>Diverzifikace rizika v portfoliu</a:t>
            </a:r>
          </a:p>
          <a:p>
            <a:pPr marL="457189" indent="-457189"/>
            <a:r>
              <a:rPr lang="cs-CZ" sz="2667" dirty="0"/>
              <a:t>Zajištění proti politickému riziku</a:t>
            </a:r>
          </a:p>
          <a:p>
            <a:pPr marL="457189" indent="-457189"/>
            <a:r>
              <a:rPr lang="cs-CZ" sz="2667" dirty="0"/>
              <a:t>Dosažení kapitálového zisku</a:t>
            </a:r>
          </a:p>
          <a:p>
            <a:pPr marL="457189" indent="-457189"/>
            <a:r>
              <a:rPr lang="cs-CZ" sz="2667" dirty="0"/>
              <a:t>Umělecké, sběratelské nebo osobní zážitky</a:t>
            </a:r>
            <a:endParaRPr lang="cs-CZ" sz="3200"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80</a:t>
            </a:fld>
            <a:endParaRPr lang="en-US"/>
          </a:p>
        </p:txBody>
      </p:sp>
    </p:spTree>
    <p:extLst>
      <p:ext uri="{BB962C8B-B14F-4D97-AF65-F5344CB8AC3E}">
        <p14:creationId xmlns:p14="http://schemas.microsoft.com/office/powerpoint/2010/main" val="156708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1637" y="275167"/>
            <a:ext cx="8750763" cy="1143000"/>
          </a:xfrm>
        </p:spPr>
        <p:txBody>
          <a:bodyPr>
            <a:noAutofit/>
          </a:bodyPr>
          <a:lstStyle/>
          <a:p>
            <a:r>
              <a:rPr lang="cs-CZ" dirty="0"/>
              <a:t>Nevýhody reálných investic</a:t>
            </a:r>
            <a:endParaRPr lang="en-US" dirty="0"/>
          </a:p>
        </p:txBody>
      </p:sp>
      <p:sp>
        <p:nvSpPr>
          <p:cNvPr id="3" name="Content Placeholder 2"/>
          <p:cNvSpPr>
            <a:spLocks noGrp="1"/>
          </p:cNvSpPr>
          <p:nvPr>
            <p:ph idx="1"/>
          </p:nvPr>
        </p:nvSpPr>
        <p:spPr>
          <a:xfrm>
            <a:off x="2735627" y="1600200"/>
            <a:ext cx="9025003" cy="5257800"/>
          </a:xfrm>
        </p:spPr>
        <p:txBody>
          <a:bodyPr>
            <a:normAutofit/>
          </a:bodyPr>
          <a:lstStyle/>
          <a:p>
            <a:pPr marL="380990" indent="-380990"/>
            <a:r>
              <a:rPr lang="cs-CZ" sz="2667" dirty="0"/>
              <a:t>Vysoké transakční náklady</a:t>
            </a:r>
          </a:p>
          <a:p>
            <a:pPr marL="380990" indent="-380990"/>
            <a:r>
              <a:rPr lang="cs-CZ" sz="2667" dirty="0"/>
              <a:t>Neexistence likvidního a efektivního trhu</a:t>
            </a:r>
          </a:p>
          <a:p>
            <a:pPr marL="380990" indent="-380990"/>
            <a:r>
              <a:rPr lang="cs-CZ" sz="2667" dirty="0"/>
              <a:t>Žádný peněžní důchod</a:t>
            </a:r>
          </a:p>
          <a:p>
            <a:pPr marL="380990" indent="-380990"/>
            <a:r>
              <a:rPr lang="cs-CZ" sz="2667" dirty="0"/>
              <a:t>Výnosová míra značně kolísá</a:t>
            </a:r>
          </a:p>
          <a:p>
            <a:pPr marL="380990" indent="-380990"/>
            <a:r>
              <a:rPr lang="cs-CZ" sz="2667" dirty="0"/>
              <a:t>Alternativní možnosti mohou přinášet vyšší výnos</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81</a:t>
            </a:fld>
            <a:endParaRPr lang="en-US"/>
          </a:p>
        </p:txBody>
      </p:sp>
    </p:spTree>
    <p:extLst>
      <p:ext uri="{BB962C8B-B14F-4D97-AF65-F5344CB8AC3E}">
        <p14:creationId xmlns:p14="http://schemas.microsoft.com/office/powerpoint/2010/main" val="223821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82</a:t>
            </a:fld>
            <a:endParaRPr lang="en-US"/>
          </a:p>
        </p:txBody>
      </p:sp>
      <p:pic>
        <p:nvPicPr>
          <p:cNvPr id="5" name="Picture 2"/>
          <p:cNvPicPr>
            <a:picLocks noGrp="1" noChangeAspect="1" noChangeArrowheads="1"/>
          </p:cNvPicPr>
          <p:nvPr>
            <p:ph idx="4294967295"/>
          </p:nvPr>
        </p:nvPicPr>
        <p:blipFill>
          <a:blip r:embed="rId2" cstate="print"/>
          <a:srcRect l="5501" t="16341" r="2289" b="8318"/>
          <a:stretch>
            <a:fillRect/>
          </a:stretch>
        </p:blipFill>
        <p:spPr bwMode="auto">
          <a:xfrm>
            <a:off x="1103445" y="260649"/>
            <a:ext cx="10081120" cy="6177652"/>
          </a:xfrm>
          <a:prstGeom prst="rect">
            <a:avLst/>
          </a:prstGeom>
          <a:noFill/>
          <a:ln w="9525">
            <a:noFill/>
            <a:miter lim="800000"/>
            <a:headEnd/>
            <a:tailEnd/>
          </a:ln>
        </p:spPr>
      </p:pic>
    </p:spTree>
    <p:extLst>
      <p:ext uri="{BB962C8B-B14F-4D97-AF65-F5344CB8AC3E}">
        <p14:creationId xmlns:p14="http://schemas.microsoft.com/office/powerpoint/2010/main" val="144443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4ADE4B-5640-4594-9523-5B8C2DA76D8F}"/>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8E3D0ABF-61DC-4441-BAD5-0C78D573C82F}"/>
              </a:ext>
            </a:extLst>
          </p:cNvPr>
          <p:cNvSpPr>
            <a:spLocks noGrp="1"/>
          </p:cNvSpPr>
          <p:nvPr>
            <p:ph idx="1"/>
          </p:nvPr>
        </p:nvSpPr>
        <p:spPr/>
        <p:txBody>
          <a:bodyPr>
            <a:normAutofit/>
          </a:bodyPr>
          <a:lstStyle/>
          <a:p>
            <a:pPr algn="ctr"/>
            <a:r>
              <a:rPr lang="cs-CZ" sz="5400" dirty="0"/>
              <a:t>Děkuji za pozornost</a:t>
            </a:r>
          </a:p>
        </p:txBody>
      </p:sp>
    </p:spTree>
    <p:extLst>
      <p:ext uri="{BB962C8B-B14F-4D97-AF65-F5344CB8AC3E}">
        <p14:creationId xmlns:p14="http://schemas.microsoft.com/office/powerpoint/2010/main" val="1996675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Samostatné aktivity </a:t>
            </a:r>
            <a:br>
              <a:rPr lang="cs-CZ" dirty="0"/>
            </a:br>
            <a:r>
              <a:rPr lang="cs-CZ" dirty="0"/>
              <a:t>v seminářích</a:t>
            </a:r>
            <a:endParaRPr lang="en-US" dirty="0"/>
          </a:p>
        </p:txBody>
      </p:sp>
      <p:sp>
        <p:nvSpPr>
          <p:cNvPr id="3" name="Content Placeholder 2"/>
          <p:cNvSpPr>
            <a:spLocks noGrp="1"/>
          </p:cNvSpPr>
          <p:nvPr>
            <p:ph idx="1"/>
          </p:nvPr>
        </p:nvSpPr>
        <p:spPr>
          <a:xfrm>
            <a:off x="2831637" y="1700808"/>
            <a:ext cx="9025003" cy="4896544"/>
          </a:xfrm>
        </p:spPr>
        <p:txBody>
          <a:bodyPr>
            <a:normAutofit/>
          </a:bodyPr>
          <a:lstStyle/>
          <a:p>
            <a:pPr marL="380990" indent="-380990">
              <a:spcBef>
                <a:spcPts val="800"/>
              </a:spcBef>
              <a:defRPr/>
            </a:pPr>
            <a:r>
              <a:rPr lang="cs-CZ" sz="3467" dirty="0"/>
              <a:t>Diskuse, připomínky při obhajobách seminárních prací. </a:t>
            </a:r>
          </a:p>
          <a:p>
            <a:pPr marL="380990" indent="-380990">
              <a:spcBef>
                <a:spcPts val="800"/>
              </a:spcBef>
              <a:defRPr/>
            </a:pPr>
            <a:r>
              <a:rPr lang="cs-CZ" sz="3467" dirty="0"/>
              <a:t>Průběžné úkoly, které budou zadávány na výuce. </a:t>
            </a:r>
          </a:p>
          <a:p>
            <a:pPr marL="380990" indent="-380990">
              <a:spcBef>
                <a:spcPts val="800"/>
              </a:spcBef>
              <a:defRPr/>
            </a:pPr>
            <a:r>
              <a:rPr lang="cs-CZ" sz="3467" dirty="0"/>
              <a:t>Diskuse v seminářích nad zadaným tématem.</a:t>
            </a:r>
          </a:p>
          <a:p>
            <a:pPr marL="380990" indent="-380990">
              <a:spcBef>
                <a:spcPts val="800"/>
              </a:spcBef>
              <a:defRPr/>
            </a:pPr>
            <a:r>
              <a:rPr lang="cs-CZ" sz="3467" dirty="0"/>
              <a:t>Aktivita při přednášce odborníka z praxe. </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9</a:t>
            </a:fld>
            <a:endParaRPr lang="en-US"/>
          </a:p>
        </p:txBody>
      </p:sp>
    </p:spTree>
    <p:extLst>
      <p:ext uri="{BB962C8B-B14F-4D97-AF65-F5344CB8AC3E}">
        <p14:creationId xmlns:p14="http://schemas.microsoft.com/office/powerpoint/2010/main" val="165611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3897</Words>
  <Application>Microsoft Office PowerPoint</Application>
  <PresentationFormat>Širokoúhlá obrazovka</PresentationFormat>
  <Paragraphs>571</Paragraphs>
  <Slides>83</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83</vt:i4>
      </vt:variant>
    </vt:vector>
  </HeadingPairs>
  <TitlesOfParts>
    <vt:vector size="88" baseType="lpstr">
      <vt:lpstr>Arial</vt:lpstr>
      <vt:lpstr>Calibri</vt:lpstr>
      <vt:lpstr>Calibri Light</vt:lpstr>
      <vt:lpstr>Times New Roman</vt:lpstr>
      <vt:lpstr>Motiv Office</vt:lpstr>
      <vt:lpstr>Finanční poradenství, finanční plánování </vt:lpstr>
      <vt:lpstr>Podmínky absolvování předmětu Finanční poradenství  LS ak. r. 2020/2021</vt:lpstr>
      <vt:lpstr>Struktura výkladu</vt:lpstr>
      <vt:lpstr>Literatura</vt:lpstr>
      <vt:lpstr>Podmínky absolvování</vt:lpstr>
      <vt:lpstr>Průběžný test</vt:lpstr>
      <vt:lpstr>Seminární práce</vt:lpstr>
      <vt:lpstr>Obhajoba seminární práce</vt:lpstr>
      <vt:lpstr>Samostatné aktivity  v seminářích</vt:lpstr>
      <vt:lpstr>Zápočtový test</vt:lpstr>
      <vt:lpstr>Kontakt</vt:lpstr>
      <vt:lpstr>Základní pojmy</vt:lpstr>
      <vt:lpstr>Proces finančního plánování</vt:lpstr>
      <vt:lpstr>Prezentace aplikace PowerPoint</vt:lpstr>
      <vt:lpstr>Finanční plánování – 3B cíle</vt:lpstr>
      <vt:lpstr>Optimalizace ve finančním plánování</vt:lpstr>
      <vt:lpstr>Finanční plánování vs. životní cykly rodiny</vt:lpstr>
      <vt:lpstr>Prezentace aplikace PowerPoint</vt:lpstr>
      <vt:lpstr>Rodinné účetnictví</vt:lpstr>
      <vt:lpstr>Cash flow domácnosti</vt:lpstr>
      <vt:lpstr>Rozvaha domácnosti</vt:lpstr>
      <vt:lpstr>Prezentace aplikace PowerPoint</vt:lpstr>
      <vt:lpstr>Rozdělení domácností dle výsledné bilance</vt:lpstr>
      <vt:lpstr>Tvorba rozpočtu</vt:lpstr>
      <vt:lpstr>Finanční poradce</vt:lpstr>
      <vt:lpstr>Finanční poradce x finanční zprostředkovatel</vt:lpstr>
      <vt:lpstr>Odměňování poradce</vt:lpstr>
      <vt:lpstr>Kdo může nabízet zprostředkování finanč. produktu</vt:lpstr>
      <vt:lpstr>O profesionálním přístupu finančního poradce svědčí, když:</vt:lpstr>
      <vt:lpstr>Varovným signálem by pro klienta vždy mělo být, pokud:</vt:lpstr>
      <vt:lpstr>Prezentace aplikace PowerPoint</vt:lpstr>
      <vt:lpstr>Osobní rozhovor</vt:lpstr>
      <vt:lpstr>Zásady vedení rozhovoru</vt:lpstr>
      <vt:lpstr>Zásady vedení rozhovoru</vt:lpstr>
      <vt:lpstr>Zásady vedení rozhovoru</vt:lpstr>
      <vt:lpstr>Ukázka z reálného prostředí při vypracování analýzy</vt:lpstr>
      <vt:lpstr>Dlouhodobý užitek</vt:lpstr>
      <vt:lpstr>Trh je zaplněn množstvím nabídek, poradce pomáhá vybrat</vt:lpstr>
      <vt:lpstr>Systém práce poradců</vt:lpstr>
      <vt:lpstr>Systém práce poradců</vt:lpstr>
      <vt:lpstr>Dům finančních jistot</vt:lpstr>
      <vt:lpstr>Optimální cashflow domácnosti Pravidlo 10-20-30-40</vt:lpstr>
      <vt:lpstr>10</vt:lpstr>
      <vt:lpstr>20</vt:lpstr>
      <vt:lpstr>30</vt:lpstr>
      <vt:lpstr>40</vt:lpstr>
      <vt:lpstr>Rezervy</vt:lpstr>
      <vt:lpstr>Prezentace aplikace PowerPoint</vt:lpstr>
      <vt:lpstr>Co Vám může pomoci regulovat výdaje na spotřebu?</vt:lpstr>
      <vt:lpstr>Úspory vs. rezervy</vt:lpstr>
      <vt:lpstr>Životní rezervy</vt:lpstr>
      <vt:lpstr>Druhy životních rezerv</vt:lpstr>
      <vt:lpstr>Rezerva I - operativní</vt:lpstr>
      <vt:lpstr>Rezerva II - taktická</vt:lpstr>
      <vt:lpstr>Rezerva III - strategická</vt:lpstr>
      <vt:lpstr>Které rezervy vytvořit nejdříve?</vt:lpstr>
      <vt:lpstr>Jak si vytvořit finanční rezervu? Odložte si 10 % z příjmu každý měsíc!</vt:lpstr>
      <vt:lpstr>Kalkulačka pro výpočet</vt:lpstr>
      <vt:lpstr>Příklad</vt:lpstr>
      <vt:lpstr>Prezentace aplikace PowerPoint</vt:lpstr>
      <vt:lpstr>Makroekonomika a reálné investice</vt:lpstr>
      <vt:lpstr>Makroekonomické vazby</vt:lpstr>
      <vt:lpstr>Vazby</vt:lpstr>
      <vt:lpstr>Makroekonomické vazby</vt:lpstr>
      <vt:lpstr>Vazby</vt:lpstr>
      <vt:lpstr>Vazby</vt:lpstr>
      <vt:lpstr>Reálné investice</vt:lpstr>
      <vt:lpstr>Reálné investice</vt:lpstr>
      <vt:lpstr>Nemovitosti</vt:lpstr>
      <vt:lpstr>Nemovitosti</vt:lpstr>
      <vt:lpstr>Zlato</vt:lpstr>
      <vt:lpstr>Zlato</vt:lpstr>
      <vt:lpstr>Zlato, inflace, akcie a dluhopisy - USA</vt:lpstr>
      <vt:lpstr>Zlato, inflace, akcie a dluhopisy - Japonsko</vt:lpstr>
      <vt:lpstr>Poštovní známky</vt:lpstr>
      <vt:lpstr>Umění a starožitnosti</vt:lpstr>
      <vt:lpstr>Víno</vt:lpstr>
      <vt:lpstr>Komodity</vt:lpstr>
      <vt:lpstr>Členění komodit</vt:lpstr>
      <vt:lpstr>Výhody reálných investic (za urč. podmínek) </vt:lpstr>
      <vt:lpstr>Nevýhody reálných investic</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Finanční poradenství, finanční plánování 25.2.2021</dc:title>
  <dc:creator>Roman Hlawiczka</dc:creator>
  <cp:lastModifiedBy>Roman Hlawiczka</cp:lastModifiedBy>
  <cp:revision>7</cp:revision>
  <dcterms:created xsi:type="dcterms:W3CDTF">2021-03-03T20:52:13Z</dcterms:created>
  <dcterms:modified xsi:type="dcterms:W3CDTF">2021-03-03T22:48:26Z</dcterms:modified>
</cp:coreProperties>
</file>