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8"/>
  </p:notesMasterIdLst>
  <p:sldIdLst>
    <p:sldId id="260" r:id="rId3"/>
    <p:sldId id="261" r:id="rId4"/>
    <p:sldId id="263" r:id="rId5"/>
    <p:sldId id="264" r:id="rId6"/>
    <p:sldId id="278" r:id="rId7"/>
    <p:sldId id="265" r:id="rId8"/>
    <p:sldId id="269" r:id="rId9"/>
    <p:sldId id="274" r:id="rId10"/>
    <p:sldId id="275" r:id="rId11"/>
    <p:sldId id="279" r:id="rId12"/>
    <p:sldId id="276" r:id="rId13"/>
    <p:sldId id="277" r:id="rId14"/>
    <p:sldId id="266" r:id="rId15"/>
    <p:sldId id="272" r:id="rId16"/>
    <p:sldId id="258" r:id="rId17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7F95"/>
    <a:srgbClr val="276B7D"/>
    <a:srgbClr val="235F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754" y="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4CC9B0-F9A8-4A47-BCBF-6B99903757BF}" type="datetimeFigureOut">
              <a:rPr lang="cs-CZ" smtClean="0"/>
              <a:t>01.09.2021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A781C7-4DE8-41D1-BF01-488C4C975A17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Templateswise.com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843558"/>
            <a:ext cx="7772400" cy="613891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fr-CA" dirty="0"/>
              <a:t>NAME OF PRESENTATION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385441"/>
            <a:ext cx="6400800" cy="521196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Company Name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33082"/>
            <a:ext cx="2133600" cy="27463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D888733-C297-41F8-80E4-8CB3233DDA61}" type="datetime1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33082"/>
            <a:ext cx="2895600" cy="27463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33082"/>
            <a:ext cx="2133600" cy="27463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56A599E-94AB-43BC-B268-16036F087CF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214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 - Templateswise.com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67744" y="206375"/>
            <a:ext cx="6419056" cy="85725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267744" y="1200150"/>
            <a:ext cx="6419056" cy="339407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Lorem ipsum dolor sit amet, consectetur adipisicing elit, sed do eiusmod tempor incididunt ut labore et dolore magna aliqua.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8751E-F467-4588-879A-183D7ACEEDCB}" type="datetime1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3EF502-4A31-4CC4-97CA-057348DFF0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867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 2 - Templateswise.com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en-US" dirty="0"/>
              <a:t>Lorem ipsum dolor sit amet, consectetur adipisicing elit, sed do eiusmod tempor incididunt ut labore et dolore magna aliqua.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A871C-D76A-4ACA-A85C-9CDD35746ED9}" type="datetime1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E372-16E5-448B-8779-3CCC855B5A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811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 3 - Templateswise.com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en-US" dirty="0"/>
              <a:t>Lorem ipsum dolor sit amet, consectetur adipisicing elit, sed do eiusmod tempor incididunt ut labore et dolore magna aliqua.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430B8-F323-437B-B8EE-770E0E01A9B5}" type="datetime1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E372-16E5-448B-8779-3CCC855B5A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356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E5E4ECD-04CE-4CE8-835C-DCF03730B035}" type="datetime1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5CB547-BD98-48D3-A116-E92DB10987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DC7E2-F018-4A0C-B0CA-0C6F419599FA}" type="datetime1">
              <a:rPr lang="en-US" smtClean="0"/>
              <a:t>9/1/2021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D9663-ED20-45C3-A444-C9BB90F124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259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64" r:id="rId2"/>
    <p:sldLayoutId id="2147483663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2F7F95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2F7F95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2F7F95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2F7F95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2F7F95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2F7F95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32607"/>
            <a:ext cx="7772400" cy="613891"/>
          </a:xfrm>
        </p:spPr>
        <p:txBody>
          <a:bodyPr/>
          <a:lstStyle/>
          <a:p>
            <a:r>
              <a:rPr lang="cs-CZ" sz="3600" dirty="0">
                <a:solidFill>
                  <a:srgbClr val="2F7F95"/>
                </a:solidFill>
                <a:latin typeface="+mn-lt"/>
                <a:ea typeface="+mn-ea"/>
                <a:cs typeface="+mn-cs"/>
              </a:rPr>
              <a:t>Jednoduché a složené úročení</a:t>
            </a:r>
            <a:endParaRPr lang="en-US" sz="3600" dirty="0">
              <a:solidFill>
                <a:srgbClr val="2F7F95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2427734"/>
            <a:ext cx="6400800" cy="521196"/>
          </a:xfrm>
        </p:spPr>
        <p:txBody>
          <a:bodyPr/>
          <a:lstStyle/>
          <a:p>
            <a:endParaRPr lang="en-US" dirty="0">
              <a:solidFill>
                <a:srgbClr val="2F7F95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6A599E-94AB-43BC-B268-16036F087CF3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899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Jednoduché úročení polhůtní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7EC8C273-AAD0-48F8-9548-7402ABDB51E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123728" y="1347614"/>
                <a:ext cx="6768752" cy="3694286"/>
              </a:xfrm>
            </p:spPr>
            <p:txBody>
              <a:bodyPr>
                <a:normAutofit fontScale="25000" lnSpcReduction="20000"/>
              </a:bodyPr>
              <a:lstStyle/>
              <a:p>
                <a:pPr marL="266700" indent="-266700">
                  <a:buClr>
                    <a:srgbClr val="307871"/>
                  </a:buClr>
                  <a:buFont typeface="Arial" pitchFamily="34" charset="0"/>
                  <a:buChar char="•"/>
                </a:pPr>
                <a:r>
                  <a:rPr lang="cs-CZ" sz="7200" dirty="0"/>
                  <a:t>Zúročený kapitál u polhůtního úročení:</a:t>
                </a:r>
              </a:p>
              <a:p>
                <a:pPr>
                  <a:buClr>
                    <a:srgbClr val="307871"/>
                  </a:buClr>
                </a:pPr>
                <a:endParaRPr lang="cs-CZ" sz="800" dirty="0"/>
              </a:p>
              <a:p>
                <a:pPr algn="ctr">
                  <a:spcBef>
                    <a:spcPts val="12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9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96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cs-CZ" sz="9600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sz="96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sz="9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96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cs-CZ" sz="96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cs-CZ" sz="9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cs-CZ" sz="9600" i="1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cs-CZ" sz="96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sz="9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96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cs-CZ" sz="96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cs-CZ" sz="9600" i="1">
                          <a:latin typeface="Cambria Math" panose="02040503050406030204" pitchFamily="18" charset="0"/>
                        </a:rPr>
                        <m:t>∗(1+</m:t>
                      </m:r>
                      <m:r>
                        <a:rPr lang="cs-CZ" sz="9600" i="1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cs-CZ" sz="9600" i="1">
                          <a:latin typeface="Cambria Math" panose="02040503050406030204" pitchFamily="18" charset="0"/>
                        </a:rPr>
                        <m:t>∗</m:t>
                      </m:r>
                      <m:d>
                        <m:dPr>
                          <m:ctrlPr>
                            <a:rPr lang="cs-CZ" sz="9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9600" i="1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cs-CZ" sz="9600" i="1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d>
                      <m:r>
                        <a:rPr lang="cs-CZ" sz="9600" i="1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cs-CZ" sz="96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cs-CZ" sz="96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cs-CZ" sz="9600" dirty="0"/>
              </a:p>
              <a:p>
                <a:endParaRPr lang="cs-CZ" sz="800" dirty="0"/>
              </a:p>
              <a:p>
                <a:endParaRPr lang="cs-CZ" sz="5200" dirty="0"/>
              </a:p>
              <a:p>
                <a:r>
                  <a:rPr lang="cs-CZ" sz="6000" dirty="0"/>
                  <a:t>u – úrok (jednoduchý úrok)</a:t>
                </a:r>
              </a:p>
              <a:p>
                <a:r>
                  <a:rPr lang="cs-CZ" sz="6000" dirty="0"/>
                  <a:t>C</a:t>
                </a:r>
                <a:r>
                  <a:rPr lang="cs-CZ" sz="6000" baseline="-25000" dirty="0"/>
                  <a:t>0</a:t>
                </a:r>
                <a:r>
                  <a:rPr lang="cs-CZ" sz="6000" dirty="0"/>
                  <a:t> – počáteční kapitál (základ, jistina)</a:t>
                </a:r>
              </a:p>
              <a:p>
                <a:r>
                  <a:rPr lang="cs-CZ" sz="6000" dirty="0"/>
                  <a:t>i – roční úroková sazba vyjádřená jako desetinné číslo (např. 2 %, i = 0,02)</a:t>
                </a:r>
              </a:p>
              <a:p>
                <a:r>
                  <a:rPr lang="cs-CZ" sz="6000" dirty="0"/>
                  <a:t>p – roční úroková sazba vyjádřená v procentech (např. 2 %, p = 2 %)</a:t>
                </a:r>
              </a:p>
              <a:p>
                <a:r>
                  <a:rPr lang="cs-CZ" sz="6000" dirty="0"/>
                  <a:t>n – úrokovací období</a:t>
                </a:r>
              </a:p>
              <a:p>
                <a:r>
                  <a:rPr lang="cs-CZ" sz="6000" dirty="0"/>
                  <a:t>t- doba půjčky vyjádřená v letech</a:t>
                </a:r>
              </a:p>
              <a:p>
                <a:r>
                  <a:rPr lang="cs-CZ" sz="6000" dirty="0"/>
                  <a:t>k – doba půjčky vyjádřená ve dnech</a:t>
                </a:r>
              </a:p>
              <a:p>
                <a:r>
                  <a:rPr lang="cs-CZ" sz="6000" dirty="0"/>
                  <a:t>d – srážková daň z úroků</a:t>
                </a:r>
              </a:p>
              <a:p>
                <a:r>
                  <a:rPr lang="cs-CZ" sz="6000" dirty="0" err="1"/>
                  <a:t>C</a:t>
                </a:r>
                <a:r>
                  <a:rPr lang="cs-CZ" sz="6000" baseline="-25000" dirty="0" err="1"/>
                  <a:t>n</a:t>
                </a:r>
                <a:r>
                  <a:rPr lang="cs-CZ" sz="6000" dirty="0"/>
                  <a:t> – stav kapitálu za dobu n (zúročený kapitál)</a:t>
                </a:r>
              </a:p>
              <a:p>
                <a:pPr>
                  <a:buClr>
                    <a:srgbClr val="307871"/>
                  </a:buClr>
                </a:pPr>
                <a:endParaRPr lang="cs-CZ" sz="6000" dirty="0"/>
              </a:p>
              <a:p>
                <a:pPr>
                  <a:buClr>
                    <a:srgbClr val="307871"/>
                  </a:buClr>
                </a:pPr>
                <a:r>
                  <a:rPr lang="cs-CZ" sz="6000" dirty="0"/>
                  <a:t>Pozn.: V příkladech, pokud není uváděno jinak, předpokládáme d = 0, tedy neuvažujeme srážkovou daň!</a:t>
                </a:r>
              </a:p>
            </p:txBody>
          </p:sp>
        </mc:Choice>
        <mc:Fallback xmlns="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7EC8C273-AAD0-48F8-9548-7402ABDB51E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23728" y="1347614"/>
                <a:ext cx="6768752" cy="3694286"/>
              </a:xfrm>
              <a:blipFill>
                <a:blip r:embed="rId2"/>
                <a:stretch>
                  <a:fillRect l="-540" t="-2145" b="-247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23850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D156C21F-0F38-45D8-B5FC-305EDEB78280}"/>
              </a:ext>
            </a:extLst>
          </p:cNvPr>
          <p:cNvSpPr/>
          <p:nvPr/>
        </p:nvSpPr>
        <p:spPr>
          <a:xfrm>
            <a:off x="2339752" y="2094696"/>
            <a:ext cx="567037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rgbClr val="307871"/>
              </a:buClr>
            </a:pPr>
            <a:r>
              <a:rPr lang="cs-CZ" altLang="cs-CZ" sz="2800" b="1" dirty="0">
                <a:solidFill>
                  <a:srgbClr val="2F7F95"/>
                </a:solidFill>
              </a:rPr>
              <a:t>??? Jaký je nejběžnější typ jednoduchého úročení v praxi ???</a:t>
            </a:r>
          </a:p>
        </p:txBody>
      </p:sp>
    </p:spTree>
    <p:extLst>
      <p:ext uri="{BB962C8B-B14F-4D97-AF65-F5344CB8AC3E}">
        <p14:creationId xmlns:p14="http://schemas.microsoft.com/office/powerpoint/2010/main" val="625900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/>
              <a:t>Složené úročení polhůtní</a:t>
            </a:r>
            <a:endParaRPr lang="en-US" sz="4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7EC8C273-AAD0-48F8-9548-7402ABDB51E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123728" y="1347614"/>
                <a:ext cx="6768752" cy="3600400"/>
              </a:xfrm>
            </p:spPr>
            <p:txBody>
              <a:bodyPr>
                <a:normAutofit fontScale="70000" lnSpcReduction="20000"/>
              </a:bodyPr>
              <a:lstStyle/>
              <a:p>
                <a:pPr marL="342900" indent="-342900" algn="just">
                  <a:buFont typeface="Arial" panose="020B0604020202020204" pitchFamily="34" charset="0"/>
                  <a:buChar char="•"/>
                </a:pPr>
                <a:r>
                  <a:rPr lang="cs-CZ" sz="2600" dirty="0"/>
                  <a:t>Složené úročení je typ úročení, které se využívá při uložení kapitálu na dobu delší než …</a:t>
                </a:r>
              </a:p>
              <a:p>
                <a:pPr marL="342900" indent="-342900" algn="just">
                  <a:buFont typeface="Arial" panose="020B0604020202020204" pitchFamily="34" charset="0"/>
                  <a:buChar char="•"/>
                </a:pPr>
                <a:r>
                  <a:rPr lang="cs-CZ" sz="2600" dirty="0"/>
                  <a:t>Úroky se připisují k jistině a spolu s ní se dále úročí.</a:t>
                </a:r>
              </a:p>
              <a:p>
                <a:pPr algn="just"/>
                <a:endParaRPr lang="cs-CZ" sz="11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sz="2400" i="1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</a:rPr>
                        <m:t>∗</m:t>
                      </m:r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cs-CZ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∗</m:t>
                              </m:r>
                              <m:d>
                                <m:dPr>
                                  <m:ctrlPr>
                                    <a:rPr lang="cs-CZ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1−</m:t>
                                  </m:r>
                                  <m:r>
                                    <a:rPr lang="cs-CZ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cs-CZ" sz="2400" dirty="0"/>
              </a:p>
              <a:p>
                <a:endParaRPr lang="cs-CZ" sz="11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sz="2400" i="1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</a:rPr>
                        <m:t>∗</m:t>
                      </m:r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d>
                        </m:e>
                        <m:sup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cs-CZ" sz="2400" dirty="0"/>
              </a:p>
              <a:p>
                <a:pPr algn="ctr"/>
                <a:r>
                  <a:rPr lang="cs-CZ" sz="2400" dirty="0"/>
                  <a:t>C</a:t>
                </a:r>
                <a:r>
                  <a:rPr lang="cs-CZ" sz="2400" baseline="-25000" dirty="0"/>
                  <a:t>0</a:t>
                </a:r>
                <a:r>
                  <a:rPr lang="cs-CZ" sz="2400" dirty="0"/>
                  <a:t> </a:t>
                </a:r>
                <a14:m>
                  <m:oMath xmlns:m="http://schemas.openxmlformats.org/officeDocument/2006/math">
                    <m:r>
                      <a:rPr lang="cs-CZ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  <m:r>
                          <a:rPr lang="cs-CZ" sz="2400" b="0" i="1" baseline="-250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d>
                          <m:dPr>
                            <m:ctrlPr>
                              <a:rPr lang="cs-CZ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1+</m:t>
                            </m:r>
                            <m:r>
                              <a:rPr lang="cs-CZ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e>
                        </m:d>
                        <m:r>
                          <a:rPr lang="cs-CZ" sz="2400" b="0" i="1" baseline="300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endParaRPr lang="cs-CZ" sz="2400" dirty="0"/>
              </a:p>
              <a:p>
                <a:endParaRPr lang="cs-CZ" sz="1100" dirty="0"/>
              </a:p>
              <a:p>
                <a:r>
                  <a:rPr lang="cs-CZ" sz="2000" dirty="0" err="1"/>
                  <a:t>C</a:t>
                </a:r>
                <a:r>
                  <a:rPr lang="cs-CZ" sz="2000" baseline="-25000" dirty="0" err="1"/>
                  <a:t>n</a:t>
                </a:r>
                <a:r>
                  <a:rPr lang="cs-CZ" sz="2000" dirty="0"/>
                  <a:t> – budoucí hodnota kapitálu, splatná částka</a:t>
                </a:r>
              </a:p>
              <a:p>
                <a:r>
                  <a:rPr lang="cs-CZ" sz="2000" dirty="0"/>
                  <a:t>C</a:t>
                </a:r>
                <a:r>
                  <a:rPr lang="cs-CZ" sz="2000" baseline="-25000" dirty="0"/>
                  <a:t>0</a:t>
                </a:r>
                <a:r>
                  <a:rPr lang="cs-CZ" sz="2000" dirty="0"/>
                  <a:t> – současná hodnota kapitálu, jistina</a:t>
                </a:r>
              </a:p>
              <a:p>
                <a:r>
                  <a:rPr lang="cs-CZ" sz="2000" dirty="0"/>
                  <a:t>i – roční úroková sazba (sazba </a:t>
                </a:r>
                <a:r>
                  <a:rPr lang="cs-CZ" sz="2000" dirty="0" err="1"/>
                  <a:t>p.a</a:t>
                </a:r>
                <a:r>
                  <a:rPr lang="cs-CZ" sz="2000" dirty="0"/>
                  <a:t>.)</a:t>
                </a:r>
              </a:p>
              <a:p>
                <a:r>
                  <a:rPr lang="cs-CZ" sz="2000" dirty="0"/>
                  <a:t>d – srážková daň z úroků</a:t>
                </a:r>
              </a:p>
              <a:p>
                <a:r>
                  <a:rPr lang="cs-CZ" sz="2000" dirty="0"/>
                  <a:t>n – počet let</a:t>
                </a:r>
              </a:p>
              <a:p>
                <a:r>
                  <a:rPr lang="cs-CZ" sz="2000" dirty="0"/>
                  <a:t>m – frekvence úročení (kolikrát jsou úroky připisovány do roka)</a:t>
                </a:r>
              </a:p>
            </p:txBody>
          </p:sp>
        </mc:Choice>
        <mc:Fallback xmlns="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7EC8C273-AAD0-48F8-9548-7402ABDB51E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23728" y="1347614"/>
                <a:ext cx="6768752" cy="3600400"/>
              </a:xfrm>
              <a:blipFill>
                <a:blip r:embed="rId2"/>
                <a:stretch>
                  <a:fillRect l="-540" t="-2200" r="-72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44175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Efektivní úroková míra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7CF3ABB5-2D27-495D-91D3-5F4CE8B1185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123728" y="1347614"/>
                <a:ext cx="6768752" cy="3600400"/>
              </a:xfrm>
            </p:spPr>
            <p:txBody>
              <a:bodyPr>
                <a:normAutofit fontScale="55000" lnSpcReduction="20000"/>
              </a:bodyPr>
              <a:lstStyle/>
              <a:p>
                <a:pPr marL="342900" indent="-342900" algn="just">
                  <a:buFont typeface="Arial" panose="020B0604020202020204" pitchFamily="34" charset="0"/>
                  <a:buChar char="•"/>
                </a:pPr>
                <a:r>
                  <a:rPr lang="cs-CZ" sz="3100" dirty="0"/>
                  <a:t>Připisují-li se úroky m-krát ročně, bude celkový úrok při stejné úrokové sazbě (za předpokladu dalšího úročení) vyšší, než v případě, že se úroky připíší jen jednou na konci vkladu.</a:t>
                </a:r>
              </a:p>
              <a:p>
                <a:pPr marL="342900" indent="-342900" algn="just">
                  <a:buFont typeface="Arial" panose="020B0604020202020204" pitchFamily="34" charset="0"/>
                  <a:buChar char="•"/>
                </a:pPr>
                <a:r>
                  <a:rPr lang="cs-CZ" sz="3100" dirty="0"/>
                  <a:t>EAIR (</a:t>
                </a:r>
                <a:r>
                  <a:rPr lang="cs-CZ" sz="3100" dirty="0" err="1"/>
                  <a:t>Effective</a:t>
                </a:r>
                <a:r>
                  <a:rPr lang="cs-CZ" sz="3100" dirty="0"/>
                  <a:t> </a:t>
                </a:r>
                <a:r>
                  <a:rPr lang="cs-CZ" sz="3100" dirty="0" err="1"/>
                  <a:t>Annual</a:t>
                </a:r>
                <a:r>
                  <a:rPr lang="cs-CZ" sz="3100" dirty="0"/>
                  <a:t> </a:t>
                </a:r>
                <a:r>
                  <a:rPr lang="cs-CZ" sz="3100" dirty="0" err="1"/>
                  <a:t>Interest</a:t>
                </a:r>
                <a:r>
                  <a:rPr lang="cs-CZ" sz="3100" dirty="0"/>
                  <a:t> </a:t>
                </a:r>
                <a:r>
                  <a:rPr lang="cs-CZ" sz="3100" dirty="0" err="1"/>
                  <a:t>Rate</a:t>
                </a:r>
                <a:r>
                  <a:rPr lang="cs-CZ" sz="3100" dirty="0"/>
                  <a:t>) je taková roční úroková míra, při níž hodnota vloženého kapitálu je po jednom roce stejná, jako hodnota kapitálu, který je úročen m-krát do roka, přičemž stejně tak jsou úročeny m-krát ročně při úrokové míře i připisované úroky.</a:t>
                </a:r>
              </a:p>
              <a:p>
                <a:pPr marL="342900" indent="-342900" algn="just">
                  <a:buFont typeface="Arial" panose="020B0604020202020204" pitchFamily="34" charset="0"/>
                  <a:buChar char="•"/>
                </a:pPr>
                <a:r>
                  <a:rPr lang="cs-CZ" sz="3100" dirty="0"/>
                  <a:t>EAIR je možné použít například pro porovnání výhodnosti uloženého kapitálu u různých bank.</a:t>
                </a:r>
              </a:p>
              <a:p>
                <a:pPr marL="342900" indent="-342900" algn="just">
                  <a:buFont typeface="Arial" panose="020B0604020202020204" pitchFamily="34" charset="0"/>
                  <a:buChar char="•"/>
                </a:pPr>
                <a:r>
                  <a:rPr lang="cs-CZ" sz="3100" dirty="0"/>
                  <a:t>Při stejné úrokové míře je hodnota kapitálu při ročním úrokovacím období nižší, než při úrokovacím období m-krát ročně.</a:t>
                </a:r>
              </a:p>
              <a:p>
                <a:pPr algn="just"/>
                <a:endParaRPr lang="cs-CZ" sz="2800" dirty="0"/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600" i="1">
                          <a:latin typeface="Cambria Math" panose="02040503050406030204" pitchFamily="18" charset="0"/>
                        </a:rPr>
                        <m:t>𝐸𝐴𝐼𝑅</m:t>
                      </m:r>
                      <m:r>
                        <a:rPr lang="cs-CZ" sz="36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cs-CZ" sz="3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sz="3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36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cs-CZ" sz="3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sz="36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num>
                                <m:den>
                                  <m:r>
                                    <a:rPr lang="cs-CZ" sz="3600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cs-CZ" sz="3600" i="1"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p>
                      <m:r>
                        <a:rPr lang="cs-CZ" sz="3600" i="1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cs-CZ" sz="3600" dirty="0"/>
              </a:p>
              <a:p>
                <a:endParaRPr lang="cs-CZ" sz="2000" dirty="0"/>
              </a:p>
            </p:txBody>
          </p:sp>
        </mc:Choice>
        <mc:Fallback xmlns="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7CF3ABB5-2D27-495D-91D3-5F4CE8B1185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23728" y="1347614"/>
                <a:ext cx="6768752" cy="3600400"/>
              </a:xfrm>
              <a:blipFill>
                <a:blip r:embed="rId2"/>
                <a:stretch>
                  <a:fillRect l="-450" t="-1692" r="-54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Področní složené úročení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91B70103-BF1B-4713-A4D8-09773AF778B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123728" y="1347614"/>
                <a:ext cx="6768752" cy="3694286"/>
              </a:xfrm>
            </p:spPr>
            <p:txBody>
              <a:bodyPr>
                <a:normAutofit fontScale="70000" lnSpcReduction="20000"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cs-CZ" sz="2300" dirty="0"/>
                  <a:t>Je-li úrokovací období kratší než 1 rok</a:t>
                </a:r>
              </a:p>
              <a:p>
                <a:endParaRPr lang="cs-CZ" sz="11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sz="2400" i="1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</a:rPr>
                        <m:t>∗</m:t>
                      </m:r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cs-CZ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sz="2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cs-CZ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∗</m:t>
                                  </m:r>
                                  <m:d>
                                    <m:dPr>
                                      <m:ctrlPr>
                                        <a:rPr lang="cs-CZ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cs-CZ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1−</m:t>
                                      </m:r>
                                      <m:r>
                                        <a:rPr lang="cs-CZ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𝑑</m:t>
                                      </m:r>
                                    </m:e>
                                  </m:d>
                                </m:num>
                                <m:den>
                                  <m:r>
                                    <a:rPr lang="cs-CZ" sz="2400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p>
                    </m:oMath>
                  </m:oMathPara>
                </a14:m>
                <a:endParaRPr lang="cs-CZ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sz="2400" i="1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</a:rPr>
                        <m:t>∗</m:t>
                      </m:r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cs-CZ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sz="2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num>
                                <m:den>
                                  <m:r>
                                    <a:rPr lang="cs-CZ" sz="2400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p>
                    </m:oMath>
                  </m:oMathPara>
                </a14:m>
                <a:endParaRPr lang="cs-CZ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sz="2400" i="1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</a:rPr>
                        <m:t>∗</m:t>
                      </m:r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24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cs-CZ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sz="2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num>
                                <m:den>
                                  <m:r>
                                    <a:rPr lang="cs-CZ" sz="2400" i="1">
                                      <a:latin typeface="Cambria Math" panose="02040503050406030204" pitchFamily="18" charset="0"/>
                                    </a:rPr>
                                    <m:t>𝐸𝐴𝐼𝑅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cs-CZ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cs-CZ" sz="2400" dirty="0"/>
              </a:p>
              <a:p>
                <a:endParaRPr lang="cs-CZ" sz="1100" dirty="0"/>
              </a:p>
              <a:p>
                <a:r>
                  <a:rPr lang="cs-CZ" sz="1700" dirty="0" err="1"/>
                  <a:t>C</a:t>
                </a:r>
                <a:r>
                  <a:rPr lang="cs-CZ" sz="1700" baseline="-25000" dirty="0" err="1"/>
                  <a:t>n</a:t>
                </a:r>
                <a:r>
                  <a:rPr lang="cs-CZ" sz="1700" dirty="0"/>
                  <a:t> – budoucí hodnota kapitálu, splatná částka</a:t>
                </a:r>
              </a:p>
              <a:p>
                <a:r>
                  <a:rPr lang="cs-CZ" sz="1700" dirty="0"/>
                  <a:t>C</a:t>
                </a:r>
                <a:r>
                  <a:rPr lang="cs-CZ" sz="1700" baseline="-25000" dirty="0"/>
                  <a:t>0</a:t>
                </a:r>
                <a:r>
                  <a:rPr lang="cs-CZ" sz="1700" dirty="0"/>
                  <a:t> – současná hodnota kapitálu, jistina</a:t>
                </a:r>
              </a:p>
              <a:p>
                <a:r>
                  <a:rPr lang="cs-CZ" sz="1700" dirty="0"/>
                  <a:t>i – roční úroková sazba (sazba </a:t>
                </a:r>
                <a:r>
                  <a:rPr lang="cs-CZ" sz="1700" dirty="0" err="1"/>
                  <a:t>p.a</a:t>
                </a:r>
                <a:r>
                  <a:rPr lang="cs-CZ" sz="1700" dirty="0"/>
                  <a:t>.)</a:t>
                </a:r>
              </a:p>
              <a:p>
                <a:r>
                  <a:rPr lang="cs-CZ" sz="1700" dirty="0"/>
                  <a:t>d – srážková daň z úroků</a:t>
                </a:r>
              </a:p>
              <a:p>
                <a:r>
                  <a:rPr lang="cs-CZ" sz="1700" dirty="0"/>
                  <a:t>n – počet let</a:t>
                </a:r>
              </a:p>
              <a:p>
                <a:r>
                  <a:rPr lang="cs-CZ" sz="1700" dirty="0"/>
                  <a:t>m – frekvence úročení (kolikrát jsou úroky připisovány do roka)</a:t>
                </a:r>
              </a:p>
            </p:txBody>
          </p:sp>
        </mc:Choice>
        <mc:Fallback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91B70103-BF1B-4713-A4D8-09773AF778B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23728" y="1347614"/>
                <a:ext cx="6768752" cy="3694286"/>
              </a:xfrm>
              <a:blipFill>
                <a:blip r:embed="rId2"/>
                <a:stretch>
                  <a:fillRect l="-360" t="-165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M Ě J T E   S E   H E Z K Y</a:t>
            </a:r>
          </a:p>
          <a:p>
            <a:r>
              <a:rPr lang="cs-CZ" sz="5000" dirty="0">
                <a:sym typeface="Wingdings" pitchFamily="2" charset="2"/>
              </a:rPr>
              <a:t></a:t>
            </a:r>
            <a:endParaRPr lang="en-US" sz="5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E372-16E5-448B-8779-3CCC855B5AE6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301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Základní pojmy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704" y="1063626"/>
            <a:ext cx="7128792" cy="3978274"/>
          </a:xfrm>
        </p:spPr>
        <p:txBody>
          <a:bodyPr>
            <a:normAutofit lnSpcReduction="10000"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550" b="1" dirty="0"/>
              <a:t>Úrok </a:t>
            </a:r>
            <a:r>
              <a:rPr lang="cs-CZ" sz="1550" dirty="0"/>
              <a:t>= cena, kterou požaduje věřitel za dočasné poskytnutí práva využívat jeho kapitál neboli peněžní prostředky. </a:t>
            </a:r>
          </a:p>
          <a:p>
            <a:pPr lvl="1" algn="just"/>
            <a:r>
              <a:rPr lang="cs-CZ" sz="1150" dirty="0"/>
              <a:t>Z hlediska věřitele (vkladatele, investora) – úrok je odměna za dočasné poskytnutí peněz někomu jinému</a:t>
            </a:r>
          </a:p>
          <a:p>
            <a:pPr lvl="1" algn="just"/>
            <a:r>
              <a:rPr lang="cs-CZ" sz="1150" dirty="0"/>
              <a:t>Z hlediska dlužníka – úrok je cena, kterou dlužník platí za získání peněz pro sebe, tj. za získání úvěru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550" b="1" dirty="0"/>
              <a:t>Kapitál</a:t>
            </a:r>
            <a:r>
              <a:rPr lang="cs-CZ" sz="1550" dirty="0"/>
              <a:t> = užívaná peněžitá částka (jistina); pokud hovoříme o větším počtu pravidelně uhrazovaných peněžitých částek, jedná se o důchod, popř. anuitu.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550" b="1" dirty="0"/>
              <a:t>Úroková doba/doba splatnosti </a:t>
            </a:r>
            <a:r>
              <a:rPr lang="cs-CZ" sz="1550" dirty="0"/>
              <a:t>= doba, po kterou je peněžní částka uložena nebo zapůjčena, tedy za kterou se počítá úrok (doba existence smluvního vztahu)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550" b="1" dirty="0"/>
              <a:t>Úrokovací období </a:t>
            </a:r>
            <a:r>
              <a:rPr lang="cs-CZ" sz="1550" dirty="0"/>
              <a:t>= doba, za kterou se úrok pravidelně připisuje.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550" b="1" dirty="0"/>
              <a:t>Úročení</a:t>
            </a:r>
            <a:r>
              <a:rPr lang="cs-CZ" sz="1550" dirty="0"/>
              <a:t> = způsob započítávání úroků k zapůjčenému kapitálu.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550" b="1" dirty="0"/>
              <a:t>Úroková míra </a:t>
            </a:r>
            <a:r>
              <a:rPr lang="cs-CZ" sz="1550" dirty="0"/>
              <a:t>= úrok vyjádřený relativně (v procentech), tj. jako část z hodnoty kapitálu.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altLang="cs-CZ" sz="1550" b="1" dirty="0"/>
              <a:t>Úroková sazba</a:t>
            </a:r>
            <a:r>
              <a:rPr lang="cs-CZ" altLang="cs-CZ" sz="1550" dirty="0"/>
              <a:t> = úroková míra v jednotlivých konkrétních transakcích.</a:t>
            </a:r>
            <a:endParaRPr lang="cs-CZ" sz="155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550" b="1" dirty="0"/>
              <a:t>Míra zisku </a:t>
            </a:r>
            <a:r>
              <a:rPr lang="cs-CZ" sz="1550" dirty="0"/>
              <a:t>= míra výnosnosti, výnosnost, výnosové procento apod. (Úroková míra realizovaná v  investování, z matematického hlediska jde o ekvivalenty).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458D37E-1906-48EB-962A-61859D14D5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67744" y="1200150"/>
            <a:ext cx="6419056" cy="3736975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cs-CZ" sz="1600" dirty="0"/>
              <a:t>= doba, za kterou se pravidelně připisují úroky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sz="1600" dirty="0"/>
              <a:t>Úrokovací období</a:t>
            </a:r>
          </a:p>
          <a:p>
            <a:pPr lvl="1">
              <a:defRPr/>
            </a:pPr>
            <a:r>
              <a:rPr lang="cs-CZ" sz="1600" dirty="0" err="1"/>
              <a:t>p.a</a:t>
            </a:r>
            <a:r>
              <a:rPr lang="cs-CZ" sz="1600" dirty="0"/>
              <a:t>. (per </a:t>
            </a:r>
            <a:r>
              <a:rPr lang="cs-CZ" sz="1600" dirty="0" err="1"/>
              <a:t>annum</a:t>
            </a:r>
            <a:r>
              <a:rPr lang="cs-CZ" sz="1600" dirty="0"/>
              <a:t>) =&gt; roční</a:t>
            </a:r>
          </a:p>
          <a:p>
            <a:pPr lvl="1">
              <a:defRPr/>
            </a:pPr>
            <a:r>
              <a:rPr lang="cs-CZ" sz="1600" dirty="0" err="1"/>
              <a:t>p.s.</a:t>
            </a:r>
            <a:r>
              <a:rPr lang="cs-CZ" sz="1600" dirty="0"/>
              <a:t> (per semestre) =&gt; pololetní</a:t>
            </a:r>
          </a:p>
          <a:p>
            <a:pPr lvl="1">
              <a:defRPr/>
            </a:pPr>
            <a:r>
              <a:rPr lang="cs-CZ" sz="1600" dirty="0" err="1"/>
              <a:t>p.q</a:t>
            </a:r>
            <a:r>
              <a:rPr lang="cs-CZ" sz="1600" dirty="0"/>
              <a:t>. (per </a:t>
            </a:r>
            <a:r>
              <a:rPr lang="cs-CZ" sz="1600" dirty="0" err="1"/>
              <a:t>quartale</a:t>
            </a:r>
            <a:r>
              <a:rPr lang="cs-CZ" sz="1600" dirty="0"/>
              <a:t>) =&gt; čtvrtletní</a:t>
            </a:r>
          </a:p>
          <a:p>
            <a:pPr lvl="1">
              <a:defRPr/>
            </a:pPr>
            <a:r>
              <a:rPr lang="cs-CZ" sz="1600" dirty="0" err="1"/>
              <a:t>p.m</a:t>
            </a:r>
            <a:r>
              <a:rPr lang="cs-CZ" sz="1600" dirty="0"/>
              <a:t>. (per </a:t>
            </a:r>
            <a:r>
              <a:rPr lang="cs-CZ" sz="1600" dirty="0" err="1"/>
              <a:t>mensem</a:t>
            </a:r>
            <a:r>
              <a:rPr lang="cs-CZ" sz="1600" dirty="0"/>
              <a:t>) =&gt; měsíční</a:t>
            </a:r>
          </a:p>
          <a:p>
            <a:pPr lvl="1">
              <a:defRPr/>
            </a:pPr>
            <a:endParaRPr lang="cs-CZ" sz="1600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sz="1600" dirty="0"/>
              <a:t>úrokovací období ve dnech je možné vyjádřit dvěma způsoby</a:t>
            </a:r>
          </a:p>
          <a:p>
            <a:pPr lvl="1">
              <a:defRPr/>
            </a:pPr>
            <a:r>
              <a:rPr lang="cs-CZ" sz="1600" dirty="0"/>
              <a:t>skutečný počet dnů období</a:t>
            </a:r>
          </a:p>
          <a:p>
            <a:pPr lvl="1">
              <a:defRPr/>
            </a:pPr>
            <a:r>
              <a:rPr lang="cs-CZ" sz="1600" dirty="0"/>
              <a:t>celé měsíce jako 30 dnů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sz="1600" dirty="0"/>
              <a:t>délka roku ve dnech může být také vyjádřena dvojím způsobem</a:t>
            </a:r>
          </a:p>
          <a:p>
            <a:pPr lvl="1">
              <a:defRPr/>
            </a:pPr>
            <a:r>
              <a:rPr lang="cs-CZ" sz="1600" dirty="0"/>
              <a:t>rok jako 365 (resp. 366) dnů</a:t>
            </a:r>
          </a:p>
          <a:p>
            <a:pPr lvl="1">
              <a:defRPr/>
            </a:pPr>
            <a:r>
              <a:rPr lang="cs-CZ" sz="1600" dirty="0"/>
              <a:t>rok jako 360 dnů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017CEF0-ECA7-4642-82CA-95827EC26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7744" y="206375"/>
            <a:ext cx="6419056" cy="857250"/>
          </a:xfrm>
        </p:spPr>
        <p:txBody>
          <a:bodyPr>
            <a:normAutofit/>
          </a:bodyPr>
          <a:lstStyle/>
          <a:p>
            <a:r>
              <a:rPr lang="cs-CZ" dirty="0"/>
              <a:t>Úrokovací období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Metody úrokování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3728" y="1131590"/>
            <a:ext cx="6768752" cy="4011910"/>
          </a:xfrm>
        </p:spPr>
        <p:txBody>
          <a:bodyPr>
            <a:normAutofit fontScale="92500"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600" b="1" dirty="0"/>
              <a:t>anglická metoda (přesná)</a:t>
            </a:r>
          </a:p>
          <a:p>
            <a:pPr lvl="1" algn="just"/>
            <a:r>
              <a:rPr lang="cs-CZ" sz="1600" dirty="0"/>
              <a:t>ACT/365 standard</a:t>
            </a:r>
          </a:p>
          <a:p>
            <a:pPr lvl="1" algn="just"/>
            <a:r>
              <a:rPr lang="cs-CZ" sz="1600" dirty="0"/>
              <a:t>je založena na skutečném počtu dnů úrokovaného období (čitatel) a délce roku 365 (resp. 366) dnů (jmenovatel)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600" b="1" dirty="0"/>
              <a:t>francouzská metoda (mezinárodní, bankovnická)</a:t>
            </a:r>
          </a:p>
          <a:p>
            <a:pPr lvl="1" algn="just"/>
            <a:r>
              <a:rPr lang="cs-CZ" sz="1600" dirty="0"/>
              <a:t>ACT/360 standard</a:t>
            </a:r>
          </a:p>
          <a:p>
            <a:pPr lvl="1" algn="just"/>
            <a:r>
              <a:rPr lang="cs-CZ" sz="1600" dirty="0"/>
              <a:t>je založena na skutečném počtu dnů úrokovaného období (v čitateli), ale délka roku se započítává jako 360 dnů (ve jmenovateli)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600" b="1" dirty="0"/>
              <a:t>německá metoda (obchodní)</a:t>
            </a:r>
          </a:p>
          <a:p>
            <a:pPr lvl="1" algn="just"/>
            <a:r>
              <a:rPr lang="cs-CZ" sz="1600" dirty="0"/>
              <a:t>30E/360 standard</a:t>
            </a:r>
          </a:p>
          <a:p>
            <a:pPr lvl="1" algn="just"/>
            <a:r>
              <a:rPr lang="cs-CZ" sz="1600" dirty="0"/>
              <a:t>je založena na kombinaci započítávání celých měsíců jako 30 dnů (v čitateli) a délky roku jako 360 dnů (ve jmenovateli)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Pozn.: Nejčastěji se používá metoda obchodní, někdy je možné použít i mezinárodní. Pokud nebude uvedeno u příkladu jinak, pro výpočet použijeme metodu obchodní.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7E934DC5-2654-431B-A30B-9F8CF8A16177}"/>
              </a:ext>
            </a:extLst>
          </p:cNvPr>
          <p:cNvSpPr/>
          <p:nvPr/>
        </p:nvSpPr>
        <p:spPr>
          <a:xfrm>
            <a:off x="2286000" y="2248585"/>
            <a:ext cx="567037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rgbClr val="307871"/>
              </a:buClr>
            </a:pPr>
            <a:r>
              <a:rPr lang="cs-CZ" altLang="cs-CZ" sz="2800" b="1" dirty="0">
                <a:solidFill>
                  <a:srgbClr val="2F7F95"/>
                </a:solidFill>
              </a:rPr>
              <a:t>??? Co znamená, že peníze mají časovou hodnotu???</a:t>
            </a:r>
          </a:p>
        </p:txBody>
      </p:sp>
    </p:spTree>
    <p:extLst>
      <p:ext uri="{BB962C8B-B14F-4D97-AF65-F5344CB8AC3E}">
        <p14:creationId xmlns:p14="http://schemas.microsoft.com/office/powerpoint/2010/main" val="3069201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Časová hodnota peněz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3728" y="1347614"/>
            <a:ext cx="6768752" cy="3600400"/>
          </a:xfrm>
        </p:spPr>
        <p:txBody>
          <a:bodyPr>
            <a:normAutofit/>
          </a:bodyPr>
          <a:lstStyle/>
          <a:p>
            <a:pPr algn="just"/>
            <a:r>
              <a:rPr lang="cs-CZ" sz="2400" dirty="0"/>
              <a:t>Finanční prostředky mají časovou hodnotu: „Koruna dnes má větší hodnotu než koruna zítra.“</a:t>
            </a:r>
          </a:p>
          <a:p>
            <a:pPr algn="just"/>
            <a:endParaRPr lang="cs-CZ" sz="2400" dirty="0"/>
          </a:p>
          <a:p>
            <a:pPr algn="just"/>
            <a:r>
              <a:rPr lang="cs-CZ" sz="2400" dirty="0"/>
              <a:t>=&gt; Pro výpočet je nutno všechny částky a závazky vztáhnout k jedinému časovému okamžiku!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Typy úročení dle způsobu připočítání úroků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EC8C273-AAD0-48F8-9548-7402ABDB51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9712" y="1275606"/>
            <a:ext cx="7056784" cy="3766294"/>
          </a:xfrm>
        </p:spPr>
        <p:txBody>
          <a:bodyPr>
            <a:normAutofit fontScale="92500" lnSpcReduction="10000"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600" b="1" dirty="0"/>
              <a:t>Jednoduché</a:t>
            </a:r>
            <a:r>
              <a:rPr lang="cs-CZ" sz="1600" dirty="0"/>
              <a:t> </a:t>
            </a:r>
          </a:p>
          <a:p>
            <a:pPr lvl="1" algn="just"/>
            <a:r>
              <a:rPr lang="cs-CZ" sz="1600" dirty="0"/>
              <a:t>jestliže se vyplácené úroky nepřipočítají k původnímu kapitálu a tudíž se ani tyto úroky neúročí, úročí se stále jen základní jistina</a:t>
            </a:r>
          </a:p>
          <a:p>
            <a:pPr lvl="1" algn="just"/>
            <a:r>
              <a:rPr lang="cs-CZ" sz="1600" dirty="0"/>
              <a:t>používá se zpravidla při uložení kapitálu kratší než …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600" b="1" dirty="0"/>
              <a:t>Složené</a:t>
            </a:r>
          </a:p>
          <a:p>
            <a:pPr lvl="1" algn="just"/>
            <a:r>
              <a:rPr lang="cs-CZ" sz="1600" dirty="0"/>
              <a:t>jestliže se vyplácené úroky připočítají k původnímu kapitálu a znovu se úročí původní kapitál navýšený o připsaný úrok</a:t>
            </a:r>
          </a:p>
          <a:p>
            <a:pPr lvl="1" algn="just"/>
            <a:r>
              <a:rPr lang="cs-CZ" sz="1600" dirty="0"/>
              <a:t>při složeném úročení se počítá i …</a:t>
            </a:r>
          </a:p>
          <a:p>
            <a:pPr lvl="1" algn="just"/>
            <a:r>
              <a:rPr lang="cs-CZ" sz="1600" dirty="0"/>
              <a:t>používá se zpravidla při uložení kapitálu na dobu delší než jedno úrokovací období!</a:t>
            </a:r>
          </a:p>
          <a:p>
            <a:pPr algn="just"/>
            <a:endParaRPr lang="cs-CZ" sz="1200" dirty="0"/>
          </a:p>
          <a:p>
            <a:pPr algn="just"/>
            <a:r>
              <a:rPr lang="cs-CZ" sz="1500" dirty="0"/>
              <a:t>Poznámka 1: Ve finanční matematice se uvažuje i úročení spojité, v praxi se však nevyskytuje.</a:t>
            </a:r>
          </a:p>
          <a:p>
            <a:pPr algn="just"/>
            <a:r>
              <a:rPr lang="cs-CZ" sz="1500" dirty="0"/>
              <a:t>Poznámka 2: Z hlediska okamžiku připočítávání úroků existuje více typů úročení, v předmětu Finanční poradenství budeme uvažovat jen </a:t>
            </a:r>
            <a:r>
              <a:rPr lang="cs-CZ" sz="1500" b="1" dirty="0"/>
              <a:t>polhůtní úročení</a:t>
            </a:r>
            <a:r>
              <a:rPr lang="cs-CZ" sz="1500" dirty="0"/>
              <a:t>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cs-CZ" sz="1500" dirty="0"/>
              <a:t>Polhůtní (dekurzivní) - úroky se vyplácí (připisují na účet) na konci úrokovacího období.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cs-CZ" sz="1500" dirty="0"/>
              <a:t>Předlhůtní (</a:t>
            </a:r>
            <a:r>
              <a:rPr lang="cs-CZ" sz="1500" dirty="0" err="1"/>
              <a:t>anticipativní</a:t>
            </a:r>
            <a:r>
              <a:rPr lang="cs-CZ" sz="1500" dirty="0"/>
              <a:t>) - úroky se vyplácí (připisují na účet) na začátku úrokovacího období.</a:t>
            </a:r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Principy jednoduchého úročení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EC8C273-AAD0-48F8-9548-7402ABDB51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3728" y="1347614"/>
            <a:ext cx="6768752" cy="3600400"/>
          </a:xfrm>
        </p:spPr>
        <p:txBody>
          <a:bodyPr>
            <a:normAutofit/>
          </a:bodyPr>
          <a:lstStyle/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200" dirty="0"/>
              <a:t>Jednoduché úročení je typ úročení, které se používá při uložení kapitálu na dobu kratší než …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200" dirty="0"/>
              <a:t>Úročí se stále základní jistina a vyplacené úroky se k ní nepřičítají a dále se neúročí.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200" dirty="0"/>
              <a:t>Úroky jsou vypláceny dle typu jednoduchého úročení na začátku nebo na konci úrokového období.</a:t>
            </a:r>
          </a:p>
          <a:p>
            <a:pPr marL="266700" indent="-266700">
              <a:buClr>
                <a:srgbClr val="307871"/>
              </a:buClr>
              <a:buFont typeface="Arial" pitchFamily="34" charset="0"/>
              <a:buChar char="•"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843596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Jednoduché úročení polhůtní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7EC8C273-AAD0-48F8-9548-7402ABDB51E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123728" y="1347614"/>
                <a:ext cx="6768752" cy="3694286"/>
              </a:xfrm>
            </p:spPr>
            <p:txBody>
              <a:bodyPr>
                <a:normAutofit fontScale="25000" lnSpcReduction="20000"/>
              </a:bodyPr>
              <a:lstStyle/>
              <a:p>
                <a:pPr marL="266700" indent="-266700">
                  <a:buClr>
                    <a:srgbClr val="307871"/>
                  </a:buClr>
                  <a:buFont typeface="Arial" pitchFamily="34" charset="0"/>
                  <a:buChar char="•"/>
                </a:pPr>
                <a:r>
                  <a:rPr lang="cs-CZ" sz="7200" dirty="0"/>
                  <a:t>Úrok se počítá pouze z jistiny</a:t>
                </a:r>
              </a:p>
              <a:p>
                <a:pPr marL="266700" indent="-266700">
                  <a:buClr>
                    <a:srgbClr val="307871"/>
                  </a:buClr>
                  <a:buFont typeface="Arial" pitchFamily="34" charset="0"/>
                  <a:buChar char="•"/>
                </a:pPr>
                <a:r>
                  <a:rPr lang="cs-CZ" sz="7200" dirty="0"/>
                  <a:t>Úroky se vyplácejí na konci (tzn. PO) uplynutí úrokovacího období</a:t>
                </a:r>
              </a:p>
              <a:p>
                <a:pPr marL="266700" indent="-266700">
                  <a:buClr>
                    <a:srgbClr val="307871"/>
                  </a:buClr>
                  <a:buFont typeface="Arial" pitchFamily="34" charset="0"/>
                  <a:buChar char="•"/>
                </a:pPr>
                <a:r>
                  <a:rPr lang="cs-CZ" sz="7200" dirty="0"/>
                  <a:t>Základní rovnice pro jednoduché úročení:</a:t>
                </a:r>
              </a:p>
              <a:p>
                <a:pPr>
                  <a:buClr>
                    <a:srgbClr val="307871"/>
                  </a:buClr>
                </a:pPr>
                <a:endParaRPr lang="cs-CZ" sz="800" dirty="0"/>
              </a:p>
              <a:p>
                <a:pPr algn="ctr">
                  <a:spcBef>
                    <a:spcPts val="12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9600" i="1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cs-CZ" sz="96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sz="9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96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cs-CZ" sz="96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cs-CZ" sz="9600" i="1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cs-CZ" sz="9600" i="1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cs-CZ" sz="9600" i="1">
                          <a:latin typeface="Cambria Math" panose="02040503050406030204" pitchFamily="18" charset="0"/>
                        </a:rPr>
                        <m:t>∗</m:t>
                      </m:r>
                      <m:d>
                        <m:dPr>
                          <m:ctrlPr>
                            <a:rPr lang="cs-CZ" sz="9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9600" i="1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cs-CZ" sz="9600" i="1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d>
                      <m:r>
                        <a:rPr lang="cs-CZ" sz="9600" i="1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cs-CZ" sz="96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cs-CZ" sz="9600" dirty="0"/>
              </a:p>
              <a:p>
                <a:endParaRPr lang="cs-CZ" sz="800" dirty="0"/>
              </a:p>
              <a:p>
                <a:r>
                  <a:rPr lang="cs-CZ" sz="5200" dirty="0"/>
                  <a:t>u – úrok (jednoduchý úrok)</a:t>
                </a:r>
              </a:p>
              <a:p>
                <a:r>
                  <a:rPr lang="cs-CZ" sz="5200" dirty="0"/>
                  <a:t>C</a:t>
                </a:r>
                <a:r>
                  <a:rPr lang="cs-CZ" sz="5200" baseline="-25000" dirty="0"/>
                  <a:t>0</a:t>
                </a:r>
                <a:r>
                  <a:rPr lang="cs-CZ" sz="5200" dirty="0"/>
                  <a:t> – počáteční kapitál (základ, jistina)</a:t>
                </a:r>
              </a:p>
              <a:p>
                <a:r>
                  <a:rPr lang="cs-CZ" sz="5200" dirty="0"/>
                  <a:t>i – roční úroková sazba vyjádřená jako desetinné číslo (např. 2 %, i = 0,02)</a:t>
                </a:r>
              </a:p>
              <a:p>
                <a:r>
                  <a:rPr lang="cs-CZ" sz="5200" dirty="0"/>
                  <a:t>p – roční úroková sazba vyjádřená v procentech (např. 2 %, p = 2 %)</a:t>
                </a:r>
              </a:p>
              <a:p>
                <a:r>
                  <a:rPr lang="cs-CZ" sz="5200" dirty="0"/>
                  <a:t>n – úrokovací období</a:t>
                </a:r>
              </a:p>
              <a:p>
                <a:r>
                  <a:rPr lang="cs-CZ" sz="5200" dirty="0"/>
                  <a:t>t- doba půjčky vyjádřená v letech</a:t>
                </a:r>
              </a:p>
              <a:p>
                <a:r>
                  <a:rPr lang="cs-CZ" sz="5200" dirty="0"/>
                  <a:t>k – doba půjčky vyjádřená ve dnech</a:t>
                </a:r>
              </a:p>
              <a:p>
                <a:r>
                  <a:rPr lang="cs-CZ" sz="5200" dirty="0"/>
                  <a:t>d – srážková daň z úroků</a:t>
                </a:r>
              </a:p>
              <a:p>
                <a:r>
                  <a:rPr lang="cs-CZ" sz="5200" dirty="0" err="1"/>
                  <a:t>C</a:t>
                </a:r>
                <a:r>
                  <a:rPr lang="cs-CZ" sz="5200" baseline="-25000" dirty="0" err="1"/>
                  <a:t>n</a:t>
                </a:r>
                <a:r>
                  <a:rPr lang="cs-CZ" sz="5200" dirty="0"/>
                  <a:t> – stav kapitálu za dobu n (zúročený kapitál)</a:t>
                </a:r>
              </a:p>
              <a:p>
                <a:pPr>
                  <a:buClr>
                    <a:srgbClr val="307871"/>
                  </a:buClr>
                </a:pPr>
                <a:endParaRPr lang="cs-CZ" sz="5200" dirty="0"/>
              </a:p>
              <a:p>
                <a:pPr>
                  <a:buClr>
                    <a:srgbClr val="307871"/>
                  </a:buClr>
                </a:pPr>
                <a:r>
                  <a:rPr lang="cs-CZ" sz="5200" dirty="0"/>
                  <a:t>Pozn.: V příkladech, pokud není uváděno jinak, předpokládáme d = 0, tedy neuvažujeme srážkovou daň!</a:t>
                </a:r>
              </a:p>
            </p:txBody>
          </p:sp>
        </mc:Choice>
        <mc:Fallback xmlns="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7EC8C273-AAD0-48F8-9548-7402ABDB51E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23728" y="1347614"/>
                <a:ext cx="6768752" cy="3694286"/>
              </a:xfrm>
              <a:blipFill>
                <a:blip r:embed="rId2"/>
                <a:stretch>
                  <a:fillRect l="-540" t="-2145" b="-181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00930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build="p"/>
    </p:bldLst>
  </p:timing>
</p:sld>
</file>

<file path=ppt/theme/theme1.xml><?xml version="1.0" encoding="utf-8"?>
<a:theme xmlns:a="http://schemas.openxmlformats.org/drawingml/2006/main" name="683">
  <a:themeElements>
    <a:clrScheme name="Spring Field PowerPoint Template">
      <a:dk1>
        <a:srgbClr val="2F7F95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683</Template>
  <TotalTime>121</TotalTime>
  <Words>1275</Words>
  <Application>Microsoft Office PowerPoint</Application>
  <PresentationFormat>Předvádění na obrazovce (16:9)</PresentationFormat>
  <Paragraphs>148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Calibri</vt:lpstr>
      <vt:lpstr>Cambria Math</vt:lpstr>
      <vt:lpstr>683</vt:lpstr>
      <vt:lpstr>Custom Design</vt:lpstr>
      <vt:lpstr>Jednoduché a složené úročení</vt:lpstr>
      <vt:lpstr>Základní pojmy</vt:lpstr>
      <vt:lpstr>Úrokovací období</vt:lpstr>
      <vt:lpstr>Metody úrokování</vt:lpstr>
      <vt:lpstr>Prezentace aplikace PowerPoint</vt:lpstr>
      <vt:lpstr>Časová hodnota peněz</vt:lpstr>
      <vt:lpstr>Typy úročení dle způsobu připočítání úroků</vt:lpstr>
      <vt:lpstr>Principy jednoduchého úročení</vt:lpstr>
      <vt:lpstr>Jednoduché úročení polhůtní</vt:lpstr>
      <vt:lpstr>Jednoduché úročení polhůtní</vt:lpstr>
      <vt:lpstr>Prezentace aplikace PowerPoint</vt:lpstr>
      <vt:lpstr>Složené úročení polhůtní</vt:lpstr>
      <vt:lpstr>Efektivní úroková míra</vt:lpstr>
      <vt:lpstr>Področní složené úročení</vt:lpstr>
      <vt:lpstr>Prezentace aplikace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vodova</dc:creator>
  <cp:lastModifiedBy>Roman Hlawiczka</cp:lastModifiedBy>
  <cp:revision>22</cp:revision>
  <dcterms:created xsi:type="dcterms:W3CDTF">2020-02-20T21:18:52Z</dcterms:created>
  <dcterms:modified xsi:type="dcterms:W3CDTF">2021-09-01T09:24:54Z</dcterms:modified>
</cp:coreProperties>
</file>