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0" r:id="rId3"/>
    <p:sldId id="257" r:id="rId4"/>
    <p:sldId id="261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65" r:id="rId21"/>
    <p:sldId id="258" r:id="rId2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sec.cz/produkty/stavebni-sporen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ss.cz/cz/o-stavebnim-sporeni/historie-stavebniho-sporeni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Stavební spoření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r>
              <a:rPr lang="cs-CZ" dirty="0">
                <a:solidFill>
                  <a:srgbClr val="2F7F95"/>
                </a:solidFill>
              </a:rPr>
              <a:t>Roman Hlawiczka</a:t>
            </a:r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Výše státní podpory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000" dirty="0"/>
              <a:t>Státní podpora přísluší účastníkovi, pokud jím je fyzická osoba, při splnění podmínek stanovených v zákoně o stavebním spoření a poskytuje se ze státního rozpočtu České republiky formou ročních záloh.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000" dirty="0"/>
              <a:t>Poskytovaná záloha státní podpory činí </a:t>
            </a:r>
            <a:r>
              <a:rPr lang="cs-CZ" sz="3000" b="1" dirty="0"/>
              <a:t>10 % z uspořené částky v příslušném kalendářním roce, maximálně však z částky 20 000 Kč.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Výplata státní podpory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Do doby vyplacení účastníkovi jsou připsané zálohy státní podpory na účtu účastníka pouze evidovány.</a:t>
            </a:r>
          </a:p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Zálohy státní podpory, připsané na účet účastníka do konce doby spoření, vyplatí stavební spořitelna účastníkovi:</a:t>
            </a:r>
          </a:p>
          <a:p>
            <a:pPr lvl="1" algn="just">
              <a:spcAft>
                <a:spcPts val="600"/>
              </a:spcAft>
            </a:pPr>
            <a:r>
              <a:rPr lang="cs-CZ" sz="1700" dirty="0"/>
              <a:t>pokud účastník po dobu 6 let ode dne uzavření smlouvy nenakládal s uspořenou částkou, nebo</a:t>
            </a:r>
          </a:p>
          <a:p>
            <a:pPr lvl="1" algn="just">
              <a:spcAft>
                <a:spcPts val="600"/>
              </a:spcAft>
            </a:pPr>
            <a:r>
              <a:rPr lang="cs-CZ" sz="1700" dirty="0"/>
              <a:t>pokud účastník v období do 6 let ode dne uzavření smlouvy uzavřel smlouvu o úvěru ze stavebního spoření a použije uspořenou částku, peněžní prostředky z tohoto úvěru a tyto zálohy státní podpory na bytové potřeby.</a:t>
            </a:r>
          </a:p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 ostatních případech nemá účastník nárok na výplatu záloh státní podpory a stavební spořitelna je povinna zálohy státní podpory, evidované na účtu účastníka, vrátit ministerstvu.</a:t>
            </a:r>
          </a:p>
          <a:p>
            <a:pPr marL="266700" indent="-266700">
              <a:lnSpc>
                <a:spcPct val="7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Nárok na výplatu státní podpory má účastník při splnění podmínek zákona jen za dobu spoření.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Daňové zvýhodnění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Od roku 1998 umožňuje zákon č. 586/1992 Sb., o daních z příjmů, od základu daně odečíst část úroků zaplacených ve zdaňovacím období z úvěru ze stavebního spoření sníženým o státní příspěvek poskytnutý podle zvláštních právních předpisů použitým poplatníkem na financování bytových potřeb.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2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Daňové zvýhodnění se tyká také úroků z překlenovacího úvěru.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Úvěr ze stavebního spoření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Výše úvěru ze SS</a:t>
            </a:r>
          </a:p>
          <a:p>
            <a:pPr lvl="1" algn="just"/>
            <a:r>
              <a:rPr lang="cs-CZ" sz="1600" dirty="0"/>
              <a:t>Úvěr ze stavebního spoření je poskytován do výše rozdílu mezi sjednanou cílovou částkou a výší naspořených prostředků na účtu stavebního spoření.</a:t>
            </a:r>
            <a:r>
              <a:rPr lang="cs-CZ" sz="2000" dirty="0"/>
              <a:t>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Podmínky získání úvěru ze SS: U různých stavebních spořitelen se mohou podmínky lišit, ale zejména jsou to následující faktory:</a:t>
            </a:r>
            <a:endParaRPr lang="en-GB" sz="2400" dirty="0"/>
          </a:p>
          <a:p>
            <a:pPr lvl="1"/>
            <a:r>
              <a:rPr lang="cs-CZ" sz="1600" dirty="0"/>
              <a:t>doba spoření alespoň dva roky</a:t>
            </a:r>
            <a:endParaRPr lang="en-GB" sz="1600" dirty="0"/>
          </a:p>
          <a:p>
            <a:pPr lvl="1"/>
            <a:r>
              <a:rPr lang="cs-CZ" sz="1600" dirty="0"/>
              <a:t>naspoření minimálně 40 % cílové částky.</a:t>
            </a:r>
            <a:endParaRPr lang="en-GB" sz="1600" dirty="0"/>
          </a:p>
          <a:p>
            <a:pPr lvl="1"/>
            <a:r>
              <a:rPr lang="cs-CZ" sz="1600" dirty="0"/>
              <a:t>dosažení stanoveného bodového hodnocení (to vychází z toho, jak dlouho a kolik finančních prostředků je na účtu stavebního spoření)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 Překlenovací úvěr</a:t>
            </a:r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Překlenovací úvěr ze stavebního spoření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Podmínky získání překlenovacího úvěru </a:t>
            </a:r>
          </a:p>
          <a:p>
            <a:pPr lvl="1" algn="just"/>
            <a:r>
              <a:rPr lang="cs-CZ" sz="1700" dirty="0"/>
              <a:t>Je nutno mít uzavřenou smlouvu o stavebním spoření a v některých případech nemusíte mít ani nic naspořeno. </a:t>
            </a:r>
          </a:p>
          <a:p>
            <a:pPr lvl="1" algn="just"/>
            <a:r>
              <a:rPr lang="cs-CZ" sz="1700" dirty="0"/>
              <a:t>Překlenovací úvěr stavební spořitelna poskytne na překlenutí doby potřebné k získání a zahájení čerpání řádného úvěru ze stavebního spoření. </a:t>
            </a:r>
          </a:p>
          <a:p>
            <a:pPr lvl="1" algn="just"/>
            <a:r>
              <a:rPr lang="cs-CZ" sz="1700" dirty="0"/>
              <a:t>Při poskytnutí překlenovacího úvěru je sepsána úvěrová smlouva o poskytnutí překlenovacího úvěru současně se smlouvou o úvěru ze stavebního spoření.</a:t>
            </a:r>
            <a:endParaRPr lang="en-GB" sz="1700" dirty="0"/>
          </a:p>
          <a:p>
            <a:pPr lvl="1" algn="just"/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5" name="Přímá spojnice se šipkou 3"/>
          <p:cNvCxnSpPr/>
          <p:nvPr/>
        </p:nvCxnSpPr>
        <p:spPr>
          <a:xfrm>
            <a:off x="2411760" y="4742810"/>
            <a:ext cx="5688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716016" y="4774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čas</a:t>
            </a:r>
          </a:p>
        </p:txBody>
      </p:sp>
      <p:sp>
        <p:nvSpPr>
          <p:cNvPr id="7" name="Obdélník 6"/>
          <p:cNvSpPr/>
          <p:nvPr/>
        </p:nvSpPr>
        <p:spPr>
          <a:xfrm>
            <a:off x="2915816" y="3878714"/>
            <a:ext cx="223224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Fáze spoření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48064" y="3878714"/>
            <a:ext cx="2232248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Řádný úvěr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91880" y="4257683"/>
            <a:ext cx="1656184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Překlenovací úvěr</a:t>
            </a: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Překlenovací úvěr ze stavebního spoření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3598"/>
            <a:ext cx="6768752" cy="3939902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Výše překlenovacího úvěru </a:t>
            </a:r>
          </a:p>
          <a:p>
            <a:pPr lvl="1" algn="just"/>
            <a:r>
              <a:rPr lang="cs-CZ" sz="2000" dirty="0"/>
              <a:t>výše vychází z výše sjednané cílové částky stavebního spoření (max. 100% cílové částky) </a:t>
            </a:r>
          </a:p>
          <a:p>
            <a:pPr lvl="1" algn="just"/>
            <a:r>
              <a:rPr lang="cs-CZ" sz="2000" dirty="0"/>
              <a:t>v případě zajištění úvěru zástavním právem k nemovitosti i z hodnoty zastavované nemovitosti. 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Obecně je poskytnutí překlenovacího úvěru vázáno na splnění stanovených podmínek, zejména odpovídající bonity (schopnosti splácet), dostatečného zajištění úvěru a naspoření stanovené části cílové, příp. přidělované částky, podle zvoleného druhu překlenovacího úvěru.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Splácení překlenovacího úvěru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3598"/>
            <a:ext cx="6768752" cy="3939902"/>
          </a:xfrm>
        </p:spPr>
        <p:txBody>
          <a:bodyPr>
            <a:normAutofit/>
          </a:bodyPr>
          <a:lstStyle/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Do doby, než budou splněny podmínky pro získání úvěru ze stavebního spoření, se platí pouze úroky z překlenovacího úvěru a případně </a:t>
            </a:r>
            <a:r>
              <a:rPr lang="cs-CZ" sz="2200" dirty="0" err="1"/>
              <a:t>dospořuje</a:t>
            </a:r>
            <a:r>
              <a:rPr lang="cs-CZ" sz="2200" dirty="0"/>
              <a:t> se do potřebné procentuální výše cílové částky. </a:t>
            </a:r>
          </a:p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Poté, co jsou splněny podmínky pro získání výhodného úvěru ze stavebního spoření, je překlenovací úvěr splacen výnosy ze stavebního spoření a přiděleným úvěrem ze stavebního spoření. </a:t>
            </a:r>
          </a:p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Provést mimořádnou splátku překlenovacího úvěru nebo úvěr zcela doplatit můžete po předchozí dohodě se stavební spořitelnou kdykoliv.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Ukončení stavebního spoření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3598"/>
            <a:ext cx="6768752" cy="3939902"/>
          </a:xfrm>
        </p:spPr>
        <p:txBody>
          <a:bodyPr>
            <a:normAutofit fontScale="92500" lnSpcReduction="10000"/>
          </a:bodyPr>
          <a:lstStyle/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Smlouva o stavebním spoření je uzavřena na dobu </a:t>
            </a:r>
            <a:r>
              <a:rPr lang="cs-CZ" sz="2200" b="1" dirty="0"/>
              <a:t>neurčitou</a:t>
            </a:r>
            <a:r>
              <a:rPr lang="cs-CZ" sz="2200" dirty="0"/>
              <a:t>. </a:t>
            </a:r>
          </a:p>
          <a:p>
            <a:pPr lvl="1" algn="just"/>
            <a:r>
              <a:rPr lang="cs-CZ" sz="2000" dirty="0"/>
              <a:t>Neplatí tedy, že po vypršení vázací lhůty je nutno úspory vyzvednout.</a:t>
            </a:r>
          </a:p>
          <a:p>
            <a:pPr lvl="1" algn="just"/>
            <a:r>
              <a:rPr lang="cs-CZ" sz="2000" dirty="0"/>
              <a:t>Spořit lze až do naspoření cílové částky (lze i navýšit podle konkrétních podmínek).</a:t>
            </a:r>
          </a:p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Vyzvednout úspory lze v rámci ukončení smlouvy. </a:t>
            </a:r>
          </a:p>
          <a:p>
            <a:pPr lvl="1" algn="just"/>
            <a:r>
              <a:rPr lang="cs-CZ" sz="2000" dirty="0"/>
              <a:t>Toto ukončení není na rozdíl od předčasného vypovězení smlouvy nijak sankciováno.</a:t>
            </a:r>
          </a:p>
          <a:p>
            <a:pPr lvl="1" algn="just"/>
            <a:r>
              <a:rPr lang="cs-CZ" sz="2000" dirty="0"/>
              <a:t>Většinou tříměsíční výpovědní lhůta, která platí i po uplynutí vázací doby.</a:t>
            </a:r>
          </a:p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 případě úmrtí je buď smlouva ukončena a dosud naspořené peníze jsou předmětem dědictví, nebo je předmětem dědictví celá smlouva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Zrušení stavebního spoření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3598"/>
            <a:ext cx="6768752" cy="3939902"/>
          </a:xfrm>
        </p:spPr>
        <p:txBody>
          <a:bodyPr>
            <a:normAutofit/>
          </a:bodyPr>
          <a:lstStyle/>
          <a:p>
            <a:pPr marL="266700" lvl="1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b="1" dirty="0"/>
              <a:t>O co přijdete při předčasném zrušení smlouvy o stavebním spoření: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/>
              <a:t>státní příspěvek a to i zpětně - z naspořené částky budou veškeré dosud obdržené státní příspěvky strhnuty 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/>
              <a:t>stavební spořitelny si často za předčasné zrušení smlouvy účtují ještě své sankce (určité procento cílové částky), 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/>
              <a:t>tříměsíční výpovědní lhůta.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/>
          <a:srcRect l="38844" t="39876" r="38842" b="34504"/>
          <a:stretch/>
        </p:blipFill>
        <p:spPr bwMode="auto">
          <a:xfrm>
            <a:off x="5868144" y="3037577"/>
            <a:ext cx="2304256" cy="2105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Srovnání nabídek stavebního spoření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347614"/>
            <a:ext cx="6768752" cy="3600400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</a:pPr>
            <a:r>
              <a:rPr lang="cs-CZ" sz="2000" dirty="0">
                <a:hlinkClick r:id="rId2"/>
              </a:rPr>
              <a:t>https://www.mesec.cz/produkty/stavebni-sporeni/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Vymezení stavebního spoření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840760" cy="3675856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Legislativa</a:t>
            </a:r>
          </a:p>
          <a:p>
            <a:pPr lvl="1" algn="just"/>
            <a:r>
              <a:rPr lang="cs-CZ" sz="1700" dirty="0"/>
              <a:t>zákon č. 96/1993 Sb., o stavebním spoření a státní podpoře stavebního spoření, ve znění pozdějších předpisů </a:t>
            </a:r>
          </a:p>
          <a:p>
            <a:pPr lvl="1" algn="just">
              <a:buNone/>
            </a:pPr>
            <a:endParaRPr lang="cs-CZ" sz="17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Historie stavebního spoření</a:t>
            </a:r>
          </a:p>
          <a:p>
            <a:pPr lvl="1" algn="just"/>
            <a:r>
              <a:rPr lang="cs-CZ" sz="1600" dirty="0">
                <a:hlinkClick r:id="rId2"/>
              </a:rPr>
              <a:t>http://www.</a:t>
            </a:r>
            <a:r>
              <a:rPr lang="cs-CZ" sz="1600" dirty="0" err="1">
                <a:hlinkClick r:id="rId2"/>
              </a:rPr>
              <a:t>acss.cz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cz</a:t>
            </a:r>
            <a:r>
              <a:rPr lang="cs-CZ" sz="1600" dirty="0">
                <a:hlinkClick r:id="rId2"/>
              </a:rPr>
              <a:t>/o-</a:t>
            </a:r>
            <a:r>
              <a:rPr lang="cs-CZ" sz="1600" dirty="0" err="1">
                <a:hlinkClick r:id="rId2"/>
              </a:rPr>
              <a:t>stavebnim</a:t>
            </a:r>
            <a:r>
              <a:rPr lang="cs-CZ" sz="1600" dirty="0">
                <a:hlinkClick r:id="rId2"/>
              </a:rPr>
              <a:t>-</a:t>
            </a:r>
            <a:r>
              <a:rPr lang="cs-CZ" sz="1600" dirty="0" err="1">
                <a:hlinkClick r:id="rId2"/>
              </a:rPr>
              <a:t>sporeni</a:t>
            </a:r>
            <a:r>
              <a:rPr lang="cs-CZ" sz="1600" dirty="0">
                <a:hlinkClick r:id="rId2"/>
              </a:rPr>
              <a:t>/historie-</a:t>
            </a:r>
            <a:r>
              <a:rPr lang="cs-CZ" sz="1600" dirty="0" err="1">
                <a:hlinkClick r:id="rId2"/>
              </a:rPr>
              <a:t>stavebniho</a:t>
            </a:r>
            <a:r>
              <a:rPr lang="cs-CZ" sz="1600" dirty="0">
                <a:hlinkClick r:id="rId2"/>
              </a:rPr>
              <a:t>-</a:t>
            </a:r>
            <a:r>
              <a:rPr lang="cs-CZ" sz="1600" dirty="0" err="1">
                <a:hlinkClick r:id="rId2"/>
              </a:rPr>
              <a:t>sporeni</a:t>
            </a:r>
            <a:r>
              <a:rPr lang="cs-CZ" sz="1600" dirty="0">
                <a:hlinkClick r:id="rId2"/>
              </a:rPr>
              <a:t>/</a:t>
            </a:r>
            <a:endParaRPr lang="cs-CZ" sz="1600" dirty="0"/>
          </a:p>
          <a:p>
            <a:pPr algn="just"/>
            <a:endParaRPr lang="cs-CZ" sz="20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Stavební spoření</a:t>
            </a:r>
          </a:p>
          <a:p>
            <a:pPr lvl="1" algn="just"/>
            <a:r>
              <a:rPr lang="cs-CZ" sz="1700" dirty="0"/>
              <a:t>Stavební spoření je účelové spoření spočívající v přijímání vkladů od účastníků stavebního spoření, poskytování úvěrů účastníkům stavebního spoření a poskytování příspěvku fyzickým osobám (státní podpora) účastníkům stavebního spoření. </a:t>
            </a:r>
          </a:p>
          <a:p>
            <a:pPr lvl="1" algn="just"/>
            <a:r>
              <a:rPr lang="cs-CZ" sz="1700" dirty="0"/>
              <a:t>Provozovatelem stavebního spoření je stavební spořitelna.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Stavební spořitelna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Stavební spořitelna je banka, která může vykonávat pouze činnosti, povolené v jí udělené bankovní licenci, kterými jsou stavební spoření a další činnosti podle zákona. </a:t>
            </a:r>
          </a:p>
          <a:p>
            <a:pPr lvl="1" algn="just">
              <a:spcBef>
                <a:spcPts val="600"/>
              </a:spcBef>
              <a:buClr>
                <a:srgbClr val="307871"/>
              </a:buClr>
            </a:pPr>
            <a:r>
              <a:rPr lang="cs-CZ" sz="2000" dirty="0"/>
              <a:t>tj. stavební spořitelna podniká dle zákona o bankách a zákona o stavebním spoření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Nyní  působí na českém trhu pět stavebních spořitelen: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/>
              <a:t>Českomoravská stavební spořitelna, a. s., 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/>
              <a:t>Modrá pyramida stavební spořitelna, a. s., 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/>
              <a:t>Raiffeisen stavební spořitelna a. s., 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/>
              <a:t>Stavební spořitelna České spořitelny, a. s., </a:t>
            </a:r>
          </a:p>
          <a:p>
            <a:pPr lvl="1" algn="just">
              <a:spcBef>
                <a:spcPts val="600"/>
              </a:spcBef>
            </a:pPr>
            <a:r>
              <a:rPr lang="cs-CZ" sz="2000"/>
              <a:t>Moneta (Wüstenrot) </a:t>
            </a:r>
            <a:r>
              <a:rPr lang="cs-CZ" sz="2000" dirty="0"/>
              <a:t>– stavební spořitelna a. 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Účastník stavebního spoření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Účastníkem stavebního spoření může být fyzická nebo právnická osoba.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Státní podporu může získat:</a:t>
            </a:r>
          </a:p>
          <a:p>
            <a:pPr lvl="1" algn="just"/>
            <a:r>
              <a:rPr lang="cs-CZ" sz="2000" dirty="0"/>
              <a:t>občan České republiky,</a:t>
            </a:r>
          </a:p>
          <a:p>
            <a:pPr lvl="1" algn="just"/>
            <a:r>
              <a:rPr lang="cs-CZ" sz="2000" dirty="0"/>
              <a:t>občan Evropské unie, kterému byl vydán průkaz nebo potvrzení o pobytu na území České republiky a přiděleno rodné číslo příslušným orgánem České republiky.</a:t>
            </a:r>
          </a:p>
          <a:p>
            <a:pPr lvl="1" algn="just"/>
            <a:r>
              <a:rPr lang="cs-CZ" sz="2000" dirty="0"/>
              <a:t>fyzická osoba s trvalým pobytem na území České republiky a rodným číslem přiděleným příslušným orgánem České republiky.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Smlouva o stavebním spoření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6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Osoba, která uzavře se stavební spořitelnou písemnou smlouvu, se stává </a:t>
            </a:r>
            <a:r>
              <a:rPr lang="cs-CZ" sz="2400" b="1" dirty="0"/>
              <a:t>účastníkem.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Účastník má právo na poskytnutí úvěru ze stavebního spoření na financování bytových potřeb po splnění podmínek zákona a podmínek stanovených stavební spořitelnou.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</a:pPr>
            <a:r>
              <a:rPr lang="cs-CZ" sz="2100" dirty="0"/>
              <a:t>Financováním bytových potřeb účastníka se rozumí i financování bytových potřeb osob blízkých. Za osobu blízkou se pro účely tohoto zákona považuje příbuzný v řadě přímé, sourozenec, manžel a partner podle zákona upravujícího registrované partnerství.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Délka čekací doby na poskytnutí peněžních prostředků z úvěru ze stavebního spoření nesmí být kratší než 24 měsíců od počátku doby spoření.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Stavební spořitelna může poskytnout účastníkovi úvěr do výše cílové částky, který slouží k úhradě nákladů na řešení bytových potřeb i v případě, kdy účastník nemá ještě nárok na poskytnutí úvěru ze stavebního spoření.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Smlouva musí obsahovat úrokovou sazbu z vkladů a úrokovou sazbu z úvěru ze stavebního spoření.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100" dirty="0"/>
              <a:t>Rozdíl mezi úrokovou sazbou z vkladů a úrokovou sazbou z úvěru ze stavebního spoření může činit nejvýše </a:t>
            </a:r>
            <a:r>
              <a:rPr lang="cs-CZ" sz="2100" b="1" dirty="0"/>
              <a:t>3 procentní body</a:t>
            </a:r>
            <a:r>
              <a:rPr lang="cs-CZ" sz="21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Smlouva o stavebním spoření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700" b="1" dirty="0"/>
              <a:t>Cílová částka </a:t>
            </a:r>
            <a:r>
              <a:rPr lang="cs-CZ" sz="1700" dirty="0"/>
              <a:t>se rovná součtu vkladů, státní podpory, úvěru ze stavebního spoření a úroků z vkladů a státní podpory, po odečtení daně z těchto úroků. </a:t>
            </a:r>
          </a:p>
          <a:p>
            <a:pPr marL="266700" indent="-266700">
              <a:lnSpc>
                <a:spcPct val="9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700" b="1" dirty="0"/>
              <a:t>Uspořená částka </a:t>
            </a:r>
            <a:r>
              <a:rPr lang="cs-CZ" sz="1700" dirty="0"/>
              <a:t>se rovná součtu vkladů, úroků z vkladů a úroků z připsaných záloh státní podpory, sníženému o daň z těchto úroků a o úhrady účtované stavební spořitelnou. 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500" dirty="0"/>
              <a:t>Uspořenou částku nelze v době spoření převést na jinou osobu.</a:t>
            </a:r>
          </a:p>
          <a:p>
            <a:pPr marL="266700" indent="-266700">
              <a:lnSpc>
                <a:spcPct val="9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700" b="1" dirty="0"/>
              <a:t>Doba spoření </a:t>
            </a:r>
            <a:r>
              <a:rPr lang="cs-CZ" sz="1700" dirty="0"/>
              <a:t>začíná dnem uzavření smlouvy a končí dnem uzavření smlouvy o úvěru ze stavebního spoření, nejdříve však uplynutím čekací doby (24 měsíců), nebo vyplacením zůstatku účtu stavebního spoření účastníka, nejpozději však dnem ukončení smlouvy, nebo zánikem právnické osoby jako účastníka.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Bytové potřeby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Bytovými potřebami účastníka, který je fyzickou osobou, se pro účely zákona rozumí: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400" dirty="0"/>
              <a:t>výstavba bytového domu, rodinného domu, nebo bytu ve vlastnictví,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400" dirty="0"/>
              <a:t>změna stavby na bytový dům, rodinný dům nebo byt,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400" dirty="0"/>
              <a:t>koupě bytového domu, rodinného domu nebo bytu včetně rozestavěné stavby těchto domů nebo bytu,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400" dirty="0"/>
              <a:t>koupě pozemku v souvislosti s výstavbou nebo koupí bytového domu,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400" dirty="0"/>
              <a:t>splacení členského vkladu nebo podílu v právnické osobě, jejímž je účastník členem nebo společníkem, stane-li se účastník nájemcem bytu, popřípadě bude-li mít jiné právo užívání k bytu, v bytovém nebo rodinném domě ve vlastnictví této PO,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400" dirty="0"/>
              <a:t>změna stavby, údržba stavby, nebo udržovací práce na</a:t>
            </a:r>
          </a:p>
          <a:p>
            <a:pPr lvl="1" algn="just"/>
            <a:r>
              <a:rPr lang="cs-CZ" sz="1200" dirty="0"/>
              <a:t>1. bytovém domě nebo rodinném domě, pokud jsou tyto ve vlastnictví nebo spoluvlastnictví účastníka nebo právnické osoby, jejímž je účastník členem nebo společníkem, a účastník je nájemcem bytu v takovém bytovém domě nebo rodinném domě, </a:t>
            </a:r>
          </a:p>
          <a:p>
            <a:pPr lvl="1" algn="just"/>
            <a:r>
              <a:rPr lang="cs-CZ" sz="1200" dirty="0"/>
              <a:t>2. bytu ve vlastnictví nebo spoluvlastnictví podle zvláštního právního předpisu, včetně úhrady podílu na změně, údržbě nebo udržovacích pracích týkajících se společných částí domu,</a:t>
            </a:r>
          </a:p>
          <a:p>
            <a:pPr lvl="1" algn="just"/>
            <a:r>
              <a:rPr lang="cs-CZ" sz="1200" dirty="0"/>
              <a:t>3. bytu v bytovém domě nebo rodinném domě, je-li účastník jeho nájemcem, nebo užívá-li byt z jiného právního důvodu, a stavební práce jsou prováděny se souhlasem vlastníka bytového domu nebo rodinného domu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Bytové potřeby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lphaLcParenR" startAt="7"/>
            </a:pPr>
            <a:r>
              <a:rPr lang="cs-CZ" sz="2400" dirty="0"/>
              <a:t>vypořádání společného jmění manželů nebo vypořádání spoluvlastníků, popřípadě dědiců v případě, že předmětem vypořádání je úhrada spoluvlastnického podílu na účely uvedené v písmenech a) až e) a písmenu h),</a:t>
            </a:r>
          </a:p>
          <a:p>
            <a:pPr marL="514350" indent="-514350" algn="just">
              <a:buFont typeface="+mj-lt"/>
              <a:buAutoNum type="alphaLcParenR" startAt="7"/>
            </a:pPr>
            <a:r>
              <a:rPr lang="cs-CZ" sz="2400" dirty="0"/>
              <a:t>úhrada za převod členských práv a povinností v družstvu, nebo za převod podílu v právnické osobě, stane-li se účastník nájemcem bytu, </a:t>
            </a:r>
          </a:p>
          <a:p>
            <a:pPr marL="514350" indent="-514350" algn="just">
              <a:buFont typeface="+mj-lt"/>
              <a:buAutoNum type="alphaLcParenR" startAt="7"/>
            </a:pPr>
            <a:r>
              <a:rPr lang="cs-CZ" sz="2400" dirty="0"/>
              <a:t>řešení bytové potřeby uvedené pod písmeny c) a d) úplatným převodem nebo přechodem podle zvláštního právního předpisu,</a:t>
            </a:r>
          </a:p>
          <a:p>
            <a:pPr marL="514350" indent="-514350" algn="just">
              <a:buFont typeface="+mj-lt"/>
              <a:buAutoNum type="alphaLcParenR" startAt="7"/>
            </a:pPr>
            <a:r>
              <a:rPr lang="cs-CZ" sz="2400" dirty="0"/>
              <a:t>připojení bytového domu nebo rodinného domu, nebo domu s byty ve vlastnictví k veřejným sítím technického vybavení, je-li účastník vlastníkem nebo spoluvlastníkem připojované stavby,</a:t>
            </a:r>
          </a:p>
          <a:p>
            <a:pPr marL="514350" indent="-514350" algn="just">
              <a:buFont typeface="+mj-lt"/>
              <a:buAutoNum type="alphaLcParenR" startAt="7"/>
            </a:pPr>
            <a:r>
              <a:rPr lang="cs-CZ" sz="2400" dirty="0"/>
              <a:t>splacení úvěru, nebo půjčky použitých na financování bytových potřeb uvedených pod písmeny a) až j) s výjimkou pokut nebo jiných sankcí.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Bytové potřeby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 účastníka, kterým je právnická osoba, se za použití úvěru ze stavebního spoření na bytové potřeby považuje použití úvěru: </a:t>
            </a:r>
          </a:p>
          <a:p>
            <a:pPr lvl="1">
              <a:buNone/>
            </a:pPr>
            <a:r>
              <a:rPr lang="cs-CZ" dirty="0"/>
              <a:t>a) na účely uvedené v odstavci 1 písm. a) až f) a i),</a:t>
            </a:r>
          </a:p>
          <a:p>
            <a:pPr lvl="1">
              <a:buNone/>
            </a:pPr>
            <a:r>
              <a:rPr lang="cs-CZ" dirty="0"/>
              <a:t>b) ke splacení úvěru nebo zápůjčky, použitých na financování bytových potřeb, uvedených v odstavci 1 písm. a) až f) a i), nebo</a:t>
            </a:r>
          </a:p>
          <a:p>
            <a:pPr lvl="1">
              <a:buNone/>
            </a:pPr>
            <a:r>
              <a:rPr lang="cs-CZ" dirty="0"/>
              <a:t>c) k výstavbě sítí technického vybavení.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1192</TotalTime>
  <Words>1767</Words>
  <Application>Microsoft Office PowerPoint</Application>
  <PresentationFormat>Předvádění na obrazovce (16:9)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683</vt:lpstr>
      <vt:lpstr>Custom Design</vt:lpstr>
      <vt:lpstr>Stavební spoření</vt:lpstr>
      <vt:lpstr>Vymezení stavebního spoření</vt:lpstr>
      <vt:lpstr>Stavební spořitelna</vt:lpstr>
      <vt:lpstr>Účastník stavebního spoření</vt:lpstr>
      <vt:lpstr>Smlouva o stavebním spoření (1)</vt:lpstr>
      <vt:lpstr>Smlouva o stavebním spoření (2)</vt:lpstr>
      <vt:lpstr>Bytové potřeby (1)</vt:lpstr>
      <vt:lpstr>Bytové potřeby (2)</vt:lpstr>
      <vt:lpstr>Bytové potřeby (3)</vt:lpstr>
      <vt:lpstr>Výše státní podpory</vt:lpstr>
      <vt:lpstr>Výplata státní podpory</vt:lpstr>
      <vt:lpstr>Daňové zvýhodnění</vt:lpstr>
      <vt:lpstr>Úvěr ze stavebního spoření</vt:lpstr>
      <vt:lpstr>Překlenovací úvěr ze stavebního spoření (1)</vt:lpstr>
      <vt:lpstr>Překlenovací úvěr ze stavebního spoření (2)</vt:lpstr>
      <vt:lpstr>Splácení překlenovacího úvěru</vt:lpstr>
      <vt:lpstr>Ukončení stavebního spoření</vt:lpstr>
      <vt:lpstr>Zrušení stavebního spoření</vt:lpstr>
      <vt:lpstr>Srovnání nabídek stavebního spoření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27</cp:revision>
  <dcterms:created xsi:type="dcterms:W3CDTF">2020-02-20T21:18:52Z</dcterms:created>
  <dcterms:modified xsi:type="dcterms:W3CDTF">2021-03-24T20:56:08Z</dcterms:modified>
</cp:coreProperties>
</file>