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60" r:id="rId3"/>
    <p:sldId id="257" r:id="rId4"/>
    <p:sldId id="26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58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Zadluženost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768752" cy="4083918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Celkovým nákladem není jen zaplacený úrok, ale i část jistiny.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Při splatnosti 30 let, úrokové sazbě 5 % </a:t>
            </a:r>
            <a:r>
              <a:rPr lang="cs-CZ" sz="3000" dirty="0" err="1"/>
              <a:t>p.a</a:t>
            </a:r>
            <a:r>
              <a:rPr lang="cs-CZ" sz="3000" dirty="0"/>
              <a:t>. a výši úvěru 700 000 Kč činí výše anuitní splátky 3 758 Kč.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Celkové roční náklady činí 45 096 Kč. Čisté roční nájemné zůstává stejné, tedy 63 000 Kč.</a:t>
            </a:r>
          </a:p>
          <a:p>
            <a:pPr algn="just">
              <a:lnSpc>
                <a:spcPct val="120000"/>
              </a:lnSpc>
            </a:pPr>
            <a:endParaRPr lang="cs-CZ" sz="2800" dirty="0"/>
          </a:p>
          <a:p>
            <a:pPr algn="just">
              <a:lnSpc>
                <a:spcPct val="120000"/>
              </a:lnSpc>
            </a:pPr>
            <a:r>
              <a:rPr lang="cs-CZ" sz="2800" dirty="0"/>
              <a:t>	% </a:t>
            </a:r>
            <a:r>
              <a:rPr lang="cs-CZ" sz="2800" dirty="0" err="1"/>
              <a:t>p.a</a:t>
            </a:r>
            <a:r>
              <a:rPr lang="cs-CZ" sz="2800" dirty="0"/>
              <a:t>.= (63 000 – 45 096 – 2 400) / (800 000 – 700 000)</a:t>
            </a:r>
          </a:p>
          <a:p>
            <a:pPr algn="just">
              <a:lnSpc>
                <a:spcPct val="120000"/>
              </a:lnSpc>
            </a:pPr>
            <a:r>
              <a:rPr lang="cs-CZ" sz="2800" b="1" dirty="0"/>
              <a:t>	% </a:t>
            </a:r>
            <a:r>
              <a:rPr lang="cs-CZ" sz="2800" b="1" dirty="0" err="1"/>
              <a:t>p.a</a:t>
            </a:r>
            <a:r>
              <a:rPr lang="cs-CZ" sz="2800" b="1" dirty="0"/>
              <a:t>.= 15,5 %</a:t>
            </a:r>
          </a:p>
          <a:p>
            <a:pPr algn="just">
              <a:lnSpc>
                <a:spcPct val="120000"/>
              </a:lnSpc>
            </a:pPr>
            <a:endParaRPr lang="cs-CZ" sz="2800" b="1" dirty="0"/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100" dirty="0"/>
              <a:t>Pozn. Pro zjednodušení není počítáno s navyšováním nájmu o výši inflace (což je velmi pravděpodobné).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100" dirty="0"/>
              <a:t>V tomto případě by byl výnos ještě vyšší (splátka úvěru je stále ve stejné výši a čisté nájemné se zvyšuje).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4598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400" b="1" dirty="0"/>
              <a:t>=&gt;</a:t>
            </a:r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Použitím dobrého dluhu dosahujeme vyššího výnosu, než v případě koupě bytu v hotovosti.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Využívání finanční páky pomáhá dosáhnout finanční nezávislosti.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Investice do nemovitostí má svá rizika!</a:t>
            </a:r>
          </a:p>
          <a:p>
            <a:pPr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Délka splatnosti hypotečního úvěru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b="1" dirty="0"/>
          </a:p>
          <a:p>
            <a:pPr marL="457200" lvl="1" indent="0" algn="ctr">
              <a:buNone/>
            </a:pPr>
            <a:endParaRPr lang="cs-CZ" sz="2000" b="1" dirty="0"/>
          </a:p>
          <a:p>
            <a:pPr marL="457200" lvl="1" indent="0" algn="ctr">
              <a:buNone/>
            </a:pPr>
            <a:r>
              <a:rPr lang="cs-CZ" sz="2000" b="1" dirty="0"/>
              <a:t>???Je výhodnější kratší hypotéka???</a:t>
            </a:r>
          </a:p>
          <a:p>
            <a:pPr marL="457200" lvl="1" indent="0" algn="ctr">
              <a:buNone/>
            </a:pPr>
            <a:r>
              <a:rPr lang="cs-CZ" sz="2000" b="1" dirty="0"/>
              <a:t>???Co lze získat delší splatností???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/>
              <a:t>Př. Investice do vlastního bydlení (1)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lnSpcReduction="10000"/>
          </a:bodyPr>
          <a:lstStyle/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Cena nemovitosti 1 mil. Kč, hypotéční úvěr ve výši 1 mil. Kč (100% hypotéka), úroková sazba 4 % </a:t>
            </a:r>
            <a:r>
              <a:rPr lang="cs-CZ" sz="2400" dirty="0" err="1"/>
              <a:t>p.a</a:t>
            </a:r>
            <a:r>
              <a:rPr lang="cs-CZ" sz="2400" dirty="0"/>
              <a:t>. (po využití daňových odpočtů ze zaplacených úroků). Porovnejte finanční dopad splatnosti hypotéčního úvěru 20 a 30 let.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Platí, že celkově je zaplaceno na úrocích více při použití delší splatnosti. Při použití delší hypotéky je nižší anuita. Rozdíl lze tedy investovat. Při investičním horizontu 30 let lze kalkulovat s výnosem 7 % </a:t>
            </a:r>
            <a:r>
              <a:rPr lang="cs-CZ" sz="2400" dirty="0" err="1"/>
              <a:t>p.a</a:t>
            </a:r>
            <a:r>
              <a:rPr lang="cs-CZ" sz="2400" dirty="0"/>
              <a:t>. (mix akciových a dluhopisových OPF).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35646"/>
            <a:ext cx="6864052" cy="1176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11910"/>
            <a:ext cx="6677570" cy="89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403648" y="2643758"/>
            <a:ext cx="6768752" cy="1224136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b="1" dirty="0"/>
          </a:p>
          <a:p>
            <a:pPr marL="457200" lvl="1" indent="0" algn="ctr">
              <a:buNone/>
            </a:pPr>
            <a:endParaRPr lang="cs-CZ" sz="2000" b="1" dirty="0"/>
          </a:p>
          <a:p>
            <a:pPr marL="457200" lvl="1" indent="0" algn="ctr">
              <a:buNone/>
            </a:pPr>
            <a:r>
              <a:rPr lang="cs-CZ" sz="2000" b="1" dirty="0"/>
              <a:t>Situace za 20 let: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/>
              <a:t>Př. Investice do vlastního bydlení (2)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3598"/>
            <a:ext cx="6768752" cy="393990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2400" b="1" dirty="0"/>
              <a:t>=&gt;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/>
              <a:t>Po dvaceti letech je možné třicetiletou hypotéku předčasně splatit z naspořených peněz. 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/>
              <a:t>Po případném splacení hypotéky zbývá částka 198 795 Kč. 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dirty="0"/>
              <a:t>Současná hodnota těchto finančních prostředků při předpokládané míře inflace 2 % </a:t>
            </a:r>
            <a:r>
              <a:rPr lang="cs-CZ" sz="2600" dirty="0" err="1"/>
              <a:t>p.a</a:t>
            </a:r>
            <a:r>
              <a:rPr lang="cs-CZ" sz="2600" dirty="0"/>
              <a:t>. je 133 783 Kč.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600" dirty="0"/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b="1" dirty="0"/>
              <a:t>Využitím delší doby splatnosti lze získat nižší splátku hypotéčního úvěru a tím možnost investovat ušetřené finanční prostředky výnosněji, něž je úroková sazba dluhu.</a:t>
            </a:r>
          </a:p>
          <a:p>
            <a:pPr marL="266700" lvl="1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600" b="1" dirty="0"/>
              <a:t>Neméně podstatnou výhodou je nižší zatížení cash flow.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563072" cy="857250"/>
          </a:xfrm>
        </p:spPr>
        <p:txBody>
          <a:bodyPr>
            <a:noAutofit/>
          </a:bodyPr>
          <a:lstStyle/>
          <a:p>
            <a:r>
              <a:rPr lang="cs-CZ" sz="3800" dirty="0"/>
              <a:t>Př. Investice do vlastního bydlení (3)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Koupě nemovitosti pomocí hypotečního úvěru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Díky nízkým úrokovým sazbám a dlouhé době splatnosti hypotéky může být hypotéční splátka celkem nízká a může být nižší něž nájemné, které dnes platíme majiteli bytu.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Ale splátka hypotéky není jediný výdaj.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Je nutné počítat ještě s pojištěním nemovitosti, pojištěním úvěru, výdaji na amortizaci.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Pokud jsou celkové výdaje spojené s vlastnictvím bytu vyšší než placené nájemné tak není hypotéka v takovém případě dobrým dluhem.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>
                <a:solidFill>
                  <a:srgbClr val="FF0000"/>
                </a:solidFill>
              </a:rPr>
              <a:t>Je nutné zvážit, jaká rizika zadlužení přinese.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779662"/>
            <a:ext cx="6768752" cy="1080120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???Lze označit pořízení vlastního bydlení za investici???</a:t>
            </a:r>
          </a:p>
          <a:p>
            <a:pPr algn="ctr"/>
            <a:r>
              <a:rPr lang="cs-CZ" sz="2000" b="1" dirty="0"/>
              <a:t>Srovnejte výhody a nevýhody nájmu a vlastního bydlení.</a:t>
            </a:r>
          </a:p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a nevýhody nájmu a vlastního bydlení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63638"/>
            <a:ext cx="702793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9502"/>
            <a:ext cx="6912768" cy="43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 nájemného a splátky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Výše nájmu roste v čase spolu s inflací (viz graf) a je nikdy nekončící výdaj.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Splátka hypotéčního úvěru je  po 15 letech vyšší než placené nájemné. 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Protože se ale jedná o anuitní splácení, částka v čase neroste. Reálně je tedy stále nižší. 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Po splacení úvěru je splátka nulová.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Zejména v prvních letech splácení hypotéky je splátka tvořena převážně úroky.  Tuto část splátky lze odečíst od základu daně a tak dosáhnout úspory na daních z příjmů (není zohledněno v grafu). 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Splátka úvěru není jediným výdajem spojeným s využitím hypotéčního úvěru (pojištění nemovitosti a schopnosti úvěr splácet).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Nájem často používají mladí lidé, kteří nejsou usazeni a nechtějí se vázat k jednomu místu.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1500" dirty="0"/>
              <a:t>Např. po dostudování vysoké školy 2 roky pracují, pak odjedou na rok do zahraničí a po návratu pracují v jiném městě. Zde je nájem pochopitelný.</a:t>
            </a:r>
          </a:p>
          <a:p>
            <a:pPr marL="266700" indent="-266700">
              <a:lnSpc>
                <a:spcPct val="9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dirty="0"/>
              <a:t>U klientů, kteří pracují a vydělávají, kteří chtějí bydlet na jednom místě, je většinou vhodnější si pořídit vlastní bydlení.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Výnosnost investice do nemovitosti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Jak se mění výnosnost investice v závislosti na způsobu financování?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Je výhodnější kupovat nemovitost v hotovosti, či použít hypotéční úvěr?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Modelový příklad:</a:t>
            </a:r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Cena bytu 800 000 Kč, čisté nájemné 6 000 Kč měsíčně.</a:t>
            </a:r>
          </a:p>
          <a:p>
            <a:pPr lvl="1" algn="just"/>
            <a:r>
              <a:rPr lang="cs-CZ" sz="2000" dirty="0"/>
              <a:t>U nemovitostí nelze počítat se stálým obsazením a tedy stálým pasivním příjmem.</a:t>
            </a:r>
          </a:p>
          <a:p>
            <a:pPr lvl="1" algn="just"/>
            <a:r>
              <a:rPr lang="cs-CZ" sz="2000" dirty="0"/>
              <a:t>Reálná obsazenost je 10,5 měsíce.</a:t>
            </a:r>
          </a:p>
          <a:p>
            <a:pPr lvl="1" algn="just"/>
            <a:r>
              <a:rPr lang="cs-CZ" sz="2000" dirty="0"/>
              <a:t>Pojištění nemovitosti stojí ročně na částku 800 000 Kč cca 2 400 Kč.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Koupě bytu v hotovosti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1609725"/>
            <a:ext cx="85915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Koupě bytu financovaná hypotečním úvěrem ve výši 700 000 Kč</a:t>
            </a:r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7654"/>
            <a:ext cx="68770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195736" y="2715765"/>
          <a:ext cx="6696744" cy="1296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3" imgW="3060360" imgH="609480" progId="Equation.3">
                  <p:embed/>
                </p:oleObj>
              </mc:Choice>
              <mc:Fallback>
                <p:oleObj name="Rovnice" r:id="rId3" imgW="3060360" imgH="60948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715765"/>
                        <a:ext cx="6696744" cy="12961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2051720" y="4299942"/>
            <a:ext cx="676875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66700" marR="0" lvl="0" indent="-2667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30787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2F7F9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Náklady na úvěr představují zaplacené úroky za půjčené peníze.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1228</TotalTime>
  <Words>806</Words>
  <Application>Microsoft Office PowerPoint</Application>
  <PresentationFormat>Předvádění na obrazovce (16:9)</PresentationFormat>
  <Paragraphs>87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683</vt:lpstr>
      <vt:lpstr>Custom Design</vt:lpstr>
      <vt:lpstr>Rovnice</vt:lpstr>
      <vt:lpstr>Zadluženost</vt:lpstr>
      <vt:lpstr>Koupě nemovitosti pomocí hypotečního úvěru</vt:lpstr>
      <vt:lpstr>Prezentace aplikace PowerPoint</vt:lpstr>
      <vt:lpstr>Výhody a nevýhody nájmu a vlastního bydlení</vt:lpstr>
      <vt:lpstr>Prezentace aplikace PowerPoint</vt:lpstr>
      <vt:lpstr>Porovnání nájemného a splátky</vt:lpstr>
      <vt:lpstr>Výnosnost investice do nemovitosti</vt:lpstr>
      <vt:lpstr>Koupě bytu v hotovosti</vt:lpstr>
      <vt:lpstr>Koupě bytu financovaná hypotečním úvěrem ve výši 700 000 Kč</vt:lpstr>
      <vt:lpstr>Prezentace aplikace PowerPoint</vt:lpstr>
      <vt:lpstr>Prezentace aplikace PowerPoint</vt:lpstr>
      <vt:lpstr>Délka splatnosti hypotečního úvěru</vt:lpstr>
      <vt:lpstr>Př. Investice do vlastního bydlení (1)</vt:lpstr>
      <vt:lpstr>Př. Investice do vlastního bydlení (2)</vt:lpstr>
      <vt:lpstr>Př. Investice do vlastního bydlení (3)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31</cp:revision>
  <dcterms:created xsi:type="dcterms:W3CDTF">2020-02-20T21:18:52Z</dcterms:created>
  <dcterms:modified xsi:type="dcterms:W3CDTF">2021-09-01T09:37:34Z</dcterms:modified>
</cp:coreProperties>
</file>