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9"/>
  </p:notesMasterIdLst>
  <p:sldIdLst>
    <p:sldId id="260" r:id="rId3"/>
    <p:sldId id="257" r:id="rId4"/>
    <p:sldId id="261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6" r:id="rId17"/>
    <p:sldId id="258" r:id="rId18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7F95"/>
    <a:srgbClr val="276B7D"/>
    <a:srgbClr val="235F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754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4CC9B0-F9A8-4A47-BCBF-6B99903757BF}" type="datetimeFigureOut">
              <a:rPr lang="cs-CZ" smtClean="0"/>
              <a:pPr/>
              <a:t>01.09.2021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A781C7-4DE8-41D1-BF01-488C4C975A17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- Templateswise.com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843558"/>
            <a:ext cx="7772400" cy="613891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fr-CA" dirty="0"/>
              <a:t>NAME OF 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385441"/>
            <a:ext cx="6400800" cy="521196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Company Name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33082"/>
            <a:ext cx="2133600" cy="27463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D888733-C297-41F8-80E4-8CB3233DDA61}" type="datetime1">
              <a:rPr lang="en-US" smtClean="0"/>
              <a:pPr>
                <a:defRPr/>
              </a:pPr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33082"/>
            <a:ext cx="2895600" cy="27463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33082"/>
            <a:ext cx="2133600" cy="27463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56A599E-94AB-43BC-B268-16036F087CF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214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&amp; Content - Templateswise.com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67744" y="206375"/>
            <a:ext cx="6419056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267744" y="1200150"/>
            <a:ext cx="6419056" cy="339407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Lorem ipsum dolor sit amet, consectetur adipisicing elit, sed do eiusmod tempor incididunt ut labore et dolore magna aliqua.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48751E-F467-4588-879A-183D7ACEEDCB}" type="datetime1">
              <a:rPr lang="en-US" smtClean="0"/>
              <a:pPr>
                <a:defRPr/>
              </a:pPr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3EF502-4A31-4CC4-97CA-057348DFF0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867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&amp; Content 2 - Templateswise.com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Lorem ipsum dolor sit amet, consectetur adipisicing elit, sed do eiusmod tempor incididunt ut labore et dolore magna aliqua.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A871C-D76A-4ACA-A85C-9CDD35746ED9}" type="datetime1">
              <a:rPr lang="en-US" smtClean="0"/>
              <a:pPr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0E372-16E5-448B-8779-3CCC855B5A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811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&amp; Content 3 - Templateswise.com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Lorem ipsum dolor sit amet, consectetur adipisicing elit, sed do eiusmod tempor incididunt ut labore et dolore magna aliqua.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430B8-F323-437B-B8EE-770E0E01A9B5}" type="datetime1">
              <a:rPr lang="en-US" smtClean="0"/>
              <a:pPr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0E372-16E5-448B-8779-3CCC855B5A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356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E5E4ECD-04CE-4CE8-835C-DCF03730B035}" type="datetime1">
              <a:rPr lang="en-US" smtClean="0"/>
              <a:pPr>
                <a:defRPr/>
              </a:pPr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15CB547-BD98-48D3-A116-E92DB10987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DC7E2-F018-4A0C-B0CA-0C6F419599FA}" type="datetime1">
              <a:rPr lang="en-US" smtClean="0"/>
              <a:pPr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ED9663-ED20-45C3-A444-C9BB90F124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259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4" r:id="rId2"/>
    <p:sldLayoutId id="2147483663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2F7F95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2F7F95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2F7F95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2F7F95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2F7F95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2F7F95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32607"/>
            <a:ext cx="7772400" cy="613891"/>
          </a:xfrm>
        </p:spPr>
        <p:txBody>
          <a:bodyPr/>
          <a:lstStyle/>
          <a:p>
            <a:r>
              <a:rPr lang="cs-CZ" sz="3600" dirty="0">
                <a:solidFill>
                  <a:srgbClr val="2F7F95"/>
                </a:solidFill>
                <a:latin typeface="+mn-lt"/>
                <a:ea typeface="+mn-ea"/>
                <a:cs typeface="+mn-cs"/>
              </a:rPr>
              <a:t>Zadluženost</a:t>
            </a:r>
            <a:endParaRPr lang="en-US" sz="3600" dirty="0">
              <a:solidFill>
                <a:srgbClr val="2F7F95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2427734"/>
            <a:ext cx="6400800" cy="521196"/>
          </a:xfrm>
        </p:spPr>
        <p:txBody>
          <a:bodyPr/>
          <a:lstStyle/>
          <a:p>
            <a:endParaRPr lang="en-US" dirty="0">
              <a:solidFill>
                <a:srgbClr val="2F7F95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6A599E-94AB-43BC-B268-16036F087CF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899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1720" y="1059582"/>
            <a:ext cx="6768752" cy="4083918"/>
          </a:xfrm>
        </p:spPr>
        <p:txBody>
          <a:bodyPr>
            <a:normAutofit fontScale="55000" lnSpcReduction="20000"/>
          </a:bodyPr>
          <a:lstStyle/>
          <a:p>
            <a:pPr marL="285750" indent="-28575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000" dirty="0"/>
              <a:t>Celkovým nákladem není jen zaplacený úrok, ale i část jistiny.</a:t>
            </a:r>
          </a:p>
          <a:p>
            <a:pPr marL="285750" indent="-28575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000" dirty="0"/>
              <a:t>Při splatnosti 30 let, úrokové sazbě 5 % </a:t>
            </a:r>
            <a:r>
              <a:rPr lang="cs-CZ" sz="3000" dirty="0" err="1"/>
              <a:t>p.a</a:t>
            </a:r>
            <a:r>
              <a:rPr lang="cs-CZ" sz="3000" dirty="0"/>
              <a:t>. a výši úvěru 700 000 Kč činí výše anuitní splátky 3 758 Kč. </a:t>
            </a:r>
          </a:p>
          <a:p>
            <a:pPr marL="285750" indent="-28575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000" dirty="0"/>
              <a:t>Celkové roční náklady činí 45 096 Kč. Čisté roční nájemné zůstává stejné, tedy 63 000 Kč.</a:t>
            </a:r>
          </a:p>
          <a:p>
            <a:pPr algn="just">
              <a:lnSpc>
                <a:spcPct val="120000"/>
              </a:lnSpc>
            </a:pPr>
            <a:endParaRPr lang="cs-CZ" sz="2800" dirty="0"/>
          </a:p>
          <a:p>
            <a:pPr algn="just">
              <a:lnSpc>
                <a:spcPct val="120000"/>
              </a:lnSpc>
            </a:pPr>
            <a:r>
              <a:rPr lang="cs-CZ" sz="2800" dirty="0"/>
              <a:t>	% </a:t>
            </a:r>
            <a:r>
              <a:rPr lang="cs-CZ" sz="2800" dirty="0" err="1"/>
              <a:t>p.a</a:t>
            </a:r>
            <a:r>
              <a:rPr lang="cs-CZ" sz="2800" dirty="0"/>
              <a:t>.= (63 000 – 45 096 – 2 400) / (800 000 – 700 000)</a:t>
            </a:r>
          </a:p>
          <a:p>
            <a:pPr algn="just">
              <a:lnSpc>
                <a:spcPct val="120000"/>
              </a:lnSpc>
            </a:pPr>
            <a:r>
              <a:rPr lang="cs-CZ" sz="2800" b="1" dirty="0"/>
              <a:t>	% </a:t>
            </a:r>
            <a:r>
              <a:rPr lang="cs-CZ" sz="2800" b="1" dirty="0" err="1"/>
              <a:t>p.a</a:t>
            </a:r>
            <a:r>
              <a:rPr lang="cs-CZ" sz="2800" b="1" dirty="0"/>
              <a:t>.= 15,5 %</a:t>
            </a:r>
          </a:p>
          <a:p>
            <a:pPr algn="just">
              <a:lnSpc>
                <a:spcPct val="120000"/>
              </a:lnSpc>
            </a:pPr>
            <a:endParaRPr lang="cs-CZ" sz="2800" b="1" dirty="0"/>
          </a:p>
          <a:p>
            <a:pPr marL="285750" indent="-28575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100" dirty="0"/>
              <a:t>Pozn. Pro zjednodušení není počítáno s navyšováním nájmu o výši inflace (což je velmi pravděpodobné).</a:t>
            </a:r>
          </a:p>
          <a:p>
            <a:pPr marL="285750" indent="-28575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100" dirty="0"/>
              <a:t>V tomto případě by byl výnos ještě vyšší (splátka úvěru je stále ve stejné výši a čisté nájemné se zvyšuje).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3EF502-4A31-4CC4-97CA-057348DFF0E7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695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1720" y="1200150"/>
            <a:ext cx="6768752" cy="3459832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cs-CZ" sz="2400" b="1" dirty="0"/>
              <a:t>=&gt;</a:t>
            </a:r>
            <a:endParaRPr lang="cs-CZ" sz="2400" dirty="0"/>
          </a:p>
          <a:p>
            <a:pPr algn="ctr"/>
            <a:endParaRPr lang="cs-CZ" sz="2400" dirty="0"/>
          </a:p>
          <a:p>
            <a:pPr algn="ctr"/>
            <a:r>
              <a:rPr lang="cs-CZ" sz="2400" dirty="0"/>
              <a:t>Použitím dobrého dluhu dosahujeme vyššího výnosu, než v případě koupě bytu v hotovosti.</a:t>
            </a:r>
          </a:p>
          <a:p>
            <a:pPr algn="ctr"/>
            <a:endParaRPr lang="cs-CZ" sz="2400" dirty="0"/>
          </a:p>
          <a:p>
            <a:pPr algn="ctr"/>
            <a:r>
              <a:rPr lang="cs-CZ" sz="2400" dirty="0"/>
              <a:t>Využívání finanční páky pomáhá dosáhnout finanční nezávislosti.</a:t>
            </a:r>
          </a:p>
          <a:p>
            <a:pPr algn="ctr"/>
            <a:endParaRPr lang="cs-CZ" sz="2400" dirty="0"/>
          </a:p>
          <a:p>
            <a:pPr algn="ctr"/>
            <a:r>
              <a:rPr lang="cs-CZ" sz="2400" dirty="0"/>
              <a:t>Investice do nemovitostí má svá rizika!</a:t>
            </a:r>
          </a:p>
          <a:p>
            <a:pPr algn="just"/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3EF502-4A31-4CC4-97CA-057348DFF0E7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695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Délka splatnosti hypotečního úvěru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1720" y="1200150"/>
            <a:ext cx="6768752" cy="3943350"/>
          </a:xfrm>
        </p:spPr>
        <p:txBody>
          <a:bodyPr>
            <a:normAutofit/>
          </a:bodyPr>
          <a:lstStyle/>
          <a:p>
            <a:pPr marL="457200" lvl="1" indent="0" algn="ctr">
              <a:buNone/>
            </a:pPr>
            <a:endParaRPr lang="cs-CZ" sz="2000" b="1" dirty="0"/>
          </a:p>
          <a:p>
            <a:pPr marL="457200" lvl="1" indent="0" algn="ctr">
              <a:buNone/>
            </a:pPr>
            <a:endParaRPr lang="cs-CZ" sz="2000" b="1" dirty="0"/>
          </a:p>
          <a:p>
            <a:pPr marL="457200" lvl="1" indent="0" algn="ctr">
              <a:buNone/>
            </a:pPr>
            <a:r>
              <a:rPr lang="cs-CZ" sz="2000" b="1" dirty="0"/>
              <a:t>???Je výhodnější kratší hypotéka???</a:t>
            </a:r>
          </a:p>
          <a:p>
            <a:pPr marL="457200" lvl="1" indent="0" algn="ctr">
              <a:buNone/>
            </a:pPr>
            <a:r>
              <a:rPr lang="cs-CZ" sz="2000" b="1" dirty="0"/>
              <a:t>???Co lze získat delší splatností???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3EF502-4A31-4CC4-97CA-057348DFF0E7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695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3728" y="206375"/>
            <a:ext cx="6563072" cy="857250"/>
          </a:xfrm>
        </p:spPr>
        <p:txBody>
          <a:bodyPr>
            <a:noAutofit/>
          </a:bodyPr>
          <a:lstStyle/>
          <a:p>
            <a:r>
              <a:rPr lang="cs-CZ" sz="3800" dirty="0"/>
              <a:t>Př. Investice do vlastního bydlení (1)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1720" y="1200150"/>
            <a:ext cx="6768752" cy="3943350"/>
          </a:xfrm>
        </p:spPr>
        <p:txBody>
          <a:bodyPr>
            <a:normAutofit lnSpcReduction="10000"/>
          </a:bodyPr>
          <a:lstStyle/>
          <a:p>
            <a:pPr marL="266700" lvl="1" indent="-266700"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400" dirty="0"/>
              <a:t>Cena nemovitosti 1 mil. Kč, hypotéční úvěr ve výši 1 mil. Kč (100% hypotéka), úroková sazba 4 % </a:t>
            </a:r>
            <a:r>
              <a:rPr lang="cs-CZ" sz="2400" dirty="0" err="1"/>
              <a:t>p.a</a:t>
            </a:r>
            <a:r>
              <a:rPr lang="cs-CZ" sz="2400" dirty="0"/>
              <a:t>. (po využití daňových odpočtů ze zaplacených úroků). Porovnejte finanční dopad splatnosti hypotéčního úvěru 20 a 30 let.</a:t>
            </a:r>
          </a:p>
          <a:p>
            <a:pPr marL="266700" lvl="1" indent="-266700"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400" dirty="0"/>
              <a:t>Platí, že celkově je zaplaceno na úrocích více při použití delší splatnosti. Při použití delší hypotéky je nižší anuita. Rozdíl lze tedy investovat. Při investičním horizontu 30 let lze kalkulovat s výnosem 7 % </a:t>
            </a:r>
            <a:r>
              <a:rPr lang="cs-CZ" sz="2400" dirty="0" err="1"/>
              <a:t>p.a</a:t>
            </a:r>
            <a:r>
              <a:rPr lang="cs-CZ" sz="2400" dirty="0"/>
              <a:t>. (mix akciových a dluhopisových OPF).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3EF502-4A31-4CC4-97CA-057348DFF0E7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695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3EF502-4A31-4CC4-97CA-057348DFF0E7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1635646"/>
            <a:ext cx="6864052" cy="1176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4011910"/>
            <a:ext cx="6677570" cy="894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1403648" y="2643758"/>
            <a:ext cx="6768752" cy="1224136"/>
          </a:xfrm>
        </p:spPr>
        <p:txBody>
          <a:bodyPr>
            <a:normAutofit/>
          </a:bodyPr>
          <a:lstStyle/>
          <a:p>
            <a:pPr marL="457200" lvl="1" indent="0" algn="ctr">
              <a:buNone/>
            </a:pPr>
            <a:endParaRPr lang="cs-CZ" sz="2000" b="1" dirty="0"/>
          </a:p>
          <a:p>
            <a:pPr marL="457200" lvl="1" indent="0" algn="ctr">
              <a:buNone/>
            </a:pPr>
            <a:endParaRPr lang="cs-CZ" sz="2000" b="1" dirty="0"/>
          </a:p>
          <a:p>
            <a:pPr marL="457200" lvl="1" indent="0" algn="ctr">
              <a:buNone/>
            </a:pPr>
            <a:r>
              <a:rPr lang="cs-CZ" sz="2000" b="1" dirty="0"/>
              <a:t>Situace za 20 let:</a:t>
            </a:r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23728" y="206375"/>
            <a:ext cx="6563072" cy="857250"/>
          </a:xfrm>
        </p:spPr>
        <p:txBody>
          <a:bodyPr>
            <a:noAutofit/>
          </a:bodyPr>
          <a:lstStyle/>
          <a:p>
            <a:r>
              <a:rPr lang="cs-CZ" sz="3800" dirty="0"/>
              <a:t>Př. Investice do vlastního bydlení (2)</a:t>
            </a:r>
            <a:endParaRPr lang="en-US" sz="3800" dirty="0"/>
          </a:p>
        </p:txBody>
      </p:sp>
    </p:spTree>
    <p:extLst>
      <p:ext uri="{BB962C8B-B14F-4D97-AF65-F5344CB8AC3E}">
        <p14:creationId xmlns:p14="http://schemas.microsoft.com/office/powerpoint/2010/main" val="1685695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1720" y="1203598"/>
            <a:ext cx="6768752" cy="3939902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cs-CZ" sz="2400" b="1" dirty="0"/>
              <a:t>=&gt;</a:t>
            </a:r>
          </a:p>
          <a:p>
            <a:pPr marL="266700" lvl="1" indent="-266700"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600" dirty="0"/>
              <a:t>Po dvaceti letech je možné třicetiletou hypotéku předčasně splatit z naspořených peněz. </a:t>
            </a:r>
          </a:p>
          <a:p>
            <a:pPr marL="266700" lvl="1" indent="-266700"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600" dirty="0"/>
              <a:t>Po případném splacení hypotéky zbývá částka 198 795 Kč. </a:t>
            </a:r>
          </a:p>
          <a:p>
            <a:pPr marL="266700" lvl="1" indent="-266700"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600" dirty="0"/>
              <a:t>Současná hodnota těchto finančních prostředků při předpokládané míře inflace 2 % </a:t>
            </a:r>
            <a:r>
              <a:rPr lang="cs-CZ" sz="2600" dirty="0" err="1"/>
              <a:t>p.a</a:t>
            </a:r>
            <a:r>
              <a:rPr lang="cs-CZ" sz="2600" dirty="0"/>
              <a:t>. je 133 783 Kč.</a:t>
            </a:r>
          </a:p>
          <a:p>
            <a:pPr marL="266700" lvl="1" indent="-266700">
              <a:buClr>
                <a:srgbClr val="307871"/>
              </a:buClr>
              <a:buFont typeface="Arial" pitchFamily="34" charset="0"/>
              <a:buChar char="•"/>
            </a:pPr>
            <a:endParaRPr lang="cs-CZ" sz="2600" dirty="0"/>
          </a:p>
          <a:p>
            <a:pPr marL="266700" lvl="1" indent="-266700"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600" b="1" dirty="0"/>
              <a:t>Využitím delší doby splatnosti lze získat nižší splátku hypotéčního úvěru a tím možnost investovat ušetřené finanční prostředky výnosněji, něž je úroková sazba dluhu.</a:t>
            </a:r>
          </a:p>
          <a:p>
            <a:pPr marL="266700" lvl="1" indent="-266700"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600" b="1" dirty="0"/>
              <a:t>Neméně podstatnou výhodou je nižší zatížení cash flow.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3EF502-4A31-4CC4-97CA-057348DFF0E7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123728" y="206375"/>
            <a:ext cx="6563072" cy="857250"/>
          </a:xfrm>
        </p:spPr>
        <p:txBody>
          <a:bodyPr>
            <a:noAutofit/>
          </a:bodyPr>
          <a:lstStyle/>
          <a:p>
            <a:r>
              <a:rPr lang="cs-CZ" sz="3800" dirty="0"/>
              <a:t>Př. Investice do vlastního bydlení (3)</a:t>
            </a:r>
            <a:endParaRPr lang="en-US" sz="3800" dirty="0"/>
          </a:p>
        </p:txBody>
      </p:sp>
    </p:spTree>
    <p:extLst>
      <p:ext uri="{BB962C8B-B14F-4D97-AF65-F5344CB8AC3E}">
        <p14:creationId xmlns:p14="http://schemas.microsoft.com/office/powerpoint/2010/main" val="1685695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M Ě J T E   S E   H E Z K Y</a:t>
            </a:r>
          </a:p>
          <a:p>
            <a:r>
              <a:rPr lang="cs-CZ" sz="5000" dirty="0">
                <a:sym typeface="Wingdings" pitchFamily="2" charset="2"/>
              </a:rPr>
              <a:t></a:t>
            </a:r>
            <a:endParaRPr lang="en-US" sz="50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0E372-16E5-448B-8779-3CCC855B5AE6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301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Koupě nemovitosti pomocí hypotečního úvěru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1720" y="1200150"/>
            <a:ext cx="6840760" cy="3675856"/>
          </a:xfrm>
        </p:spPr>
        <p:txBody>
          <a:bodyPr>
            <a:normAutofit lnSpcReduction="10000"/>
          </a:bodyPr>
          <a:lstStyle/>
          <a:p>
            <a:pPr marL="266700" indent="-266700"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100" dirty="0"/>
              <a:t>Díky nízkým úrokovým sazbám a dlouhé době splatnosti hypotéky může být hypotéční splátka celkem nízká a může být nižší něž nájemné, které dnes platíme majiteli bytu. </a:t>
            </a:r>
          </a:p>
          <a:p>
            <a:pPr marL="266700" indent="-266700"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100" dirty="0"/>
              <a:t>Ale splátka hypotéky není jediný výdaj.</a:t>
            </a:r>
          </a:p>
          <a:p>
            <a:pPr marL="266700" indent="-266700"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100" dirty="0"/>
              <a:t>Je nutné počítat ještě s pojištěním nemovitosti, pojištěním úvěru, výdaji na amortizaci. </a:t>
            </a:r>
          </a:p>
          <a:p>
            <a:pPr marL="266700" indent="-266700"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100" dirty="0"/>
              <a:t>Pokud jsou celkové výdaje spojené s vlastnictvím bytu vyšší než placené nájemné tak není hypotéka v takovém případě dobrým dluhem.</a:t>
            </a:r>
          </a:p>
          <a:p>
            <a:pPr marL="266700" indent="-266700">
              <a:buClr>
                <a:srgbClr val="307871"/>
              </a:buClr>
              <a:buFont typeface="Arial" pitchFamily="34" charset="0"/>
              <a:buChar char="•"/>
            </a:pPr>
            <a:endParaRPr lang="cs-CZ" sz="2100" dirty="0"/>
          </a:p>
          <a:p>
            <a:pPr marL="266700" indent="-266700"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100" b="1" dirty="0">
                <a:solidFill>
                  <a:srgbClr val="FF0000"/>
                </a:solidFill>
              </a:rPr>
              <a:t>Je nutné zvážit, jaká rizika zadlužení přinese.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3EF502-4A31-4CC4-97CA-057348DFF0E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695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1720" y="1779662"/>
            <a:ext cx="6768752" cy="1080120"/>
          </a:xfrm>
        </p:spPr>
        <p:txBody>
          <a:bodyPr>
            <a:normAutofit/>
          </a:bodyPr>
          <a:lstStyle/>
          <a:p>
            <a:pPr algn="ctr"/>
            <a:r>
              <a:rPr lang="cs-CZ" sz="2000" b="1" dirty="0"/>
              <a:t>???Lze označit pořízení vlastního bydlení za investici???</a:t>
            </a:r>
          </a:p>
          <a:p>
            <a:pPr algn="ctr"/>
            <a:r>
              <a:rPr lang="cs-CZ" sz="2000" b="1" dirty="0"/>
              <a:t>Srovnejte výhody a nevýhody nájmu a vlastního bydlení.</a:t>
            </a:r>
          </a:p>
          <a:p>
            <a:pPr marL="266700" indent="-266700">
              <a:buClr>
                <a:srgbClr val="307871"/>
              </a:buClr>
            </a:pP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3EF502-4A31-4CC4-97CA-057348DFF0E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695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Výhody a nevýhody nájmu a vlastního bydlení</a:t>
            </a: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3EF502-4A31-4CC4-97CA-057348DFF0E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563638"/>
            <a:ext cx="7027937" cy="252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85695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3EF502-4A31-4CC4-97CA-057348DFF0E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339502"/>
            <a:ext cx="6912768" cy="4378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85695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Porovnání nájemného a splátky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1720" y="1200150"/>
            <a:ext cx="6768752" cy="3943350"/>
          </a:xfrm>
        </p:spPr>
        <p:txBody>
          <a:bodyPr>
            <a:normAutofit fontScale="92500" lnSpcReduction="20000"/>
          </a:bodyPr>
          <a:lstStyle/>
          <a:p>
            <a:pPr marL="266700" indent="-266700">
              <a:lnSpc>
                <a:spcPct val="90000"/>
              </a:lnSpc>
              <a:spcAft>
                <a:spcPts val="600"/>
              </a:spcAft>
              <a:buClr>
                <a:srgbClr val="307871"/>
              </a:buClr>
              <a:buFont typeface="Arial" pitchFamily="34" charset="0"/>
              <a:buChar char="•"/>
            </a:pPr>
            <a:r>
              <a:rPr lang="cs-CZ" sz="1600" dirty="0"/>
              <a:t>Výše nájmu roste v čase spolu s inflací (viz graf) a je nikdy nekončící výdaj.</a:t>
            </a:r>
          </a:p>
          <a:p>
            <a:pPr marL="266700" indent="-266700">
              <a:lnSpc>
                <a:spcPct val="90000"/>
              </a:lnSpc>
              <a:spcAft>
                <a:spcPts val="600"/>
              </a:spcAft>
              <a:buClr>
                <a:srgbClr val="307871"/>
              </a:buClr>
              <a:buFont typeface="Arial" pitchFamily="34" charset="0"/>
              <a:buChar char="•"/>
            </a:pPr>
            <a:r>
              <a:rPr lang="cs-CZ" sz="1600" dirty="0"/>
              <a:t>Splátka hypotéčního úvěru je  po 15 letech vyšší než placené nájemné. </a:t>
            </a:r>
          </a:p>
          <a:p>
            <a:pPr marL="266700" indent="-266700">
              <a:lnSpc>
                <a:spcPct val="90000"/>
              </a:lnSpc>
              <a:spcAft>
                <a:spcPts val="600"/>
              </a:spcAft>
              <a:buClr>
                <a:srgbClr val="307871"/>
              </a:buClr>
              <a:buFont typeface="Arial" pitchFamily="34" charset="0"/>
              <a:buChar char="•"/>
            </a:pPr>
            <a:r>
              <a:rPr lang="cs-CZ" sz="1600" dirty="0"/>
              <a:t>Protože se ale jedná o anuitní splácení, částka v čase neroste. Reálně je tedy stále nižší. </a:t>
            </a:r>
          </a:p>
          <a:p>
            <a:pPr marL="266700" indent="-266700">
              <a:lnSpc>
                <a:spcPct val="90000"/>
              </a:lnSpc>
              <a:spcAft>
                <a:spcPts val="600"/>
              </a:spcAft>
              <a:buClr>
                <a:srgbClr val="307871"/>
              </a:buClr>
              <a:buFont typeface="Arial" pitchFamily="34" charset="0"/>
              <a:buChar char="•"/>
            </a:pPr>
            <a:r>
              <a:rPr lang="cs-CZ" sz="1600" dirty="0"/>
              <a:t>Po splacení úvěru je splátka nulová.</a:t>
            </a:r>
          </a:p>
          <a:p>
            <a:pPr marL="266700" indent="-266700">
              <a:lnSpc>
                <a:spcPct val="90000"/>
              </a:lnSpc>
              <a:spcAft>
                <a:spcPts val="600"/>
              </a:spcAft>
              <a:buClr>
                <a:srgbClr val="307871"/>
              </a:buClr>
              <a:buFont typeface="Arial" pitchFamily="34" charset="0"/>
              <a:buChar char="•"/>
            </a:pPr>
            <a:r>
              <a:rPr lang="cs-CZ" sz="1600" dirty="0"/>
              <a:t>Zejména v prvních letech splácení hypotéky je splátka tvořena převážně úroky.  Tuto část splátky lze odečíst od základu daně a tak dosáhnout úspory na daních z příjmů (není zohledněno v grafu). </a:t>
            </a:r>
          </a:p>
          <a:p>
            <a:pPr marL="266700" indent="-266700">
              <a:lnSpc>
                <a:spcPct val="90000"/>
              </a:lnSpc>
              <a:spcAft>
                <a:spcPts val="600"/>
              </a:spcAft>
              <a:buClr>
                <a:srgbClr val="307871"/>
              </a:buClr>
              <a:buFont typeface="Arial" pitchFamily="34" charset="0"/>
              <a:buChar char="•"/>
            </a:pPr>
            <a:r>
              <a:rPr lang="cs-CZ" sz="1600" dirty="0"/>
              <a:t>Splátka úvěru není jediným výdajem spojeným s využitím hypotéčního úvěru (pojištění nemovitosti a schopnosti úvěr splácet).</a:t>
            </a:r>
          </a:p>
          <a:p>
            <a:pPr marL="266700" indent="-266700">
              <a:lnSpc>
                <a:spcPct val="90000"/>
              </a:lnSpc>
              <a:spcAft>
                <a:spcPts val="600"/>
              </a:spcAft>
              <a:buClr>
                <a:srgbClr val="307871"/>
              </a:buClr>
              <a:buFont typeface="Arial" pitchFamily="34" charset="0"/>
              <a:buChar char="•"/>
            </a:pPr>
            <a:r>
              <a:rPr lang="cs-CZ" sz="1600" dirty="0"/>
              <a:t>Nájem často používají mladí lidé, kteří nejsou usazeni a nechtějí se vázat k jednomu místu.</a:t>
            </a:r>
          </a:p>
          <a:p>
            <a:pPr lvl="1" algn="just">
              <a:lnSpc>
                <a:spcPct val="110000"/>
              </a:lnSpc>
              <a:spcAft>
                <a:spcPts val="600"/>
              </a:spcAft>
              <a:buClr>
                <a:srgbClr val="307871"/>
              </a:buClr>
            </a:pPr>
            <a:r>
              <a:rPr lang="cs-CZ" sz="1500" dirty="0"/>
              <a:t>Např. po dostudování vysoké školy 2 roky pracují, pak odjedou na rok do zahraničí a po návratu pracují v jiném městě. Zde je nájem pochopitelný.</a:t>
            </a:r>
          </a:p>
          <a:p>
            <a:pPr marL="266700" indent="-266700">
              <a:lnSpc>
                <a:spcPct val="90000"/>
              </a:lnSpc>
              <a:spcAft>
                <a:spcPts val="600"/>
              </a:spcAft>
              <a:buClr>
                <a:srgbClr val="307871"/>
              </a:buClr>
              <a:buFont typeface="Arial" pitchFamily="34" charset="0"/>
              <a:buChar char="•"/>
            </a:pPr>
            <a:r>
              <a:rPr lang="cs-CZ" sz="1600" dirty="0"/>
              <a:t>U klientů, kteří pracují a vydělávají, kteří chtějí bydlet na jednom místě, je většinou vhodnější si pořídit vlastní bydlení.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3EF502-4A31-4CC4-97CA-057348DFF0E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695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Výnosnost investice do nemovitosti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1720" y="1200150"/>
            <a:ext cx="6768752" cy="3943350"/>
          </a:xfrm>
        </p:spPr>
        <p:txBody>
          <a:bodyPr>
            <a:normAutofit/>
          </a:bodyPr>
          <a:lstStyle/>
          <a:p>
            <a:pPr marL="266700" indent="-266700">
              <a:lnSpc>
                <a:spcPct val="80000"/>
              </a:lnSpc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100" dirty="0"/>
              <a:t>Jak se mění výnosnost investice v závislosti na způsobu financování?</a:t>
            </a:r>
          </a:p>
          <a:p>
            <a:pPr marL="266700" indent="-266700">
              <a:lnSpc>
                <a:spcPct val="80000"/>
              </a:lnSpc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100" dirty="0"/>
              <a:t>Je výhodnější kupovat nemovitost v hotovosti, či použít hypotéční úvěr?</a:t>
            </a:r>
          </a:p>
          <a:p>
            <a:pPr marL="266700" indent="-266700">
              <a:lnSpc>
                <a:spcPct val="80000"/>
              </a:lnSpc>
              <a:buClr>
                <a:srgbClr val="307871"/>
              </a:buClr>
              <a:buFont typeface="Arial" pitchFamily="34" charset="0"/>
              <a:buChar char="•"/>
            </a:pPr>
            <a:endParaRPr lang="cs-CZ" sz="2100" dirty="0"/>
          </a:p>
          <a:p>
            <a:pPr marL="266700" indent="-266700">
              <a:lnSpc>
                <a:spcPct val="80000"/>
              </a:lnSpc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100" b="1" dirty="0"/>
              <a:t>Modelový příklad:</a:t>
            </a:r>
          </a:p>
          <a:p>
            <a:pPr marL="266700" indent="-266700">
              <a:lnSpc>
                <a:spcPct val="80000"/>
              </a:lnSpc>
              <a:buClr>
                <a:srgbClr val="307871"/>
              </a:buClr>
              <a:buFont typeface="Arial" pitchFamily="34" charset="0"/>
              <a:buChar char="•"/>
            </a:pPr>
            <a:r>
              <a:rPr lang="cs-CZ" sz="2100" dirty="0"/>
              <a:t>Cena bytu 800 000 Kč, čisté nájemné 6 000 Kč měsíčně.</a:t>
            </a:r>
          </a:p>
          <a:p>
            <a:pPr lvl="1" algn="just"/>
            <a:r>
              <a:rPr lang="cs-CZ" sz="2000" dirty="0"/>
              <a:t>U nemovitostí nelze počítat se stálým obsazením a tedy stálým pasivním příjmem.</a:t>
            </a:r>
          </a:p>
          <a:p>
            <a:pPr lvl="1" algn="just"/>
            <a:r>
              <a:rPr lang="cs-CZ" sz="2000" dirty="0"/>
              <a:t>Reálná obsazenost je 10,5 měsíce.</a:t>
            </a:r>
          </a:p>
          <a:p>
            <a:pPr lvl="1" algn="just"/>
            <a:r>
              <a:rPr lang="cs-CZ" sz="2000" dirty="0"/>
              <a:t>Pojištění nemovitosti stojí ročně na částku 800 000 Kč cca 2 400 Kč.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3EF502-4A31-4CC4-97CA-057348DFF0E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695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Koupě bytu v hotovosti</a:t>
            </a: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3EF502-4A31-4CC4-97CA-057348DFF0E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6225" y="1609725"/>
            <a:ext cx="8591550" cy="192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85695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dirty="0"/>
              <a:t>Koupě bytu financovaná hypotečním úvěrem ve výši 700 000 Kč</a:t>
            </a:r>
            <a:endParaRPr lang="en-US" sz="3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3EF502-4A31-4CC4-97CA-057348DFF0E7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1707654"/>
            <a:ext cx="6877050" cy="54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051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2195736" y="2715765"/>
          <a:ext cx="6696744" cy="12961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Rovnice" r:id="rId3" imgW="3060360" imgH="609480" progId="Equation.3">
                  <p:embed/>
                </p:oleObj>
              </mc:Choice>
              <mc:Fallback>
                <p:oleObj name="Rovnice" r:id="rId3" imgW="3060360" imgH="609480" progId="Equation.3">
                  <p:embed/>
                  <p:pic>
                    <p:nvPicPr>
                      <p:cNvPr id="0" name="Picture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2715765"/>
                        <a:ext cx="6696744" cy="129614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2051720" y="4299942"/>
            <a:ext cx="6768752" cy="43204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266700" marR="0" lvl="0" indent="-2667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307871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cs-CZ" sz="2100" b="0" i="0" u="none" strike="noStrike" kern="1200" cap="none" spc="0" normalizeH="0" baseline="0" noProof="0" dirty="0">
                <a:ln>
                  <a:noFill/>
                </a:ln>
                <a:solidFill>
                  <a:srgbClr val="2F7F95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Náklady na úvěr představují zaplacené úroky za půjčené peníze.</a:t>
            </a:r>
          </a:p>
        </p:txBody>
      </p:sp>
    </p:spTree>
    <p:extLst>
      <p:ext uri="{BB962C8B-B14F-4D97-AF65-F5344CB8AC3E}">
        <p14:creationId xmlns:p14="http://schemas.microsoft.com/office/powerpoint/2010/main" val="1685695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theme/theme1.xml><?xml version="1.0" encoding="utf-8"?>
<a:theme xmlns:a="http://schemas.openxmlformats.org/drawingml/2006/main" name="683">
  <a:themeElements>
    <a:clrScheme name="Spring Field PowerPoint Template">
      <a:dk1>
        <a:srgbClr val="2F7F95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683</Template>
  <TotalTime>1228</TotalTime>
  <Words>806</Words>
  <Application>Microsoft Office PowerPoint</Application>
  <PresentationFormat>Předvádění na obrazovce (16:9)</PresentationFormat>
  <Paragraphs>87</Paragraphs>
  <Slides>16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2</vt:i4>
      </vt:variant>
      <vt:variant>
        <vt:lpstr>Motiv</vt:lpstr>
      </vt:variant>
      <vt:variant>
        <vt:i4>2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1" baseType="lpstr">
      <vt:lpstr>Arial</vt:lpstr>
      <vt:lpstr>Calibri</vt:lpstr>
      <vt:lpstr>683</vt:lpstr>
      <vt:lpstr>Custom Design</vt:lpstr>
      <vt:lpstr>Rovnice</vt:lpstr>
      <vt:lpstr>Zadluženost</vt:lpstr>
      <vt:lpstr>Koupě nemovitosti pomocí hypotečního úvěru</vt:lpstr>
      <vt:lpstr>Prezentace aplikace PowerPoint</vt:lpstr>
      <vt:lpstr>Výhody a nevýhody nájmu a vlastního bydlení</vt:lpstr>
      <vt:lpstr>Prezentace aplikace PowerPoint</vt:lpstr>
      <vt:lpstr>Porovnání nájemného a splátky</vt:lpstr>
      <vt:lpstr>Výnosnost investice do nemovitosti</vt:lpstr>
      <vt:lpstr>Koupě bytu v hotovosti</vt:lpstr>
      <vt:lpstr>Koupě bytu financovaná hypotečním úvěrem ve výši 700 000 Kč</vt:lpstr>
      <vt:lpstr>Prezentace aplikace PowerPoint</vt:lpstr>
      <vt:lpstr>Prezentace aplikace PowerPoint</vt:lpstr>
      <vt:lpstr>Délka splatnosti hypotečního úvěru</vt:lpstr>
      <vt:lpstr>Př. Investice do vlastního bydlení (1)</vt:lpstr>
      <vt:lpstr>Př. Investice do vlastního bydlení (2)</vt:lpstr>
      <vt:lpstr>Př. Investice do vlastního bydlení (3)</vt:lpstr>
      <vt:lpstr>Prezentace aplikace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vodova</dc:creator>
  <cp:lastModifiedBy>Roman Hlawiczka</cp:lastModifiedBy>
  <cp:revision>31</cp:revision>
  <dcterms:created xsi:type="dcterms:W3CDTF">2020-02-20T21:18:52Z</dcterms:created>
  <dcterms:modified xsi:type="dcterms:W3CDTF">2021-09-01T09:37:34Z</dcterms:modified>
</cp:coreProperties>
</file>