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0" r:id="rId3"/>
    <p:sldId id="257" r:id="rId4"/>
    <p:sldId id="261" r:id="rId5"/>
    <p:sldId id="293" r:id="rId6"/>
    <p:sldId id="310" r:id="rId7"/>
    <p:sldId id="291" r:id="rId8"/>
    <p:sldId id="292" r:id="rId9"/>
    <p:sldId id="275" r:id="rId10"/>
    <p:sldId id="258" r:id="rId1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F95"/>
    <a:srgbClr val="276B7D"/>
    <a:srgbClr val="23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CC9B0-F9A8-4A47-BCBF-6B99903757BF}" type="datetimeFigureOut">
              <a:rPr lang="cs-CZ" smtClean="0"/>
              <a:pPr/>
              <a:t>01.09.2021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81C7-4DE8-41D1-BF01-488C4C975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888733-C297-41F8-80E4-8CB3233DDA61}" type="datetime1">
              <a:rPr lang="en-US" smtClean="0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2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751E-F467-4588-879A-183D7ACEEDCB}" type="datetime1">
              <a:rPr lang="en-US" smtClean="0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871C-D76A-4ACA-A85C-9CDD35746ED9}" type="datetime1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30B8-F323-437B-B8EE-770E0E01A9B5}" type="datetime1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5E4ECD-04CE-4CE8-835C-DCF03730B035}" type="datetime1">
              <a:rPr lang="en-US" smtClean="0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C7E2-F018-4A0C-B0CA-0C6F419599FA}" type="datetime1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607"/>
            <a:ext cx="7772400" cy="613891"/>
          </a:xfrm>
        </p:spPr>
        <p:txBody>
          <a:bodyPr/>
          <a:lstStyle/>
          <a:p>
            <a:r>
              <a:rPr lang="cs-CZ" sz="3600" dirty="0">
                <a:solidFill>
                  <a:srgbClr val="2F7F95"/>
                </a:solidFill>
                <a:latin typeface="+mn-lt"/>
                <a:ea typeface="+mn-ea"/>
                <a:cs typeface="+mn-cs"/>
              </a:rPr>
              <a:t>Investiční trojúhelník</a:t>
            </a:r>
            <a:endParaRPr lang="en-US" sz="3600" dirty="0">
              <a:solidFill>
                <a:srgbClr val="2F7F9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27734"/>
            <a:ext cx="6400800" cy="521196"/>
          </a:xfrm>
        </p:spPr>
        <p:txBody>
          <a:bodyPr/>
          <a:lstStyle/>
          <a:p>
            <a:endParaRPr lang="en-US" dirty="0">
              <a:solidFill>
                <a:srgbClr val="2F7F95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Investiční trojúhelník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059582"/>
            <a:ext cx="6840760" cy="3816424"/>
          </a:xfrm>
        </p:spPr>
        <p:txBody>
          <a:bodyPr>
            <a:normAutofit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endParaRPr lang="en-GB" sz="16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Každou investiční příležitost (termínovaný vklad v bance, stavební spoření, podílové fondy nebo koupě nemovitosti) je třeba posuzovat ze tří hledisek:</a:t>
            </a:r>
          </a:p>
          <a:p>
            <a:pPr lvl="1" algn="just">
              <a:spcBef>
                <a:spcPts val="1200"/>
              </a:spcBef>
            </a:pPr>
            <a:r>
              <a:rPr lang="cs-CZ" sz="1600" dirty="0"/>
              <a:t>očekávaný výnos,</a:t>
            </a:r>
          </a:p>
          <a:p>
            <a:pPr lvl="1" algn="just">
              <a:spcBef>
                <a:spcPts val="1200"/>
              </a:spcBef>
            </a:pPr>
            <a:r>
              <a:rPr lang="cs-CZ" sz="1600" dirty="0"/>
              <a:t>riziko,</a:t>
            </a:r>
          </a:p>
          <a:p>
            <a:pPr lvl="1" algn="just">
              <a:spcBef>
                <a:spcPts val="1200"/>
              </a:spcBef>
            </a:pPr>
            <a:r>
              <a:rPr lang="cs-CZ" sz="1600" dirty="0"/>
              <a:t>likvidita.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571750"/>
            <a:ext cx="3533851" cy="233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Očekávaný výnos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92500" lnSpcReduction="20000"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V první řadě investora zajímá, co posuzovaná investice přinese – tedy její </a:t>
            </a:r>
            <a:r>
              <a:rPr lang="cs-CZ" sz="2100" b="1" dirty="0"/>
              <a:t>očekávaný výnos.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Výnos z investic je dán: </a:t>
            </a:r>
          </a:p>
          <a:p>
            <a:pPr lvl="1" algn="just">
              <a:spcAft>
                <a:spcPts val="600"/>
              </a:spcAft>
              <a:buClr>
                <a:srgbClr val="307871"/>
              </a:buClr>
            </a:pPr>
            <a:r>
              <a:rPr lang="cs-CZ" sz="1800" dirty="0"/>
              <a:t>jednak výnosem z držení (dividenda, kupónový výnos, úrok, nájemné apod.)</a:t>
            </a:r>
          </a:p>
          <a:p>
            <a:pPr lvl="1" algn="just">
              <a:spcAft>
                <a:spcPts val="600"/>
              </a:spcAft>
              <a:buClr>
                <a:srgbClr val="307871"/>
              </a:buClr>
            </a:pPr>
            <a:r>
              <a:rPr lang="cs-CZ" sz="1800" dirty="0"/>
              <a:t>jednak výnosem z prodeje (chápeme ho většinou jako rozdíl mezi cenou prodejní a kupní – pořizovací)</a:t>
            </a:r>
            <a:endParaRPr lang="en-GB" sz="18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 Očekávaný výnos </a:t>
            </a:r>
          </a:p>
          <a:p>
            <a:pPr lvl="1" algn="just">
              <a:spcAft>
                <a:spcPts val="600"/>
              </a:spcAft>
            </a:pPr>
            <a:r>
              <a:rPr lang="cs-CZ" sz="1800" dirty="0"/>
              <a:t>výnos, který investoři očekávají – je tedy zaměřen do budoucnosti, investory zajímá, co jim jejich investice přinese v budoucnosti, ne co investice přinesla v minulosti.</a:t>
            </a:r>
            <a:endParaRPr lang="en-GB" sz="1800" dirty="0"/>
          </a:p>
          <a:p>
            <a:pPr lvl="1" algn="just">
              <a:spcAft>
                <a:spcPts val="600"/>
              </a:spcAft>
            </a:pPr>
            <a:r>
              <a:rPr lang="cs-CZ" sz="1800" dirty="0"/>
              <a:t>OČEKÁVANÝ vyjadřuje subjektivní názor investora, každý má jiná očekávání.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Riziko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92500" lnSpcReduction="2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Riziko spojené s dosažením očekávaného výnosu (pravděpodobnost, že očekávaného výnosu nebude dosaženo)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Riziko obecně představuje stupeň nejistoty spojený v případě investování s očekávaným (budoucím) výnosem.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Každý investor vnímá riziko jinak a zaujímá k němu jiný postoj:</a:t>
            </a:r>
          </a:p>
          <a:p>
            <a:pPr lvl="1"/>
            <a:r>
              <a:rPr lang="cs-CZ" sz="1600" dirty="0"/>
              <a:t>averze k riziku</a:t>
            </a:r>
          </a:p>
          <a:p>
            <a:pPr lvl="1"/>
            <a:r>
              <a:rPr lang="cs-CZ" sz="1600" dirty="0"/>
              <a:t>neutrální postoj</a:t>
            </a:r>
          </a:p>
          <a:p>
            <a:pPr lvl="1"/>
            <a:r>
              <a:rPr lang="cs-CZ" sz="1600" dirty="0"/>
              <a:t>sklon k riziku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Obecně platí, že investiční riziko klesá s prodlužující se délkou investičního horizontu a diverzifikací, neboli nákupem více druhů aktiv.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Rozlišujeme zde dvě skupiny rizik:</a:t>
            </a:r>
          </a:p>
          <a:p>
            <a:pPr lvl="1"/>
            <a:r>
              <a:rPr lang="cs-CZ" sz="1600" dirty="0"/>
              <a:t>riziko volatility,</a:t>
            </a:r>
          </a:p>
          <a:p>
            <a:pPr lvl="1"/>
            <a:r>
              <a:rPr lang="cs-CZ" sz="1600" dirty="0"/>
              <a:t>riziko kreditní</a:t>
            </a:r>
            <a:r>
              <a:rPr lang="cs-CZ" sz="1800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Riziko volatility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131590"/>
            <a:ext cx="6912768" cy="4011910"/>
          </a:xfrm>
        </p:spPr>
        <p:txBody>
          <a:bodyPr>
            <a:noAutofit/>
          </a:bodyPr>
          <a:lstStyle/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= riziko z nestálosti, kolísání výnosových měr, měnových kurzů nebo cen investičních instrumentů.</a:t>
            </a:r>
            <a:endParaRPr lang="en-GB" sz="2000" dirty="0"/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b="1" dirty="0"/>
              <a:t>Měřítko rizika volatility</a:t>
            </a:r>
            <a:r>
              <a:rPr lang="cs-CZ" sz="2000" dirty="0"/>
              <a:t> znamená, že čím vyšší je volatilita cenného papíru, tím větší je riziko ztráty.</a:t>
            </a:r>
            <a:endParaRPr lang="en-GB" sz="2000" dirty="0"/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b="1" dirty="0"/>
              <a:t>Volatilita</a:t>
            </a:r>
            <a:r>
              <a:rPr lang="cs-CZ" sz="2000" dirty="0"/>
              <a:t> investice tedy vyjadřuje míru kolísání ceny aktiva v čase (jak moc investice během času kolísá) a měří se směrodatnou odchylkou.</a:t>
            </a:r>
            <a:endParaRPr lang="en-GB" sz="2000" dirty="0"/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Čím výrazněji se cena aktiva mění, tím je investice pokládána za rizikovější.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Kreditní riziko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19622"/>
            <a:ext cx="6768752" cy="3723878"/>
          </a:xfrm>
        </p:spPr>
        <p:txBody>
          <a:bodyPr>
            <a:normAutofit fontScale="85000" lnSpcReduction="10000"/>
          </a:bodyPr>
          <a:lstStyle/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= měří pravděpodobnost nesplnění závazku ze strany emitenta. </a:t>
            </a:r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= jde o riziko spojené s krachem emitenta.</a:t>
            </a:r>
            <a:endParaRPr lang="en-GB" sz="2400" dirty="0"/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Kreditní riziko se vyjadřuje pomoci ratingu.</a:t>
            </a:r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b="1" dirty="0"/>
              <a:t>Rating </a:t>
            </a:r>
            <a:r>
              <a:rPr lang="cs-CZ" sz="2400" dirty="0"/>
              <a:t>vyjadřuje </a:t>
            </a:r>
            <a:r>
              <a:rPr lang="cs-CZ" sz="2400" b="1" dirty="0"/>
              <a:t>pravděpodobnost včasného splacení úvěru </a:t>
            </a:r>
            <a:r>
              <a:rPr lang="cs-CZ" sz="2400" dirty="0"/>
              <a:t>(jistiny i úroků) hodnoceným subjektem (dlužníkem).</a:t>
            </a:r>
            <a:endParaRPr lang="en-GB" sz="2400" dirty="0"/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b="1" dirty="0"/>
              <a:t>Rating </a:t>
            </a:r>
            <a:r>
              <a:rPr lang="cs-CZ" sz="2400" dirty="0"/>
              <a:t>je důležitou podmínkou v případě, že chce firma emitovat dluhopisy na tuzemském nebo zahraničním kapitálovém trhu. Může být užitečný také při zvyšování základního kapitálu nebo při prodeji části firmy.</a:t>
            </a:r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Mezi nejznámější společnosti, které se zabývají ratingovým hodnocením, patří agentury Standard&amp;</a:t>
            </a:r>
            <a:r>
              <a:rPr lang="cs-CZ" sz="2400" dirty="0" err="1"/>
              <a:t>Poor</a:t>
            </a:r>
            <a:r>
              <a:rPr lang="cs-CZ" sz="2400" dirty="0"/>
              <a:t>‘s a </a:t>
            </a:r>
            <a:r>
              <a:rPr lang="cs-CZ" sz="2400" dirty="0" err="1"/>
              <a:t>Moody’s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 rot="16200000">
            <a:off x="109328" y="2014401"/>
            <a:ext cx="4536504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B050"/>
                </a:solidFill>
              </a:rPr>
              <a:t>Hodnocení ratingu v dlouhém období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481256" cy="487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Likvidita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/>
          </a:bodyPr>
          <a:lstStyle/>
          <a:p>
            <a:pPr marL="457200" lvl="1" indent="0" algn="just">
              <a:spcBef>
                <a:spcPts val="600"/>
              </a:spcBef>
              <a:buNone/>
            </a:pPr>
            <a:r>
              <a:rPr lang="cs-CZ" sz="2000" dirty="0"/>
              <a:t>=&gt; není pouze rychlost přeměny investice na hotové peníze, ale obsahuje i dodatečné náklady spojené s přeměnou na hotovost.</a:t>
            </a:r>
            <a:endParaRPr lang="en-GB" sz="2000" dirty="0"/>
          </a:p>
          <a:p>
            <a:pPr algn="just"/>
            <a:r>
              <a:rPr lang="cs-CZ" sz="2000" b="1" dirty="0"/>
              <a:t> </a:t>
            </a:r>
          </a:p>
          <a:p>
            <a:pPr algn="just"/>
            <a:r>
              <a:rPr lang="cs-CZ" sz="2000" dirty="0"/>
              <a:t>Některá aktiva mají likviditu stanovenou smluvními podmínkami (dobou uložení u termínovaných vkladů, stavební spoření, atd.), ale ve většině případů je stupeň likvidity daného aktiva zpravidla determinován poptávkou a nabídkou po něm. </a:t>
            </a:r>
          </a:p>
          <a:p>
            <a:pPr algn="just"/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 Ě J T E   S E   H E Z K Y</a:t>
            </a:r>
          </a:p>
          <a:p>
            <a:r>
              <a:rPr lang="cs-CZ" sz="5000" dirty="0">
                <a:sym typeface="Wingdings" pitchFamily="2" charset="2"/>
              </a:rPr>
              <a:t></a:t>
            </a:r>
            <a:endParaRPr lang="en-US" sz="5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683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683</Template>
  <TotalTime>1425</TotalTime>
  <Words>479</Words>
  <Application>Microsoft Office PowerPoint</Application>
  <PresentationFormat>Předvádění na obrazovce (16:9)</PresentationFormat>
  <Paragraphs>54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683</vt:lpstr>
      <vt:lpstr>Custom Design</vt:lpstr>
      <vt:lpstr>Investiční trojúhelník</vt:lpstr>
      <vt:lpstr>Investiční trojúhelník</vt:lpstr>
      <vt:lpstr>Očekávaný výnos</vt:lpstr>
      <vt:lpstr>Riziko</vt:lpstr>
      <vt:lpstr>Riziko volatility</vt:lpstr>
      <vt:lpstr>Kreditní riziko</vt:lpstr>
      <vt:lpstr>Hodnocení ratingu v dlouhém období</vt:lpstr>
      <vt:lpstr>Likvidita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vodova</dc:creator>
  <cp:lastModifiedBy>Roman Hlawiczka</cp:lastModifiedBy>
  <cp:revision>63</cp:revision>
  <dcterms:created xsi:type="dcterms:W3CDTF">2020-02-20T21:18:52Z</dcterms:created>
  <dcterms:modified xsi:type="dcterms:W3CDTF">2021-09-01T09:38:30Z</dcterms:modified>
</cp:coreProperties>
</file>