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63" r:id="rId5"/>
    <p:sldId id="258" r:id="rId6"/>
    <p:sldId id="261" r:id="rId7"/>
    <p:sldId id="262" r:id="rId8"/>
    <p:sldId id="267" r:id="rId9"/>
    <p:sldId id="269" r:id="rId10"/>
    <p:sldId id="270" r:id="rId11"/>
    <p:sldId id="271" r:id="rId12"/>
    <p:sldId id="268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0C0"/>
    <a:srgbClr val="FF7D7D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eman\Downloads\imf-dm-export-20210405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NGDP_RPCH!$A$2</c:f>
              <c:strCache>
                <c:ptCount val="1"/>
                <c:pt idx="0">
                  <c:v>Czech Republic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NGDP_RPCH!$B$1:$R$1</c:f>
              <c:numCache>
                <c:formatCode>General</c:formatCod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NGDP_RPCH!$B$2:$R$2</c:f>
              <c:numCache>
                <c:formatCode>General</c:formatCode>
                <c:ptCount val="17"/>
                <c:pt idx="0">
                  <c:v>4.8</c:v>
                </c:pt>
                <c:pt idx="1">
                  <c:v>6.6</c:v>
                </c:pt>
                <c:pt idx="2">
                  <c:v>6.8</c:v>
                </c:pt>
                <c:pt idx="3">
                  <c:v>5.6</c:v>
                </c:pt>
                <c:pt idx="4">
                  <c:v>2.7</c:v>
                </c:pt>
                <c:pt idx="5">
                  <c:v>-4.7</c:v>
                </c:pt>
                <c:pt idx="6">
                  <c:v>2.4</c:v>
                </c:pt>
                <c:pt idx="7">
                  <c:v>1.8</c:v>
                </c:pt>
                <c:pt idx="8">
                  <c:v>-0.8</c:v>
                </c:pt>
                <c:pt idx="9">
                  <c:v>0</c:v>
                </c:pt>
                <c:pt idx="10">
                  <c:v>2.2999999999999998</c:v>
                </c:pt>
                <c:pt idx="11">
                  <c:v>5.4</c:v>
                </c:pt>
                <c:pt idx="12">
                  <c:v>2.5</c:v>
                </c:pt>
                <c:pt idx="13">
                  <c:v>5.2</c:v>
                </c:pt>
                <c:pt idx="14">
                  <c:v>3.2</c:v>
                </c:pt>
                <c:pt idx="15">
                  <c:v>2.2999999999999998</c:v>
                </c:pt>
                <c:pt idx="16">
                  <c:v>-6.5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B-42CE-A06C-7BDB881AD506}"/>
            </c:ext>
          </c:extLst>
        </c:ser>
        <c:ser>
          <c:idx val="1"/>
          <c:order val="1"/>
          <c:tx>
            <c:strRef>
              <c:f>NGDP_RPCH!$A$3</c:f>
              <c:strCache>
                <c:ptCount val="1"/>
                <c:pt idx="0">
                  <c:v>Hungary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NGDP_RPCH!$B$1:$R$1</c:f>
              <c:numCache>
                <c:formatCode>General</c:formatCod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NGDP_RPCH!$B$3:$R$3</c:f>
              <c:numCache>
                <c:formatCode>General</c:formatCode>
                <c:ptCount val="17"/>
                <c:pt idx="0">
                  <c:v>4.8</c:v>
                </c:pt>
                <c:pt idx="1">
                  <c:v>4.2</c:v>
                </c:pt>
                <c:pt idx="2">
                  <c:v>4</c:v>
                </c:pt>
                <c:pt idx="3">
                  <c:v>0.2</c:v>
                </c:pt>
                <c:pt idx="4">
                  <c:v>1.1000000000000001</c:v>
                </c:pt>
                <c:pt idx="5">
                  <c:v>-6.7</c:v>
                </c:pt>
                <c:pt idx="6">
                  <c:v>0.7</c:v>
                </c:pt>
                <c:pt idx="7">
                  <c:v>1.8</c:v>
                </c:pt>
                <c:pt idx="8">
                  <c:v>-1.5</c:v>
                </c:pt>
                <c:pt idx="9">
                  <c:v>2</c:v>
                </c:pt>
                <c:pt idx="10">
                  <c:v>4.2</c:v>
                </c:pt>
                <c:pt idx="11">
                  <c:v>3.8</c:v>
                </c:pt>
                <c:pt idx="12">
                  <c:v>2.2000000000000002</c:v>
                </c:pt>
                <c:pt idx="13">
                  <c:v>4.3</c:v>
                </c:pt>
                <c:pt idx="14">
                  <c:v>5.0999999999999996</c:v>
                </c:pt>
                <c:pt idx="15">
                  <c:v>4.9000000000000004</c:v>
                </c:pt>
                <c:pt idx="16">
                  <c:v>-6.1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D4B-42CE-A06C-7BDB881AD506}"/>
            </c:ext>
          </c:extLst>
        </c:ser>
        <c:ser>
          <c:idx val="2"/>
          <c:order val="2"/>
          <c:tx>
            <c:strRef>
              <c:f>NGDP_RPCH!$A$4</c:f>
              <c:strCache>
                <c:ptCount val="1"/>
                <c:pt idx="0">
                  <c:v>Poland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NGDP_RPCH!$B$1:$R$1</c:f>
              <c:numCache>
                <c:formatCode>General</c:formatCod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NGDP_RPCH!$B$4:$R$4</c:f>
              <c:numCache>
                <c:formatCode>General</c:formatCode>
                <c:ptCount val="17"/>
                <c:pt idx="0">
                  <c:v>5.0999999999999996</c:v>
                </c:pt>
                <c:pt idx="1">
                  <c:v>3.5</c:v>
                </c:pt>
                <c:pt idx="2">
                  <c:v>6.2</c:v>
                </c:pt>
                <c:pt idx="3">
                  <c:v>7</c:v>
                </c:pt>
                <c:pt idx="4">
                  <c:v>4.2</c:v>
                </c:pt>
                <c:pt idx="5">
                  <c:v>2.8</c:v>
                </c:pt>
                <c:pt idx="6">
                  <c:v>3.6</c:v>
                </c:pt>
                <c:pt idx="7">
                  <c:v>5</c:v>
                </c:pt>
                <c:pt idx="8">
                  <c:v>1.6</c:v>
                </c:pt>
                <c:pt idx="9">
                  <c:v>1.4</c:v>
                </c:pt>
                <c:pt idx="10">
                  <c:v>3.3</c:v>
                </c:pt>
                <c:pt idx="11">
                  <c:v>3.8</c:v>
                </c:pt>
                <c:pt idx="12">
                  <c:v>3.1</c:v>
                </c:pt>
                <c:pt idx="13">
                  <c:v>4.9000000000000004</c:v>
                </c:pt>
                <c:pt idx="14">
                  <c:v>5.3</c:v>
                </c:pt>
                <c:pt idx="15">
                  <c:v>4.0999999999999996</c:v>
                </c:pt>
                <c:pt idx="16">
                  <c:v>-3.6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D4B-42CE-A06C-7BDB881AD506}"/>
            </c:ext>
          </c:extLst>
        </c:ser>
        <c:ser>
          <c:idx val="3"/>
          <c:order val="3"/>
          <c:tx>
            <c:strRef>
              <c:f>NGDP_RPCH!$A$5</c:f>
              <c:strCache>
                <c:ptCount val="1"/>
                <c:pt idx="0">
                  <c:v>Slovak Republic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NGDP_RPCH!$B$1:$R$1</c:f>
              <c:numCache>
                <c:formatCode>General</c:formatCode>
                <c:ptCount val="1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</c:numCache>
            </c:numRef>
          </c:cat>
          <c:val>
            <c:numRef>
              <c:f>NGDP_RPCH!$B$5:$R$5</c:f>
              <c:numCache>
                <c:formatCode>General</c:formatCode>
                <c:ptCount val="17"/>
                <c:pt idx="0">
                  <c:v>5.3</c:v>
                </c:pt>
                <c:pt idx="1">
                  <c:v>6.6</c:v>
                </c:pt>
                <c:pt idx="2">
                  <c:v>8.5</c:v>
                </c:pt>
                <c:pt idx="3">
                  <c:v>10.8</c:v>
                </c:pt>
                <c:pt idx="4">
                  <c:v>5.6</c:v>
                </c:pt>
                <c:pt idx="5">
                  <c:v>-5.5</c:v>
                </c:pt>
                <c:pt idx="6">
                  <c:v>5.7</c:v>
                </c:pt>
                <c:pt idx="7">
                  <c:v>2.9</c:v>
                </c:pt>
                <c:pt idx="8">
                  <c:v>1.9</c:v>
                </c:pt>
                <c:pt idx="9">
                  <c:v>0.7</c:v>
                </c:pt>
                <c:pt idx="10">
                  <c:v>2.8</c:v>
                </c:pt>
                <c:pt idx="11">
                  <c:v>4.8</c:v>
                </c:pt>
                <c:pt idx="12">
                  <c:v>2.1</c:v>
                </c:pt>
                <c:pt idx="13">
                  <c:v>3</c:v>
                </c:pt>
                <c:pt idx="14">
                  <c:v>3.9</c:v>
                </c:pt>
                <c:pt idx="15">
                  <c:v>2.4</c:v>
                </c:pt>
                <c:pt idx="16">
                  <c:v>-7.1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D4B-42CE-A06C-7BDB881AD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7426560"/>
        <c:axId val="657404512"/>
      </c:lineChart>
      <c:catAx>
        <c:axId val="65742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7404512"/>
        <c:crossesAt val="-8"/>
        <c:auto val="1"/>
        <c:lblAlgn val="ctr"/>
        <c:lblOffset val="100"/>
        <c:noMultiLvlLbl val="0"/>
      </c:catAx>
      <c:valAx>
        <c:axId val="65740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5742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lt1"/>
    </a:solidFill>
    <a:ln w="57150" cap="flat" cmpd="sng" algn="ctr">
      <a:solidFill>
        <a:srgbClr val="002060"/>
      </a:solidFill>
      <a:prstDash val="solid"/>
      <a:miter lim="800000"/>
    </a:ln>
    <a:effectLst/>
  </c:spPr>
  <c:txPr>
    <a:bodyPr/>
    <a:lstStyle/>
    <a:p>
      <a:pPr>
        <a:defRPr sz="1400" baseline="0"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84833-36B5-4142-81BE-C042C751B5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327759-8A6A-4C72-B30C-F3B1B314F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D99FE5-8E4C-47DD-9313-A9F8DA002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71589E5-5856-4B19-9188-43EC9D673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553C8A3-E6F2-4D34-9E0B-16F5FF70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46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22341-B3B7-4218-97AE-A5714B4C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FB6E7DAE-1F3F-420F-9F7E-13CC5A05B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19D2A66-A670-432D-AB2B-D12BFFAEA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A587648-343B-498D-B571-1C009825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785C721-5D8C-44CC-AA80-8FDFB6AF9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84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B294E2A4-91D6-48C2-9C15-B975557B8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3E0F84D-C1FC-4A41-8375-EF36AB984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6BCDDF3-F4AC-4D79-8495-BB795A05A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EA4A94A-9F05-4ED4-946A-CD98B54C9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917CE53-5EC9-417E-BEA4-64F445E7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243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BE652-288A-4F8F-B354-976C97E9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C273D2-3F69-4495-9741-A67261EF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25EF9BB-0CA5-4BB3-84B3-57F2947E0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A986296-C15D-4774-B342-F5CCA465E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AC05244-D2E3-4286-A426-01EF9CD9D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01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2610D-5376-4262-8008-D9DD9EDC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37F7BF-7EB2-40C9-9E2D-C92D94F4D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6210908-2C79-49E4-9034-537E89CE9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5FE009E-D041-4465-B8CD-B852995F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D8EA8F4-19D0-4349-BD2E-D261124F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697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1B197-531F-4CF9-B9C8-8EAEDD4D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35C48B1-D681-4488-BD82-515E62A7E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DCFBE21-3C60-4847-88B9-AE02030F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9B029A8-E9FB-4849-819E-FEC330EC4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0051C9C-90A6-4B88-A4DF-206AB03F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0018870-20F2-44E6-85A2-8AD15514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47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C7B1D-3688-4EB8-AB65-1C5D84A23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343A6E-34BC-4C2C-9B42-3E907094B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46FA4FE-EC67-4ABC-B183-AEE20B080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2068D07-B97C-4A4C-8494-84892B022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1F295AD-20CE-4D40-8048-84EAB63FA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0D9D621-6E45-4813-9613-CED47A9E7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9C1A8CB-C86B-47FB-8FDE-612D8147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32A2B7F-B17A-41BD-AD02-D782CDA5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77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D261C-14D4-42A0-B2E6-A56CC385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078CF98-1A3B-434F-BCAC-72188C06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F972DAF2-B4FF-4D98-B475-B4E5DA07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A1AE075-0A73-4D0F-A939-954BEC260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492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A59020F-329B-42ED-A6F2-AB257A557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0C7156B5-2092-4638-A77D-6996CAA8C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81B82E3-BDE4-44A3-AB9E-81F90C6F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690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C622D8-999F-4986-B1F2-CF317881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6C0813-2E1E-428A-B482-D3D0A3B5C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43A8C0-EA6D-462E-AEC4-628CA8DAA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2D28D79-6F6C-42FC-B5A8-023D3F43D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3ABF935-FB00-46CB-865C-05CA33138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85D8DC4-B3FE-4DFD-BCD7-E25F0B49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644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2D9B2-D2EB-4DE4-BEBD-6557B6C1A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FD42029-0D5E-4CFF-99C8-C76E8B90E0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FD8867-5047-43C7-851A-061ACFDBF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35AF43D-0A80-4525-98E7-6DC1C0C9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675CD42-761B-4413-99ED-459429E3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7BF196A-E4DF-4449-8303-886C25B55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90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2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7F1F54B1-E74E-4EBF-ACA4-2CD2BD52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B65C78-16DA-409C-B6B6-F8A79A2BC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1B94CE9-03C7-4199-8E78-45CC43270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4749-4C26-413D-9C08-956850C20197}" type="datetimeFigureOut">
              <a:rPr lang="sk-SK" smtClean="0"/>
              <a:t>13. 4. 2021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1D86150-085B-4A3D-A3E0-F32FDA7EA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98064E6-B152-4FD9-9177-0E20A912FE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359CE-5009-4705-9F96-EE6B0261D83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363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>
            <a:extLst>
              <a:ext uri="{FF2B5EF4-FFF2-40B4-BE49-F238E27FC236}">
                <a16:creationId xmlns:a16="http://schemas.microsoft.com/office/drawing/2014/main" id="{A49BA932-3092-422F-808C-2F33AB736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88" y="4862672"/>
            <a:ext cx="1521362" cy="1014241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B041E144-B0C6-4B66-AD74-39C4902DB4A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45" y="4932360"/>
            <a:ext cx="1091328" cy="874864"/>
          </a:xfrm>
          <a:prstGeom prst="rect">
            <a:avLst/>
          </a:prstGeom>
        </p:spPr>
      </p:pic>
      <p:sp>
        <p:nvSpPr>
          <p:cNvPr id="12" name="Obdĺžnik 11">
            <a:extLst>
              <a:ext uri="{FF2B5EF4-FFF2-40B4-BE49-F238E27FC236}">
                <a16:creationId xmlns:a16="http://schemas.microsoft.com/office/drawing/2014/main" id="{EEE5EB29-05E1-483F-9587-9F1C467BC1E8}"/>
              </a:ext>
            </a:extLst>
          </p:cNvPr>
          <p:cNvSpPr/>
          <p:nvPr/>
        </p:nvSpPr>
        <p:spPr>
          <a:xfrm>
            <a:off x="985520" y="4628112"/>
            <a:ext cx="3207730" cy="148336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4" name="Obdĺžnik 13">
            <a:extLst>
              <a:ext uri="{FF2B5EF4-FFF2-40B4-BE49-F238E27FC236}">
                <a16:creationId xmlns:a16="http://schemas.microsoft.com/office/drawing/2014/main" id="{40C1DAC7-4861-416E-9EA0-AFDCEC1B57EA}"/>
              </a:ext>
            </a:extLst>
          </p:cNvPr>
          <p:cNvSpPr/>
          <p:nvPr/>
        </p:nvSpPr>
        <p:spPr>
          <a:xfrm>
            <a:off x="7998750" y="4628112"/>
            <a:ext cx="3207730" cy="736368"/>
          </a:xfrm>
          <a:prstGeom prst="rect">
            <a:avLst/>
          </a:prstGeom>
          <a:solidFill>
            <a:srgbClr val="00206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sk-SK" b="1" dirty="0">
                <a:solidFill>
                  <a:schemeClr val="bg1"/>
                </a:solidFill>
              </a:rPr>
              <a:t>Mário Zeman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16" name="Obdĺžnik 15">
            <a:extLst>
              <a:ext uri="{FF2B5EF4-FFF2-40B4-BE49-F238E27FC236}">
                <a16:creationId xmlns:a16="http://schemas.microsoft.com/office/drawing/2014/main" id="{15D60428-338E-41F0-98D6-9A1C056FCF27}"/>
              </a:ext>
            </a:extLst>
          </p:cNvPr>
          <p:cNvSpPr/>
          <p:nvPr/>
        </p:nvSpPr>
        <p:spPr>
          <a:xfrm>
            <a:off x="7998750" y="5364480"/>
            <a:ext cx="3207730" cy="74699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K</a:t>
            </a:r>
            <a:r>
              <a:rPr lang="sk-SK" b="1" dirty="0">
                <a:solidFill>
                  <a:srgbClr val="002060"/>
                </a:solidFill>
              </a:rPr>
              <a:t>BMF, NHF EUBA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DC2BC8F-00F8-4881-B2A2-68A5F58B9E71}"/>
              </a:ext>
            </a:extLst>
          </p:cNvPr>
          <p:cNvSpPr txBox="1"/>
          <p:nvPr/>
        </p:nvSpPr>
        <p:spPr>
          <a:xfrm>
            <a:off x="1480750" y="2242266"/>
            <a:ext cx="9230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5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a </a:t>
            </a:r>
            <a:r>
              <a:rPr lang="sk-SK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Slovensko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772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58E5A-D17B-4E6C-ABB7-A67168E89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37" y="365125"/>
            <a:ext cx="10637363" cy="1325563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HICP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42B1C74A-2B6E-4F39-B0A1-3E1EC3D66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04204"/>
            <a:ext cx="10515600" cy="506406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8975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C162C3-2A45-44D4-8FA8-63C73335B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Kompenzácie na zamestnanca 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37CD330-F0B3-4A4D-BC54-C80D2C9EB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71" y="2127646"/>
            <a:ext cx="11345858" cy="3696216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9458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A5E2C-79C5-45DA-89BF-C40F5A0E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551" y="365125"/>
            <a:ext cx="10158655" cy="1325563"/>
          </a:xfrm>
        </p:spPr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Rast HDP 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4811A6C-DCF2-4687-AAC7-E457215418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297264"/>
              </p:ext>
            </p:extLst>
          </p:nvPr>
        </p:nvGraphicFramePr>
        <p:xfrm>
          <a:off x="1195147" y="1393736"/>
          <a:ext cx="9801709" cy="5196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5774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99D22-3AD8-46E2-98F5-2D2FF091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777" y="148249"/>
            <a:ext cx="9734748" cy="596470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002060"/>
                </a:solidFill>
              </a:rPr>
              <a:t>Eurobarometer: Spokojnosť občanov s eurom</a:t>
            </a:r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C71C9888-9B1C-4CA7-BE69-BE82DFD0D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70250"/>
              </p:ext>
            </p:extLst>
          </p:nvPr>
        </p:nvGraphicFramePr>
        <p:xfrm>
          <a:off x="1269475" y="827132"/>
          <a:ext cx="9653050" cy="5760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30610">
                  <a:extLst>
                    <a:ext uri="{9D8B030D-6E8A-4147-A177-3AD203B41FA5}">
                      <a16:colId xmlns:a16="http://schemas.microsoft.com/office/drawing/2014/main" val="1094954659"/>
                    </a:ext>
                  </a:extLst>
                </a:gridCol>
                <a:gridCol w="1930610">
                  <a:extLst>
                    <a:ext uri="{9D8B030D-6E8A-4147-A177-3AD203B41FA5}">
                      <a16:colId xmlns:a16="http://schemas.microsoft.com/office/drawing/2014/main" val="3484815152"/>
                    </a:ext>
                  </a:extLst>
                </a:gridCol>
                <a:gridCol w="1930610">
                  <a:extLst>
                    <a:ext uri="{9D8B030D-6E8A-4147-A177-3AD203B41FA5}">
                      <a16:colId xmlns:a16="http://schemas.microsoft.com/office/drawing/2014/main" val="716699206"/>
                    </a:ext>
                  </a:extLst>
                </a:gridCol>
                <a:gridCol w="1930610">
                  <a:extLst>
                    <a:ext uri="{9D8B030D-6E8A-4147-A177-3AD203B41FA5}">
                      <a16:colId xmlns:a16="http://schemas.microsoft.com/office/drawing/2014/main" val="1616235727"/>
                    </a:ext>
                  </a:extLst>
                </a:gridCol>
                <a:gridCol w="1930610">
                  <a:extLst>
                    <a:ext uri="{9D8B030D-6E8A-4147-A177-3AD203B41FA5}">
                      <a16:colId xmlns:a16="http://schemas.microsoft.com/office/drawing/2014/main" val="275056497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Krajina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Áno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Nie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Neviem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Bez odpovede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3340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Euro Area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822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Cyprus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55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34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9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9767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Malta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5933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Grécko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41061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Rakúsko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75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5634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Portugalsko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2292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Fínsko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1687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Belgicko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29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99323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Írsko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88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697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Francúzsko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35352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Litva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49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37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358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Lotyšsko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63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20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12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5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107197"/>
                  </a:ext>
                </a:extLst>
              </a:tr>
              <a:tr h="250656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Luxembursko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81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6525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Slovensko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1629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Taliansko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55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36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8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</a:t>
                      </a:r>
                    </a:p>
                  </a:txBody>
                  <a:tcPr>
                    <a:solidFill>
                      <a:srgbClr val="FC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845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Nemecko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22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4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79664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Estónsko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587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Slovinsko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71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19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9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60544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Španielsko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81027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Holandsko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70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aseline="0" dirty="0"/>
                        <a:t>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1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161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1FCD8-54B5-44B0-85EC-E73E1D1A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Eurobarometer: Krajiny bez eura 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9E044DD-D9BE-48CC-AFC1-FC37300B8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502578"/>
            <a:ext cx="10515599" cy="5081163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6239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A9817-9170-4517-8F4C-AED89F52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Maastrichtské kritériá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B77AF4B-7388-42F8-92A1-24776ABC5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145" y="1987574"/>
            <a:ext cx="11497709" cy="3837480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7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0DE89-4ADB-4A1C-B5F9-6C0A4651C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Harmonogram vstupu do EA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EEE734-AE2E-4677-BC67-5D240D447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9"/>
            <a:ext cx="10515600" cy="4351338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08.09.2004: 	</a:t>
            </a:r>
            <a:r>
              <a:rPr lang="sk-SK" dirty="0">
                <a:solidFill>
                  <a:srgbClr val="002060"/>
                </a:solidFill>
              </a:rPr>
              <a:t>Vláda SR prijala Stratégiu prijatia eura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06.07.2005: </a:t>
            </a:r>
            <a:r>
              <a:rPr lang="sk-SK" dirty="0">
                <a:solidFill>
                  <a:srgbClr val="002060"/>
                </a:solidFill>
              </a:rPr>
              <a:t>	Národný plán zavedenia eura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28.11.2005: 	</a:t>
            </a:r>
            <a:r>
              <a:rPr lang="sk-SK" dirty="0">
                <a:solidFill>
                  <a:srgbClr val="002060"/>
                </a:solidFill>
              </a:rPr>
              <a:t>Slovensko vstúpilo do ERM II (EUR/SKK 38,4550)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19.03.2007: 	</a:t>
            </a:r>
            <a:r>
              <a:rPr lang="sk-SK" dirty="0">
                <a:solidFill>
                  <a:srgbClr val="002060"/>
                </a:solidFill>
              </a:rPr>
              <a:t>Revalvácia stredového kurzu EUR/SKK 35,4424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26.07.2007: 	</a:t>
            </a:r>
            <a:r>
              <a:rPr lang="sk-SK" dirty="0">
                <a:solidFill>
                  <a:srgbClr val="002060"/>
                </a:solidFill>
              </a:rPr>
              <a:t>Schválený tzv. Generálny zákon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20.06.2008: 	</a:t>
            </a:r>
            <a:r>
              <a:rPr lang="sk-SK" dirty="0">
                <a:solidFill>
                  <a:srgbClr val="002060"/>
                </a:solidFill>
              </a:rPr>
              <a:t>Rada EÚ schválila vstup Slovenska do EA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08.07.2008: 	</a:t>
            </a:r>
            <a:r>
              <a:rPr lang="sk-SK" dirty="0">
                <a:solidFill>
                  <a:srgbClr val="002060"/>
                </a:solidFill>
              </a:rPr>
              <a:t>Stanovený fixný výmenný kurz EUR/SKK 30,1260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</a:t>
            </a:r>
            <a:r>
              <a:rPr lang="sk-SK" dirty="0"/>
              <a:t>01.01.2009: 	</a:t>
            </a:r>
            <a:r>
              <a:rPr lang="sk-SK" dirty="0">
                <a:solidFill>
                  <a:srgbClr val="002060"/>
                </a:solidFill>
              </a:rPr>
              <a:t>Slovensko sa oficiálne stáva členom EA</a:t>
            </a:r>
          </a:p>
        </p:txBody>
      </p:sp>
    </p:spTree>
    <p:extLst>
      <p:ext uri="{BB962C8B-B14F-4D97-AF65-F5344CB8AC3E}">
        <p14:creationId xmlns:p14="http://schemas.microsoft.com/office/powerpoint/2010/main" val="305511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EBF30-06BE-449E-8C31-FE9438BDA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Vstup Slovenska do Eurozóny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2F0ACA-4150-4D45-80A7-B7AA82573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9"/>
            <a:ext cx="10615367" cy="4351338"/>
          </a:xfrm>
        </p:spPr>
        <p:txBody>
          <a:bodyPr anchor="ctr" anchorCtr="0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Priemerný rast HDP (´05 - ´07) na úrovni 8,5 %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Priemerný ročný rast zamestnanosti (´05 - ´07) na úrovni 3 %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Inflácia (2008) sa dokázala udržať na 1,9 %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Verejný dlh k HDP klesol z 51,1 % (2001) na 28,6 % (2008)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Konvergencia: HDP per capita vzrástla z 44% (2001) na 62 % (2007)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Centrálna parita voči Euro musela byť dva krát revalvovaná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Štrukturálne reformy a Priame zahraničné investície</a:t>
            </a:r>
          </a:p>
        </p:txBody>
      </p:sp>
    </p:spTree>
    <p:extLst>
      <p:ext uri="{BB962C8B-B14F-4D97-AF65-F5344CB8AC3E}">
        <p14:creationId xmlns:p14="http://schemas.microsoft.com/office/powerpoint/2010/main" val="236171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1C427-49D3-4847-9E6A-C5794AEAD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Plnenie maastrichtských kritérií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406A1A15-454B-4631-A8EA-50ABA17B1C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3"/>
          <a:stretch/>
        </p:blipFill>
        <p:spPr>
          <a:xfrm>
            <a:off x="838200" y="1875934"/>
            <a:ext cx="10515599" cy="4429263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248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49177-F399-4403-8E4D-2C54CCE5B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Menový kurz EUR/SKK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7F5C323A-A390-4E47-97D1-960302522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690688"/>
            <a:ext cx="10515600" cy="447664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82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0DE89-4ADB-4A1C-B5F9-6C0A4651C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Očakávané výhody zavedenia eura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EEE734-AE2E-4677-BC67-5D240D447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Odstránenie transakčných nákladov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Odstránenie kurzového rizika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Zníženie kapitálových nákladov / reálnych úrokových sadzieb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Rast zahraničného obchodu (výhoda pre otvorené ekonomiky)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Zvýšenie priamych zahraničných investícií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Zrýchlenie ekonomického rastu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Zvýšenie životnej úrovne </a:t>
            </a:r>
          </a:p>
        </p:txBody>
      </p:sp>
    </p:spTree>
    <p:extLst>
      <p:ext uri="{BB962C8B-B14F-4D97-AF65-F5344CB8AC3E}">
        <p14:creationId xmlns:p14="http://schemas.microsoft.com/office/powerpoint/2010/main" val="359919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0DE89-4ADB-4A1C-B5F9-6C0A4651C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Očakávané nevýhody zavedenia eura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BEEE734-AE2E-4677-BC67-5D240D447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Jednorazové náklady na vstup do EA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Náklady bankového sektora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Strata nezávislej menovej politiky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Asymetrické šoky spôsobené jednotnou menovou politikou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Obava so zvyšovania cien hneď po vstupe do EA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Dlhodobo výrazná inflácia v kontexte „Catch-up procesu“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Obava poklesu z hodnoty úspor</a:t>
            </a:r>
          </a:p>
        </p:txBody>
      </p:sp>
    </p:spTree>
    <p:extLst>
      <p:ext uri="{BB962C8B-B14F-4D97-AF65-F5344CB8AC3E}">
        <p14:creationId xmlns:p14="http://schemas.microsoft.com/office/powerpoint/2010/main" val="107827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B9115-6D6F-438F-8974-FA0BE3DFE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12 rokov v EA I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E1659D-F106-4E03-8BF2-B8AE8BBDE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79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83% firiem a živnostníkov je spokojných so zavedením eura (ČSOB)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Žiadna významná politická strana nespochybňuje členstvo v EA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Cenová stabilita: priemerná výška inflácie (´09 - ´20) na úrovni 1,35 %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Úspora na transakčných nákladoch 200 mil. EUR ročne (0,3 % HDP)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Priamym dôsledkom prijatia eura je zvýšenie exportu o cca. 10 % 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315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B9115-6D6F-438F-8974-FA0BE3DFE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002060"/>
                </a:solidFill>
              </a:rPr>
              <a:t>12 rokov v EA II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E1659D-F106-4E03-8BF2-B8AE8BBDE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44479"/>
            <a:ext cx="10649607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Nebol úplne dokázaný súvis medzi prijatím eura a zvýšením PZI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PZI boli po kríze výraznejšie v ČR (čisté, per capita)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Dodatočné náklady súvisiace s programami EFSF a ESM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Výraznejšie korekcie na trhu práce po vypuknutí finančnej krízy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Hlbšia korekcia pri GFC (chýbala vlastná menová politika)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sk-SK" dirty="0">
                <a:solidFill>
                  <a:srgbClr val="002060"/>
                </a:solidFill>
              </a:rPr>
              <a:t> Cenová hladina (voči Nemecku) rástla len mierne (ČR naopak klesalo)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15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576</Words>
  <Application>Microsoft Office PowerPoint</Application>
  <PresentationFormat>Širokoúhlá obrazovka</PresentationFormat>
  <Paragraphs>162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Motív Office</vt:lpstr>
      <vt:lpstr>Prezentace aplikace PowerPoint</vt:lpstr>
      <vt:lpstr>Harmonogram vstupu do EA</vt:lpstr>
      <vt:lpstr>Vstup Slovenska do Eurozóny </vt:lpstr>
      <vt:lpstr>Plnenie maastrichtských kritérií</vt:lpstr>
      <vt:lpstr>Menový kurz EUR/SKK</vt:lpstr>
      <vt:lpstr>Očakávané výhody zavedenia eura</vt:lpstr>
      <vt:lpstr>Očakávané nevýhody zavedenia eura</vt:lpstr>
      <vt:lpstr>12 rokov v EA I </vt:lpstr>
      <vt:lpstr>12 rokov v EA II</vt:lpstr>
      <vt:lpstr>HICP</vt:lpstr>
      <vt:lpstr>Kompenzácie na zamestnanca </vt:lpstr>
      <vt:lpstr>Rast HDP </vt:lpstr>
      <vt:lpstr>Eurobarometer: Spokojnosť občanov s eurom</vt:lpstr>
      <vt:lpstr>Eurobarometer: Krajiny bez eura </vt:lpstr>
      <vt:lpstr>Maastrichtské kritériá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Mário Zeman</dc:creator>
  <cp:lastModifiedBy>Roman Hlawiczka</cp:lastModifiedBy>
  <cp:revision>26</cp:revision>
  <dcterms:created xsi:type="dcterms:W3CDTF">2021-04-05T08:42:16Z</dcterms:created>
  <dcterms:modified xsi:type="dcterms:W3CDTF">2021-04-13T14:19:01Z</dcterms:modified>
</cp:coreProperties>
</file>