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9" r:id="rId15"/>
    <p:sldId id="272" r:id="rId16"/>
    <p:sldId id="273" r:id="rId17"/>
    <p:sldId id="274" r:id="rId18"/>
    <p:sldId id="275" r:id="rId19"/>
    <p:sldId id="276" r:id="rId20"/>
    <p:sldId id="277" r:id="rId21"/>
    <p:sldId id="279" r:id="rId22"/>
    <p:sldId id="280" r:id="rId23"/>
    <p:sldId id="278" r:id="rId24"/>
    <p:sldId id="281" r:id="rId25"/>
    <p:sldId id="282" r:id="rId26"/>
    <p:sldId id="283" r:id="rId27"/>
    <p:sldId id="284" r:id="rId28"/>
    <p:sldId id="285" r:id="rId29"/>
    <p:sldId id="286" r:id="rId30"/>
    <p:sldId id="287" r:id="rId31"/>
    <p:sldId id="288" r:id="rId32"/>
    <p:sldId id="290" r:id="rId33"/>
    <p:sldId id="291" r:id="rId34"/>
    <p:sldId id="292" r:id="rId35"/>
    <p:sldId id="289" r:id="rId36"/>
    <p:sldId id="293" r:id="rId37"/>
    <p:sldId id="294" r:id="rId38"/>
    <p:sldId id="295" r:id="rId39"/>
    <p:sldId id="296" r:id="rId4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C84C4-F7DD-4D06-9030-D39A0B076B3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EE16B61-F10A-40EA-A99D-2B1C01D78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E888915-6F38-46F7-8E4E-E507528F34B6}"/>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9176E578-89F7-4A32-BB64-243B917DB34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B7F02C-51EA-4F3E-A1CD-5873DE49C522}"/>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382341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B13059-B84C-4240-8A8E-47BEDDFFE6D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34EBD93-4FC1-400E-9461-C20D55E5A3E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535C114-9C28-44AF-A2EE-4DA3928B6EAC}"/>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A2E4C932-5CE5-4FDE-91FB-6AE02EE643E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C0BB146-0DFF-4CA9-AA5B-E3B3503ACB48}"/>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3923748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1BD1C0B-4383-4162-9F5D-18CACB3DCF7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8CDF7F8-5E4B-4CE5-8879-460799BC3E3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DEE045-2BD5-4A7D-A3D5-CFD4A011A387}"/>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E40E6AFC-5935-4C8D-A9CD-5F7DF7F2B9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888BBE-E677-4C81-A6F6-50B54BC8B598}"/>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153675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5BD4D-AC16-47E8-9AE3-94220E88871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E360BC3-978A-4761-8843-E0DBE201953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6FDED2-9DDE-4310-BFE9-CC2589A3E622}"/>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47AEE29B-529F-4953-AF47-EC6ACD1EB3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4708E9-F0AB-4F8D-8EE3-BD6807FE7D9F}"/>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218408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94426E-8DD0-438B-B8DD-B7ABEA0F3CF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F2F31D6-06FF-4860-AC6C-8887C722E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511AC37-872C-46E3-9243-D2AA3A6B9CD9}"/>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2EE81BAB-4657-4A2E-A488-C86106E2F65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1D8ECA-2455-44C3-A88A-68C113FE8159}"/>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363314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F22BCD-0B3E-4967-86FA-FBE6E9569C4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5C5CA7D-4D8B-44D0-945B-D1E3753EF4E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A56BB94-FDB4-4927-ACFA-4E0FCAE958B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B5A05B5-0AA6-4E6D-BBE2-AAED03C84427}"/>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6" name="Zástupný symbol pro zápatí 5">
            <a:extLst>
              <a:ext uri="{FF2B5EF4-FFF2-40B4-BE49-F238E27FC236}">
                <a16:creationId xmlns:a16="http://schemas.microsoft.com/office/drawing/2014/main" id="{A911AFE5-B4E1-4609-8E5A-1E864B6E265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628FB7D-58B2-4A92-8A39-4E75CE6A5E62}"/>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69465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59FD0-E014-4A41-8713-06A24449812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4BF46CB-BD89-40A8-8335-1308CEA7A3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340BC877-F811-4B4D-8548-09867740004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2A4E692-6A71-4FA5-9198-49B5EDD2DD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96491AE-A748-490A-9065-9CFCB3AF29F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8292A79-0395-4DB7-94AA-90CDB3E4475C}"/>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8" name="Zástupný symbol pro zápatí 7">
            <a:extLst>
              <a:ext uri="{FF2B5EF4-FFF2-40B4-BE49-F238E27FC236}">
                <a16:creationId xmlns:a16="http://schemas.microsoft.com/office/drawing/2014/main" id="{67E1D590-6C92-4194-BA64-9EEAC4BB51F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9B42440-D8A6-4F5B-8A69-AC9E6AA555AB}"/>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217474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10440E-F849-4187-B705-E468C4D5A43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D7678DB-AEE3-4D7B-8E12-4423C6F6FABA}"/>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4" name="Zástupný symbol pro zápatí 3">
            <a:extLst>
              <a:ext uri="{FF2B5EF4-FFF2-40B4-BE49-F238E27FC236}">
                <a16:creationId xmlns:a16="http://schemas.microsoft.com/office/drawing/2014/main" id="{25E07D82-0026-41BE-AD54-5A349A79E4A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22F7C84-5DBE-420B-B9F5-64596AA340BC}"/>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174696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C0161BC-B1F1-4B7C-A4B7-AA40727CEAA0}"/>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3" name="Zástupný symbol pro zápatí 2">
            <a:extLst>
              <a:ext uri="{FF2B5EF4-FFF2-40B4-BE49-F238E27FC236}">
                <a16:creationId xmlns:a16="http://schemas.microsoft.com/office/drawing/2014/main" id="{08C6D6E7-D054-4C39-B3B4-9EE38AE180E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72F555C-AA91-4EF6-8D7E-77ED28B7E442}"/>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409850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18480-547C-42FC-8DB0-5B02D3082F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03DB099-9551-4617-95AE-852CA0D3E6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8BC15EA-C243-411C-BA4F-C161238381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E99792C-3E31-408C-A86D-671E02CE36AF}"/>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6" name="Zástupný symbol pro zápatí 5">
            <a:extLst>
              <a:ext uri="{FF2B5EF4-FFF2-40B4-BE49-F238E27FC236}">
                <a16:creationId xmlns:a16="http://schemas.microsoft.com/office/drawing/2014/main" id="{FC4259B5-488A-4098-B9D5-C9A059B07C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9AA6646-FD33-4CF2-B5D5-BFA6B4C1D289}"/>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139822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C887F2-3F3F-484C-914E-AD2FF9023B0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D3071F4-575F-4CA5-9F8F-CD22CC051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12F58A-822A-4C12-9151-12A17D281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F4D3A66-FFC7-48B4-BA92-DFDC58A22C4C}"/>
              </a:ext>
            </a:extLst>
          </p:cNvPr>
          <p:cNvSpPr>
            <a:spLocks noGrp="1"/>
          </p:cNvSpPr>
          <p:nvPr>
            <p:ph type="dt" sz="half" idx="10"/>
          </p:nvPr>
        </p:nvSpPr>
        <p:spPr/>
        <p:txBody>
          <a:bodyPr/>
          <a:lstStyle/>
          <a:p>
            <a:fld id="{A220B225-BF6C-4532-B8FB-3EA6932636F7}" type="datetimeFigureOut">
              <a:rPr lang="cs-CZ" smtClean="0"/>
              <a:t>22.04.2021</a:t>
            </a:fld>
            <a:endParaRPr lang="cs-CZ"/>
          </a:p>
        </p:txBody>
      </p:sp>
      <p:sp>
        <p:nvSpPr>
          <p:cNvPr id="6" name="Zástupný symbol pro zápatí 5">
            <a:extLst>
              <a:ext uri="{FF2B5EF4-FFF2-40B4-BE49-F238E27FC236}">
                <a16:creationId xmlns:a16="http://schemas.microsoft.com/office/drawing/2014/main" id="{9EE91737-BA54-40C0-A6EC-6230AFEB90A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68AF818-2A2B-4F2B-9C29-4556996B5FFE}"/>
              </a:ext>
            </a:extLst>
          </p:cNvPr>
          <p:cNvSpPr>
            <a:spLocks noGrp="1"/>
          </p:cNvSpPr>
          <p:nvPr>
            <p:ph type="sldNum" sz="quarter" idx="12"/>
          </p:nvPr>
        </p:nvSpPr>
        <p:spPr/>
        <p:txBody>
          <a:bodyPr/>
          <a:lstStyle/>
          <a:p>
            <a:fld id="{28C5F074-AD6F-4CB9-A5C7-62B833C1FC30}" type="slidenum">
              <a:rPr lang="cs-CZ" smtClean="0"/>
              <a:t>‹#›</a:t>
            </a:fld>
            <a:endParaRPr lang="cs-CZ"/>
          </a:p>
        </p:txBody>
      </p:sp>
    </p:spTree>
    <p:extLst>
      <p:ext uri="{BB962C8B-B14F-4D97-AF65-F5344CB8AC3E}">
        <p14:creationId xmlns:p14="http://schemas.microsoft.com/office/powerpoint/2010/main" val="428592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AE790F9-98E7-4435-8070-B7A9D928B7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7CF3F9F-9CDD-4289-A9D6-208DD08A3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68E175-C0AE-4567-AB43-71062A6589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0B225-BF6C-4532-B8FB-3EA6932636F7}" type="datetimeFigureOut">
              <a:rPr lang="cs-CZ" smtClean="0"/>
              <a:t>22.04.2021</a:t>
            </a:fld>
            <a:endParaRPr lang="cs-CZ"/>
          </a:p>
        </p:txBody>
      </p:sp>
      <p:sp>
        <p:nvSpPr>
          <p:cNvPr id="5" name="Zástupný symbol pro zápatí 4">
            <a:extLst>
              <a:ext uri="{FF2B5EF4-FFF2-40B4-BE49-F238E27FC236}">
                <a16:creationId xmlns:a16="http://schemas.microsoft.com/office/drawing/2014/main" id="{C0787F29-518A-4904-BFA8-19FD78D4F1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4C95FE1-59B4-4CF9-A1E9-2F52DDA57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C5F074-AD6F-4CB9-A5C7-62B833C1FC30}" type="slidenum">
              <a:rPr lang="cs-CZ" smtClean="0"/>
              <a:t>‹#›</a:t>
            </a:fld>
            <a:endParaRPr lang="cs-CZ"/>
          </a:p>
        </p:txBody>
      </p:sp>
    </p:spTree>
    <p:extLst>
      <p:ext uri="{BB962C8B-B14F-4D97-AF65-F5344CB8AC3E}">
        <p14:creationId xmlns:p14="http://schemas.microsoft.com/office/powerpoint/2010/main" val="975241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2.xml"/><Relationship Id="rId4" Type="http://schemas.openxmlformats.org/officeDocument/2006/relationships/image" Target="../media/image12.tm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2.xml"/><Relationship Id="rId4" Type="http://schemas.openxmlformats.org/officeDocument/2006/relationships/image" Target="../media/image15.tmp"/></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iki.partners.cz/cs/private_files/filemanager/199/poradenstvi-financni-plan-kratky-4-2019-8999.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78EBCA-86DA-482A-A3B1-C3723EA2B61A}"/>
              </a:ext>
            </a:extLst>
          </p:cNvPr>
          <p:cNvSpPr>
            <a:spLocks noGrp="1"/>
          </p:cNvSpPr>
          <p:nvPr>
            <p:ph type="ctrTitle"/>
          </p:nvPr>
        </p:nvSpPr>
        <p:spPr/>
        <p:txBody>
          <a:bodyPr/>
          <a:lstStyle/>
          <a:p>
            <a:r>
              <a:rPr lang="cs-CZ" dirty="0"/>
              <a:t>Finanční plán</a:t>
            </a:r>
          </a:p>
        </p:txBody>
      </p:sp>
      <p:sp>
        <p:nvSpPr>
          <p:cNvPr id="3" name="Podnadpis 2">
            <a:extLst>
              <a:ext uri="{FF2B5EF4-FFF2-40B4-BE49-F238E27FC236}">
                <a16:creationId xmlns:a16="http://schemas.microsoft.com/office/drawing/2014/main" id="{2042C4EA-FE1E-46C4-92FE-80A568778940}"/>
              </a:ext>
            </a:extLst>
          </p:cNvPr>
          <p:cNvSpPr>
            <a:spLocks noGrp="1"/>
          </p:cNvSpPr>
          <p:nvPr>
            <p:ph type="subTitle" idx="1"/>
          </p:nvPr>
        </p:nvSpPr>
        <p:spPr/>
        <p:txBody>
          <a:bodyPr/>
          <a:lstStyle/>
          <a:p>
            <a:r>
              <a:rPr lang="cs-CZ" b="1" i="0" dirty="0">
                <a:solidFill>
                  <a:srgbClr val="009FB5"/>
                </a:solidFill>
                <a:effectLst/>
                <a:latin typeface="Open Sans"/>
              </a:rPr>
              <a:t>Tvorba finančních plánů, smysl portfolia</a:t>
            </a:r>
          </a:p>
          <a:p>
            <a:r>
              <a:rPr lang="cs-CZ" b="1" dirty="0">
                <a:solidFill>
                  <a:srgbClr val="009FB5"/>
                </a:solidFill>
                <a:latin typeface="Open Sans"/>
              </a:rPr>
              <a:t>22.4.2021</a:t>
            </a:r>
            <a:endParaRPr lang="cs-CZ" b="1" i="0" dirty="0">
              <a:solidFill>
                <a:srgbClr val="009FB5"/>
              </a:solidFill>
              <a:effectLst/>
              <a:latin typeface="Open Sans"/>
            </a:endParaRPr>
          </a:p>
          <a:p>
            <a:endParaRPr lang="cs-CZ" dirty="0"/>
          </a:p>
        </p:txBody>
      </p:sp>
    </p:spTree>
    <p:extLst>
      <p:ext uri="{BB962C8B-B14F-4D97-AF65-F5344CB8AC3E}">
        <p14:creationId xmlns:p14="http://schemas.microsoft.com/office/powerpoint/2010/main" val="3572347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89E407-F4B4-4278-88F8-2CC9FF1174FF}"/>
              </a:ext>
            </a:extLst>
          </p:cNvPr>
          <p:cNvSpPr>
            <a:spLocks noGrp="1"/>
          </p:cNvSpPr>
          <p:nvPr>
            <p:ph type="title"/>
          </p:nvPr>
        </p:nvSpPr>
        <p:spPr/>
        <p:txBody>
          <a:bodyPr/>
          <a:lstStyle/>
          <a:p>
            <a:r>
              <a:rPr lang="cs-CZ" b="1" i="0" dirty="0">
                <a:solidFill>
                  <a:srgbClr val="FF6319"/>
                </a:solidFill>
                <a:effectLst/>
                <a:latin typeface="Amiko"/>
              </a:rPr>
              <a:t>2. Audit stávajícího portfolia</a:t>
            </a:r>
            <a:endParaRPr lang="cs-CZ" dirty="0"/>
          </a:p>
        </p:txBody>
      </p:sp>
      <p:sp>
        <p:nvSpPr>
          <p:cNvPr id="3" name="Zástupný obsah 2">
            <a:extLst>
              <a:ext uri="{FF2B5EF4-FFF2-40B4-BE49-F238E27FC236}">
                <a16:creationId xmlns:a16="http://schemas.microsoft.com/office/drawing/2014/main" id="{E8177F23-F27F-4B74-9E48-BB465EB5E69C}"/>
              </a:ext>
            </a:extLst>
          </p:cNvPr>
          <p:cNvSpPr>
            <a:spLocks noGrp="1"/>
          </p:cNvSpPr>
          <p:nvPr>
            <p:ph idx="1"/>
          </p:nvPr>
        </p:nvSpPr>
        <p:spPr/>
        <p:txBody>
          <a:bodyPr/>
          <a:lstStyle/>
          <a:p>
            <a:r>
              <a:rPr lang="cs-CZ" b="0" i="0" dirty="0">
                <a:solidFill>
                  <a:srgbClr val="313537"/>
                </a:solidFill>
                <a:effectLst/>
                <a:latin typeface="Amiko"/>
              </a:rPr>
              <a:t>Cílem je s klientem rozebrat jeho stávající smlouvy a probrat s ním, jaké smlouvy v jeho portfoliu smysl mají vzhledem k jeho cílům a potřebám a jaké ne. Díky porovnání konkrétních parametrů a naší koncepce většina klientů již v této fázi pochopí, že s námi budou jejich finance na úplně jiném levelu!</a:t>
            </a:r>
            <a:endParaRPr lang="cs-CZ" dirty="0"/>
          </a:p>
        </p:txBody>
      </p:sp>
    </p:spTree>
    <p:extLst>
      <p:ext uri="{BB962C8B-B14F-4D97-AF65-F5344CB8AC3E}">
        <p14:creationId xmlns:p14="http://schemas.microsoft.com/office/powerpoint/2010/main" val="124167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1EF51-FEB8-47DF-834A-3E96EEB9974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EE6CA23-A394-4C17-B64F-04199B79DE36}"/>
              </a:ext>
            </a:extLst>
          </p:cNvPr>
          <p:cNvSpPr>
            <a:spLocks noGrp="1"/>
          </p:cNvSpPr>
          <p:nvPr>
            <p:ph idx="1"/>
          </p:nvPr>
        </p:nvSpPr>
        <p:spPr/>
        <p:txBody>
          <a:bodyPr>
            <a:normAutofit lnSpcReduction="10000"/>
          </a:bodyPr>
          <a:lstStyle/>
          <a:p>
            <a:pPr algn="just" fontAlgn="base" latinLnBrk="0"/>
            <a:r>
              <a:rPr lang="cs-CZ" b="0" i="0" dirty="0">
                <a:solidFill>
                  <a:srgbClr val="313537"/>
                </a:solidFill>
                <a:effectLst/>
                <a:latin typeface="Amiko"/>
              </a:rPr>
              <a:t>Při komunikaci auditu portfolia klienta vždy chvalte. Chvála klienta nemá cílit na konkrétní společnosti nebo produkty, ale na tu skutečnost, že klient řeší situace v životě a nebylo mu to lhostejné. </a:t>
            </a:r>
          </a:p>
          <a:p>
            <a:pPr algn="just" fontAlgn="base" latinLnBrk="0"/>
            <a:r>
              <a:rPr lang="cs-CZ" b="0" i="0" dirty="0">
                <a:solidFill>
                  <a:srgbClr val="313537"/>
                </a:solidFill>
                <a:effectLst/>
                <a:latin typeface="Amiko"/>
              </a:rPr>
              <a:t>U každé smlouvy můžeme položit otázku: </a:t>
            </a:r>
            <a:r>
              <a:rPr lang="cs-CZ" b="0" i="1" dirty="0">
                <a:solidFill>
                  <a:srgbClr val="313537"/>
                </a:solidFill>
                <a:effectLst/>
                <a:latin typeface="Amiko"/>
              </a:rPr>
              <a:t>Co měla tato smlouva pro vás řešit? Plní dnes podle vás tento cíl?</a:t>
            </a:r>
            <a:r>
              <a:rPr lang="cs-CZ" b="0" i="0" dirty="0">
                <a:solidFill>
                  <a:srgbClr val="313537"/>
                </a:solidFill>
                <a:effectLst/>
                <a:latin typeface="Amiko"/>
              </a:rPr>
              <a:t> Pořadí komentovaných smluv volte podle náročnosti – nejprve smlouvy, kde nic neměníme či změna pro klienta znamená pouze zlepšení, a až poté smlouvy, u kterých chcete udělat zásadnější změnu nebo klient přijde např. o zaplacené počáteční náklady. Audit stávajících smluv je také příležitost se hezky prodat. Prodat svoji odbornost a především naši přidanou hodnotu – jaký je rozdíl ve výběru a nastavování produktu od nezávislého odborníka a prodejce konkrétních produktů.</a:t>
            </a:r>
          </a:p>
          <a:p>
            <a:endParaRPr lang="cs-CZ" dirty="0"/>
          </a:p>
        </p:txBody>
      </p:sp>
    </p:spTree>
    <p:extLst>
      <p:ext uri="{BB962C8B-B14F-4D97-AF65-F5344CB8AC3E}">
        <p14:creationId xmlns:p14="http://schemas.microsoft.com/office/powerpoint/2010/main" val="2748383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F9250-F09B-4992-A047-0B199DCC4EB9}"/>
              </a:ext>
            </a:extLst>
          </p:cNvPr>
          <p:cNvSpPr>
            <a:spLocks noGrp="1"/>
          </p:cNvSpPr>
          <p:nvPr>
            <p:ph type="title"/>
          </p:nvPr>
        </p:nvSpPr>
        <p:spPr/>
        <p:txBody>
          <a:bodyPr/>
          <a:lstStyle/>
          <a:p>
            <a:r>
              <a:rPr lang="cs-CZ" dirty="0"/>
              <a:t>PŘÍKLAD</a:t>
            </a:r>
            <a:br>
              <a:rPr lang="cs-CZ" dirty="0"/>
            </a:br>
            <a:r>
              <a:rPr lang="cs-CZ" dirty="0"/>
              <a:t>Nejdříve projdeme staré smlouvy</a:t>
            </a:r>
          </a:p>
        </p:txBody>
      </p:sp>
      <p:pic>
        <p:nvPicPr>
          <p:cNvPr id="5" name="Zástupný obsah 4" descr="Obsah obrázku text&#10;&#10;Popis byl vytvořen automaticky">
            <a:extLst>
              <a:ext uri="{FF2B5EF4-FFF2-40B4-BE49-F238E27FC236}">
                <a16:creationId xmlns:a16="http://schemas.microsoft.com/office/drawing/2014/main" id="{EC143FA6-62F0-4DC0-8027-16785F687D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99387" y="2999177"/>
            <a:ext cx="3993226" cy="2004234"/>
          </a:xfrm>
        </p:spPr>
      </p:pic>
      <p:pic>
        <p:nvPicPr>
          <p:cNvPr id="7" name="Obrázek 6" descr="Obsah obrázku text&#10;&#10;Popis byl vytvořen automaticky">
            <a:extLst>
              <a:ext uri="{FF2B5EF4-FFF2-40B4-BE49-F238E27FC236}">
                <a16:creationId xmlns:a16="http://schemas.microsoft.com/office/drawing/2014/main" id="{4B357FF8-4154-428F-9D89-FF699C7733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4033" y="2168793"/>
            <a:ext cx="2171888" cy="1524132"/>
          </a:xfrm>
          <a:prstGeom prst="rect">
            <a:avLst/>
          </a:prstGeom>
        </p:spPr>
      </p:pic>
    </p:spTree>
    <p:extLst>
      <p:ext uri="{BB962C8B-B14F-4D97-AF65-F5344CB8AC3E}">
        <p14:creationId xmlns:p14="http://schemas.microsoft.com/office/powerpoint/2010/main" val="241084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AFDC6D-82D1-4786-92C9-8A534A90826D}"/>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99B0603D-0A5A-4EC5-9BE2-340C561C10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060" y="2059619"/>
            <a:ext cx="8327255" cy="3351497"/>
          </a:xfrm>
        </p:spPr>
      </p:pic>
    </p:spTree>
    <p:extLst>
      <p:ext uri="{BB962C8B-B14F-4D97-AF65-F5344CB8AC3E}">
        <p14:creationId xmlns:p14="http://schemas.microsoft.com/office/powerpoint/2010/main" val="296357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0CFA67-77D2-4148-9E1B-AD6804A64637}"/>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4760B1C5-CDC3-40B9-BA48-0272AD876B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820" y="365125"/>
            <a:ext cx="5768515" cy="2502120"/>
          </a:xfrm>
        </p:spPr>
      </p:pic>
      <p:pic>
        <p:nvPicPr>
          <p:cNvPr id="7" name="Obrázek 6" descr="Obsah obrázku text&#10;&#10;Popis byl vytvořen automaticky">
            <a:extLst>
              <a:ext uri="{FF2B5EF4-FFF2-40B4-BE49-F238E27FC236}">
                <a16:creationId xmlns:a16="http://schemas.microsoft.com/office/drawing/2014/main" id="{6B75B827-C512-4265-A6C1-C23E3B4FE3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1383" y="2956264"/>
            <a:ext cx="6291899" cy="2410661"/>
          </a:xfrm>
          <a:prstGeom prst="rect">
            <a:avLst/>
          </a:prstGeom>
        </p:spPr>
      </p:pic>
    </p:spTree>
    <p:extLst>
      <p:ext uri="{BB962C8B-B14F-4D97-AF65-F5344CB8AC3E}">
        <p14:creationId xmlns:p14="http://schemas.microsoft.com/office/powerpoint/2010/main" val="139159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F4404-45CD-4CA0-AA97-8FA63B4BDA18}"/>
              </a:ext>
            </a:extLst>
          </p:cNvPr>
          <p:cNvSpPr>
            <a:spLocks noGrp="1"/>
          </p:cNvSpPr>
          <p:nvPr>
            <p:ph type="title"/>
          </p:nvPr>
        </p:nvSpPr>
        <p:spPr/>
        <p:txBody>
          <a:bodyPr/>
          <a:lstStyle/>
          <a:p>
            <a:r>
              <a:rPr lang="cs-CZ" b="1" i="0" dirty="0">
                <a:solidFill>
                  <a:srgbClr val="FF6319"/>
                </a:solidFill>
                <a:effectLst/>
                <a:latin typeface="Amiko"/>
              </a:rPr>
              <a:t>3. Užitek vašeho řešení</a:t>
            </a:r>
            <a:endParaRPr lang="cs-CZ" dirty="0"/>
          </a:p>
        </p:txBody>
      </p:sp>
      <p:sp>
        <p:nvSpPr>
          <p:cNvPr id="3" name="Zástupný obsah 2">
            <a:extLst>
              <a:ext uri="{FF2B5EF4-FFF2-40B4-BE49-F238E27FC236}">
                <a16:creationId xmlns:a16="http://schemas.microsoft.com/office/drawing/2014/main" id="{7B506579-F9C3-4C64-A654-A39A562CB862}"/>
              </a:ext>
            </a:extLst>
          </p:cNvPr>
          <p:cNvSpPr>
            <a:spLocks noGrp="1"/>
          </p:cNvSpPr>
          <p:nvPr>
            <p:ph idx="1"/>
          </p:nvPr>
        </p:nvSpPr>
        <p:spPr/>
        <p:txBody>
          <a:bodyPr/>
          <a:lstStyle/>
          <a:p>
            <a:r>
              <a:rPr lang="cs-CZ" b="0" i="0" dirty="0">
                <a:solidFill>
                  <a:srgbClr val="313537"/>
                </a:solidFill>
                <a:effectLst/>
                <a:latin typeface="Amiko"/>
              </a:rPr>
              <a:t>Cílem je představit na užitku (viz Finanční analýza) a motivech klienta jeho vysněnou budoucnost a jednotlivé kroky, jak se k ní dostaneme. Zde dochází k hlavnímu prodeji celého konceptu. Ukazujeme zde stávající stav, budoucí stav a naše komplexní řešení, kterým se k budoucímu stavu dopracujeme. Cílem je si vše již v této části s klientem odsouhlasit, abychom na dalších stránkách již jen dolaďovali detaily a ubezpečili se o správnosti finančního plánu.</a:t>
            </a:r>
            <a:endParaRPr lang="cs-CZ" dirty="0"/>
          </a:p>
        </p:txBody>
      </p:sp>
    </p:spTree>
    <p:extLst>
      <p:ext uri="{BB962C8B-B14F-4D97-AF65-F5344CB8AC3E}">
        <p14:creationId xmlns:p14="http://schemas.microsoft.com/office/powerpoint/2010/main" val="3238977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5A690-F826-4CFD-BA15-2566BE659582}"/>
              </a:ext>
            </a:extLst>
          </p:cNvPr>
          <p:cNvSpPr>
            <a:spLocks noGrp="1"/>
          </p:cNvSpPr>
          <p:nvPr>
            <p:ph type="title"/>
          </p:nvPr>
        </p:nvSpPr>
        <p:spPr/>
        <p:txBody>
          <a:bodyPr/>
          <a:lstStyle/>
          <a:p>
            <a:r>
              <a:rPr lang="pl-PL" b="1" i="0" dirty="0">
                <a:solidFill>
                  <a:srgbClr val="FF6319"/>
                </a:solidFill>
                <a:effectLst/>
                <a:latin typeface="Amiko"/>
              </a:rPr>
              <a:t>4. Ochrana příjmů a rezerva</a:t>
            </a:r>
            <a:endParaRPr lang="cs-CZ" dirty="0"/>
          </a:p>
        </p:txBody>
      </p:sp>
      <p:sp>
        <p:nvSpPr>
          <p:cNvPr id="3" name="Zástupný obsah 2">
            <a:extLst>
              <a:ext uri="{FF2B5EF4-FFF2-40B4-BE49-F238E27FC236}">
                <a16:creationId xmlns:a16="http://schemas.microsoft.com/office/drawing/2014/main" id="{94B5F8CF-AEC9-448E-85CF-7798A0D4CF66}"/>
              </a:ext>
            </a:extLst>
          </p:cNvPr>
          <p:cNvSpPr>
            <a:spLocks noGrp="1"/>
          </p:cNvSpPr>
          <p:nvPr>
            <p:ph idx="1"/>
          </p:nvPr>
        </p:nvSpPr>
        <p:spPr/>
        <p:txBody>
          <a:bodyPr>
            <a:noAutofit/>
          </a:bodyPr>
          <a:lstStyle/>
          <a:p>
            <a:pPr algn="l" fontAlgn="base"/>
            <a:r>
              <a:rPr lang="cs-CZ" sz="1600" b="0" i="0" dirty="0">
                <a:solidFill>
                  <a:srgbClr val="313537"/>
                </a:solidFill>
                <a:effectLst/>
                <a:latin typeface="merriweather"/>
              </a:rPr>
              <a:t>Cílem je správné stanovení pojistných částek u správných rizik dle příjmů a výdajů celé rodiny. A vytvoření takových podkladů, aby klient snadno pochopil, proč je krytí těchto rizik důležité a že je to pro něj reálné.</a:t>
            </a:r>
          </a:p>
          <a:p>
            <a:pPr algn="l" fontAlgn="base"/>
            <a:r>
              <a:rPr lang="cs-CZ" sz="1600" b="0" i="0" dirty="0">
                <a:solidFill>
                  <a:srgbClr val="313537"/>
                </a:solidFill>
                <a:effectLst/>
                <a:latin typeface="merriweather"/>
              </a:rPr>
              <a:t>S klientem řešíme čtyři základní rizika:</a:t>
            </a:r>
          </a:p>
          <a:p>
            <a:pPr algn="l" fontAlgn="base">
              <a:buFont typeface="Arial" panose="020B0604020202020204" pitchFamily="34" charset="0"/>
              <a:buChar char="•"/>
            </a:pPr>
            <a:r>
              <a:rPr lang="cs-CZ" sz="1600" b="0" i="0" dirty="0">
                <a:solidFill>
                  <a:srgbClr val="313537"/>
                </a:solidFill>
                <a:effectLst/>
                <a:latin typeface="lato"/>
              </a:rPr>
              <a:t>1 </a:t>
            </a:r>
            <a:r>
              <a:rPr lang="cs-CZ" sz="1600" b="0" i="0" dirty="0">
                <a:solidFill>
                  <a:srgbClr val="313537"/>
                </a:solidFill>
                <a:effectLst/>
                <a:latin typeface="merriweather"/>
              </a:rPr>
              <a:t>Smrt.</a:t>
            </a:r>
          </a:p>
          <a:p>
            <a:pPr algn="l" fontAlgn="base">
              <a:buFont typeface="Arial" panose="020B0604020202020204" pitchFamily="34" charset="0"/>
              <a:buChar char="•"/>
            </a:pPr>
            <a:r>
              <a:rPr lang="cs-CZ" sz="1600" b="0" i="0" dirty="0">
                <a:solidFill>
                  <a:srgbClr val="FFFFFF"/>
                </a:solidFill>
                <a:effectLst/>
                <a:latin typeface="inherit"/>
              </a:rPr>
              <a:t>2</a:t>
            </a:r>
          </a:p>
          <a:p>
            <a:pPr algn="l" fontAlgn="base">
              <a:buFont typeface="Arial" panose="020B0604020202020204" pitchFamily="34" charset="0"/>
              <a:buChar char="•"/>
            </a:pPr>
            <a:r>
              <a:rPr lang="cs-CZ" sz="1600" b="0" i="0" dirty="0">
                <a:solidFill>
                  <a:srgbClr val="313537"/>
                </a:solidFill>
                <a:effectLst/>
                <a:latin typeface="lato"/>
              </a:rPr>
              <a:t>2 </a:t>
            </a:r>
            <a:r>
              <a:rPr lang="cs-CZ" sz="1600" b="0" i="0" dirty="0">
                <a:solidFill>
                  <a:srgbClr val="313537"/>
                </a:solidFill>
                <a:effectLst/>
                <a:latin typeface="merriweather"/>
              </a:rPr>
              <a:t>Invalidita.</a:t>
            </a:r>
          </a:p>
          <a:p>
            <a:pPr algn="l" fontAlgn="base">
              <a:buFont typeface="Arial" panose="020B0604020202020204" pitchFamily="34" charset="0"/>
              <a:buChar char="•"/>
            </a:pPr>
            <a:r>
              <a:rPr lang="cs-CZ" sz="1600" b="0" i="0" dirty="0">
                <a:solidFill>
                  <a:srgbClr val="FFFFFF"/>
                </a:solidFill>
                <a:effectLst/>
                <a:latin typeface="inherit"/>
              </a:rPr>
              <a:t>3</a:t>
            </a:r>
          </a:p>
          <a:p>
            <a:pPr algn="l" fontAlgn="base">
              <a:buFont typeface="Arial" panose="020B0604020202020204" pitchFamily="34" charset="0"/>
              <a:buChar char="•"/>
            </a:pPr>
            <a:r>
              <a:rPr lang="cs-CZ" sz="1600" b="0" i="0" dirty="0">
                <a:solidFill>
                  <a:srgbClr val="313537"/>
                </a:solidFill>
                <a:effectLst/>
                <a:latin typeface="lato"/>
              </a:rPr>
              <a:t>3 </a:t>
            </a:r>
            <a:r>
              <a:rPr lang="cs-CZ" sz="1600" b="0" i="0" dirty="0">
                <a:solidFill>
                  <a:srgbClr val="313537"/>
                </a:solidFill>
                <a:effectLst/>
                <a:latin typeface="merriweather"/>
              </a:rPr>
              <a:t>Krátkodobá pracovní neschopnost.</a:t>
            </a:r>
          </a:p>
          <a:p>
            <a:pPr algn="l" fontAlgn="base">
              <a:buFont typeface="Arial" panose="020B0604020202020204" pitchFamily="34" charset="0"/>
              <a:buChar char="•"/>
            </a:pPr>
            <a:r>
              <a:rPr lang="cs-CZ" sz="1600" b="0" i="0" dirty="0">
                <a:solidFill>
                  <a:srgbClr val="FFFFFF"/>
                </a:solidFill>
                <a:effectLst/>
                <a:latin typeface="inherit"/>
              </a:rPr>
              <a:t>4</a:t>
            </a:r>
          </a:p>
          <a:p>
            <a:pPr algn="l" fontAlgn="base">
              <a:buFont typeface="Arial" panose="020B0604020202020204" pitchFamily="34" charset="0"/>
              <a:buChar char="•"/>
            </a:pPr>
            <a:r>
              <a:rPr lang="cs-CZ" sz="1600" b="0" i="0" dirty="0">
                <a:solidFill>
                  <a:srgbClr val="313537"/>
                </a:solidFill>
                <a:effectLst/>
                <a:latin typeface="lato"/>
              </a:rPr>
              <a:t>4 </a:t>
            </a:r>
            <a:r>
              <a:rPr lang="cs-CZ" sz="1600" b="0" i="0" dirty="0">
                <a:solidFill>
                  <a:srgbClr val="313537"/>
                </a:solidFill>
                <a:effectLst/>
                <a:latin typeface="merriweather"/>
              </a:rPr>
              <a:t>Ztráta zaměstnání.</a:t>
            </a:r>
          </a:p>
        </p:txBody>
      </p:sp>
    </p:spTree>
    <p:extLst>
      <p:ext uri="{BB962C8B-B14F-4D97-AF65-F5344CB8AC3E}">
        <p14:creationId xmlns:p14="http://schemas.microsoft.com/office/powerpoint/2010/main" val="332098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3B29B-330D-4C2F-A867-02C78D2649FE}"/>
              </a:ext>
            </a:extLst>
          </p:cNvPr>
          <p:cNvSpPr>
            <a:spLocks noGrp="1"/>
          </p:cNvSpPr>
          <p:nvPr>
            <p:ph type="title"/>
          </p:nvPr>
        </p:nvSpPr>
        <p:spPr/>
        <p:txBody>
          <a:bodyPr/>
          <a:lstStyle/>
          <a:p>
            <a:endParaRPr lang="cs-CZ"/>
          </a:p>
        </p:txBody>
      </p:sp>
      <p:pic>
        <p:nvPicPr>
          <p:cNvPr id="5" name="Zástupný obsah 4" descr="Obsah obrázku text, interiér, snímek obrazovky&#10;&#10;Popis byl vytvořen automaticky">
            <a:extLst>
              <a:ext uri="{FF2B5EF4-FFF2-40B4-BE49-F238E27FC236}">
                <a16:creationId xmlns:a16="http://schemas.microsoft.com/office/drawing/2014/main" id="{32FE112C-2CA5-4914-A555-63B6A788481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2562" y="590549"/>
            <a:ext cx="4390013" cy="2445613"/>
          </a:xfrm>
        </p:spPr>
      </p:pic>
      <p:pic>
        <p:nvPicPr>
          <p:cNvPr id="7" name="Obrázek 6" descr="Obsah obrázku text&#10;&#10;Popis byl vytvořen automaticky">
            <a:extLst>
              <a:ext uri="{FF2B5EF4-FFF2-40B4-BE49-F238E27FC236}">
                <a16:creationId xmlns:a16="http://schemas.microsoft.com/office/drawing/2014/main" id="{B6925077-C761-4879-98C8-C37949CF3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8057" y="3150845"/>
            <a:ext cx="4300735" cy="1607585"/>
          </a:xfrm>
          <a:prstGeom prst="rect">
            <a:avLst/>
          </a:prstGeom>
        </p:spPr>
      </p:pic>
    </p:spTree>
    <p:extLst>
      <p:ext uri="{BB962C8B-B14F-4D97-AF65-F5344CB8AC3E}">
        <p14:creationId xmlns:p14="http://schemas.microsoft.com/office/powerpoint/2010/main" val="3196747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26A223-B3D0-446D-AA49-ABE0E72894F9}"/>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5C5BDA9E-BC7D-4D46-A9D4-CEC9DF4A41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6882" y="4394150"/>
            <a:ext cx="4318974" cy="1216537"/>
          </a:xfrm>
        </p:spPr>
      </p:pic>
      <p:pic>
        <p:nvPicPr>
          <p:cNvPr id="7" name="Obrázek 6" descr="Obsah obrázku text&#10;&#10;Popis byl vytvořen automaticky">
            <a:extLst>
              <a:ext uri="{FF2B5EF4-FFF2-40B4-BE49-F238E27FC236}">
                <a16:creationId xmlns:a16="http://schemas.microsoft.com/office/drawing/2014/main" id="{0D30A2D6-91B5-4954-9362-8E94D936B0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3319" y="1999027"/>
            <a:ext cx="4660949" cy="1667451"/>
          </a:xfrm>
          <a:prstGeom prst="rect">
            <a:avLst/>
          </a:prstGeom>
        </p:spPr>
      </p:pic>
    </p:spTree>
    <p:extLst>
      <p:ext uri="{BB962C8B-B14F-4D97-AF65-F5344CB8AC3E}">
        <p14:creationId xmlns:p14="http://schemas.microsoft.com/office/powerpoint/2010/main" val="2409959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DB2BE-0530-4A94-8438-42DD7B18D590}"/>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C05FD408-B352-4800-B710-B51407AA3E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8616" y="2057401"/>
            <a:ext cx="3147333" cy="1076324"/>
          </a:xfrm>
        </p:spPr>
      </p:pic>
      <p:pic>
        <p:nvPicPr>
          <p:cNvPr id="7" name="Obrázek 6" descr="Obsah obrázku text&#10;&#10;Popis byl vytvořen automaticky">
            <a:extLst>
              <a:ext uri="{FF2B5EF4-FFF2-40B4-BE49-F238E27FC236}">
                <a16:creationId xmlns:a16="http://schemas.microsoft.com/office/drawing/2014/main" id="{3577D27C-FE56-4569-8BE6-1DD825730E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4713" y="2773622"/>
            <a:ext cx="3139712" cy="1855527"/>
          </a:xfrm>
          <a:prstGeom prst="rect">
            <a:avLst/>
          </a:prstGeom>
        </p:spPr>
      </p:pic>
      <p:pic>
        <p:nvPicPr>
          <p:cNvPr id="9" name="Obrázek 8" descr="Obsah obrázku text&#10;&#10;Popis byl vytvořen automaticky">
            <a:extLst>
              <a:ext uri="{FF2B5EF4-FFF2-40B4-BE49-F238E27FC236}">
                <a16:creationId xmlns:a16="http://schemas.microsoft.com/office/drawing/2014/main" id="{E085FC1B-E19A-491A-82E6-498E9AD090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3189" y="4076701"/>
            <a:ext cx="3488348" cy="1550700"/>
          </a:xfrm>
          <a:prstGeom prst="rect">
            <a:avLst/>
          </a:prstGeom>
        </p:spPr>
      </p:pic>
    </p:spTree>
    <p:extLst>
      <p:ext uri="{BB962C8B-B14F-4D97-AF65-F5344CB8AC3E}">
        <p14:creationId xmlns:p14="http://schemas.microsoft.com/office/powerpoint/2010/main" val="4167432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52637A-09EF-43DE-884B-6D0B1DB2CA08}"/>
              </a:ext>
            </a:extLst>
          </p:cNvPr>
          <p:cNvSpPr>
            <a:spLocks noGrp="1"/>
          </p:cNvSpPr>
          <p:nvPr>
            <p:ph type="title"/>
          </p:nvPr>
        </p:nvSpPr>
        <p:spPr/>
        <p:txBody>
          <a:bodyPr/>
          <a:lstStyle/>
          <a:p>
            <a:r>
              <a:rPr lang="cs-CZ" b="1" i="0" dirty="0">
                <a:solidFill>
                  <a:srgbClr val="FF6319"/>
                </a:solidFill>
                <a:effectLst/>
                <a:latin typeface="Amiko"/>
              </a:rPr>
              <a:t>Základní pravidla komunikace finančního plánu</a:t>
            </a:r>
            <a:endParaRPr lang="cs-CZ" dirty="0"/>
          </a:p>
        </p:txBody>
      </p:sp>
      <p:sp>
        <p:nvSpPr>
          <p:cNvPr id="3" name="Zástupný obsah 2">
            <a:extLst>
              <a:ext uri="{FF2B5EF4-FFF2-40B4-BE49-F238E27FC236}">
                <a16:creationId xmlns:a16="http://schemas.microsoft.com/office/drawing/2014/main" id="{D6C4493F-F96E-4EE2-ABD1-7F6F0433075C}"/>
              </a:ext>
            </a:extLst>
          </p:cNvPr>
          <p:cNvSpPr>
            <a:spLocks noGrp="1"/>
          </p:cNvSpPr>
          <p:nvPr>
            <p:ph idx="1"/>
          </p:nvPr>
        </p:nvSpPr>
        <p:spPr/>
        <p:txBody>
          <a:bodyPr>
            <a:normAutofit fontScale="32500" lnSpcReduction="20000"/>
          </a:bodyPr>
          <a:lstStyle/>
          <a:p>
            <a:pPr algn="l" fontAlgn="base">
              <a:buFont typeface="Arial" panose="020B0604020202020204" pitchFamily="34" charset="0"/>
              <a:buChar char="•"/>
            </a:pPr>
            <a:r>
              <a:rPr lang="cs-CZ" sz="6400" b="0" i="0" dirty="0">
                <a:solidFill>
                  <a:srgbClr val="313537"/>
                </a:solidFill>
                <a:effectLst/>
                <a:latin typeface="lato"/>
              </a:rPr>
              <a:t>1 </a:t>
            </a:r>
            <a:r>
              <a:rPr lang="cs-CZ" sz="6400" b="0" i="0" dirty="0">
                <a:solidFill>
                  <a:srgbClr val="313537"/>
                </a:solidFill>
                <a:effectLst/>
                <a:latin typeface="merriweather"/>
              </a:rPr>
              <a:t>Cílem poradenství je realizovat finanční plán. Nic jiného klientovi nepomůže.</a:t>
            </a:r>
          </a:p>
          <a:p>
            <a:pPr algn="l" fontAlgn="base">
              <a:buFont typeface="Arial" panose="020B0604020202020204" pitchFamily="34" charset="0"/>
              <a:buChar char="•"/>
            </a:pPr>
            <a:r>
              <a:rPr lang="cs-CZ" sz="6400" b="0" i="0" dirty="0">
                <a:solidFill>
                  <a:srgbClr val="FFFFFF"/>
                </a:solidFill>
                <a:effectLst/>
                <a:latin typeface="inherit"/>
              </a:rPr>
              <a:t>2</a:t>
            </a:r>
          </a:p>
          <a:p>
            <a:pPr algn="l" fontAlgn="base">
              <a:buFont typeface="Arial" panose="020B0604020202020204" pitchFamily="34" charset="0"/>
              <a:buChar char="•"/>
            </a:pPr>
            <a:r>
              <a:rPr lang="cs-CZ" sz="6400" b="0" i="0" dirty="0">
                <a:solidFill>
                  <a:srgbClr val="313537"/>
                </a:solidFill>
                <a:effectLst/>
                <a:latin typeface="lato"/>
              </a:rPr>
              <a:t>2 </a:t>
            </a:r>
            <a:r>
              <a:rPr lang="cs-CZ" sz="6400" b="0" i="0" dirty="0">
                <a:solidFill>
                  <a:srgbClr val="313537"/>
                </a:solidFill>
                <a:effectLst/>
                <a:latin typeface="merriweather"/>
              </a:rPr>
              <a:t>Zásadní podmínkou úspěchu je dobrá analýza. Pro hladkou realizaci plánu musím mít konkrétní klientem potvrzenou investiční částku.</a:t>
            </a:r>
          </a:p>
          <a:p>
            <a:pPr algn="l" fontAlgn="base">
              <a:buFont typeface="Arial" panose="020B0604020202020204" pitchFamily="34" charset="0"/>
              <a:buChar char="•"/>
            </a:pPr>
            <a:r>
              <a:rPr lang="cs-CZ" sz="6400" b="0" i="0" dirty="0">
                <a:solidFill>
                  <a:srgbClr val="FFFFFF"/>
                </a:solidFill>
                <a:effectLst/>
                <a:latin typeface="inherit"/>
              </a:rPr>
              <a:t>3</a:t>
            </a:r>
          </a:p>
          <a:p>
            <a:pPr algn="l" fontAlgn="base">
              <a:buFont typeface="Arial" panose="020B0604020202020204" pitchFamily="34" charset="0"/>
              <a:buChar char="•"/>
            </a:pPr>
            <a:r>
              <a:rPr lang="cs-CZ" sz="6400" b="0" i="0" dirty="0">
                <a:solidFill>
                  <a:srgbClr val="313537"/>
                </a:solidFill>
                <a:effectLst/>
                <a:latin typeface="lato"/>
              </a:rPr>
              <a:t>3 </a:t>
            </a:r>
            <a:r>
              <a:rPr lang="cs-CZ" sz="6400" b="0" i="0" dirty="0">
                <a:solidFill>
                  <a:srgbClr val="313537"/>
                </a:solidFill>
                <a:effectLst/>
                <a:latin typeface="merriweather"/>
              </a:rPr>
              <a:t>Dobrý obchodník vždy přesně ví, co řekne. Špatný obchodník vždy řekne vše, co ví. Pořádná příprava je lepší než sebevědomí!</a:t>
            </a:r>
          </a:p>
          <a:p>
            <a:pPr algn="l" fontAlgn="base">
              <a:buFont typeface="Arial" panose="020B0604020202020204" pitchFamily="34" charset="0"/>
              <a:buChar char="•"/>
            </a:pPr>
            <a:r>
              <a:rPr lang="cs-CZ" sz="6400" b="0" i="0" dirty="0">
                <a:solidFill>
                  <a:srgbClr val="FFFFFF"/>
                </a:solidFill>
                <a:effectLst/>
                <a:latin typeface="inherit"/>
              </a:rPr>
              <a:t>4</a:t>
            </a:r>
          </a:p>
          <a:p>
            <a:pPr algn="l" fontAlgn="base">
              <a:buFont typeface="Arial" panose="020B0604020202020204" pitchFamily="34" charset="0"/>
              <a:buChar char="•"/>
            </a:pPr>
            <a:r>
              <a:rPr lang="cs-CZ" sz="6400" b="0" i="0" dirty="0">
                <a:solidFill>
                  <a:srgbClr val="313537"/>
                </a:solidFill>
                <a:effectLst/>
                <a:latin typeface="lato"/>
              </a:rPr>
              <a:t>4 </a:t>
            </a:r>
            <a:r>
              <a:rPr lang="cs-CZ" sz="6400" b="0" i="0" dirty="0">
                <a:solidFill>
                  <a:srgbClr val="313537"/>
                </a:solidFill>
                <a:effectLst/>
                <a:latin typeface="merriweather"/>
              </a:rPr>
              <a:t>Nepřehlcujte klienta informacemi. </a:t>
            </a:r>
            <a:r>
              <a:rPr lang="cs-CZ" sz="6400" b="0" i="0" dirty="0" err="1">
                <a:solidFill>
                  <a:srgbClr val="313537"/>
                </a:solidFill>
                <a:effectLst/>
                <a:latin typeface="merriweather"/>
              </a:rPr>
              <a:t>Nepřeinformovávat</a:t>
            </a:r>
            <a:r>
              <a:rPr lang="cs-CZ" sz="6400" b="0" i="0" dirty="0">
                <a:solidFill>
                  <a:srgbClr val="313537"/>
                </a:solidFill>
                <a:effectLst/>
                <a:latin typeface="merriweather"/>
              </a:rPr>
              <a:t>! Klient si nic nepamatuje, není schopen se v tom zorientovat a potřebuje čas na rozmyšlenou, který nic nevyřeší. Je třeba být obchodník, a nikoliv informátor.</a:t>
            </a:r>
          </a:p>
          <a:p>
            <a:pPr algn="l" fontAlgn="base">
              <a:buFont typeface="Arial" panose="020B0604020202020204" pitchFamily="34" charset="0"/>
              <a:buChar char="•"/>
            </a:pPr>
            <a:r>
              <a:rPr lang="cs-CZ" sz="5600" b="0" i="0" dirty="0">
                <a:solidFill>
                  <a:srgbClr val="FFFFFF"/>
                </a:solidFill>
                <a:effectLst/>
                <a:latin typeface="inherit"/>
              </a:rPr>
              <a:t>5</a:t>
            </a:r>
          </a:p>
          <a:p>
            <a:pPr marL="0" indent="0">
              <a:buNone/>
            </a:pPr>
            <a:endParaRPr lang="cs-CZ" dirty="0"/>
          </a:p>
        </p:txBody>
      </p:sp>
    </p:spTree>
    <p:extLst>
      <p:ext uri="{BB962C8B-B14F-4D97-AF65-F5344CB8AC3E}">
        <p14:creationId xmlns:p14="http://schemas.microsoft.com/office/powerpoint/2010/main" val="2399034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C56310-2730-409A-83FD-84255FF32BF1}"/>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5B2F4B8D-5991-4538-A380-C89BD0A075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0943" y="1258047"/>
            <a:ext cx="3427231" cy="2256678"/>
          </a:xfrm>
        </p:spPr>
      </p:pic>
      <p:pic>
        <p:nvPicPr>
          <p:cNvPr id="7" name="Obrázek 6" descr="Obsah obrázku text&#10;&#10;Popis byl vytvořen automaticky">
            <a:extLst>
              <a:ext uri="{FF2B5EF4-FFF2-40B4-BE49-F238E27FC236}">
                <a16:creationId xmlns:a16="http://schemas.microsoft.com/office/drawing/2014/main" id="{F76ED47F-3397-4CC4-93D2-B91D562821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5752" y="2493607"/>
            <a:ext cx="3093987" cy="1325563"/>
          </a:xfrm>
          <a:prstGeom prst="rect">
            <a:avLst/>
          </a:prstGeom>
        </p:spPr>
      </p:pic>
      <p:pic>
        <p:nvPicPr>
          <p:cNvPr id="9" name="Obrázek 8" descr="Obsah obrázku text&#10;&#10;Popis byl vytvořen automaticky">
            <a:extLst>
              <a:ext uri="{FF2B5EF4-FFF2-40B4-BE49-F238E27FC236}">
                <a16:creationId xmlns:a16="http://schemas.microsoft.com/office/drawing/2014/main" id="{27190B8D-8443-46BB-94C9-9691EED52E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24750" y="4381145"/>
            <a:ext cx="3718694" cy="1124321"/>
          </a:xfrm>
          <a:prstGeom prst="rect">
            <a:avLst/>
          </a:prstGeom>
        </p:spPr>
      </p:pic>
    </p:spTree>
    <p:extLst>
      <p:ext uri="{BB962C8B-B14F-4D97-AF65-F5344CB8AC3E}">
        <p14:creationId xmlns:p14="http://schemas.microsoft.com/office/powerpoint/2010/main" val="2342281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2D004-4CF8-4A3E-95B9-377FA240235D}"/>
              </a:ext>
            </a:extLst>
          </p:cNvPr>
          <p:cNvSpPr>
            <a:spLocks noGrp="1"/>
          </p:cNvSpPr>
          <p:nvPr>
            <p:ph type="title"/>
          </p:nvPr>
        </p:nvSpPr>
        <p:spPr/>
        <p:txBody>
          <a:bodyPr/>
          <a:lstStyle/>
          <a:p>
            <a:r>
              <a:rPr lang="cs-CZ" b="1" i="0" dirty="0">
                <a:solidFill>
                  <a:srgbClr val="FF6319"/>
                </a:solidFill>
                <a:effectLst/>
                <a:latin typeface="Amiko"/>
              </a:rPr>
              <a:t>5. Financování bydlení</a:t>
            </a:r>
            <a:endParaRPr lang="cs-CZ" dirty="0"/>
          </a:p>
        </p:txBody>
      </p:sp>
      <p:sp>
        <p:nvSpPr>
          <p:cNvPr id="3" name="Zástupný obsah 2">
            <a:extLst>
              <a:ext uri="{FF2B5EF4-FFF2-40B4-BE49-F238E27FC236}">
                <a16:creationId xmlns:a16="http://schemas.microsoft.com/office/drawing/2014/main" id="{163D42BE-BA12-4A25-919E-19D493D25420}"/>
              </a:ext>
            </a:extLst>
          </p:cNvPr>
          <p:cNvSpPr>
            <a:spLocks noGrp="1"/>
          </p:cNvSpPr>
          <p:nvPr>
            <p:ph idx="1"/>
          </p:nvPr>
        </p:nvSpPr>
        <p:spPr/>
        <p:txBody>
          <a:bodyPr/>
          <a:lstStyle/>
          <a:p>
            <a:r>
              <a:rPr lang="cs-CZ" b="0" i="0" dirty="0">
                <a:solidFill>
                  <a:srgbClr val="313537"/>
                </a:solidFill>
                <a:effectLst/>
                <a:latin typeface="Amiko"/>
              </a:rPr>
              <a:t>Cílem je ukázat náš koncept dlouhodobě udržitelného, komplexního a bezpečného financování bydlení. Myslíme na finanční efektivitu řešení a ještě více na bezpečnost řešení, tedy dlouhodobou schopnost úvěry splácet i v horších časech.</a:t>
            </a:r>
            <a:endParaRPr lang="cs-CZ" dirty="0"/>
          </a:p>
        </p:txBody>
      </p:sp>
    </p:spTree>
    <p:extLst>
      <p:ext uri="{BB962C8B-B14F-4D97-AF65-F5344CB8AC3E}">
        <p14:creationId xmlns:p14="http://schemas.microsoft.com/office/powerpoint/2010/main" val="1059899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76E969-43B1-427D-8798-30D416B2DBA4}"/>
              </a:ext>
            </a:extLst>
          </p:cNvPr>
          <p:cNvSpPr>
            <a:spLocks noGrp="1"/>
          </p:cNvSpPr>
          <p:nvPr>
            <p:ph type="title"/>
          </p:nvPr>
        </p:nvSpPr>
        <p:spPr/>
        <p:txBody>
          <a:bodyPr/>
          <a:lstStyle/>
          <a:p>
            <a:r>
              <a:rPr lang="cs-CZ" b="1" i="0" dirty="0">
                <a:solidFill>
                  <a:srgbClr val="FF6319"/>
                </a:solidFill>
                <a:effectLst/>
                <a:latin typeface="Amiko"/>
              </a:rPr>
              <a:t>Zadání klienta</a:t>
            </a:r>
            <a:endParaRPr lang="cs-CZ" dirty="0"/>
          </a:p>
        </p:txBody>
      </p:sp>
      <p:sp>
        <p:nvSpPr>
          <p:cNvPr id="3" name="Zástupný obsah 2">
            <a:extLst>
              <a:ext uri="{FF2B5EF4-FFF2-40B4-BE49-F238E27FC236}">
                <a16:creationId xmlns:a16="http://schemas.microsoft.com/office/drawing/2014/main" id="{B88BBC9B-73E5-409C-A415-DEDBC1F56A3F}"/>
              </a:ext>
            </a:extLst>
          </p:cNvPr>
          <p:cNvSpPr>
            <a:spLocks noGrp="1"/>
          </p:cNvSpPr>
          <p:nvPr>
            <p:ph idx="1"/>
          </p:nvPr>
        </p:nvSpPr>
        <p:spPr/>
        <p:txBody>
          <a:bodyPr/>
          <a:lstStyle/>
          <a:p>
            <a:pPr marL="0" indent="0">
              <a:buNone/>
            </a:pPr>
            <a:r>
              <a:rPr lang="cs-CZ" b="0" i="1" dirty="0">
                <a:solidFill>
                  <a:srgbClr val="313537"/>
                </a:solidFill>
                <a:effectLst/>
                <a:latin typeface="Amiko"/>
              </a:rPr>
              <a:t>Vaše zadání bylo v horizontu 2 let kupovat byt 2+1 v Ostravě v předpokládané hodnotě 2,5 mil. Kč, s tím, že asi 1,5 mil. Kč dáte dohromady z vlastních úspor a příspěvku rodičů. Tím pádem by zbýval k dofinancování hypotečním úvěrem cca. 1 mil Kč. Souhlasí to?</a:t>
            </a:r>
          </a:p>
          <a:p>
            <a:pPr marL="0" indent="0">
              <a:buNone/>
            </a:pPr>
            <a:endParaRPr lang="cs-CZ" i="1" dirty="0">
              <a:solidFill>
                <a:srgbClr val="313537"/>
              </a:solidFill>
              <a:latin typeface="Amiko"/>
            </a:endParaRPr>
          </a:p>
          <a:p>
            <a:pPr marL="0" indent="0">
              <a:buNone/>
            </a:pPr>
            <a:r>
              <a:rPr lang="cs-CZ" dirty="0"/>
              <a:t>https://www.youtube.com/watch?v=YP5S3IW5YbE</a:t>
            </a:r>
          </a:p>
          <a:p>
            <a:pPr marL="0" indent="0">
              <a:buNone/>
            </a:pPr>
            <a:endParaRPr lang="cs-CZ" i="1" dirty="0">
              <a:solidFill>
                <a:srgbClr val="313537"/>
              </a:solidFill>
              <a:latin typeface="Amiko"/>
            </a:endParaRPr>
          </a:p>
          <a:p>
            <a:pPr marL="0" indent="0">
              <a:buNone/>
            </a:pPr>
            <a:endParaRPr lang="cs-CZ" dirty="0"/>
          </a:p>
        </p:txBody>
      </p:sp>
    </p:spTree>
    <p:extLst>
      <p:ext uri="{BB962C8B-B14F-4D97-AF65-F5344CB8AC3E}">
        <p14:creationId xmlns:p14="http://schemas.microsoft.com/office/powerpoint/2010/main" val="4096487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FE7EDB-6A53-4EC4-83F8-608AC6E00E4D}"/>
              </a:ext>
            </a:extLst>
          </p:cNvPr>
          <p:cNvSpPr>
            <a:spLocks noGrp="1"/>
          </p:cNvSpPr>
          <p:nvPr>
            <p:ph type="title"/>
          </p:nvPr>
        </p:nvSpPr>
        <p:spPr/>
        <p:txBody>
          <a:bodyPr/>
          <a:lstStyle/>
          <a:p>
            <a:r>
              <a:rPr lang="cs-CZ" b="1" i="0" dirty="0">
                <a:solidFill>
                  <a:srgbClr val="FF6319"/>
                </a:solidFill>
                <a:effectLst/>
                <a:latin typeface="Amiko"/>
              </a:rPr>
              <a:t>Bezpečnost, flexibilita a efektivita našeho řešení</a:t>
            </a:r>
            <a:endParaRPr lang="cs-CZ" dirty="0"/>
          </a:p>
        </p:txBody>
      </p:sp>
      <p:sp>
        <p:nvSpPr>
          <p:cNvPr id="3" name="Zástupný obsah 2">
            <a:extLst>
              <a:ext uri="{FF2B5EF4-FFF2-40B4-BE49-F238E27FC236}">
                <a16:creationId xmlns:a16="http://schemas.microsoft.com/office/drawing/2014/main" id="{A9856864-BE14-4D25-9F68-4D0C23AE8AFC}"/>
              </a:ext>
            </a:extLst>
          </p:cNvPr>
          <p:cNvSpPr>
            <a:spLocks noGrp="1"/>
          </p:cNvSpPr>
          <p:nvPr>
            <p:ph idx="1"/>
          </p:nvPr>
        </p:nvSpPr>
        <p:spPr/>
        <p:txBody>
          <a:bodyPr/>
          <a:lstStyle/>
          <a:p>
            <a:r>
              <a:rPr lang="cs-CZ" b="0" i="0" dirty="0">
                <a:solidFill>
                  <a:srgbClr val="313537"/>
                </a:solidFill>
                <a:effectLst/>
                <a:latin typeface="Amiko"/>
              </a:rPr>
              <a:t>Vždy zdůrazňujte bezpečnost a flexibilitu našeho konceptu více než finanční efektivitu. Pokud klient chce bydlení financovat až za rok, dva nebo tři, tak je to výhoda, ale i tak je třeba se začít připravovat již nyní, protože o to vyšší rezervu budu mít a o to dříve hypotéku budu moci splatit.</a:t>
            </a:r>
            <a:endParaRPr lang="cs-CZ" dirty="0"/>
          </a:p>
        </p:txBody>
      </p:sp>
    </p:spTree>
    <p:extLst>
      <p:ext uri="{BB962C8B-B14F-4D97-AF65-F5344CB8AC3E}">
        <p14:creationId xmlns:p14="http://schemas.microsoft.com/office/powerpoint/2010/main" val="2661749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9347D-63E5-4AD4-A85C-99632E9441D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D9FE128-35EF-45F7-89CD-C60C688C7BF9}"/>
              </a:ext>
            </a:extLst>
          </p:cNvPr>
          <p:cNvSpPr>
            <a:spLocks noGrp="1"/>
          </p:cNvSpPr>
          <p:nvPr>
            <p:ph idx="1"/>
          </p:nvPr>
        </p:nvSpPr>
        <p:spPr/>
        <p:txBody>
          <a:bodyPr/>
          <a:lstStyle/>
          <a:p>
            <a:r>
              <a:rPr lang="cs-CZ" b="0" i="0" dirty="0">
                <a:solidFill>
                  <a:srgbClr val="313537"/>
                </a:solidFill>
                <a:effectLst/>
                <a:latin typeface="Amiko"/>
              </a:rPr>
              <a:t>Díky našemu konceptu prodloužení splatnosti hypotečního úvěru se jedná o bezpečné řešení, protože pokud by v budoucnu nastaly jakékoliv komplikace, klient má vytvořenu dostatečnou rezervu, kterou může kdykoliv použít. Díky tvorbě rezervy, resp. investování rozdílu splátky mezi 20 a 30letou splatností je možné celý hypoteční úvěr splatit i dříve než </a:t>
            </a:r>
            <a:r>
              <a:rPr lang="cs-CZ" b="0" i="0" dirty="0" err="1">
                <a:solidFill>
                  <a:srgbClr val="313537"/>
                </a:solidFill>
                <a:effectLst/>
                <a:latin typeface="Amiko"/>
              </a:rPr>
              <a:t>zapůvodně</a:t>
            </a:r>
            <a:r>
              <a:rPr lang="cs-CZ" b="0" i="0" dirty="0">
                <a:solidFill>
                  <a:srgbClr val="313537"/>
                </a:solidFill>
                <a:effectLst/>
                <a:latin typeface="Amiko"/>
              </a:rPr>
              <a:t> plánovaných 20 let. Právě díky tvorbě kapitálu.</a:t>
            </a:r>
            <a:r>
              <a:rPr lang="cs-CZ" b="1" i="0" dirty="0">
                <a:solidFill>
                  <a:srgbClr val="313537"/>
                </a:solidFill>
                <a:effectLst/>
                <a:latin typeface="Amiko"/>
              </a:rPr>
              <a:t> Klient tak ve finále ušetří a nepřeplatí tolik na úrocích.</a:t>
            </a:r>
            <a:endParaRPr lang="cs-CZ" dirty="0"/>
          </a:p>
        </p:txBody>
      </p:sp>
    </p:spTree>
    <p:extLst>
      <p:ext uri="{BB962C8B-B14F-4D97-AF65-F5344CB8AC3E}">
        <p14:creationId xmlns:p14="http://schemas.microsoft.com/office/powerpoint/2010/main" val="929880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FD122B-063B-4F33-A42E-42B32A248774}"/>
              </a:ext>
            </a:extLst>
          </p:cNvPr>
          <p:cNvSpPr>
            <a:spLocks noGrp="1"/>
          </p:cNvSpPr>
          <p:nvPr>
            <p:ph type="title"/>
          </p:nvPr>
        </p:nvSpPr>
        <p:spPr/>
        <p:txBody>
          <a:bodyPr/>
          <a:lstStyle/>
          <a:p>
            <a:r>
              <a:rPr lang="cs-CZ" b="1" i="0" dirty="0">
                <a:solidFill>
                  <a:srgbClr val="FF6319"/>
                </a:solidFill>
                <a:effectLst/>
                <a:latin typeface="Amiko"/>
              </a:rPr>
              <a:t>6. </a:t>
            </a:r>
            <a:r>
              <a:rPr lang="cs-CZ" b="1" i="0" dirty="0" err="1">
                <a:solidFill>
                  <a:srgbClr val="FF6319"/>
                </a:solidFill>
                <a:effectLst/>
                <a:latin typeface="Amiko"/>
              </a:rPr>
              <a:t>Výplatový</a:t>
            </a:r>
            <a:r>
              <a:rPr lang="cs-CZ" b="1" i="0" dirty="0">
                <a:solidFill>
                  <a:srgbClr val="FF6319"/>
                </a:solidFill>
                <a:effectLst/>
                <a:latin typeface="Amiko"/>
              </a:rPr>
              <a:t> plán a dlouhodobá rezerva</a:t>
            </a:r>
            <a:endParaRPr lang="cs-CZ" dirty="0"/>
          </a:p>
        </p:txBody>
      </p:sp>
      <p:sp>
        <p:nvSpPr>
          <p:cNvPr id="3" name="Zástupný obsah 2">
            <a:extLst>
              <a:ext uri="{FF2B5EF4-FFF2-40B4-BE49-F238E27FC236}">
                <a16:creationId xmlns:a16="http://schemas.microsoft.com/office/drawing/2014/main" id="{A44ABA49-9A97-4622-AD61-5F2B4D554B43}"/>
              </a:ext>
            </a:extLst>
          </p:cNvPr>
          <p:cNvSpPr>
            <a:spLocks noGrp="1"/>
          </p:cNvSpPr>
          <p:nvPr>
            <p:ph idx="1"/>
          </p:nvPr>
        </p:nvSpPr>
        <p:spPr/>
        <p:txBody>
          <a:bodyPr/>
          <a:lstStyle/>
          <a:p>
            <a:r>
              <a:rPr lang="cs-CZ" b="0" i="0" dirty="0">
                <a:solidFill>
                  <a:srgbClr val="313537"/>
                </a:solidFill>
                <a:effectLst/>
                <a:latin typeface="Amiko"/>
              </a:rPr>
              <a:t>Cílem tohoto řešení je ukázat klientovi, jak efektivně se dá tvořit střednědobá a dlouhodobá rezerva, kdy na střednědobé plánované i neplánované výdaje není třeba se zadlužovat, ale naopak může k jejich vykrytí pomoci i zhodnocení pravidelné investice. Také díky tomuto programu nebude nutné držet vysokou krátkodobou rezervu.</a:t>
            </a:r>
            <a:endParaRPr lang="cs-CZ" dirty="0"/>
          </a:p>
        </p:txBody>
      </p:sp>
    </p:spTree>
    <p:extLst>
      <p:ext uri="{BB962C8B-B14F-4D97-AF65-F5344CB8AC3E}">
        <p14:creationId xmlns:p14="http://schemas.microsoft.com/office/powerpoint/2010/main" val="1211170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B436E4-6A59-4FCE-8DD0-4EBD211A4EC3}"/>
              </a:ext>
            </a:extLst>
          </p:cNvPr>
          <p:cNvSpPr>
            <a:spLocks noGrp="1"/>
          </p:cNvSpPr>
          <p:nvPr>
            <p:ph type="title"/>
          </p:nvPr>
        </p:nvSpPr>
        <p:spPr/>
        <p:txBody>
          <a:bodyPr/>
          <a:lstStyle/>
          <a:p>
            <a:r>
              <a:rPr lang="cs-CZ" b="1" i="0" dirty="0">
                <a:solidFill>
                  <a:srgbClr val="FF6319"/>
                </a:solidFill>
                <a:effectLst/>
                <a:latin typeface="Amiko"/>
              </a:rPr>
              <a:t>Zadání klienta</a:t>
            </a:r>
            <a:endParaRPr lang="cs-CZ" dirty="0"/>
          </a:p>
        </p:txBody>
      </p:sp>
      <p:sp>
        <p:nvSpPr>
          <p:cNvPr id="3" name="Zástupný obsah 2">
            <a:extLst>
              <a:ext uri="{FF2B5EF4-FFF2-40B4-BE49-F238E27FC236}">
                <a16:creationId xmlns:a16="http://schemas.microsoft.com/office/drawing/2014/main" id="{A66D3B2E-68C9-457B-AA56-4E9961FCE709}"/>
              </a:ext>
            </a:extLst>
          </p:cNvPr>
          <p:cNvSpPr>
            <a:spLocks noGrp="1"/>
          </p:cNvSpPr>
          <p:nvPr>
            <p:ph idx="1"/>
          </p:nvPr>
        </p:nvSpPr>
        <p:spPr/>
        <p:txBody>
          <a:bodyPr/>
          <a:lstStyle/>
          <a:p>
            <a:r>
              <a:rPr lang="cs-CZ" b="0" i="1" dirty="0">
                <a:solidFill>
                  <a:srgbClr val="313537"/>
                </a:solidFill>
                <a:effectLst/>
                <a:latin typeface="Amiko"/>
              </a:rPr>
              <a:t>Pane kliente, pojďme se podívat na to, jak zajistíme svůj další společný cíl, kterým je vyhnout se zbytečnému a drahému zadlužování a zajistit, že budete mít prostředky na plánované i neplánované výdaje v budoucnosti. Toto je cíl, který neumíme vyřešit okamžitě, ale umíme nastavit program, abyste to už nikdy nemusel řešit. Líbilo by se vám to takto?</a:t>
            </a:r>
            <a:endParaRPr lang="cs-CZ" dirty="0"/>
          </a:p>
        </p:txBody>
      </p:sp>
    </p:spTree>
    <p:extLst>
      <p:ext uri="{BB962C8B-B14F-4D97-AF65-F5344CB8AC3E}">
        <p14:creationId xmlns:p14="http://schemas.microsoft.com/office/powerpoint/2010/main" val="1102836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9480E6-33AD-495A-83E9-9940E6110052}"/>
              </a:ext>
            </a:extLst>
          </p:cNvPr>
          <p:cNvSpPr>
            <a:spLocks noGrp="1"/>
          </p:cNvSpPr>
          <p:nvPr>
            <p:ph type="title"/>
          </p:nvPr>
        </p:nvSpPr>
        <p:spPr/>
        <p:txBody>
          <a:bodyPr/>
          <a:lstStyle/>
          <a:p>
            <a:r>
              <a:rPr lang="cs-CZ" b="1" i="0" dirty="0" err="1">
                <a:solidFill>
                  <a:srgbClr val="313537"/>
                </a:solidFill>
                <a:effectLst/>
                <a:latin typeface="Amiko"/>
              </a:rPr>
              <a:t>Výplatový</a:t>
            </a:r>
            <a:r>
              <a:rPr lang="cs-CZ" b="1" i="0" dirty="0">
                <a:solidFill>
                  <a:srgbClr val="313537"/>
                </a:solidFill>
                <a:effectLst/>
                <a:latin typeface="Amiko"/>
              </a:rPr>
              <a:t> program</a:t>
            </a:r>
            <a:endParaRPr lang="cs-CZ" dirty="0"/>
          </a:p>
        </p:txBody>
      </p:sp>
      <p:sp>
        <p:nvSpPr>
          <p:cNvPr id="3" name="Zástupný obsah 2">
            <a:extLst>
              <a:ext uri="{FF2B5EF4-FFF2-40B4-BE49-F238E27FC236}">
                <a16:creationId xmlns:a16="http://schemas.microsoft.com/office/drawing/2014/main" id="{6A43FF0E-302F-4932-80F6-E88BFB6762D7}"/>
              </a:ext>
            </a:extLst>
          </p:cNvPr>
          <p:cNvSpPr>
            <a:spLocks noGrp="1"/>
          </p:cNvSpPr>
          <p:nvPr>
            <p:ph idx="1"/>
          </p:nvPr>
        </p:nvSpPr>
        <p:spPr/>
        <p:txBody>
          <a:bodyPr/>
          <a:lstStyle/>
          <a:p>
            <a:pPr algn="just" fontAlgn="base"/>
            <a:r>
              <a:rPr lang="cs-CZ" b="0" i="0" dirty="0">
                <a:solidFill>
                  <a:srgbClr val="313537"/>
                </a:solidFill>
                <a:effectLst/>
                <a:latin typeface="Amiko"/>
              </a:rPr>
              <a:t>Smyslem tohoto programu je budování dlouhodobé  dostupné rezervy pravidelnými úložkami. Tato rezerva se oproti té krátkodobé na běžném účtu bude i zajímavě zhodnocovat. Výsledkem je, že si klient tvoří aktiva, ta se  zhodnocují a od roku XY má připraveny peníze na výdaje, o kterých jste se bavili při Analýze.</a:t>
            </a:r>
          </a:p>
          <a:p>
            <a:pPr algn="just" fontAlgn="base"/>
            <a:r>
              <a:rPr lang="cs-CZ" b="0" i="0" dirty="0">
                <a:solidFill>
                  <a:srgbClr val="313537"/>
                </a:solidFill>
                <a:effectLst/>
                <a:latin typeface="Amiko"/>
              </a:rPr>
              <a:t>Na vývoji hodnoty je zřejmé, že na vše má klient dostatek prostředků a ještě od roku XY má neustále k dispozici likvidní rezervu min. 120 000 Kč a max. 500 000 Kč.</a:t>
            </a:r>
          </a:p>
          <a:p>
            <a:endParaRPr lang="cs-CZ" dirty="0"/>
          </a:p>
        </p:txBody>
      </p:sp>
    </p:spTree>
    <p:extLst>
      <p:ext uri="{BB962C8B-B14F-4D97-AF65-F5344CB8AC3E}">
        <p14:creationId xmlns:p14="http://schemas.microsoft.com/office/powerpoint/2010/main" val="917671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8FA82C-E18F-40F5-9E10-3838A8E87FED}"/>
              </a:ext>
            </a:extLst>
          </p:cNvPr>
          <p:cNvSpPr>
            <a:spLocks noGrp="1"/>
          </p:cNvSpPr>
          <p:nvPr>
            <p:ph type="title"/>
          </p:nvPr>
        </p:nvSpPr>
        <p:spPr/>
        <p:txBody>
          <a:bodyPr/>
          <a:lstStyle/>
          <a:p>
            <a:r>
              <a:rPr lang="cs-CZ" b="1" i="0" dirty="0">
                <a:solidFill>
                  <a:srgbClr val="FF6319"/>
                </a:solidFill>
                <a:effectLst/>
                <a:latin typeface="Amiko"/>
              </a:rPr>
              <a:t>7. Renta a dlouhodobý kapitál</a:t>
            </a:r>
            <a:endParaRPr lang="cs-CZ" dirty="0"/>
          </a:p>
        </p:txBody>
      </p:sp>
      <p:sp>
        <p:nvSpPr>
          <p:cNvPr id="3" name="Zástupný obsah 2">
            <a:extLst>
              <a:ext uri="{FF2B5EF4-FFF2-40B4-BE49-F238E27FC236}">
                <a16:creationId xmlns:a16="http://schemas.microsoft.com/office/drawing/2014/main" id="{BFBCF6F2-D2D9-47B9-9146-3B4D68200E1B}"/>
              </a:ext>
            </a:extLst>
          </p:cNvPr>
          <p:cNvSpPr>
            <a:spLocks noGrp="1"/>
          </p:cNvSpPr>
          <p:nvPr>
            <p:ph idx="1"/>
          </p:nvPr>
        </p:nvSpPr>
        <p:spPr/>
        <p:txBody>
          <a:bodyPr/>
          <a:lstStyle/>
          <a:p>
            <a:r>
              <a:rPr lang="cs-CZ" b="0" i="0" dirty="0">
                <a:solidFill>
                  <a:srgbClr val="313537"/>
                </a:solidFill>
                <a:effectLst/>
                <a:latin typeface="Amiko"/>
              </a:rPr>
              <a:t>Cílem je ukázat klientovi, jak velký kapitál bude potřebovat na konci produktivního věku, aby měl pravidelnou měsíční rentu, která mu zajistí důchod dle jeho představ. Zároveň plán říká, jakou částku si musí měsíčně odkládat, aby potřebný kapitál vytvořil. Chceme také klientovi vysvětlit, jak důležitý je čas pro tvorbu kapitálu, a ukázat, že je lepší začít nyní než to odkládat.</a:t>
            </a:r>
            <a:endParaRPr lang="cs-CZ" dirty="0"/>
          </a:p>
        </p:txBody>
      </p:sp>
    </p:spTree>
    <p:extLst>
      <p:ext uri="{BB962C8B-B14F-4D97-AF65-F5344CB8AC3E}">
        <p14:creationId xmlns:p14="http://schemas.microsoft.com/office/powerpoint/2010/main" val="2256145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160EA-2B70-4BD0-B037-7656CE858B8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C1EAAE-0695-4BFC-BCD2-3FF00E61431F}"/>
              </a:ext>
            </a:extLst>
          </p:cNvPr>
          <p:cNvSpPr>
            <a:spLocks noGrp="1"/>
          </p:cNvSpPr>
          <p:nvPr>
            <p:ph idx="1"/>
          </p:nvPr>
        </p:nvSpPr>
        <p:spPr/>
        <p:txBody>
          <a:bodyPr/>
          <a:lstStyle/>
          <a:p>
            <a:endParaRPr lang="cs-CZ" dirty="0"/>
          </a:p>
        </p:txBody>
      </p:sp>
      <p:sp>
        <p:nvSpPr>
          <p:cNvPr id="5" name="TextovéPole 4">
            <a:extLst>
              <a:ext uri="{FF2B5EF4-FFF2-40B4-BE49-F238E27FC236}">
                <a16:creationId xmlns:a16="http://schemas.microsoft.com/office/drawing/2014/main" id="{6C2CC5C2-F6F7-4D57-91A0-7B3204C2C76C}"/>
              </a:ext>
            </a:extLst>
          </p:cNvPr>
          <p:cNvSpPr txBox="1"/>
          <p:nvPr/>
        </p:nvSpPr>
        <p:spPr>
          <a:xfrm>
            <a:off x="1340528" y="3108054"/>
            <a:ext cx="7801252" cy="1569660"/>
          </a:xfrm>
          <a:prstGeom prst="rect">
            <a:avLst/>
          </a:prstGeom>
          <a:noFill/>
        </p:spPr>
        <p:txBody>
          <a:bodyPr wrap="square">
            <a:spAutoFit/>
          </a:bodyPr>
          <a:lstStyle/>
          <a:p>
            <a:r>
              <a:rPr lang="cs-CZ" sz="3200" b="0" i="0" dirty="0">
                <a:solidFill>
                  <a:srgbClr val="313537"/>
                </a:solidFill>
                <a:effectLst/>
                <a:latin typeface="Amiko"/>
              </a:rPr>
              <a:t>RENTA – období, kdy již aktivně nevyděláváte peníze, ale pobíráte státní důchod a spotřebováváte vytvořený kapitál.</a:t>
            </a:r>
            <a:endParaRPr lang="cs-CZ" sz="3200" dirty="0"/>
          </a:p>
        </p:txBody>
      </p:sp>
    </p:spTree>
    <p:extLst>
      <p:ext uri="{BB962C8B-B14F-4D97-AF65-F5344CB8AC3E}">
        <p14:creationId xmlns:p14="http://schemas.microsoft.com/office/powerpoint/2010/main" val="1937548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8F4AAF-1038-4218-A144-AEE2F79F625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A0A9633-9E78-4885-9EA1-A26DA515125F}"/>
              </a:ext>
            </a:extLst>
          </p:cNvPr>
          <p:cNvSpPr>
            <a:spLocks noGrp="1"/>
          </p:cNvSpPr>
          <p:nvPr>
            <p:ph idx="1"/>
          </p:nvPr>
        </p:nvSpPr>
        <p:spPr/>
        <p:txBody>
          <a:bodyPr>
            <a:normAutofit fontScale="85000" lnSpcReduction="20000"/>
          </a:bodyPr>
          <a:lstStyle/>
          <a:p>
            <a:pPr algn="l" fontAlgn="base">
              <a:buFont typeface="Arial" panose="020B0604020202020204" pitchFamily="34" charset="0"/>
              <a:buChar char="•"/>
            </a:pPr>
            <a:r>
              <a:rPr lang="cs-CZ" b="0" i="0" dirty="0">
                <a:solidFill>
                  <a:srgbClr val="FFFFFF"/>
                </a:solidFill>
                <a:effectLst/>
                <a:latin typeface="inherit"/>
              </a:rPr>
              <a:t>5</a:t>
            </a:r>
          </a:p>
          <a:p>
            <a:pPr algn="l" fontAlgn="base">
              <a:buFont typeface="Arial" panose="020B0604020202020204" pitchFamily="34" charset="0"/>
              <a:buChar char="•"/>
            </a:pPr>
            <a:r>
              <a:rPr lang="cs-CZ" b="0" i="0" dirty="0">
                <a:solidFill>
                  <a:srgbClr val="313537"/>
                </a:solidFill>
                <a:effectLst/>
                <a:latin typeface="lato"/>
              </a:rPr>
              <a:t>5 </a:t>
            </a:r>
            <a:r>
              <a:rPr lang="cs-CZ" b="0" i="0" dirty="0">
                <a:solidFill>
                  <a:srgbClr val="313537"/>
                </a:solidFill>
                <a:effectLst/>
                <a:latin typeface="merriweather"/>
              </a:rPr>
              <a:t>Úspěšný prodej je postavený na potřebách a motivech klienta a práci s nimi. Díky nim i klient ví, proč má svého poradce.</a:t>
            </a:r>
          </a:p>
          <a:p>
            <a:pPr algn="l" fontAlgn="base">
              <a:buFont typeface="Arial" panose="020B0604020202020204" pitchFamily="34" charset="0"/>
              <a:buChar char="•"/>
            </a:pPr>
            <a:r>
              <a:rPr lang="cs-CZ" b="0" i="0" dirty="0">
                <a:solidFill>
                  <a:srgbClr val="FFFFFF"/>
                </a:solidFill>
                <a:effectLst/>
                <a:latin typeface="inherit"/>
              </a:rPr>
              <a:t>6</a:t>
            </a:r>
          </a:p>
          <a:p>
            <a:pPr algn="l" fontAlgn="base">
              <a:buFont typeface="Arial" panose="020B0604020202020204" pitchFamily="34" charset="0"/>
              <a:buChar char="•"/>
            </a:pPr>
            <a:r>
              <a:rPr lang="cs-CZ" b="0" i="0" dirty="0">
                <a:solidFill>
                  <a:srgbClr val="313537"/>
                </a:solidFill>
                <a:effectLst/>
                <a:latin typeface="lato"/>
              </a:rPr>
              <a:t>6 </a:t>
            </a:r>
            <a:r>
              <a:rPr lang="cs-CZ" b="0" i="0" dirty="0">
                <a:solidFill>
                  <a:srgbClr val="313537"/>
                </a:solidFill>
                <a:effectLst/>
                <a:latin typeface="merriweather"/>
              </a:rPr>
              <a:t>Vždy v úvodu schůzky klienta seznamte s jejím průběhem.</a:t>
            </a:r>
          </a:p>
          <a:p>
            <a:pPr algn="l" fontAlgn="base">
              <a:buFont typeface="Arial" panose="020B0604020202020204" pitchFamily="34" charset="0"/>
              <a:buChar char="•"/>
            </a:pPr>
            <a:r>
              <a:rPr lang="cs-CZ" b="0" i="0" dirty="0">
                <a:solidFill>
                  <a:srgbClr val="FFFFFF"/>
                </a:solidFill>
                <a:effectLst/>
                <a:latin typeface="inherit"/>
              </a:rPr>
              <a:t>7</a:t>
            </a:r>
          </a:p>
          <a:p>
            <a:pPr algn="l" fontAlgn="base">
              <a:buFont typeface="Arial" panose="020B0604020202020204" pitchFamily="34" charset="0"/>
              <a:buChar char="•"/>
            </a:pPr>
            <a:r>
              <a:rPr lang="cs-CZ" b="0" i="0" dirty="0">
                <a:solidFill>
                  <a:srgbClr val="313537"/>
                </a:solidFill>
                <a:effectLst/>
                <a:latin typeface="lato"/>
              </a:rPr>
              <a:t>7 </a:t>
            </a:r>
            <a:r>
              <a:rPr lang="cs-CZ" b="0" i="0" dirty="0">
                <a:solidFill>
                  <a:srgbClr val="313537"/>
                </a:solidFill>
                <a:effectLst/>
                <a:latin typeface="merriweather"/>
              </a:rPr>
              <a:t>Vždy portfolio připravujte tak, jak byste danou situaci řešili pro sebe. Plánu musíte 100% věřit. Tento postoj je důležitý pro vztah s klientem i pro obchodní úspěch. Z finančního řešení musíte mít radost.</a:t>
            </a:r>
          </a:p>
          <a:p>
            <a:pPr algn="l" fontAlgn="base">
              <a:buFont typeface="Arial" panose="020B0604020202020204" pitchFamily="34" charset="0"/>
              <a:buChar char="•"/>
            </a:pPr>
            <a:r>
              <a:rPr lang="cs-CZ" b="0" i="0" dirty="0">
                <a:solidFill>
                  <a:srgbClr val="FFFFFF"/>
                </a:solidFill>
                <a:effectLst/>
                <a:latin typeface="inherit"/>
              </a:rPr>
              <a:t>8</a:t>
            </a:r>
          </a:p>
          <a:p>
            <a:pPr algn="l" fontAlgn="base">
              <a:buFont typeface="Arial" panose="020B0604020202020204" pitchFamily="34" charset="0"/>
              <a:buChar char="•"/>
            </a:pPr>
            <a:r>
              <a:rPr lang="cs-CZ" b="0" i="0" dirty="0">
                <a:solidFill>
                  <a:srgbClr val="313537"/>
                </a:solidFill>
                <a:effectLst/>
                <a:latin typeface="lato"/>
              </a:rPr>
              <a:t>8 </a:t>
            </a:r>
            <a:r>
              <a:rPr lang="cs-CZ" b="0" i="0" dirty="0">
                <a:solidFill>
                  <a:srgbClr val="313537"/>
                </a:solidFill>
                <a:effectLst/>
                <a:latin typeface="merriweather"/>
              </a:rPr>
              <a:t>To, co řeknete vy, je vaše tvrzení a pro klienta informace, ale co si klient řekne a pochopí sám, to je pravda.</a:t>
            </a:r>
          </a:p>
          <a:p>
            <a:endParaRPr lang="cs-CZ" dirty="0"/>
          </a:p>
        </p:txBody>
      </p:sp>
    </p:spTree>
    <p:extLst>
      <p:ext uri="{BB962C8B-B14F-4D97-AF65-F5344CB8AC3E}">
        <p14:creationId xmlns:p14="http://schemas.microsoft.com/office/powerpoint/2010/main" val="1451637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5495B-3142-4C1E-927A-556FE947E70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B8C40CD-77ED-4845-B68E-7E3DB9796F36}"/>
              </a:ext>
            </a:extLst>
          </p:cNvPr>
          <p:cNvSpPr>
            <a:spLocks noGrp="1"/>
          </p:cNvSpPr>
          <p:nvPr>
            <p:ph idx="1"/>
          </p:nvPr>
        </p:nvSpPr>
        <p:spPr/>
        <p:txBody>
          <a:bodyPr/>
          <a:lstStyle/>
          <a:p>
            <a:r>
              <a:rPr lang="cs-CZ" b="0" i="0" dirty="0">
                <a:solidFill>
                  <a:srgbClr val="313537"/>
                </a:solidFill>
                <a:effectLst/>
                <a:latin typeface="Amiko"/>
              </a:rPr>
              <a:t>Jde o nejdelší časový horizont, na který bude klient odkládat své prostředky. Proto potřebuje být dostatečně motivovaný a musí si uvědomit, jak je důležité začít již nyní a řešení neodkládat. Proberte s ním jeho „srdcové aktivity“, které jsou pro něj důležité a kterým se bude  pravděpodobně chtít věnovat i v době renty. Potřebujeme vytvořit „pevný most“ mezi dneškem a dalekou budoucností. Chceme, aby klient věděl, že řešení respektuje i plnění jeho dřívějších cílů než jen zajištění na stáří. Vklady mohou být variabilní, takže se nemusí obávat, že by je byl nucen odkládat i v době bez práce nebo v případě jiné nenadálé situace.</a:t>
            </a:r>
            <a:endParaRPr lang="cs-CZ" dirty="0"/>
          </a:p>
        </p:txBody>
      </p:sp>
    </p:spTree>
    <p:extLst>
      <p:ext uri="{BB962C8B-B14F-4D97-AF65-F5344CB8AC3E}">
        <p14:creationId xmlns:p14="http://schemas.microsoft.com/office/powerpoint/2010/main" val="2622490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61B267-CBC5-4B3B-AD7F-428C05F8AF5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1BB354A-88ED-4ECF-982B-6B721012DAEF}"/>
              </a:ext>
            </a:extLst>
          </p:cNvPr>
          <p:cNvSpPr>
            <a:spLocks noGrp="1"/>
          </p:cNvSpPr>
          <p:nvPr>
            <p:ph idx="1"/>
          </p:nvPr>
        </p:nvSpPr>
        <p:spPr/>
        <p:txBody>
          <a:bodyPr/>
          <a:lstStyle/>
          <a:p>
            <a:r>
              <a:rPr lang="cs-CZ" b="0" i="1" dirty="0">
                <a:solidFill>
                  <a:srgbClr val="313537"/>
                </a:solidFill>
                <a:effectLst/>
                <a:latin typeface="Amiko"/>
              </a:rPr>
              <a:t>První varianta je, že už dnes nastartujeme tento plán s touto částkou, kterou si můžete dovolit. Nebo můžeme začít v budoucnu. To ale již bude potřeba odkládat podstatně vyšší částku… Je někdo, kdo by vám mohl garantovat, že za těch X let budete mít dostatek kapitálu na odkládání?</a:t>
            </a:r>
            <a:endParaRPr lang="cs-CZ" dirty="0"/>
          </a:p>
        </p:txBody>
      </p:sp>
    </p:spTree>
    <p:extLst>
      <p:ext uri="{BB962C8B-B14F-4D97-AF65-F5344CB8AC3E}">
        <p14:creationId xmlns:p14="http://schemas.microsoft.com/office/powerpoint/2010/main" val="4229549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3EA399-184E-4305-8CEE-4398B3EA25C9}"/>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2945D5CE-1629-42FD-A18B-BC54B410D0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14625" y="666751"/>
            <a:ext cx="6448425" cy="5441656"/>
          </a:xfrm>
        </p:spPr>
      </p:pic>
    </p:spTree>
    <p:extLst>
      <p:ext uri="{BB962C8B-B14F-4D97-AF65-F5344CB8AC3E}">
        <p14:creationId xmlns:p14="http://schemas.microsoft.com/office/powerpoint/2010/main" val="2475547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59618-ED0D-4C73-8979-1EBA682A0F88}"/>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BC6DEF9B-F26F-4BFF-9EDF-24BDE184E6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8325" y="1962150"/>
            <a:ext cx="7100181" cy="3109847"/>
          </a:xfrm>
        </p:spPr>
      </p:pic>
    </p:spTree>
    <p:extLst>
      <p:ext uri="{BB962C8B-B14F-4D97-AF65-F5344CB8AC3E}">
        <p14:creationId xmlns:p14="http://schemas.microsoft.com/office/powerpoint/2010/main" val="1020115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6427BD-1490-41D4-AF6D-AD469756184E}"/>
              </a:ext>
            </a:extLst>
          </p:cNvPr>
          <p:cNvSpPr>
            <a:spLocks noGrp="1"/>
          </p:cNvSpPr>
          <p:nvPr>
            <p:ph type="title"/>
          </p:nvPr>
        </p:nvSpPr>
        <p:spPr/>
        <p:txBody>
          <a:bodyPr/>
          <a:lstStyle/>
          <a:p>
            <a:r>
              <a:rPr lang="cs-CZ" b="1" i="0" dirty="0">
                <a:solidFill>
                  <a:srgbClr val="FF6319"/>
                </a:solidFill>
                <a:effectLst/>
                <a:latin typeface="Amiko"/>
              </a:rPr>
              <a:t>8. Investování a tvorba aktiv</a:t>
            </a:r>
            <a:endParaRPr lang="cs-CZ" dirty="0"/>
          </a:p>
        </p:txBody>
      </p:sp>
      <p:sp>
        <p:nvSpPr>
          <p:cNvPr id="3" name="Zástupný obsah 2">
            <a:extLst>
              <a:ext uri="{FF2B5EF4-FFF2-40B4-BE49-F238E27FC236}">
                <a16:creationId xmlns:a16="http://schemas.microsoft.com/office/drawing/2014/main" id="{D1AFC9F2-E536-4A45-BE9C-3162BA8E967C}"/>
              </a:ext>
            </a:extLst>
          </p:cNvPr>
          <p:cNvSpPr>
            <a:spLocks noGrp="1"/>
          </p:cNvSpPr>
          <p:nvPr>
            <p:ph idx="1"/>
          </p:nvPr>
        </p:nvSpPr>
        <p:spPr/>
        <p:txBody>
          <a:bodyPr/>
          <a:lstStyle/>
          <a:p>
            <a:r>
              <a:rPr lang="cs-CZ" b="0" i="0" dirty="0">
                <a:solidFill>
                  <a:srgbClr val="313537"/>
                </a:solidFill>
                <a:effectLst/>
                <a:latin typeface="Amiko"/>
              </a:rPr>
              <a:t>Tato část finančního plánu řeší zhodnocení stávajících finančních prostředků a jednorázových investic klienta. Cílem je ukázat komplexní a hezky diverzifikované portfolio složené z podílových fondů napříč celým trhem jako nejlepší řešení pro splnění účelu jednorázové investice klienta. Řešení, které odpovídá rizikovému profilu a době investování. Řešení, které dávají dohromady naši specialisté na investice.</a:t>
            </a:r>
            <a:endParaRPr lang="cs-CZ" dirty="0"/>
          </a:p>
        </p:txBody>
      </p:sp>
    </p:spTree>
    <p:extLst>
      <p:ext uri="{BB962C8B-B14F-4D97-AF65-F5344CB8AC3E}">
        <p14:creationId xmlns:p14="http://schemas.microsoft.com/office/powerpoint/2010/main" val="217051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63AE4-AC4B-48C1-BC29-338140BBE822}"/>
              </a:ext>
            </a:extLst>
          </p:cNvPr>
          <p:cNvSpPr>
            <a:spLocks noGrp="1"/>
          </p:cNvSpPr>
          <p:nvPr>
            <p:ph type="title"/>
          </p:nvPr>
        </p:nvSpPr>
        <p:spPr/>
        <p:txBody>
          <a:bodyPr/>
          <a:lstStyle/>
          <a:p>
            <a:r>
              <a:rPr lang="cs-CZ" b="1" i="0" dirty="0">
                <a:solidFill>
                  <a:srgbClr val="FF6319"/>
                </a:solidFill>
                <a:effectLst/>
                <a:latin typeface="Amiko"/>
              </a:rPr>
              <a:t>9. Návrh nového portfolia a realizace</a:t>
            </a:r>
            <a:endParaRPr lang="cs-CZ" dirty="0"/>
          </a:p>
        </p:txBody>
      </p:sp>
      <p:sp>
        <p:nvSpPr>
          <p:cNvPr id="3" name="Zástupný obsah 2">
            <a:extLst>
              <a:ext uri="{FF2B5EF4-FFF2-40B4-BE49-F238E27FC236}">
                <a16:creationId xmlns:a16="http://schemas.microsoft.com/office/drawing/2014/main" id="{0D79CF71-D5C6-4218-B089-E39D95900108}"/>
              </a:ext>
            </a:extLst>
          </p:cNvPr>
          <p:cNvSpPr>
            <a:spLocks noGrp="1"/>
          </p:cNvSpPr>
          <p:nvPr>
            <p:ph idx="1"/>
          </p:nvPr>
        </p:nvSpPr>
        <p:spPr/>
        <p:txBody>
          <a:bodyPr/>
          <a:lstStyle/>
          <a:p>
            <a:r>
              <a:rPr lang="cs-CZ" b="0" i="0" dirty="0">
                <a:solidFill>
                  <a:srgbClr val="313537"/>
                </a:solidFill>
                <a:effectLst/>
                <a:latin typeface="Amiko"/>
              </a:rPr>
              <a:t>Cílem této části je představit konkrétní produkty a smlouvy, kterými navrhujeme naplnit navržený finanční plán a jednotlivá obecná řešení. A následně je podepsat. Chceme také prodat jednotlivé vybrané finanční instituce a diverzifikaci portfolia.</a:t>
            </a:r>
            <a:endParaRPr lang="cs-CZ" dirty="0"/>
          </a:p>
        </p:txBody>
      </p:sp>
    </p:spTree>
    <p:extLst>
      <p:ext uri="{BB962C8B-B14F-4D97-AF65-F5344CB8AC3E}">
        <p14:creationId xmlns:p14="http://schemas.microsoft.com/office/powerpoint/2010/main" val="2440545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7E217-9B9A-419F-8C5B-2A61B6369BC8}"/>
              </a:ext>
            </a:extLst>
          </p:cNvPr>
          <p:cNvSpPr>
            <a:spLocks noGrp="1"/>
          </p:cNvSpPr>
          <p:nvPr>
            <p:ph type="title"/>
          </p:nvPr>
        </p:nvSpPr>
        <p:spPr/>
        <p:txBody>
          <a:bodyPr/>
          <a:lstStyle/>
          <a:p>
            <a:r>
              <a:rPr lang="cs-CZ" b="1" i="0" dirty="0">
                <a:solidFill>
                  <a:srgbClr val="FF6319"/>
                </a:solidFill>
                <a:effectLst/>
                <a:latin typeface="Amiko"/>
              </a:rPr>
              <a:t>Tahák – finanční plán do 10 minut</a:t>
            </a:r>
            <a:endParaRPr lang="cs-CZ" dirty="0"/>
          </a:p>
        </p:txBody>
      </p:sp>
      <p:pic>
        <p:nvPicPr>
          <p:cNvPr id="5" name="Zástupný obsah 4" descr="Obsah obrázku text&#10;&#10;Popis byl vytvořen automaticky">
            <a:extLst>
              <a:ext uri="{FF2B5EF4-FFF2-40B4-BE49-F238E27FC236}">
                <a16:creationId xmlns:a16="http://schemas.microsoft.com/office/drawing/2014/main" id="{E31C8D3F-A2FA-4D14-ADDC-F7C63F2D02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7262" y="1544715"/>
            <a:ext cx="8287569" cy="4239813"/>
          </a:xfrm>
        </p:spPr>
      </p:pic>
    </p:spTree>
    <p:extLst>
      <p:ext uri="{BB962C8B-B14F-4D97-AF65-F5344CB8AC3E}">
        <p14:creationId xmlns:p14="http://schemas.microsoft.com/office/powerpoint/2010/main" val="3484226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F2640-9474-41B6-9AA0-52FB52781E8E}"/>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15D2E61B-1A0C-4A30-988C-DB8EC2A6CA4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6443" y="2210540"/>
            <a:ext cx="8545061" cy="2728095"/>
          </a:xfrm>
        </p:spPr>
      </p:pic>
    </p:spTree>
    <p:extLst>
      <p:ext uri="{BB962C8B-B14F-4D97-AF65-F5344CB8AC3E}">
        <p14:creationId xmlns:p14="http://schemas.microsoft.com/office/powerpoint/2010/main" val="2346408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84F101-1AD0-4AD8-948D-DCCBE8DB7E8C}"/>
              </a:ext>
            </a:extLst>
          </p:cNvPr>
          <p:cNvSpPr>
            <a:spLocks noGrp="1"/>
          </p:cNvSpPr>
          <p:nvPr>
            <p:ph type="title"/>
          </p:nvPr>
        </p:nvSpPr>
        <p:spPr/>
        <p:txBody>
          <a:bodyPr/>
          <a:lstStyle/>
          <a:p>
            <a:r>
              <a:rPr lang="cs-CZ" dirty="0"/>
              <a:t>Finanční plány</a:t>
            </a:r>
          </a:p>
        </p:txBody>
      </p:sp>
      <p:sp>
        <p:nvSpPr>
          <p:cNvPr id="3" name="Zástupný obsah 2">
            <a:extLst>
              <a:ext uri="{FF2B5EF4-FFF2-40B4-BE49-F238E27FC236}">
                <a16:creationId xmlns:a16="http://schemas.microsoft.com/office/drawing/2014/main" id="{68AC1432-E2D3-4DE3-9D22-9D280E645E38}"/>
              </a:ext>
            </a:extLst>
          </p:cNvPr>
          <p:cNvSpPr>
            <a:spLocks noGrp="1"/>
          </p:cNvSpPr>
          <p:nvPr>
            <p:ph idx="1"/>
          </p:nvPr>
        </p:nvSpPr>
        <p:spPr/>
        <p:txBody>
          <a:bodyPr/>
          <a:lstStyle/>
          <a:p>
            <a:r>
              <a:rPr lang="cs-CZ" dirty="0">
                <a:hlinkClick r:id="rId2"/>
              </a:rPr>
              <a:t>https://wiki.partners.cz/cs/private_files/filemanager/199/poradenstvi-financni-plan-kratky-4-2019-8999.pdf</a:t>
            </a:r>
            <a:endParaRPr lang="cs-CZ" dirty="0"/>
          </a:p>
          <a:p>
            <a:endParaRPr lang="cs-CZ" dirty="0"/>
          </a:p>
          <a:p>
            <a:endParaRPr lang="cs-CZ" dirty="0"/>
          </a:p>
        </p:txBody>
      </p:sp>
    </p:spTree>
    <p:extLst>
      <p:ext uri="{BB962C8B-B14F-4D97-AF65-F5344CB8AC3E}">
        <p14:creationId xmlns:p14="http://schemas.microsoft.com/office/powerpoint/2010/main" val="2631889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78150B-0AD7-446B-BF8F-0D77E5054BF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A8FE752-2CAD-4A97-B84D-1E638C26C41A}"/>
              </a:ext>
            </a:extLst>
          </p:cNvPr>
          <p:cNvSpPr>
            <a:spLocks noGrp="1"/>
          </p:cNvSpPr>
          <p:nvPr>
            <p:ph idx="1"/>
          </p:nvPr>
        </p:nvSpPr>
        <p:spPr/>
        <p:txBody>
          <a:bodyPr/>
          <a:lstStyle/>
          <a:p>
            <a:pPr marL="0" indent="0" algn="ctr">
              <a:buNone/>
            </a:pPr>
            <a:endParaRPr lang="cs-CZ" sz="4000" dirty="0"/>
          </a:p>
          <a:p>
            <a:pPr marL="0" indent="0" algn="ctr">
              <a:buNone/>
            </a:pPr>
            <a:endParaRPr lang="cs-CZ" sz="4000" dirty="0"/>
          </a:p>
          <a:p>
            <a:pPr marL="0" indent="0" algn="ctr">
              <a:buNone/>
            </a:pPr>
            <a:r>
              <a:rPr lang="cs-CZ" sz="4000"/>
              <a:t>DĚKUJI ZA POZORNOST</a:t>
            </a:r>
          </a:p>
          <a:p>
            <a:pPr marL="0" indent="0" algn="ctr">
              <a:buNone/>
            </a:pPr>
            <a:endParaRPr lang="cs-CZ" sz="4000" dirty="0"/>
          </a:p>
          <a:p>
            <a:endParaRPr lang="cs-CZ" dirty="0"/>
          </a:p>
          <a:p>
            <a:endParaRPr lang="cs-CZ" dirty="0"/>
          </a:p>
        </p:txBody>
      </p:sp>
    </p:spTree>
    <p:extLst>
      <p:ext uri="{BB962C8B-B14F-4D97-AF65-F5344CB8AC3E}">
        <p14:creationId xmlns:p14="http://schemas.microsoft.com/office/powerpoint/2010/main" val="248435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AD563F-8F99-4074-B33B-6CB0C69CE64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666E51F-BEDD-4337-9E9B-6506FA222A2D}"/>
              </a:ext>
            </a:extLst>
          </p:cNvPr>
          <p:cNvSpPr>
            <a:spLocks noGrp="1"/>
          </p:cNvSpPr>
          <p:nvPr>
            <p:ph idx="1"/>
          </p:nvPr>
        </p:nvSpPr>
        <p:spPr/>
        <p:txBody>
          <a:bodyPr/>
          <a:lstStyle/>
          <a:p>
            <a:pPr algn="l" fontAlgn="base">
              <a:buFont typeface="Arial" panose="020B0604020202020204" pitchFamily="34" charset="0"/>
              <a:buChar char="•"/>
            </a:pPr>
            <a:r>
              <a:rPr lang="cs-CZ" b="0" i="0" dirty="0">
                <a:solidFill>
                  <a:srgbClr val="FFFFFF"/>
                </a:solidFill>
                <a:effectLst/>
                <a:latin typeface="inherit"/>
              </a:rPr>
              <a:t>9</a:t>
            </a:r>
          </a:p>
          <a:p>
            <a:pPr algn="l" fontAlgn="base">
              <a:buFont typeface="Arial" panose="020B0604020202020204" pitchFamily="34" charset="0"/>
              <a:buChar char="•"/>
            </a:pPr>
            <a:r>
              <a:rPr lang="cs-CZ" b="0" i="0" dirty="0">
                <a:solidFill>
                  <a:srgbClr val="313537"/>
                </a:solidFill>
                <a:effectLst/>
                <a:latin typeface="lato"/>
              </a:rPr>
              <a:t>9 </a:t>
            </a:r>
            <a:r>
              <a:rPr lang="cs-CZ" b="0" i="0" dirty="0">
                <a:solidFill>
                  <a:srgbClr val="313537"/>
                </a:solidFill>
                <a:effectLst/>
                <a:latin typeface="merriweather"/>
              </a:rPr>
              <a:t>Pokud se klient ptá, tak se zajímá!</a:t>
            </a:r>
          </a:p>
          <a:p>
            <a:pPr algn="l" fontAlgn="base">
              <a:buFont typeface="Arial" panose="020B0604020202020204" pitchFamily="34" charset="0"/>
              <a:buChar char="•"/>
            </a:pPr>
            <a:r>
              <a:rPr lang="cs-CZ" b="0" i="0" dirty="0">
                <a:solidFill>
                  <a:srgbClr val="FFFFFF"/>
                </a:solidFill>
                <a:effectLst/>
                <a:latin typeface="inherit"/>
              </a:rPr>
              <a:t>10</a:t>
            </a:r>
          </a:p>
          <a:p>
            <a:pPr algn="l" fontAlgn="base">
              <a:buFont typeface="Arial" panose="020B0604020202020204" pitchFamily="34" charset="0"/>
              <a:buChar char="•"/>
            </a:pPr>
            <a:r>
              <a:rPr lang="cs-CZ" b="0" i="0" dirty="0">
                <a:solidFill>
                  <a:srgbClr val="313537"/>
                </a:solidFill>
                <a:effectLst/>
                <a:latin typeface="lato"/>
              </a:rPr>
              <a:t>10 </a:t>
            </a:r>
            <a:r>
              <a:rPr lang="cs-CZ" b="0" i="0" dirty="0">
                <a:solidFill>
                  <a:srgbClr val="313537"/>
                </a:solidFill>
                <a:effectLst/>
                <a:latin typeface="merriweather"/>
              </a:rPr>
              <a:t>Představujte a obchodujte především výhody a užitky. Neprodávejte parametry! Obchod je o emocích!</a:t>
            </a:r>
          </a:p>
          <a:p>
            <a:endParaRPr lang="cs-CZ" dirty="0"/>
          </a:p>
        </p:txBody>
      </p:sp>
    </p:spTree>
    <p:extLst>
      <p:ext uri="{BB962C8B-B14F-4D97-AF65-F5344CB8AC3E}">
        <p14:creationId xmlns:p14="http://schemas.microsoft.com/office/powerpoint/2010/main" val="297144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B75288-62CB-4505-8595-B2498C772DDF}"/>
              </a:ext>
            </a:extLst>
          </p:cNvPr>
          <p:cNvSpPr>
            <a:spLocks noGrp="1"/>
          </p:cNvSpPr>
          <p:nvPr>
            <p:ph type="title"/>
          </p:nvPr>
        </p:nvSpPr>
        <p:spPr/>
        <p:txBody>
          <a:bodyPr/>
          <a:lstStyle/>
          <a:p>
            <a:r>
              <a:rPr lang="cs-CZ" b="1" i="0" dirty="0">
                <a:solidFill>
                  <a:srgbClr val="FF6319"/>
                </a:solidFill>
                <a:effectLst/>
                <a:latin typeface="Amiko"/>
              </a:rPr>
              <a:t>Úvod finančního plánu</a:t>
            </a:r>
            <a:endParaRPr lang="cs-CZ" dirty="0"/>
          </a:p>
        </p:txBody>
      </p:sp>
      <p:sp>
        <p:nvSpPr>
          <p:cNvPr id="3" name="Zástupný obsah 2">
            <a:extLst>
              <a:ext uri="{FF2B5EF4-FFF2-40B4-BE49-F238E27FC236}">
                <a16:creationId xmlns:a16="http://schemas.microsoft.com/office/drawing/2014/main" id="{5096803E-B86C-49CF-8910-D5C77829E0FF}"/>
              </a:ext>
            </a:extLst>
          </p:cNvPr>
          <p:cNvSpPr>
            <a:spLocks noGrp="1"/>
          </p:cNvSpPr>
          <p:nvPr>
            <p:ph idx="1"/>
          </p:nvPr>
        </p:nvSpPr>
        <p:spPr/>
        <p:txBody>
          <a:bodyPr/>
          <a:lstStyle/>
          <a:p>
            <a:r>
              <a:rPr lang="cs-CZ" b="0" i="0" dirty="0">
                <a:solidFill>
                  <a:srgbClr val="313537"/>
                </a:solidFill>
                <a:effectLst/>
                <a:latin typeface="Amiko"/>
              </a:rPr>
              <a:t>Cílem úvodu a rekapitulace je připravit klienta na prezentaci finančního plánu, vrátit se k analýze, domluvit se na pravidlech poradenství, vyvolat v klientovi pozitivní emoce a díky tomu zvýšit úspěšnost celého poradenství.</a:t>
            </a:r>
            <a:endParaRPr lang="cs-CZ" dirty="0"/>
          </a:p>
        </p:txBody>
      </p:sp>
    </p:spTree>
    <p:extLst>
      <p:ext uri="{BB962C8B-B14F-4D97-AF65-F5344CB8AC3E}">
        <p14:creationId xmlns:p14="http://schemas.microsoft.com/office/powerpoint/2010/main" val="3954182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1DC41E-1AFE-499C-A80F-D254787558DD}"/>
              </a:ext>
            </a:extLst>
          </p:cNvPr>
          <p:cNvSpPr>
            <a:spLocks noGrp="1"/>
          </p:cNvSpPr>
          <p:nvPr>
            <p:ph type="title"/>
          </p:nvPr>
        </p:nvSpPr>
        <p:spPr/>
        <p:txBody>
          <a:bodyPr/>
          <a:lstStyle/>
          <a:p>
            <a:r>
              <a:rPr lang="cs-CZ" b="1" i="0" dirty="0">
                <a:solidFill>
                  <a:srgbClr val="FF6319"/>
                </a:solidFill>
                <a:effectLst/>
                <a:latin typeface="Amiko"/>
              </a:rPr>
              <a:t>Nástroje pro tvorbu finančního plánu</a:t>
            </a:r>
            <a:endParaRPr lang="cs-CZ" dirty="0"/>
          </a:p>
        </p:txBody>
      </p:sp>
      <p:sp>
        <p:nvSpPr>
          <p:cNvPr id="3" name="Zástupný obsah 2">
            <a:extLst>
              <a:ext uri="{FF2B5EF4-FFF2-40B4-BE49-F238E27FC236}">
                <a16:creationId xmlns:a16="http://schemas.microsoft.com/office/drawing/2014/main" id="{57BADFFB-61D1-4AC4-9AD4-7A15B924BE99}"/>
              </a:ext>
            </a:extLst>
          </p:cNvPr>
          <p:cNvSpPr>
            <a:spLocks noGrp="1"/>
          </p:cNvSpPr>
          <p:nvPr>
            <p:ph idx="1"/>
          </p:nvPr>
        </p:nvSpPr>
        <p:spPr/>
        <p:txBody>
          <a:bodyPr/>
          <a:lstStyle/>
          <a:p>
            <a:r>
              <a:rPr lang="cs-CZ" dirty="0">
                <a:solidFill>
                  <a:srgbClr val="313537"/>
                </a:solidFill>
                <a:latin typeface="Amiko"/>
              </a:rPr>
              <a:t>V </a:t>
            </a:r>
            <a:r>
              <a:rPr lang="cs-CZ" b="0" i="0" dirty="0">
                <a:solidFill>
                  <a:srgbClr val="313537"/>
                </a:solidFill>
                <a:effectLst/>
                <a:latin typeface="Amiko"/>
              </a:rPr>
              <a:t>sekci </a:t>
            </a:r>
            <a:r>
              <a:rPr lang="cs-CZ" b="0" i="0" dirty="0">
                <a:solidFill>
                  <a:srgbClr val="FF6319"/>
                </a:solidFill>
                <a:effectLst/>
                <a:latin typeface="Amiko"/>
              </a:rPr>
              <a:t>ÚVOD </a:t>
            </a:r>
            <a:r>
              <a:rPr lang="cs-CZ" b="0" i="0" dirty="0">
                <a:solidFill>
                  <a:srgbClr val="313537"/>
                </a:solidFill>
                <a:effectLst/>
                <a:latin typeface="Amiko"/>
              </a:rPr>
              <a:t>lze vytvořit </a:t>
            </a:r>
            <a:r>
              <a:rPr lang="cs-CZ" b="0" i="0" dirty="0" err="1">
                <a:solidFill>
                  <a:srgbClr val="313537"/>
                </a:solidFill>
                <a:effectLst/>
                <a:latin typeface="Amiko"/>
              </a:rPr>
              <a:t>personalisovanou</a:t>
            </a:r>
            <a:r>
              <a:rPr lang="cs-CZ" b="0" i="0" dirty="0">
                <a:solidFill>
                  <a:srgbClr val="313537"/>
                </a:solidFill>
                <a:effectLst/>
                <a:latin typeface="Amiko"/>
              </a:rPr>
              <a:t> titulní stránku a úvodní dopis, včetně oblouku života.</a:t>
            </a:r>
            <a:br>
              <a:rPr lang="cs-CZ" dirty="0"/>
            </a:br>
            <a:r>
              <a:rPr lang="cs-CZ" b="0" i="0" dirty="0">
                <a:solidFill>
                  <a:srgbClr val="313537"/>
                </a:solidFill>
                <a:effectLst/>
                <a:latin typeface="Amiko"/>
              </a:rPr>
              <a:t>Na </a:t>
            </a:r>
            <a:r>
              <a:rPr lang="cs-CZ" b="0" i="0" dirty="0">
                <a:solidFill>
                  <a:srgbClr val="FF6319"/>
                </a:solidFill>
                <a:effectLst/>
                <a:latin typeface="Amiko"/>
              </a:rPr>
              <a:t>TITULNÍ STRANU</a:t>
            </a:r>
            <a:r>
              <a:rPr lang="cs-CZ" b="0" i="0" dirty="0">
                <a:solidFill>
                  <a:srgbClr val="313537"/>
                </a:solidFill>
                <a:effectLst/>
                <a:latin typeface="Amiko"/>
              </a:rPr>
              <a:t> finančního plánu volíme obrázek, který charakterizuje klienta. Co má rád, jaké má koníčky, skladba rodiny či věk, případně další témata, která jsme s ním komunikovali na analýze.</a:t>
            </a:r>
            <a:br>
              <a:rPr lang="cs-CZ" dirty="0"/>
            </a:br>
            <a:r>
              <a:rPr lang="cs-CZ" b="0" i="0" dirty="0">
                <a:solidFill>
                  <a:srgbClr val="313537"/>
                </a:solidFill>
                <a:effectLst/>
                <a:latin typeface="Amiko"/>
              </a:rPr>
              <a:t>V </a:t>
            </a:r>
            <a:r>
              <a:rPr lang="cs-CZ" b="0" i="0" dirty="0">
                <a:solidFill>
                  <a:srgbClr val="FF6319"/>
                </a:solidFill>
                <a:effectLst/>
                <a:latin typeface="Amiko"/>
              </a:rPr>
              <a:t>ÚVODNÍM DOPISU</a:t>
            </a:r>
            <a:r>
              <a:rPr lang="cs-CZ" b="0" i="0" dirty="0">
                <a:solidFill>
                  <a:srgbClr val="313537"/>
                </a:solidFill>
                <a:effectLst/>
                <a:latin typeface="Amiko"/>
              </a:rPr>
              <a:t> zvolíme oslovení podle toho, jak s klientem komunikujeme a jak ho oslovujeme – tykání / vykání, oslovování křestním jménem / příjmením.</a:t>
            </a:r>
            <a:endParaRPr lang="cs-CZ" dirty="0"/>
          </a:p>
        </p:txBody>
      </p:sp>
    </p:spTree>
    <p:extLst>
      <p:ext uri="{BB962C8B-B14F-4D97-AF65-F5344CB8AC3E}">
        <p14:creationId xmlns:p14="http://schemas.microsoft.com/office/powerpoint/2010/main" val="357794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756A9C-DD34-4971-842E-25C9E56DA261}"/>
              </a:ext>
            </a:extLst>
          </p:cNvPr>
          <p:cNvSpPr>
            <a:spLocks noGrp="1"/>
          </p:cNvSpPr>
          <p:nvPr>
            <p:ph type="title"/>
          </p:nvPr>
        </p:nvSpPr>
        <p:spPr/>
        <p:txBody>
          <a:bodyPr/>
          <a:lstStyle/>
          <a:p>
            <a:r>
              <a:rPr lang="cs-CZ" b="1" i="0" dirty="0">
                <a:solidFill>
                  <a:srgbClr val="FF6319"/>
                </a:solidFill>
                <a:effectLst/>
                <a:latin typeface="Amiko"/>
              </a:rPr>
              <a:t>1. Rekapitulace cílů a motivy</a:t>
            </a:r>
            <a:endParaRPr lang="cs-CZ" dirty="0"/>
          </a:p>
        </p:txBody>
      </p:sp>
      <p:sp>
        <p:nvSpPr>
          <p:cNvPr id="3" name="Zástupný obsah 2">
            <a:extLst>
              <a:ext uri="{FF2B5EF4-FFF2-40B4-BE49-F238E27FC236}">
                <a16:creationId xmlns:a16="http://schemas.microsoft.com/office/drawing/2014/main" id="{33584E49-FFF9-4929-A63B-2CDFA3F13B50}"/>
              </a:ext>
            </a:extLst>
          </p:cNvPr>
          <p:cNvSpPr>
            <a:spLocks noGrp="1"/>
          </p:cNvSpPr>
          <p:nvPr>
            <p:ph idx="1"/>
          </p:nvPr>
        </p:nvSpPr>
        <p:spPr/>
        <p:txBody>
          <a:bodyPr/>
          <a:lstStyle/>
          <a:p>
            <a:r>
              <a:rPr lang="cs-CZ" b="0" i="0" dirty="0">
                <a:solidFill>
                  <a:srgbClr val="313537"/>
                </a:solidFill>
                <a:effectLst/>
                <a:latin typeface="Amiko"/>
              </a:rPr>
              <a:t>Cílem je připomenout konkrétní cíle a přání klienta, které jsme řešili během analýzy. Dále ukázat, jak na sebe cíle na časové ose navazují, aby měl klient představu, kdy si je bude plnit. Díky tomu si klient bude během prezentace finančního plánu více uvědomovat jednotlivé navrhované kroky a to, že některé spolu úzce souvisí a nelze je vynechat. Smyslem je, aby klient znovu odsouhlasil svoji „objednávku“ na vytvoření finančního plánu.</a:t>
            </a:r>
            <a:endParaRPr lang="cs-CZ" dirty="0"/>
          </a:p>
        </p:txBody>
      </p:sp>
    </p:spTree>
    <p:extLst>
      <p:ext uri="{BB962C8B-B14F-4D97-AF65-F5344CB8AC3E}">
        <p14:creationId xmlns:p14="http://schemas.microsoft.com/office/powerpoint/2010/main" val="352775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66873A-B7D2-4462-A796-49CE59FB9BEF}"/>
              </a:ext>
            </a:extLst>
          </p:cNvPr>
          <p:cNvSpPr>
            <a:spLocks noGrp="1"/>
          </p:cNvSpPr>
          <p:nvPr>
            <p:ph type="title"/>
          </p:nvPr>
        </p:nvSpPr>
        <p:spPr/>
        <p:txBody>
          <a:bodyPr/>
          <a:lstStyle/>
          <a:p>
            <a:r>
              <a:rPr lang="cs-CZ" b="1" i="0" dirty="0">
                <a:solidFill>
                  <a:srgbClr val="FF6319"/>
                </a:solidFill>
                <a:effectLst/>
                <a:latin typeface="Amiko"/>
              </a:rPr>
              <a:t>Rekapitulace</a:t>
            </a:r>
            <a:endParaRPr lang="cs-CZ" dirty="0"/>
          </a:p>
        </p:txBody>
      </p:sp>
      <p:sp>
        <p:nvSpPr>
          <p:cNvPr id="3" name="Zástupný obsah 2">
            <a:extLst>
              <a:ext uri="{FF2B5EF4-FFF2-40B4-BE49-F238E27FC236}">
                <a16:creationId xmlns:a16="http://schemas.microsoft.com/office/drawing/2014/main" id="{BB46DD1D-6C4F-4D2B-8C48-2098668D2A7D}"/>
              </a:ext>
            </a:extLst>
          </p:cNvPr>
          <p:cNvSpPr>
            <a:spLocks noGrp="1"/>
          </p:cNvSpPr>
          <p:nvPr>
            <p:ph idx="1"/>
          </p:nvPr>
        </p:nvSpPr>
        <p:spPr/>
        <p:txBody>
          <a:bodyPr/>
          <a:lstStyle/>
          <a:p>
            <a:pPr algn="just" fontAlgn="base">
              <a:buFont typeface="Arial" panose="020B0604020202020204" pitchFamily="34" charset="0"/>
              <a:buChar char="•"/>
            </a:pPr>
            <a:r>
              <a:rPr lang="cs-CZ" b="0" i="0" dirty="0">
                <a:solidFill>
                  <a:srgbClr val="313537"/>
                </a:solidFill>
                <a:effectLst/>
                <a:latin typeface="Amiko"/>
              </a:rPr>
              <a:t>Pojďme si nejprve zrekapitulovat minulou schůzku.</a:t>
            </a:r>
          </a:p>
          <a:p>
            <a:pPr algn="just" fontAlgn="base">
              <a:buFont typeface="Arial" panose="020B0604020202020204" pitchFamily="34" charset="0"/>
              <a:buChar char="•"/>
            </a:pPr>
            <a:r>
              <a:rPr lang="cs-CZ" b="0" i="0" dirty="0">
                <a:solidFill>
                  <a:srgbClr val="313537"/>
                </a:solidFill>
                <a:effectLst/>
                <a:latin typeface="Amiko"/>
              </a:rPr>
              <a:t>Změnilo se u vás něco od naší poslední schůzky?</a:t>
            </a:r>
          </a:p>
          <a:p>
            <a:pPr algn="just" fontAlgn="base">
              <a:buFont typeface="Arial" panose="020B0604020202020204" pitchFamily="34" charset="0"/>
              <a:buChar char="•"/>
            </a:pPr>
            <a:r>
              <a:rPr lang="cs-CZ" b="0" i="0" dirty="0">
                <a:solidFill>
                  <a:srgbClr val="313537"/>
                </a:solidFill>
                <a:effectLst/>
                <a:latin typeface="Amiko"/>
              </a:rPr>
              <a:t>Co bylo to hlavní, co jste minule chtěl řešit?</a:t>
            </a:r>
            <a:br>
              <a:rPr lang="cs-CZ" b="0" i="0" dirty="0">
                <a:solidFill>
                  <a:srgbClr val="313537"/>
                </a:solidFill>
                <a:effectLst/>
                <a:latin typeface="Amiko"/>
              </a:rPr>
            </a:br>
            <a:r>
              <a:rPr lang="cs-CZ" b="0" i="0" dirty="0">
                <a:solidFill>
                  <a:srgbClr val="313537"/>
                </a:solidFill>
                <a:effectLst/>
                <a:latin typeface="Amiko"/>
              </a:rPr>
              <a:t>Všechny cíle, které jsme si minule domluvili, vidíme na této časové ose… A řekli jsme si, že máte pro řešení svých cílů a potřeb k dispozici tyto prostředky vyplývající z vaší bilance.</a:t>
            </a:r>
          </a:p>
          <a:p>
            <a:endParaRPr lang="cs-CZ" dirty="0"/>
          </a:p>
        </p:txBody>
      </p:sp>
    </p:spTree>
    <p:extLst>
      <p:ext uri="{BB962C8B-B14F-4D97-AF65-F5344CB8AC3E}">
        <p14:creationId xmlns:p14="http://schemas.microsoft.com/office/powerpoint/2010/main" val="104408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8F7F4-FFF6-491C-A574-EAB660E1D87B}"/>
              </a:ext>
            </a:extLst>
          </p:cNvPr>
          <p:cNvSpPr>
            <a:spLocks noGrp="1"/>
          </p:cNvSpPr>
          <p:nvPr>
            <p:ph type="title"/>
          </p:nvPr>
        </p:nvSpPr>
        <p:spPr/>
        <p:txBody>
          <a:bodyPr/>
          <a:lstStyle/>
          <a:p>
            <a:r>
              <a:rPr lang="cs-CZ" b="1" i="0" dirty="0">
                <a:solidFill>
                  <a:srgbClr val="FF6319"/>
                </a:solidFill>
                <a:effectLst/>
                <a:latin typeface="Amiko"/>
              </a:rPr>
              <a:t>Reakce na změny</a:t>
            </a:r>
            <a:endParaRPr lang="cs-CZ" dirty="0"/>
          </a:p>
        </p:txBody>
      </p:sp>
      <p:sp>
        <p:nvSpPr>
          <p:cNvPr id="3" name="Zástupný obsah 2">
            <a:extLst>
              <a:ext uri="{FF2B5EF4-FFF2-40B4-BE49-F238E27FC236}">
                <a16:creationId xmlns:a16="http://schemas.microsoft.com/office/drawing/2014/main" id="{9AA67FD2-822E-4717-A58A-606E4F4F4031}"/>
              </a:ext>
            </a:extLst>
          </p:cNvPr>
          <p:cNvSpPr>
            <a:spLocks noGrp="1"/>
          </p:cNvSpPr>
          <p:nvPr>
            <p:ph idx="1"/>
          </p:nvPr>
        </p:nvSpPr>
        <p:spPr/>
        <p:txBody>
          <a:bodyPr>
            <a:normAutofit fontScale="77500" lnSpcReduction="20000"/>
          </a:bodyPr>
          <a:lstStyle/>
          <a:p>
            <a:pPr algn="l" fontAlgn="base">
              <a:buFont typeface="Arial" panose="020B0604020202020204" pitchFamily="34" charset="0"/>
              <a:buChar char="•"/>
            </a:pPr>
            <a:r>
              <a:rPr lang="cs-CZ" b="0" i="0" dirty="0">
                <a:solidFill>
                  <a:srgbClr val="FFFFFF"/>
                </a:solidFill>
                <a:effectLst/>
                <a:latin typeface="inherit"/>
              </a:rPr>
              <a:t>1</a:t>
            </a:r>
          </a:p>
          <a:p>
            <a:pPr algn="l" fontAlgn="base">
              <a:buFont typeface="Arial" panose="020B0604020202020204" pitchFamily="34" charset="0"/>
              <a:buChar char="•"/>
            </a:pPr>
            <a:r>
              <a:rPr lang="cs-CZ" sz="2900" b="0" i="0" dirty="0">
                <a:solidFill>
                  <a:srgbClr val="313537"/>
                </a:solidFill>
                <a:effectLst/>
                <a:latin typeface="lato"/>
              </a:rPr>
              <a:t>1 </a:t>
            </a:r>
            <a:r>
              <a:rPr lang="cs-CZ" sz="2900" b="0" i="0" dirty="0">
                <a:solidFill>
                  <a:srgbClr val="313537"/>
                </a:solidFill>
                <a:effectLst/>
                <a:latin typeface="merriweather"/>
              </a:rPr>
              <a:t>Nejčastější situace, že se nic nezměnilo.</a:t>
            </a:r>
          </a:p>
          <a:p>
            <a:pPr algn="l" fontAlgn="base">
              <a:buFont typeface="Arial" panose="020B0604020202020204" pitchFamily="34" charset="0"/>
              <a:buChar char="•"/>
            </a:pPr>
            <a:r>
              <a:rPr lang="cs-CZ" sz="2900" b="0" i="0" dirty="0">
                <a:solidFill>
                  <a:srgbClr val="FFFFFF"/>
                </a:solidFill>
                <a:effectLst/>
                <a:latin typeface="inherit"/>
              </a:rPr>
              <a:t>2</a:t>
            </a:r>
          </a:p>
          <a:p>
            <a:pPr algn="l" fontAlgn="base">
              <a:buFont typeface="Arial" panose="020B0604020202020204" pitchFamily="34" charset="0"/>
              <a:buChar char="•"/>
            </a:pPr>
            <a:r>
              <a:rPr lang="cs-CZ" sz="2900" b="0" i="0" dirty="0">
                <a:solidFill>
                  <a:srgbClr val="313537"/>
                </a:solidFill>
                <a:effectLst/>
                <a:latin typeface="lato"/>
              </a:rPr>
              <a:t>2 </a:t>
            </a:r>
            <a:r>
              <a:rPr lang="cs-CZ" sz="2900" b="0" i="0" dirty="0">
                <a:solidFill>
                  <a:srgbClr val="313537"/>
                </a:solidFill>
                <a:effectLst/>
                <a:latin typeface="merriweather"/>
              </a:rPr>
              <a:t>U klienta nastala změna, kterou neovlivnil, ale nemění navrhovaný plán.</a:t>
            </a:r>
          </a:p>
          <a:p>
            <a:pPr algn="l" fontAlgn="base">
              <a:buFont typeface="Arial" panose="020B0604020202020204" pitchFamily="34" charset="0"/>
              <a:buChar char="•"/>
            </a:pPr>
            <a:r>
              <a:rPr lang="cs-CZ" sz="2900" b="0" i="0" dirty="0">
                <a:solidFill>
                  <a:srgbClr val="FFFFFF"/>
                </a:solidFill>
                <a:effectLst/>
                <a:latin typeface="inherit"/>
              </a:rPr>
              <a:t>3</a:t>
            </a:r>
          </a:p>
          <a:p>
            <a:pPr algn="l" fontAlgn="base">
              <a:buFont typeface="Arial" panose="020B0604020202020204" pitchFamily="34" charset="0"/>
              <a:buChar char="•"/>
            </a:pPr>
            <a:r>
              <a:rPr lang="cs-CZ" sz="2900" b="0" i="0" dirty="0">
                <a:solidFill>
                  <a:srgbClr val="313537"/>
                </a:solidFill>
                <a:effectLst/>
                <a:latin typeface="lato"/>
              </a:rPr>
              <a:t>3 </a:t>
            </a:r>
            <a:r>
              <a:rPr lang="cs-CZ" sz="2900" b="0" i="0" dirty="0">
                <a:solidFill>
                  <a:srgbClr val="313537"/>
                </a:solidFill>
                <a:effectLst/>
                <a:latin typeface="merriweather"/>
              </a:rPr>
              <a:t>Stala se změna, kterou klient mohl ovlivnit, ale neřekl to hned na analýze či jinak nedal vědět. Vyjasníme si znovu podmínky spolupráce a jasným, stručným postojem vyjádříme, že to je velmi nepříjemné a že takto to fungovat nemůže, protože vytvoření finančního plánu je časově náročné a váš čas je drahý.</a:t>
            </a:r>
          </a:p>
          <a:p>
            <a:pPr algn="l" fontAlgn="base">
              <a:buFont typeface="Arial" panose="020B0604020202020204" pitchFamily="34" charset="0"/>
              <a:buChar char="•"/>
            </a:pPr>
            <a:r>
              <a:rPr lang="cs-CZ" sz="2900" b="0" i="0" dirty="0">
                <a:solidFill>
                  <a:srgbClr val="FFFFFF"/>
                </a:solidFill>
                <a:effectLst/>
                <a:latin typeface="inherit"/>
              </a:rPr>
              <a:t>4</a:t>
            </a:r>
          </a:p>
          <a:p>
            <a:pPr algn="l" fontAlgn="base">
              <a:buFont typeface="Arial" panose="020B0604020202020204" pitchFamily="34" charset="0"/>
              <a:buChar char="•"/>
            </a:pPr>
            <a:r>
              <a:rPr lang="cs-CZ" sz="2900" b="0" i="0" dirty="0">
                <a:solidFill>
                  <a:srgbClr val="313537"/>
                </a:solidFill>
                <a:effectLst/>
                <a:latin typeface="lato"/>
              </a:rPr>
              <a:t>4 </a:t>
            </a:r>
            <a:r>
              <a:rPr lang="cs-CZ" sz="2900" b="0" i="0" dirty="0">
                <a:solidFill>
                  <a:srgbClr val="313537"/>
                </a:solidFill>
                <a:effectLst/>
                <a:latin typeface="merriweather"/>
              </a:rPr>
              <a:t>Nastala změna, kterou neovlivní a má dopad na plán – máte proto pochopení a musíte udělat finanční plán znovu.</a:t>
            </a:r>
          </a:p>
          <a:p>
            <a:endParaRPr lang="cs-CZ" dirty="0"/>
          </a:p>
        </p:txBody>
      </p:sp>
    </p:spTree>
    <p:extLst>
      <p:ext uri="{BB962C8B-B14F-4D97-AF65-F5344CB8AC3E}">
        <p14:creationId xmlns:p14="http://schemas.microsoft.com/office/powerpoint/2010/main" val="362359776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1884</Words>
  <Application>Microsoft Office PowerPoint</Application>
  <PresentationFormat>Širokoúhlá obrazovka</PresentationFormat>
  <Paragraphs>92</Paragraphs>
  <Slides>39</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39</vt:i4>
      </vt:variant>
    </vt:vector>
  </HeadingPairs>
  <TitlesOfParts>
    <vt:vector size="48" baseType="lpstr">
      <vt:lpstr>Amiko</vt:lpstr>
      <vt:lpstr>Arial</vt:lpstr>
      <vt:lpstr>Calibri</vt:lpstr>
      <vt:lpstr>Calibri Light</vt:lpstr>
      <vt:lpstr>inherit</vt:lpstr>
      <vt:lpstr>lato</vt:lpstr>
      <vt:lpstr>merriweather</vt:lpstr>
      <vt:lpstr>Open Sans</vt:lpstr>
      <vt:lpstr>Motiv Office</vt:lpstr>
      <vt:lpstr>Finanční plán</vt:lpstr>
      <vt:lpstr>Základní pravidla komunikace finančního plánu</vt:lpstr>
      <vt:lpstr>Prezentace aplikace PowerPoint</vt:lpstr>
      <vt:lpstr>Prezentace aplikace PowerPoint</vt:lpstr>
      <vt:lpstr>Úvod finančního plánu</vt:lpstr>
      <vt:lpstr>Nástroje pro tvorbu finančního plánu</vt:lpstr>
      <vt:lpstr>1. Rekapitulace cílů a motivy</vt:lpstr>
      <vt:lpstr>Rekapitulace</vt:lpstr>
      <vt:lpstr>Reakce na změny</vt:lpstr>
      <vt:lpstr>2. Audit stávajícího portfolia</vt:lpstr>
      <vt:lpstr>Prezentace aplikace PowerPoint</vt:lpstr>
      <vt:lpstr>PŘÍKLAD Nejdříve projdeme staré smlouvy</vt:lpstr>
      <vt:lpstr>Prezentace aplikace PowerPoint</vt:lpstr>
      <vt:lpstr>Prezentace aplikace PowerPoint</vt:lpstr>
      <vt:lpstr>3. Užitek vašeho řešení</vt:lpstr>
      <vt:lpstr>4. Ochrana příjmů a rezerva</vt:lpstr>
      <vt:lpstr>Prezentace aplikace PowerPoint</vt:lpstr>
      <vt:lpstr>Prezentace aplikace PowerPoint</vt:lpstr>
      <vt:lpstr>Prezentace aplikace PowerPoint</vt:lpstr>
      <vt:lpstr>Prezentace aplikace PowerPoint</vt:lpstr>
      <vt:lpstr>5. Financování bydlení</vt:lpstr>
      <vt:lpstr>Zadání klienta</vt:lpstr>
      <vt:lpstr>Bezpečnost, flexibilita a efektivita našeho řešení</vt:lpstr>
      <vt:lpstr>Prezentace aplikace PowerPoint</vt:lpstr>
      <vt:lpstr>6. Výplatový plán a dlouhodobá rezerva</vt:lpstr>
      <vt:lpstr>Zadání klienta</vt:lpstr>
      <vt:lpstr>Výplatový program</vt:lpstr>
      <vt:lpstr>7. Renta a dlouhodobý kapitál</vt:lpstr>
      <vt:lpstr>Prezentace aplikace PowerPoint</vt:lpstr>
      <vt:lpstr>Prezentace aplikace PowerPoint</vt:lpstr>
      <vt:lpstr>Prezentace aplikace PowerPoint</vt:lpstr>
      <vt:lpstr>Prezentace aplikace PowerPoint</vt:lpstr>
      <vt:lpstr>Prezentace aplikace PowerPoint</vt:lpstr>
      <vt:lpstr>8. Investování a tvorba aktiv</vt:lpstr>
      <vt:lpstr>9. Návrh nového portfolia a realizace</vt:lpstr>
      <vt:lpstr>Tahák – finanční plán do 10 minut</vt:lpstr>
      <vt:lpstr>Prezentace aplikace PowerPoint</vt:lpstr>
      <vt:lpstr>Finanční plány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Finanční plán</dc:title>
  <dc:creator>Roman Hlawiczka</dc:creator>
  <cp:lastModifiedBy>Roman Hlawiczka</cp:lastModifiedBy>
  <cp:revision>8</cp:revision>
  <dcterms:created xsi:type="dcterms:W3CDTF">2021-04-14T21:09:13Z</dcterms:created>
  <dcterms:modified xsi:type="dcterms:W3CDTF">2021-04-22T10:17:47Z</dcterms:modified>
</cp:coreProperties>
</file>