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3797EA-330D-47B3-A694-9E9AECD119E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CE89371-F961-4061-B3C3-2285475131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C0A45DA-3531-4717-A0F7-ED2AF8E8EDF8}"/>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5" name="Zástupný symbol pro zápatí 4">
            <a:extLst>
              <a:ext uri="{FF2B5EF4-FFF2-40B4-BE49-F238E27FC236}">
                <a16:creationId xmlns:a16="http://schemas.microsoft.com/office/drawing/2014/main" id="{68154D25-DFF1-4FA9-91E0-2506559FE9E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73E160-D3A2-49B9-AD91-95F1AB9D9B6F}"/>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4030937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FD1C27-CB39-488D-B939-6070A33A5E3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4849D4D-2AEC-4EC9-8CBD-4E2DD0E763F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D1335B1-E706-4602-B6CC-A9F47B8CA0DA}"/>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5" name="Zástupný symbol pro zápatí 4">
            <a:extLst>
              <a:ext uri="{FF2B5EF4-FFF2-40B4-BE49-F238E27FC236}">
                <a16:creationId xmlns:a16="http://schemas.microsoft.com/office/drawing/2014/main" id="{64455673-2571-4F36-AB63-EF1FD1482A8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D033F9F-94E7-4C56-9766-5467FD6B46FD}"/>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202311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50DB127-9CD6-4BCA-B2DA-4286AE2D9EA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4F089A8-0F6B-42EA-895E-16C83D7D1CC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2A107B4-0813-4373-881E-A004FEF8F0FB}"/>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5" name="Zástupný symbol pro zápatí 4">
            <a:extLst>
              <a:ext uri="{FF2B5EF4-FFF2-40B4-BE49-F238E27FC236}">
                <a16:creationId xmlns:a16="http://schemas.microsoft.com/office/drawing/2014/main" id="{37E7A79D-A416-4D5B-A6EA-E685EEF352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6B42626-B6FC-4D62-BEF2-C6BA3425007B}"/>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218941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1B15CA-281F-42D2-BDEB-13530F5CF89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8F0AA9E-E2DF-4B30-ACF0-D4BA8A218B9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A07EAEA-B7AA-4580-8B4E-42A7033B5884}"/>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5" name="Zástupný symbol pro zápatí 4">
            <a:extLst>
              <a:ext uri="{FF2B5EF4-FFF2-40B4-BE49-F238E27FC236}">
                <a16:creationId xmlns:a16="http://schemas.microsoft.com/office/drawing/2014/main" id="{3B9CC1F3-0C58-4235-B3C5-19F53DD8EDD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1E226A5-DE3F-46E1-B7C1-F83DC2767EF9}"/>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2796142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D02068-76EE-48D4-9112-2EFAECF421F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E15ED484-7EA5-4604-9D99-C627E0DDD9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11FC71F-83A0-4592-AD65-E3451882895E}"/>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5" name="Zástupný symbol pro zápatí 4">
            <a:extLst>
              <a:ext uri="{FF2B5EF4-FFF2-40B4-BE49-F238E27FC236}">
                <a16:creationId xmlns:a16="http://schemas.microsoft.com/office/drawing/2014/main" id="{256BABA4-CCA5-4C53-8AF3-3037A6DC73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49653EA-FC31-4F50-8407-29768CB14777}"/>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343206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48A1A-9EAF-4BB3-A7B9-AE9BC548663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CDB7C29-1736-4F1B-BA48-87D4B5371FB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4F0DCFD1-B6BB-450B-81CE-A8A2635E996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FCF9A54-14FA-45AE-9FAE-0C932C392EB8}"/>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6" name="Zástupný symbol pro zápatí 5">
            <a:extLst>
              <a:ext uri="{FF2B5EF4-FFF2-40B4-BE49-F238E27FC236}">
                <a16:creationId xmlns:a16="http://schemas.microsoft.com/office/drawing/2014/main" id="{4ED2A4AC-A7AC-47B7-B150-A8BC29C4D2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4698C54-BA86-4EA6-879C-F1D26E3961BF}"/>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242931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FCC297-C5D8-4085-9495-A821299B7FB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5E97626-EB78-43CB-AD93-7601840D8A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8395A9A-3754-42C7-94CA-820EAC061EB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DEEF0C1-C171-4F0D-B244-9D7D547EF4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909EF95-6A6F-484F-A8F8-E9E2A7D7C6C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D056EB1-C75D-4D91-8E42-2EE6ABD818B1}"/>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8" name="Zástupný symbol pro zápatí 7">
            <a:extLst>
              <a:ext uri="{FF2B5EF4-FFF2-40B4-BE49-F238E27FC236}">
                <a16:creationId xmlns:a16="http://schemas.microsoft.com/office/drawing/2014/main" id="{678926B6-6ACC-4F5D-AA2E-EE64BC922C6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9974B6F-B4F8-42FC-9A45-62B7413951B6}"/>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53421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0FB00-F79A-409A-BF92-B1D42ABB45D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2ED9CF8-C921-40E5-92E5-FB08D00A7E20}"/>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4" name="Zástupný symbol pro zápatí 3">
            <a:extLst>
              <a:ext uri="{FF2B5EF4-FFF2-40B4-BE49-F238E27FC236}">
                <a16:creationId xmlns:a16="http://schemas.microsoft.com/office/drawing/2014/main" id="{6AF97C41-122F-4558-9AF0-093FBA1D067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BD2A817-A541-433C-A6B7-E34EE1A84482}"/>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391019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A63BE51-8A08-4D8C-A076-1CB956B20FBD}"/>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3" name="Zástupný symbol pro zápatí 2">
            <a:extLst>
              <a:ext uri="{FF2B5EF4-FFF2-40B4-BE49-F238E27FC236}">
                <a16:creationId xmlns:a16="http://schemas.microsoft.com/office/drawing/2014/main" id="{55E43646-2855-4A92-B568-56004A82D40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0147FAB-693A-4B89-8B74-F3F1A3EA1E87}"/>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90872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644BA0-4DBE-4ABD-90C6-BFA5140AB0F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37416AC-647C-4089-A705-E3FBCDA9ED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BEFD344-B9D9-4F11-8D90-58CD15240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9155D48-B342-4C23-B2D6-CB5159665C8D}"/>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6" name="Zástupný symbol pro zápatí 5">
            <a:extLst>
              <a:ext uri="{FF2B5EF4-FFF2-40B4-BE49-F238E27FC236}">
                <a16:creationId xmlns:a16="http://schemas.microsoft.com/office/drawing/2014/main" id="{56742E5F-161F-4B1C-A819-3F901B9D798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9A7D82F-0A5C-4870-9A6A-E596CB8C8CBB}"/>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1756727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5AD98B-7C11-4392-B106-4966317CFD0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4111645-47B9-487D-B037-2F91BF25F1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64B313E-56F4-4EE4-846D-7C4764B81D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D140334-B6EC-44F9-8869-54B49EF89AAA}"/>
              </a:ext>
            </a:extLst>
          </p:cNvPr>
          <p:cNvSpPr>
            <a:spLocks noGrp="1"/>
          </p:cNvSpPr>
          <p:nvPr>
            <p:ph type="dt" sz="half" idx="10"/>
          </p:nvPr>
        </p:nvSpPr>
        <p:spPr/>
        <p:txBody>
          <a:bodyPr/>
          <a:lstStyle/>
          <a:p>
            <a:fld id="{99E1A4BE-4974-4F02-B11C-C200EC47D2F8}" type="datetimeFigureOut">
              <a:rPr lang="cs-CZ" smtClean="0"/>
              <a:t>04.05.2021</a:t>
            </a:fld>
            <a:endParaRPr lang="cs-CZ"/>
          </a:p>
        </p:txBody>
      </p:sp>
      <p:sp>
        <p:nvSpPr>
          <p:cNvPr id="6" name="Zástupný symbol pro zápatí 5">
            <a:extLst>
              <a:ext uri="{FF2B5EF4-FFF2-40B4-BE49-F238E27FC236}">
                <a16:creationId xmlns:a16="http://schemas.microsoft.com/office/drawing/2014/main" id="{0A951A47-83FD-4753-8C8A-ABBC2748FB2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A1941F2-A91E-4325-BB3C-E348ED3BBDA5}"/>
              </a:ext>
            </a:extLst>
          </p:cNvPr>
          <p:cNvSpPr>
            <a:spLocks noGrp="1"/>
          </p:cNvSpPr>
          <p:nvPr>
            <p:ph type="sldNum" sz="quarter" idx="12"/>
          </p:nvPr>
        </p:nvSpPr>
        <p:spPr/>
        <p:txBody>
          <a:bodyPr/>
          <a:lstStyle/>
          <a:p>
            <a:fld id="{DD9997E2-117F-4181-AE1A-E21C9AEDA2E7}" type="slidenum">
              <a:rPr lang="cs-CZ" smtClean="0"/>
              <a:t>‹#›</a:t>
            </a:fld>
            <a:endParaRPr lang="cs-CZ"/>
          </a:p>
        </p:txBody>
      </p:sp>
    </p:spTree>
    <p:extLst>
      <p:ext uri="{BB962C8B-B14F-4D97-AF65-F5344CB8AC3E}">
        <p14:creationId xmlns:p14="http://schemas.microsoft.com/office/powerpoint/2010/main" val="29525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BFC4072-E1DB-4097-81CF-5D7BC0D914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BF2DDA9-C554-424F-BB68-141A62CBCE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AFB5EF8-32ED-4A1F-8A20-296BB569B3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1A4BE-4974-4F02-B11C-C200EC47D2F8}" type="datetimeFigureOut">
              <a:rPr lang="cs-CZ" smtClean="0"/>
              <a:t>04.05.2021</a:t>
            </a:fld>
            <a:endParaRPr lang="cs-CZ"/>
          </a:p>
        </p:txBody>
      </p:sp>
      <p:sp>
        <p:nvSpPr>
          <p:cNvPr id="5" name="Zástupný symbol pro zápatí 4">
            <a:extLst>
              <a:ext uri="{FF2B5EF4-FFF2-40B4-BE49-F238E27FC236}">
                <a16:creationId xmlns:a16="http://schemas.microsoft.com/office/drawing/2014/main" id="{3D118586-380A-4CC2-899C-CCAEACCC8D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DFFDC52-6CB7-4621-A533-AA60D5D7FF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997E2-117F-4181-AE1A-E21C9AEDA2E7}" type="slidenum">
              <a:rPr lang="cs-CZ" smtClean="0"/>
              <a:t>‹#›</a:t>
            </a:fld>
            <a:endParaRPr lang="cs-CZ"/>
          </a:p>
        </p:txBody>
      </p:sp>
    </p:spTree>
    <p:extLst>
      <p:ext uri="{BB962C8B-B14F-4D97-AF65-F5344CB8AC3E}">
        <p14:creationId xmlns:p14="http://schemas.microsoft.com/office/powerpoint/2010/main" val="4275888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cs.wikipedia.org/wiki/Severn%C3%AD_Korea" TargetMode="External"/><Relationship Id="rId3" Type="http://schemas.openxmlformats.org/officeDocument/2006/relationships/hyperlink" Target="https://cs.wikipedia.org/wiki/Organizace_spojen%C3%BDch_n%C3%A1rod%C5%AF" TargetMode="External"/><Relationship Id="rId7" Type="http://schemas.openxmlformats.org/officeDocument/2006/relationships/hyperlink" Target="https://cs.wikipedia.org/wiki/Monako" TargetMode="External"/><Relationship Id="rId2" Type="http://schemas.openxmlformats.org/officeDocument/2006/relationships/hyperlink" Target="https://cs.wikipedia.org/wiki/Angli%C4%8Dtina" TargetMode="External"/><Relationship Id="rId1" Type="http://schemas.openxmlformats.org/officeDocument/2006/relationships/slideLayout" Target="../slideLayouts/slideLayout2.xml"/><Relationship Id="rId6" Type="http://schemas.openxmlformats.org/officeDocument/2006/relationships/hyperlink" Target="https://cs.wikipedia.org/wiki/Lichten%C5%A1tejnsko" TargetMode="External"/><Relationship Id="rId5" Type="http://schemas.openxmlformats.org/officeDocument/2006/relationships/hyperlink" Target="https://cs.wikipedia.org/wiki/Kuba" TargetMode="External"/><Relationship Id="rId4" Type="http://schemas.openxmlformats.org/officeDocument/2006/relationships/hyperlink" Target="https://cs.wikipedia.org/wiki/1944" TargetMode="External"/><Relationship Id="rId9" Type="http://schemas.openxmlformats.org/officeDocument/2006/relationships/hyperlink" Target="https://cs.wikipedia.org/wiki/Washington,_D.C."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s.wikipedia.org/wiki/Bretton_Woods" TargetMode="External"/><Relationship Id="rId13" Type="http://schemas.openxmlformats.org/officeDocument/2006/relationships/hyperlink" Target="https://cs.wikipedia.org/wiki/Sv%C4%9Btov%C3%A1_banka" TargetMode="External"/><Relationship Id="rId18" Type="http://schemas.openxmlformats.org/officeDocument/2006/relationships/hyperlink" Target="https://cs.wikipedia.org/wiki/%C4%8Ceskoslovensk%C3%A1_m%C4%9Bnov%C3%A1_reforma_(1953)" TargetMode="External"/><Relationship Id="rId3" Type="http://schemas.openxmlformats.org/officeDocument/2006/relationships/hyperlink" Target="https://cs.wikipedia.org/wiki/Velk%C3%A1_hospod%C3%A1%C5%99sk%C3%A1_krize" TargetMode="External"/><Relationship Id="rId7" Type="http://schemas.openxmlformats.org/officeDocument/2006/relationships/hyperlink" Target="https://cs.wikipedia.org/wiki/1944" TargetMode="External"/><Relationship Id="rId12" Type="http://schemas.openxmlformats.org/officeDocument/2006/relationships/hyperlink" Target="https://cs.wikipedia.org/wiki/%C4%8Ceskoslovensko" TargetMode="External"/><Relationship Id="rId17" Type="http://schemas.openxmlformats.org/officeDocument/2006/relationships/hyperlink" Target="https://cs.wikipedia.org/wiki/1954" TargetMode="External"/><Relationship Id="rId2" Type="http://schemas.openxmlformats.org/officeDocument/2006/relationships/hyperlink" Target="https://cs.wikipedia.org/wiki/Prvn%C3%AD_sv%C4%9Btov%C3%A1_v%C3%A1lka" TargetMode="External"/><Relationship Id="rId16" Type="http://schemas.openxmlformats.org/officeDocument/2006/relationships/hyperlink" Target="https://cs.wikipedia.org/wiki/1947" TargetMode="External"/><Relationship Id="rId20" Type="http://schemas.openxmlformats.org/officeDocument/2006/relationships/hyperlink" Target="https://cs.wikipedia.org/wiki/1990" TargetMode="External"/><Relationship Id="rId1" Type="http://schemas.openxmlformats.org/officeDocument/2006/relationships/slideLayout" Target="../slideLayouts/slideLayout2.xml"/><Relationship Id="rId6" Type="http://schemas.openxmlformats.org/officeDocument/2006/relationships/hyperlink" Target="https://cs.wikipedia.org/wiki/22._%C4%8Dervenec" TargetMode="External"/><Relationship Id="rId11" Type="http://schemas.openxmlformats.org/officeDocument/2006/relationships/hyperlink" Target="https://cs.wikipedia.org/wiki/1945" TargetMode="External"/><Relationship Id="rId5" Type="http://schemas.openxmlformats.org/officeDocument/2006/relationships/hyperlink" Target="https://cs.wikipedia.org/wiki/Exilov%C3%A1_vl%C3%A1da" TargetMode="External"/><Relationship Id="rId15" Type="http://schemas.openxmlformats.org/officeDocument/2006/relationships/hyperlink" Target="https://cs.wikipedia.org/wiki/1._b%C5%99ezen" TargetMode="External"/><Relationship Id="rId10" Type="http://schemas.openxmlformats.org/officeDocument/2006/relationships/hyperlink" Target="https://cs.wikipedia.org/wiki/27._prosinec" TargetMode="External"/><Relationship Id="rId19" Type="http://schemas.openxmlformats.org/officeDocument/2006/relationships/hyperlink" Target="https://cs.wikipedia.org/wiki/1953" TargetMode="External"/><Relationship Id="rId4" Type="http://schemas.openxmlformats.org/officeDocument/2006/relationships/hyperlink" Target="https://cs.wikipedia.org/w/index.php?title=Zlat%C3%A1_m%C4%9Bnov%C3%A1_soustava&amp;action=edit&amp;redlink=1" TargetMode="External"/><Relationship Id="rId9" Type="http://schemas.openxmlformats.org/officeDocument/2006/relationships/hyperlink" Target="https://cs.wikipedia.org/wiki/New_Hampshire" TargetMode="External"/><Relationship Id="rId14" Type="http://schemas.openxmlformats.org/officeDocument/2006/relationships/hyperlink" Target="https://cs.wikipedia.org/wiki/1946"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cs.wikipedia.org/wiki/Hospod%C3%A1%C5%99sk%C3%BD_r%C5%AFst" TargetMode="External"/><Relationship Id="rId13" Type="http://schemas.openxmlformats.org/officeDocument/2006/relationships/hyperlink" Target="https://cs.wikipedia.org/wiki/Multilater%C3%A1ln%C3%AD_agentura_pro_investi%C4%8Dn%C3%AD_z%C3%A1ruky" TargetMode="External"/><Relationship Id="rId3" Type="http://schemas.openxmlformats.org/officeDocument/2006/relationships/hyperlink" Target="https://cs.wikipedia.org/wiki/Organizace_spojen%C3%BDch_n%C3%A1rod%C5%AF" TargetMode="External"/><Relationship Id="rId7" Type="http://schemas.openxmlformats.org/officeDocument/2006/relationships/hyperlink" Target="https://cs.wikipedia.org/w/index.php?title=Solvence&amp;action=edit&amp;redlink=1" TargetMode="External"/><Relationship Id="rId12" Type="http://schemas.openxmlformats.org/officeDocument/2006/relationships/hyperlink" Target="https://cs.wikipedia.org/wiki/Mezin%C3%A1rodn%C3%AD_finan%C4%8Dn%C3%AD_korporace" TargetMode="External"/><Relationship Id="rId2" Type="http://schemas.openxmlformats.org/officeDocument/2006/relationships/hyperlink" Target="https://cs.wikipedia.org/wiki/Angli%C4%8Dtina" TargetMode="External"/><Relationship Id="rId1" Type="http://schemas.openxmlformats.org/officeDocument/2006/relationships/slideLayout" Target="../slideLayouts/slideLayout2.xml"/><Relationship Id="rId6" Type="http://schemas.openxmlformats.org/officeDocument/2006/relationships/hyperlink" Target="https://cs.wikipedia.org/wiki/Mezin%C3%A1rodn%C3%AD_banka_pro_obnovu_a_rozvoj" TargetMode="External"/><Relationship Id="rId11" Type="http://schemas.openxmlformats.org/officeDocument/2006/relationships/hyperlink" Target="https://cs.wikipedia.org/wiki/Skupina_Sv%C4%9Btov%C3%A9_banky" TargetMode="External"/><Relationship Id="rId5" Type="http://schemas.openxmlformats.org/officeDocument/2006/relationships/hyperlink" Target="https://cs.wikipedia.org/wiki/Chudoba" TargetMode="External"/><Relationship Id="rId15" Type="http://schemas.openxmlformats.org/officeDocument/2006/relationships/hyperlink" Target="https://cs.wikipedia.org/wiki/Sv%C4%9Btov%C3%A1_banka#cite_note-3" TargetMode="External"/><Relationship Id="rId10" Type="http://schemas.openxmlformats.org/officeDocument/2006/relationships/hyperlink" Target="https://cs.wikipedia.org/wiki/%C3%9Av%C4%9Br" TargetMode="External"/><Relationship Id="rId4" Type="http://schemas.openxmlformats.org/officeDocument/2006/relationships/hyperlink" Target="https://cs.wikipedia.org/wiki/Rozvojov%C3%A1_zem%C4%9B" TargetMode="External"/><Relationship Id="rId9" Type="http://schemas.openxmlformats.org/officeDocument/2006/relationships/hyperlink" Target="https://cs.wikipedia.org/wiki/IDA" TargetMode="External"/><Relationship Id="rId14" Type="http://schemas.openxmlformats.org/officeDocument/2006/relationships/hyperlink" Target="https://cs.wikipedia.org/w/index.php?title=Mezin%C3%A1rodn%C3%AD_centrum_pro_%C5%99e%C5%A1en%C3%AD_investi%C4%8Dn%C3%ADch_spor%C5%AF&amp;action=edit&amp;redlink=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s.wikipedia.org/wiki/Centr%C3%A1ln%C3%AD_banka" TargetMode="External"/><Relationship Id="rId2" Type="http://schemas.openxmlformats.org/officeDocument/2006/relationships/hyperlink" Target="https://cs.wikipedia.org/wiki/Evropsk%C3%A1_unie" TargetMode="External"/><Relationship Id="rId1" Type="http://schemas.openxmlformats.org/officeDocument/2006/relationships/slideLayout" Target="../slideLayouts/slideLayout2.xml"/><Relationship Id="rId5" Type="http://schemas.openxmlformats.org/officeDocument/2006/relationships/hyperlink" Target="https://cs.wikipedia.org/wiki/Kapit%C3%A1l" TargetMode="External"/><Relationship Id="rId4" Type="http://schemas.openxmlformats.org/officeDocument/2006/relationships/hyperlink" Target="https://cs.wikipedia.org/wiki/Evropsk%C3%BD_syst%C3%A9m_centr%C3%A1ln%C3%ADch_bank"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cs.wikipedia.org/wiki/It%C3%A1lie" TargetMode="External"/><Relationship Id="rId13" Type="http://schemas.openxmlformats.org/officeDocument/2006/relationships/hyperlink" Target="https://cs.wikipedia.org/wiki/Malta" TargetMode="External"/><Relationship Id="rId18" Type="http://schemas.openxmlformats.org/officeDocument/2006/relationships/hyperlink" Target="https://cs.wikipedia.org/wiki/%C5%98ecko" TargetMode="External"/><Relationship Id="rId26" Type="http://schemas.openxmlformats.org/officeDocument/2006/relationships/hyperlink" Target="https://cs.wikipedia.org/wiki/Ma%C4%8Farsko" TargetMode="External"/><Relationship Id="rId3" Type="http://schemas.openxmlformats.org/officeDocument/2006/relationships/hyperlink" Target="https://cs.wikipedia.org/wiki/Belgie" TargetMode="External"/><Relationship Id="rId21" Type="http://schemas.openxmlformats.org/officeDocument/2006/relationships/hyperlink" Target="https://cs.wikipedia.org/wiki/%C5%A0pan%C4%9Blsko" TargetMode="External"/><Relationship Id="rId7" Type="http://schemas.openxmlformats.org/officeDocument/2006/relationships/hyperlink" Target="https://cs.wikipedia.org/wiki/Irsko" TargetMode="External"/><Relationship Id="rId12" Type="http://schemas.openxmlformats.org/officeDocument/2006/relationships/hyperlink" Target="https://cs.wikipedia.org/wiki/Lucembursko" TargetMode="External"/><Relationship Id="rId17" Type="http://schemas.openxmlformats.org/officeDocument/2006/relationships/hyperlink" Target="https://cs.wikipedia.org/wiki/Rakousko" TargetMode="External"/><Relationship Id="rId25" Type="http://schemas.openxmlformats.org/officeDocument/2006/relationships/hyperlink" Target="https://cs.wikipedia.org/wiki/Chorvatsko" TargetMode="External"/><Relationship Id="rId2" Type="http://schemas.openxmlformats.org/officeDocument/2006/relationships/hyperlink" Target="https://cs.wikipedia.org/wiki/Euroz%C3%B3na" TargetMode="External"/><Relationship Id="rId16" Type="http://schemas.openxmlformats.org/officeDocument/2006/relationships/hyperlink" Target="https://cs.wikipedia.org/wiki/Portugalsko" TargetMode="External"/><Relationship Id="rId20" Type="http://schemas.openxmlformats.org/officeDocument/2006/relationships/hyperlink" Target="https://cs.wikipedia.org/wiki/Slovinsko" TargetMode="External"/><Relationship Id="rId29" Type="http://schemas.openxmlformats.org/officeDocument/2006/relationships/hyperlink" Target="https://cs.wikipedia.org/wiki/%C5%A0v%C3%A9dsko" TargetMode="External"/><Relationship Id="rId1" Type="http://schemas.openxmlformats.org/officeDocument/2006/relationships/slideLayout" Target="../slideLayouts/slideLayout2.xml"/><Relationship Id="rId6" Type="http://schemas.openxmlformats.org/officeDocument/2006/relationships/hyperlink" Target="https://cs.wikipedia.org/wiki/Francie" TargetMode="External"/><Relationship Id="rId11" Type="http://schemas.openxmlformats.org/officeDocument/2006/relationships/hyperlink" Target="https://cs.wikipedia.org/wiki/Loty%C5%A1sko" TargetMode="External"/><Relationship Id="rId24" Type="http://schemas.openxmlformats.org/officeDocument/2006/relationships/hyperlink" Target="https://cs.wikipedia.org/wiki/D%C3%A1nsko" TargetMode="External"/><Relationship Id="rId5" Type="http://schemas.openxmlformats.org/officeDocument/2006/relationships/hyperlink" Target="https://cs.wikipedia.org/wiki/Finsko" TargetMode="External"/><Relationship Id="rId15" Type="http://schemas.openxmlformats.org/officeDocument/2006/relationships/hyperlink" Target="https://cs.wikipedia.org/wiki/Nizozemsko" TargetMode="External"/><Relationship Id="rId23" Type="http://schemas.openxmlformats.org/officeDocument/2006/relationships/hyperlink" Target="https://cs.wikipedia.org/wiki/%C4%8Cesko" TargetMode="External"/><Relationship Id="rId28" Type="http://schemas.openxmlformats.org/officeDocument/2006/relationships/hyperlink" Target="https://cs.wikipedia.org/wiki/Rumunsko" TargetMode="External"/><Relationship Id="rId10" Type="http://schemas.openxmlformats.org/officeDocument/2006/relationships/hyperlink" Target="https://cs.wikipedia.org/wiki/Litva" TargetMode="External"/><Relationship Id="rId19" Type="http://schemas.openxmlformats.org/officeDocument/2006/relationships/hyperlink" Target="https://cs.wikipedia.org/wiki/Slovensko" TargetMode="External"/><Relationship Id="rId4" Type="http://schemas.openxmlformats.org/officeDocument/2006/relationships/hyperlink" Target="https://cs.wikipedia.org/wiki/Estonsko" TargetMode="External"/><Relationship Id="rId9" Type="http://schemas.openxmlformats.org/officeDocument/2006/relationships/hyperlink" Target="https://cs.wikipedia.org/wiki/Kypr" TargetMode="External"/><Relationship Id="rId14" Type="http://schemas.openxmlformats.org/officeDocument/2006/relationships/hyperlink" Target="https://cs.wikipedia.org/wiki/N%C4%9Bmecko" TargetMode="External"/><Relationship Id="rId22" Type="http://schemas.openxmlformats.org/officeDocument/2006/relationships/hyperlink" Target="https://cs.wikipedia.org/wiki/Bulharsko" TargetMode="External"/><Relationship Id="rId27" Type="http://schemas.openxmlformats.org/officeDocument/2006/relationships/hyperlink" Target="https://cs.wikipedia.org/wiki/Polsko" TargetMode="External"/><Relationship Id="rId30" Type="http://schemas.openxmlformats.org/officeDocument/2006/relationships/hyperlink" Target="https://cs.wikipedia.org/wiki/ERM_II"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cs.wikipedia.org/wiki/%C4%8Cern%C3%A1_Hora" TargetMode="External"/><Relationship Id="rId13" Type="http://schemas.openxmlformats.org/officeDocument/2006/relationships/hyperlink" Target="https://cs.wikipedia.org/wiki/2008" TargetMode="External"/><Relationship Id="rId3" Type="http://schemas.openxmlformats.org/officeDocument/2006/relationships/hyperlink" Target="https://cs.wikipedia.org/wiki/San_Marino" TargetMode="External"/><Relationship Id="rId7" Type="http://schemas.openxmlformats.org/officeDocument/2006/relationships/hyperlink" Target="https://cs.wikipedia.org/wiki/Kosovo" TargetMode="External"/><Relationship Id="rId12" Type="http://schemas.openxmlformats.org/officeDocument/2006/relationships/hyperlink" Target="https://cs.wikipedia.org/wiki/Kypr_(ostrov)" TargetMode="External"/><Relationship Id="rId2" Type="http://schemas.openxmlformats.org/officeDocument/2006/relationships/hyperlink" Target="https://cs.wikipedia.org/wiki/Monako" TargetMode="External"/><Relationship Id="rId1" Type="http://schemas.openxmlformats.org/officeDocument/2006/relationships/slideLayout" Target="../slideLayouts/slideLayout2.xml"/><Relationship Id="rId6" Type="http://schemas.openxmlformats.org/officeDocument/2006/relationships/hyperlink" Target="https://cs.wikipedia.org/wiki/Euromince" TargetMode="External"/><Relationship Id="rId11" Type="http://schemas.openxmlformats.org/officeDocument/2006/relationships/hyperlink" Target="https://cs.wikipedia.org/wiki/Akrotiri_a_Dekelia" TargetMode="External"/><Relationship Id="rId5" Type="http://schemas.openxmlformats.org/officeDocument/2006/relationships/hyperlink" Target="https://cs.wikipedia.org/wiki/Andorra" TargetMode="External"/><Relationship Id="rId15" Type="http://schemas.openxmlformats.org/officeDocument/2006/relationships/hyperlink" Target="https://cs.wikipedia.org/wiki/Kypr" TargetMode="External"/><Relationship Id="rId10" Type="http://schemas.openxmlformats.org/officeDocument/2006/relationships/hyperlink" Target="https://cs.wikipedia.org/wiki/Saint_Pierre_a_Miquelon" TargetMode="External"/><Relationship Id="rId4" Type="http://schemas.openxmlformats.org/officeDocument/2006/relationships/hyperlink" Target="https://cs.wikipedia.org/wiki/Vatik%C3%A1n" TargetMode="External"/><Relationship Id="rId9" Type="http://schemas.openxmlformats.org/officeDocument/2006/relationships/hyperlink" Target="https://cs.wikipedia.org/wiki/Svat%C3%BD_Bartolom%C4%9Bj_(ostrov)" TargetMode="External"/><Relationship Id="rId14" Type="http://schemas.openxmlformats.org/officeDocument/2006/relationships/hyperlink" Target="https://cs.wikipedia.org/wiki/Z%C3%A1mo%C5%99sk%C3%A9_%C3%BAzem%C3%AD_Spojen%C3%A9ho_kr%C3%A1lovstv%C3%A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eed.cz/makroekonomie/18_historie_monet_politiky.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eed.cz/makroekonomie/70_mmf.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finance.cz/makrodata-eu/kurzovni-listky/banky-smenarn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inance.cz/509666-vymena-penez-na-dovoleno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inance.cz/makrodata-eu/kurzovni-listky/euro" TargetMode="External"/><Relationship Id="rId2" Type="http://schemas.openxmlformats.org/officeDocument/2006/relationships/hyperlink" Target="https://www.cnb.cz/cs/faq/jakym_zpusobem_stanovuje_cnb_kurz.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nb.cz/export/sites/cnb/cs/legislativa/.galleries/zakony/zakon_o_cnb.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C01CB-E9CD-4684-9E22-34FF3D6A67A5}"/>
              </a:ext>
            </a:extLst>
          </p:cNvPr>
          <p:cNvSpPr>
            <a:spLocks noGrp="1"/>
          </p:cNvSpPr>
          <p:nvPr>
            <p:ph type="ctrTitle"/>
          </p:nvPr>
        </p:nvSpPr>
        <p:spPr/>
        <p:txBody>
          <a:bodyPr/>
          <a:lstStyle/>
          <a:p>
            <a:r>
              <a:rPr lang="cs-CZ" dirty="0"/>
              <a:t>Mezinárodní bankovnictví</a:t>
            </a:r>
          </a:p>
        </p:txBody>
      </p:sp>
      <p:sp>
        <p:nvSpPr>
          <p:cNvPr id="3" name="Podnadpis 2">
            <a:extLst>
              <a:ext uri="{FF2B5EF4-FFF2-40B4-BE49-F238E27FC236}">
                <a16:creationId xmlns:a16="http://schemas.microsoft.com/office/drawing/2014/main" id="{E9629035-D70B-4968-9AFD-01A8FE625C8E}"/>
              </a:ext>
            </a:extLst>
          </p:cNvPr>
          <p:cNvSpPr>
            <a:spLocks noGrp="1"/>
          </p:cNvSpPr>
          <p:nvPr>
            <p:ph type="subTitle" idx="1"/>
          </p:nvPr>
        </p:nvSpPr>
        <p:spPr/>
        <p:txBody>
          <a:bodyPr/>
          <a:lstStyle/>
          <a:p>
            <a:r>
              <a:rPr lang="cs-CZ"/>
              <a:t>Roman Hlawiczka</a:t>
            </a:r>
            <a:endParaRPr lang="cs-CZ" dirty="0"/>
          </a:p>
        </p:txBody>
      </p:sp>
    </p:spTree>
    <p:extLst>
      <p:ext uri="{BB962C8B-B14F-4D97-AF65-F5344CB8AC3E}">
        <p14:creationId xmlns:p14="http://schemas.microsoft.com/office/powerpoint/2010/main" val="1374765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EC39F2-B5BF-4E4F-BF86-AC7B65E0B595}"/>
              </a:ext>
            </a:extLst>
          </p:cNvPr>
          <p:cNvSpPr>
            <a:spLocks noGrp="1"/>
          </p:cNvSpPr>
          <p:nvPr>
            <p:ph type="title"/>
          </p:nvPr>
        </p:nvSpPr>
        <p:spPr/>
        <p:txBody>
          <a:bodyPr/>
          <a:lstStyle/>
          <a:p>
            <a:r>
              <a:rPr lang="cs-CZ" b="1" i="0" dirty="0">
                <a:solidFill>
                  <a:srgbClr val="202122"/>
                </a:solidFill>
                <a:effectLst/>
                <a:latin typeface="Arial" panose="020B0604020202020204" pitchFamily="34" charset="0"/>
              </a:rPr>
              <a:t>Mezinárodní měnový fond</a:t>
            </a:r>
            <a:r>
              <a:rPr lang="cs-CZ" b="0" i="0" dirty="0">
                <a:solidFill>
                  <a:srgbClr val="202122"/>
                </a:solidFill>
                <a:effectLst/>
                <a:latin typeface="Arial" panose="020B0604020202020204" pitchFamily="34" charset="0"/>
              </a:rPr>
              <a:t> </a:t>
            </a:r>
            <a:endParaRPr lang="cs-CZ" dirty="0"/>
          </a:p>
        </p:txBody>
      </p:sp>
      <p:sp>
        <p:nvSpPr>
          <p:cNvPr id="3" name="Zástupný obsah 2">
            <a:extLst>
              <a:ext uri="{FF2B5EF4-FFF2-40B4-BE49-F238E27FC236}">
                <a16:creationId xmlns:a16="http://schemas.microsoft.com/office/drawing/2014/main" id="{F35FD8AD-72D6-4B3C-8435-7FFCF882BB67}"/>
              </a:ext>
            </a:extLst>
          </p:cNvPr>
          <p:cNvSpPr>
            <a:spLocks noGrp="1"/>
          </p:cNvSpPr>
          <p:nvPr>
            <p:ph idx="1"/>
          </p:nvPr>
        </p:nvSpPr>
        <p:spPr/>
        <p:txBody>
          <a:bodyPr>
            <a:normAutofit lnSpcReduction="10000"/>
          </a:bodyPr>
          <a:lstStyle/>
          <a:p>
            <a:endParaRPr lang="cs-CZ" b="1" i="0" dirty="0">
              <a:solidFill>
                <a:srgbClr val="202122"/>
              </a:solidFill>
              <a:effectLst/>
              <a:latin typeface="Arial" panose="020B0604020202020204" pitchFamily="34" charset="0"/>
            </a:endParaRPr>
          </a:p>
          <a:p>
            <a:r>
              <a:rPr lang="cs-CZ" b="1" i="0" dirty="0">
                <a:solidFill>
                  <a:srgbClr val="202122"/>
                </a:solidFill>
                <a:effectLst/>
                <a:latin typeface="Arial" panose="020B0604020202020204" pitchFamily="34" charset="0"/>
              </a:rPr>
              <a:t>Mezinárodní měnový fond </a:t>
            </a:r>
            <a:r>
              <a:rPr lang="cs-CZ" b="0" i="0" dirty="0">
                <a:solidFill>
                  <a:srgbClr val="202122"/>
                </a:solidFill>
                <a:effectLst/>
                <a:latin typeface="Arial" panose="020B0604020202020204" pitchFamily="34" charset="0"/>
              </a:rPr>
              <a:t>(zkráceně </a:t>
            </a:r>
            <a:r>
              <a:rPr lang="cs-CZ" b="1" i="0" dirty="0">
                <a:solidFill>
                  <a:srgbClr val="202122"/>
                </a:solidFill>
                <a:effectLst/>
                <a:latin typeface="Arial" panose="020B0604020202020204" pitchFamily="34" charset="0"/>
              </a:rPr>
              <a:t>MMF</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
              </a:rPr>
              <a:t>anglicky</a:t>
            </a:r>
            <a:r>
              <a:rPr lang="cs-CZ" b="0" i="0" dirty="0">
                <a:solidFill>
                  <a:srgbClr val="202122"/>
                </a:solidFill>
                <a:effectLst/>
                <a:latin typeface="Arial" panose="020B0604020202020204" pitchFamily="34" charset="0"/>
              </a:rPr>
              <a:t>: </a:t>
            </a:r>
            <a:r>
              <a:rPr lang="cs-CZ" b="0" i="1" dirty="0">
                <a:solidFill>
                  <a:srgbClr val="202122"/>
                </a:solidFill>
                <a:effectLst/>
                <a:latin typeface="Arial" panose="020B0604020202020204" pitchFamily="34" charset="0"/>
              </a:rPr>
              <a:t>International </a:t>
            </a:r>
            <a:r>
              <a:rPr lang="cs-CZ" b="0" i="1" dirty="0" err="1">
                <a:solidFill>
                  <a:srgbClr val="202122"/>
                </a:solidFill>
                <a:effectLst/>
                <a:latin typeface="Arial" panose="020B0604020202020204" pitchFamily="34" charset="0"/>
              </a:rPr>
              <a:t>Monetary</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Fund</a:t>
            </a:r>
            <a:r>
              <a:rPr lang="cs-CZ" b="0" i="0" dirty="0">
                <a:solidFill>
                  <a:srgbClr val="202122"/>
                </a:solidFill>
                <a:effectLst/>
                <a:latin typeface="Arial" panose="020B0604020202020204" pitchFamily="34" charset="0"/>
              </a:rPr>
              <a:t>, zkratka </a:t>
            </a:r>
            <a:r>
              <a:rPr lang="cs-CZ" b="0" i="1" dirty="0">
                <a:solidFill>
                  <a:srgbClr val="202122"/>
                </a:solidFill>
                <a:effectLst/>
                <a:latin typeface="Arial" panose="020B0604020202020204" pitchFamily="34" charset="0"/>
              </a:rPr>
              <a:t>IMF</a:t>
            </a:r>
            <a:r>
              <a:rPr lang="cs-CZ" b="0" i="0" dirty="0">
                <a:solidFill>
                  <a:srgbClr val="202122"/>
                </a:solidFill>
                <a:effectLst/>
                <a:latin typeface="Arial" panose="020B0604020202020204" pitchFamily="34" charset="0"/>
              </a:rPr>
              <a:t>) je mezinárodní organizace přidružená k </a:t>
            </a:r>
            <a:r>
              <a:rPr lang="cs-CZ" b="0" i="0" u="none" strike="noStrike" dirty="0">
                <a:solidFill>
                  <a:srgbClr val="0645AD"/>
                </a:solidFill>
                <a:effectLst/>
                <a:latin typeface="Arial" panose="020B0604020202020204" pitchFamily="34" charset="0"/>
                <a:hlinkClick r:id="rId3" tooltip="Organizace spojených národů"/>
              </a:rPr>
              <a:t>OSN</a:t>
            </a:r>
            <a:r>
              <a:rPr lang="cs-CZ" b="0" i="0" dirty="0">
                <a:solidFill>
                  <a:srgbClr val="202122"/>
                </a:solidFill>
                <a:effectLst/>
                <a:latin typeface="Arial" panose="020B0604020202020204" pitchFamily="34" charset="0"/>
              </a:rPr>
              <a:t>, jež si klade za cíl usnadňovat mezinárodní měnovou spolupráci, podporovat stabilitu směnných kurzů a prostřednictvím půjček podporovat státy, jež zažívají hospodářské potíže. Byl založen v červenci </a:t>
            </a:r>
            <a:r>
              <a:rPr lang="cs-CZ" b="0" i="0" u="none" strike="noStrike" dirty="0">
                <a:solidFill>
                  <a:srgbClr val="0645AD"/>
                </a:solidFill>
                <a:effectLst/>
                <a:latin typeface="Arial" panose="020B0604020202020204" pitchFamily="34" charset="0"/>
                <a:hlinkClick r:id="rId4" tooltip="1944"/>
              </a:rPr>
              <a:t>1944</a:t>
            </a:r>
            <a:r>
              <a:rPr lang="cs-CZ" b="0" i="0" dirty="0">
                <a:solidFill>
                  <a:srgbClr val="202122"/>
                </a:solidFill>
                <a:effectLst/>
                <a:latin typeface="Arial" panose="020B0604020202020204" pitchFamily="34" charset="0"/>
              </a:rPr>
              <a:t> a má v současnosti 190 členských států (z členů OSN do něj z různých důvodů nepatří jen </a:t>
            </a:r>
            <a:r>
              <a:rPr lang="cs-CZ" b="0" i="0" u="none" strike="noStrike" dirty="0">
                <a:solidFill>
                  <a:srgbClr val="0645AD"/>
                </a:solidFill>
                <a:effectLst/>
                <a:latin typeface="Arial" panose="020B0604020202020204" pitchFamily="34" charset="0"/>
                <a:hlinkClick r:id="rId5" tooltip="Kuba"/>
              </a:rPr>
              <a:t>Kuba</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6" tooltip="Lichtenštejnsko"/>
              </a:rPr>
              <a:t>Lichtenštejnsko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7" tooltip="Monako"/>
              </a:rPr>
              <a:t>Monako</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8" tooltip="Severní Korea"/>
              </a:rPr>
              <a:t>Severní Korea</a:t>
            </a:r>
            <a:r>
              <a:rPr lang="cs-CZ" b="0" i="0" dirty="0">
                <a:solidFill>
                  <a:srgbClr val="202122"/>
                </a:solidFill>
                <a:effectLst/>
                <a:latin typeface="Arial" panose="020B0604020202020204" pitchFamily="34" charset="0"/>
              </a:rPr>
              <a:t>). Hlavní sídlo MMF se nachází ve </a:t>
            </a:r>
            <a:r>
              <a:rPr lang="cs-CZ" b="0" i="0" u="none" strike="noStrike" dirty="0">
                <a:solidFill>
                  <a:srgbClr val="0645AD"/>
                </a:solidFill>
                <a:effectLst/>
                <a:latin typeface="Arial" panose="020B0604020202020204" pitchFamily="34" charset="0"/>
                <a:hlinkClick r:id="rId9" tooltip="Washington, D.C."/>
              </a:rPr>
              <a:t>Washingtonu D.C.</a:t>
            </a:r>
            <a:endParaRPr lang="cs-CZ" dirty="0"/>
          </a:p>
        </p:txBody>
      </p:sp>
    </p:spTree>
    <p:extLst>
      <p:ext uri="{BB962C8B-B14F-4D97-AF65-F5344CB8AC3E}">
        <p14:creationId xmlns:p14="http://schemas.microsoft.com/office/powerpoint/2010/main" val="1217832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66858-E4D2-4411-B377-C65D0EBF78BB}"/>
              </a:ext>
            </a:extLst>
          </p:cNvPr>
          <p:cNvSpPr>
            <a:spLocks noGrp="1"/>
          </p:cNvSpPr>
          <p:nvPr>
            <p:ph type="title"/>
          </p:nvPr>
        </p:nvSpPr>
        <p:spPr/>
        <p:txBody>
          <a:bodyPr/>
          <a:lstStyle/>
          <a:p>
            <a:r>
              <a:rPr lang="cs-CZ" b="1" i="0" dirty="0">
                <a:solidFill>
                  <a:srgbClr val="202122"/>
                </a:solidFill>
                <a:effectLst/>
                <a:latin typeface="Arial" panose="020B0604020202020204" pitchFamily="34" charset="0"/>
              </a:rPr>
              <a:t>Mezinárodní měnový fond</a:t>
            </a:r>
            <a:r>
              <a:rPr lang="cs-CZ" b="0" i="0" dirty="0">
                <a:solidFill>
                  <a:srgbClr val="202122"/>
                </a:solidFill>
                <a:effectLst/>
                <a:latin typeface="Arial" panose="020B0604020202020204" pitchFamily="34" charset="0"/>
              </a:rPr>
              <a:t> </a:t>
            </a:r>
            <a:endParaRPr lang="cs-CZ" dirty="0"/>
          </a:p>
        </p:txBody>
      </p:sp>
      <p:sp>
        <p:nvSpPr>
          <p:cNvPr id="3" name="Zástupný obsah 2">
            <a:extLst>
              <a:ext uri="{FF2B5EF4-FFF2-40B4-BE49-F238E27FC236}">
                <a16:creationId xmlns:a16="http://schemas.microsoft.com/office/drawing/2014/main" id="{6AEB8C34-CC80-485A-BDA7-5BA2AEDE2898}"/>
              </a:ext>
            </a:extLst>
          </p:cNvPr>
          <p:cNvSpPr>
            <a:spLocks noGrp="1"/>
          </p:cNvSpPr>
          <p:nvPr>
            <p:ph idx="1"/>
          </p:nvPr>
        </p:nvSpPr>
        <p:spPr/>
        <p:txBody>
          <a:bodyPr>
            <a:normAutofit fontScale="70000" lnSpcReduction="20000"/>
          </a:bodyPr>
          <a:lstStyle/>
          <a:p>
            <a:pPr algn="l"/>
            <a:r>
              <a:rPr lang="cs-CZ" b="0" i="0" dirty="0">
                <a:solidFill>
                  <a:srgbClr val="202122"/>
                </a:solidFill>
                <a:effectLst/>
                <a:latin typeface="Arial" panose="020B0604020202020204" pitchFamily="34" charset="0"/>
              </a:rPr>
              <a:t>K založení Mezinárodního měnového fondu vedl především vývoj mezinárodní měnové soustavy po </a:t>
            </a:r>
            <a:r>
              <a:rPr lang="cs-CZ" b="0" i="0" u="none" strike="noStrike" dirty="0">
                <a:solidFill>
                  <a:srgbClr val="0645AD"/>
                </a:solidFill>
                <a:effectLst/>
                <a:latin typeface="Arial" panose="020B0604020202020204" pitchFamily="34" charset="0"/>
                <a:hlinkClick r:id="rId2" tooltip="První světová válka"/>
              </a:rPr>
              <a:t>první světové válce</a:t>
            </a:r>
            <a:r>
              <a:rPr lang="cs-CZ" b="0" i="0" dirty="0">
                <a:solidFill>
                  <a:srgbClr val="202122"/>
                </a:solidFill>
                <a:effectLst/>
                <a:latin typeface="Arial" panose="020B0604020202020204" pitchFamily="34" charset="0"/>
              </a:rPr>
              <a:t>, protože během světové </a:t>
            </a:r>
            <a:r>
              <a:rPr lang="cs-CZ" b="0" i="0" u="none" strike="noStrike" dirty="0">
                <a:solidFill>
                  <a:srgbClr val="0645AD"/>
                </a:solidFill>
                <a:effectLst/>
                <a:latin typeface="Arial" panose="020B0604020202020204" pitchFamily="34" charset="0"/>
                <a:hlinkClick r:id="rId3"/>
              </a:rPr>
              <a:t>hospodářské krize</a:t>
            </a:r>
            <a:r>
              <a:rPr lang="cs-CZ" b="0" i="0" dirty="0">
                <a:solidFill>
                  <a:srgbClr val="202122"/>
                </a:solidFill>
                <a:effectLst/>
                <a:latin typeface="Arial" panose="020B0604020202020204" pitchFamily="34" charset="0"/>
              </a:rPr>
              <a:t> došlo v 30. letech 20. století ke zrušení </a:t>
            </a:r>
            <a:r>
              <a:rPr lang="cs-CZ" b="0" i="0" u="none" strike="noStrike" dirty="0">
                <a:solidFill>
                  <a:srgbClr val="BA0000"/>
                </a:solidFill>
                <a:effectLst/>
                <a:latin typeface="Arial" panose="020B0604020202020204" pitchFamily="34" charset="0"/>
                <a:hlinkClick r:id="rId4" tooltip="Zlatá měnová soustava (stránka neexistuje)"/>
              </a:rPr>
              <a:t>zlaté měnové soustavy</a:t>
            </a:r>
            <a:r>
              <a:rPr lang="cs-CZ" b="0" i="0" dirty="0">
                <a:solidFill>
                  <a:srgbClr val="202122"/>
                </a:solidFill>
                <a:effectLst/>
                <a:latin typeface="Arial" panose="020B0604020202020204" pitchFamily="34" charset="0"/>
              </a:rPr>
              <a:t>. Už koncem 30. let byl vznesen návrh na založení organizace, jež by vytvořila globální ekonomický systém, který by byl schopný čelit i velkým ekonomickým depresím.</a:t>
            </a:r>
          </a:p>
          <a:p>
            <a:pPr algn="l"/>
            <a:r>
              <a:rPr lang="cs-CZ" b="0" i="0" dirty="0">
                <a:solidFill>
                  <a:srgbClr val="202122"/>
                </a:solidFill>
                <a:effectLst/>
                <a:latin typeface="Arial" panose="020B0604020202020204" pitchFamily="34" charset="0"/>
              </a:rPr>
              <a:t>Prakticky však k tomu bylo možno přistoupit až v rámci přípravy poválečného uspořádání světa a systému nových organizací pro mezinárodní spolupráci v čele s OSN. Mezinárodní měnový fond, na jehož přípravě se podílela i </a:t>
            </a:r>
            <a:r>
              <a:rPr lang="cs-CZ" b="0" i="0" u="none" strike="noStrike" dirty="0">
                <a:solidFill>
                  <a:srgbClr val="0645AD"/>
                </a:solidFill>
                <a:effectLst/>
                <a:latin typeface="Arial" panose="020B0604020202020204" pitchFamily="34" charset="0"/>
                <a:hlinkClick r:id="rId5" tooltip="Exilová vláda"/>
              </a:rPr>
              <a:t>exilová vláda</a:t>
            </a:r>
            <a:r>
              <a:rPr lang="cs-CZ" b="0" i="0" dirty="0">
                <a:solidFill>
                  <a:srgbClr val="202122"/>
                </a:solidFill>
                <a:effectLst/>
                <a:latin typeface="Arial" panose="020B0604020202020204" pitchFamily="34" charset="0"/>
              </a:rPr>
              <a:t> ČSR, byl založen </a:t>
            </a:r>
            <a:r>
              <a:rPr lang="cs-CZ" b="0" i="0" u="none" strike="noStrike" dirty="0">
                <a:solidFill>
                  <a:srgbClr val="0645AD"/>
                </a:solidFill>
                <a:effectLst/>
                <a:latin typeface="Arial" panose="020B0604020202020204" pitchFamily="34" charset="0"/>
                <a:hlinkClick r:id="rId6" tooltip="22. červenec"/>
              </a:rPr>
              <a:t>22. července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7" tooltip="1944"/>
              </a:rPr>
              <a:t>1944</a:t>
            </a:r>
            <a:r>
              <a:rPr lang="cs-CZ" b="0" i="0" dirty="0">
                <a:solidFill>
                  <a:srgbClr val="202122"/>
                </a:solidFill>
                <a:effectLst/>
                <a:latin typeface="Arial" panose="020B0604020202020204" pitchFamily="34" charset="0"/>
              </a:rPr>
              <a:t> schválením </a:t>
            </a:r>
            <a:r>
              <a:rPr lang="cs-CZ" b="0" i="1" dirty="0">
                <a:solidFill>
                  <a:srgbClr val="202122"/>
                </a:solidFill>
                <a:effectLst/>
                <a:latin typeface="Arial" panose="020B0604020202020204" pitchFamily="34" charset="0"/>
              </a:rPr>
              <a:t>Článků dohody</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Articles</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of</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Agreement</a:t>
            </a:r>
            <a:r>
              <a:rPr lang="cs-CZ" b="0" i="0" dirty="0">
                <a:solidFill>
                  <a:srgbClr val="202122"/>
                </a:solidFill>
                <a:effectLst/>
                <a:latin typeface="Arial" panose="020B0604020202020204" pitchFamily="34" charset="0"/>
              </a:rPr>
              <a:t>) na Měnové a finanční konferenci v </a:t>
            </a:r>
            <a:r>
              <a:rPr lang="cs-CZ" b="0" i="0" u="none" strike="noStrike" dirty="0" err="1">
                <a:solidFill>
                  <a:srgbClr val="0645AD"/>
                </a:solidFill>
                <a:effectLst/>
                <a:latin typeface="Arial" panose="020B0604020202020204" pitchFamily="34" charset="0"/>
                <a:hlinkClick r:id="rId8" tooltip="Bretton Woods"/>
              </a:rPr>
              <a:t>Bretton</a:t>
            </a:r>
            <a:r>
              <a:rPr lang="cs-CZ" b="0" i="0" u="none" strike="noStrike" dirty="0">
                <a:solidFill>
                  <a:srgbClr val="0645AD"/>
                </a:solidFill>
                <a:effectLst/>
                <a:latin typeface="Arial" panose="020B0604020202020204" pitchFamily="34" charset="0"/>
                <a:hlinkClick r:id="rId8" tooltip="Bretton Woods"/>
              </a:rPr>
              <a:t> </a:t>
            </a:r>
            <a:r>
              <a:rPr lang="cs-CZ" b="0" i="0" u="none" strike="noStrike" dirty="0" err="1">
                <a:solidFill>
                  <a:srgbClr val="0645AD"/>
                </a:solidFill>
                <a:effectLst/>
                <a:latin typeface="Arial" panose="020B0604020202020204" pitchFamily="34" charset="0"/>
                <a:hlinkClick r:id="rId8" tooltip="Bretton Woods"/>
              </a:rPr>
              <a:t>Woods</a:t>
            </a:r>
            <a:r>
              <a:rPr lang="cs-CZ" b="0" i="0" dirty="0">
                <a:solidFill>
                  <a:srgbClr val="202122"/>
                </a:solidFill>
                <a:effectLst/>
                <a:latin typeface="Arial" panose="020B0604020202020204" pitchFamily="34" charset="0"/>
              </a:rPr>
              <a:t> v americkém státě </a:t>
            </a:r>
            <a:r>
              <a:rPr lang="cs-CZ" b="0" i="0" u="none" strike="noStrike" dirty="0">
                <a:solidFill>
                  <a:srgbClr val="0645AD"/>
                </a:solidFill>
                <a:effectLst/>
                <a:latin typeface="Arial" panose="020B0604020202020204" pitchFamily="34" charset="0"/>
                <a:hlinkClick r:id="rId9" tooltip="New Hampshire"/>
              </a:rPr>
              <a:t>New Hampshire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0" tooltip="27. prosinec"/>
              </a:rPr>
              <a:t>27. prosince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1" tooltip="1945"/>
              </a:rPr>
              <a:t>1945</a:t>
            </a:r>
            <a:r>
              <a:rPr lang="cs-CZ" b="0" i="0" dirty="0">
                <a:solidFill>
                  <a:srgbClr val="202122"/>
                </a:solidFill>
                <a:effectLst/>
                <a:latin typeface="Arial" panose="020B0604020202020204" pitchFamily="34" charset="0"/>
              </a:rPr>
              <a:t> Články dohody podepsalo 29 vlád včetně </a:t>
            </a:r>
            <a:r>
              <a:rPr lang="cs-CZ" b="0" i="0" u="none" strike="noStrike" dirty="0">
                <a:solidFill>
                  <a:srgbClr val="0645AD"/>
                </a:solidFill>
                <a:effectLst/>
                <a:latin typeface="Arial" panose="020B0604020202020204" pitchFamily="34" charset="0"/>
                <a:hlinkClick r:id="rId12" tooltip="Angličtina"/>
              </a:rPr>
              <a:t>československé</a:t>
            </a:r>
            <a:r>
              <a:rPr lang="cs-CZ" b="0" i="0" dirty="0">
                <a:solidFill>
                  <a:srgbClr val="202122"/>
                </a:solidFill>
                <a:effectLst/>
                <a:latin typeface="Arial" panose="020B0604020202020204" pitchFamily="34" charset="0"/>
              </a:rPr>
              <a:t>, čímž tento základní dokument upravující poslání a fungování fondu vstoupil v platnost. Samotná organizace vznikla (současně se svou sesterskou organizací </a:t>
            </a:r>
            <a:r>
              <a:rPr lang="cs-CZ" b="0" i="0" u="none" strike="noStrike" dirty="0">
                <a:solidFill>
                  <a:srgbClr val="0645AD"/>
                </a:solidFill>
                <a:effectLst/>
                <a:latin typeface="Arial" panose="020B0604020202020204" pitchFamily="34" charset="0"/>
                <a:hlinkClick r:id="rId13" tooltip="Světová banka"/>
              </a:rPr>
              <a:t>Světovou bankou</a:t>
            </a:r>
            <a:r>
              <a:rPr lang="cs-CZ" b="0" i="0" dirty="0">
                <a:solidFill>
                  <a:srgbClr val="202122"/>
                </a:solidFill>
                <a:effectLst/>
                <a:latin typeface="Arial" panose="020B0604020202020204" pitchFamily="34" charset="0"/>
              </a:rPr>
              <a:t>) v květnu </a:t>
            </a:r>
            <a:r>
              <a:rPr lang="cs-CZ" b="0" i="0" u="none" strike="noStrike" dirty="0">
                <a:solidFill>
                  <a:srgbClr val="0645AD"/>
                </a:solidFill>
                <a:effectLst/>
                <a:latin typeface="Arial" panose="020B0604020202020204" pitchFamily="34" charset="0"/>
                <a:hlinkClick r:id="rId14" tooltip="1946"/>
              </a:rPr>
              <a:t>1946</a:t>
            </a:r>
            <a:r>
              <a:rPr lang="cs-CZ" b="0" i="0" dirty="0">
                <a:solidFill>
                  <a:srgbClr val="202122"/>
                </a:solidFill>
                <a:effectLst/>
                <a:latin typeface="Arial" panose="020B0604020202020204" pitchFamily="34" charset="0"/>
              </a:rPr>
              <a:t> jako součást poválečných rekonstrukcí, finanční operace Fondu byly zahájeny </a:t>
            </a:r>
            <a:r>
              <a:rPr lang="cs-CZ" b="0" i="0" u="none" strike="noStrike" dirty="0">
                <a:solidFill>
                  <a:srgbClr val="0645AD"/>
                </a:solidFill>
                <a:effectLst/>
                <a:latin typeface="Arial" panose="020B0604020202020204" pitchFamily="34" charset="0"/>
                <a:hlinkClick r:id="rId15" tooltip="1. březen"/>
              </a:rPr>
              <a:t>1. března</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6" tooltip="1947"/>
              </a:rPr>
              <a:t>1947</a:t>
            </a:r>
            <a:r>
              <a:rPr lang="cs-CZ" b="0" i="0" dirty="0">
                <a:solidFill>
                  <a:srgbClr val="202122"/>
                </a:solidFill>
                <a:effectLst/>
                <a:latin typeface="Arial" panose="020B0604020202020204" pitchFamily="34" charset="0"/>
              </a:rPr>
              <a:t>. Československu bylo členství ukončeno v roce </a:t>
            </a:r>
            <a:r>
              <a:rPr lang="cs-CZ" b="0" i="0" u="none" strike="noStrike" dirty="0">
                <a:solidFill>
                  <a:srgbClr val="0645AD"/>
                </a:solidFill>
                <a:effectLst/>
                <a:latin typeface="Arial" panose="020B0604020202020204" pitchFamily="34" charset="0"/>
                <a:hlinkClick r:id="rId17" tooltip="1954"/>
              </a:rPr>
              <a:t>1954</a:t>
            </a:r>
            <a:r>
              <a:rPr lang="cs-CZ" b="0" i="0" dirty="0">
                <a:solidFill>
                  <a:srgbClr val="202122"/>
                </a:solidFill>
                <a:effectLst/>
                <a:latin typeface="Arial" panose="020B0604020202020204" pitchFamily="34" charset="0"/>
              </a:rPr>
              <a:t> jako důsledek provedení </a:t>
            </a:r>
            <a:r>
              <a:rPr lang="cs-CZ" b="0" i="0" u="none" strike="noStrike" dirty="0">
                <a:solidFill>
                  <a:srgbClr val="0645AD"/>
                </a:solidFill>
                <a:effectLst/>
                <a:latin typeface="Arial" panose="020B0604020202020204" pitchFamily="34" charset="0"/>
                <a:hlinkClick r:id="rId18" tooltip="Československá měnová reforma (1953)"/>
              </a:rPr>
              <a:t>neohlášené měnové reformy</a:t>
            </a:r>
            <a:r>
              <a:rPr lang="cs-CZ" b="0" i="0" dirty="0">
                <a:solidFill>
                  <a:srgbClr val="202122"/>
                </a:solidFill>
                <a:effectLst/>
                <a:latin typeface="Arial" panose="020B0604020202020204" pitchFamily="34" charset="0"/>
              </a:rPr>
              <a:t> z roku </a:t>
            </a:r>
            <a:r>
              <a:rPr lang="cs-CZ" b="0" i="0" u="none" strike="noStrike" dirty="0">
                <a:solidFill>
                  <a:srgbClr val="0645AD"/>
                </a:solidFill>
                <a:effectLst/>
                <a:latin typeface="Arial" panose="020B0604020202020204" pitchFamily="34" charset="0"/>
                <a:hlinkClick r:id="rId19" tooltip="1953"/>
              </a:rPr>
              <a:t>1953</a:t>
            </a:r>
            <a:r>
              <a:rPr lang="cs-CZ" b="0" i="0" dirty="0">
                <a:solidFill>
                  <a:srgbClr val="202122"/>
                </a:solidFill>
                <a:effectLst/>
                <a:latin typeface="Arial" panose="020B0604020202020204" pitchFamily="34" charset="0"/>
              </a:rPr>
              <a:t>; jeho členství v MMF pak bylo obnoveno až roku </a:t>
            </a:r>
            <a:r>
              <a:rPr lang="cs-CZ" b="0" i="0" u="none" strike="noStrike" dirty="0">
                <a:solidFill>
                  <a:srgbClr val="0645AD"/>
                </a:solidFill>
                <a:effectLst/>
                <a:latin typeface="Arial" panose="020B0604020202020204" pitchFamily="34" charset="0"/>
                <a:hlinkClick r:id="rId20" tooltip="1990"/>
              </a:rPr>
              <a:t>1990</a:t>
            </a:r>
            <a:r>
              <a:rPr lang="cs-CZ" b="0" i="0" dirty="0">
                <a:solidFill>
                  <a:srgbClr val="202122"/>
                </a:solidFill>
                <a:effectLst/>
                <a:latin typeface="Arial" panose="020B0604020202020204" pitchFamily="34" charset="0"/>
              </a:rPr>
              <a:t>.</a:t>
            </a:r>
          </a:p>
          <a:p>
            <a:endParaRPr lang="cs-CZ" dirty="0"/>
          </a:p>
        </p:txBody>
      </p:sp>
    </p:spTree>
    <p:extLst>
      <p:ext uri="{BB962C8B-B14F-4D97-AF65-F5344CB8AC3E}">
        <p14:creationId xmlns:p14="http://schemas.microsoft.com/office/powerpoint/2010/main" val="3392638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294AF9-F846-45E1-B292-BA8D3533634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6264F8A-54AC-4652-A895-CC425F03CE2F}"/>
              </a:ext>
            </a:extLst>
          </p:cNvPr>
          <p:cNvSpPr>
            <a:spLocks noGrp="1"/>
          </p:cNvSpPr>
          <p:nvPr>
            <p:ph idx="1"/>
          </p:nvPr>
        </p:nvSpPr>
        <p:spPr/>
        <p:txBody>
          <a:bodyPr>
            <a:normAutofit lnSpcReduction="10000"/>
          </a:bodyPr>
          <a:lstStyle/>
          <a:p>
            <a:pPr algn="l"/>
            <a:r>
              <a:rPr lang="cs-CZ" b="0" i="0" dirty="0">
                <a:solidFill>
                  <a:srgbClr val="202122"/>
                </a:solidFill>
                <a:effectLst/>
                <a:latin typeface="Arial" panose="020B0604020202020204" pitchFamily="34" charset="0"/>
              </a:rPr>
              <a:t>Základní cíle Fondu definované ve Článcích dohody jsou:</a:t>
            </a:r>
          </a:p>
          <a:p>
            <a:pPr algn="l">
              <a:buFont typeface="Arial" panose="020B0604020202020204" pitchFamily="34" charset="0"/>
              <a:buChar char="•"/>
            </a:pPr>
            <a:r>
              <a:rPr lang="cs-CZ" b="0" i="0" dirty="0">
                <a:solidFill>
                  <a:srgbClr val="202122"/>
                </a:solidFill>
                <a:effectLst/>
                <a:latin typeface="Arial" panose="020B0604020202020204" pitchFamily="34" charset="0"/>
              </a:rPr>
              <a:t>podporovat mezinárodní měnovou spolupráci</a:t>
            </a:r>
          </a:p>
          <a:p>
            <a:pPr algn="l">
              <a:buFont typeface="Arial" panose="020B0604020202020204" pitchFamily="34" charset="0"/>
              <a:buChar char="•"/>
            </a:pPr>
            <a:r>
              <a:rPr lang="cs-CZ" b="0" i="0" dirty="0">
                <a:solidFill>
                  <a:srgbClr val="202122"/>
                </a:solidFill>
                <a:effectLst/>
                <a:latin typeface="Arial" panose="020B0604020202020204" pitchFamily="34" charset="0"/>
              </a:rPr>
              <a:t>usnadňovat rozšiřování a vyvážený růst mezinárodního obchodu</a:t>
            </a:r>
          </a:p>
          <a:p>
            <a:pPr algn="l">
              <a:buFont typeface="Arial" panose="020B0604020202020204" pitchFamily="34" charset="0"/>
              <a:buChar char="•"/>
            </a:pPr>
            <a:r>
              <a:rPr lang="cs-CZ" b="0" i="0" dirty="0">
                <a:solidFill>
                  <a:srgbClr val="202122"/>
                </a:solidFill>
                <a:effectLst/>
                <a:latin typeface="Arial" panose="020B0604020202020204" pitchFamily="34" charset="0"/>
              </a:rPr>
              <a:t>podporovat devizovou stabilitu</a:t>
            </a:r>
          </a:p>
          <a:p>
            <a:pPr algn="l">
              <a:buFont typeface="Arial" panose="020B0604020202020204" pitchFamily="34" charset="0"/>
              <a:buChar char="•"/>
            </a:pPr>
            <a:r>
              <a:rPr lang="cs-CZ" b="0" i="0" dirty="0">
                <a:solidFill>
                  <a:srgbClr val="202122"/>
                </a:solidFill>
                <a:effectLst/>
                <a:latin typeface="Arial" panose="020B0604020202020204" pitchFamily="34" charset="0"/>
              </a:rPr>
              <a:t>napomáhat vytváření mnohostranných platebních systémů</a:t>
            </a:r>
          </a:p>
          <a:p>
            <a:pPr algn="l">
              <a:buFont typeface="Arial" panose="020B0604020202020204" pitchFamily="34" charset="0"/>
              <a:buChar char="•"/>
            </a:pPr>
            <a:r>
              <a:rPr lang="cs-CZ" b="0" i="0" dirty="0">
                <a:solidFill>
                  <a:srgbClr val="202122"/>
                </a:solidFill>
                <a:effectLst/>
                <a:latin typeface="Arial" panose="020B0604020202020204" pitchFamily="34" charset="0"/>
              </a:rPr>
              <a:t>dočasně zpřístupňovat své zdroje členům majícím potíže s platební bilancí</a:t>
            </a:r>
          </a:p>
          <a:p>
            <a:pPr algn="l">
              <a:buFont typeface="Arial" panose="020B0604020202020204" pitchFamily="34" charset="0"/>
              <a:buChar char="•"/>
            </a:pPr>
            <a:r>
              <a:rPr lang="cs-CZ" b="0" i="0" dirty="0">
                <a:solidFill>
                  <a:srgbClr val="202122"/>
                </a:solidFill>
                <a:effectLst/>
                <a:latin typeface="Arial" panose="020B0604020202020204" pitchFamily="34" charset="0"/>
              </a:rPr>
              <a:t>zkrátit trvání a zmírnit stupeň nerovnováhy v mezinárodních platebních bilancích členů.</a:t>
            </a:r>
          </a:p>
          <a:p>
            <a:endParaRPr lang="cs-CZ" dirty="0"/>
          </a:p>
        </p:txBody>
      </p:sp>
    </p:spTree>
    <p:extLst>
      <p:ext uri="{BB962C8B-B14F-4D97-AF65-F5344CB8AC3E}">
        <p14:creationId xmlns:p14="http://schemas.microsoft.com/office/powerpoint/2010/main" val="464886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D5FA17-704B-49EC-94A5-2D5258389734}"/>
              </a:ext>
            </a:extLst>
          </p:cNvPr>
          <p:cNvSpPr>
            <a:spLocks noGrp="1"/>
          </p:cNvSpPr>
          <p:nvPr>
            <p:ph type="title"/>
          </p:nvPr>
        </p:nvSpPr>
        <p:spPr/>
        <p:txBody>
          <a:bodyPr/>
          <a:lstStyle/>
          <a:p>
            <a:r>
              <a:rPr lang="cs-CZ" b="0" i="0" dirty="0">
                <a:solidFill>
                  <a:srgbClr val="000000"/>
                </a:solidFill>
                <a:effectLst/>
                <a:latin typeface="Linux Libertine"/>
              </a:rPr>
              <a:t>Světová banka</a:t>
            </a:r>
            <a:br>
              <a:rPr lang="cs-CZ" b="0" i="0" dirty="0">
                <a:solidFill>
                  <a:srgbClr val="000000"/>
                </a:solidFill>
                <a:effectLst/>
                <a:latin typeface="Linux Libertine"/>
              </a:rPr>
            </a:br>
            <a:endParaRPr lang="cs-CZ" dirty="0"/>
          </a:p>
        </p:txBody>
      </p:sp>
      <p:sp>
        <p:nvSpPr>
          <p:cNvPr id="3" name="Zástupný obsah 2">
            <a:extLst>
              <a:ext uri="{FF2B5EF4-FFF2-40B4-BE49-F238E27FC236}">
                <a16:creationId xmlns:a16="http://schemas.microsoft.com/office/drawing/2014/main" id="{B1F52B6D-707F-4713-A2E2-9770B86A0C36}"/>
              </a:ext>
            </a:extLst>
          </p:cNvPr>
          <p:cNvSpPr>
            <a:spLocks noGrp="1"/>
          </p:cNvSpPr>
          <p:nvPr>
            <p:ph idx="1"/>
          </p:nvPr>
        </p:nvSpPr>
        <p:spPr/>
        <p:txBody>
          <a:bodyPr>
            <a:normAutofit fontScale="70000" lnSpcReduction="20000"/>
          </a:bodyPr>
          <a:lstStyle/>
          <a:p>
            <a:pPr algn="l"/>
            <a:r>
              <a:rPr lang="cs-CZ" b="1" i="0" dirty="0">
                <a:solidFill>
                  <a:srgbClr val="202122"/>
                </a:solidFill>
                <a:effectLst/>
                <a:latin typeface="Arial" panose="020B0604020202020204" pitchFamily="34" charset="0"/>
              </a:rPr>
              <a:t>Světová banka</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 tooltip="Rozvojová země"/>
              </a:rPr>
              <a:t>anglicky</a:t>
            </a:r>
            <a:r>
              <a:rPr lang="cs-CZ" b="0" i="0"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World</a:t>
            </a:r>
            <a:r>
              <a:rPr lang="cs-CZ" b="0" i="1" dirty="0">
                <a:solidFill>
                  <a:srgbClr val="202122"/>
                </a:solidFill>
                <a:effectLst/>
                <a:latin typeface="Arial" panose="020B0604020202020204" pitchFamily="34" charset="0"/>
              </a:rPr>
              <a:t> Bank</a:t>
            </a:r>
            <a:r>
              <a:rPr lang="cs-CZ" b="0" i="0" dirty="0">
                <a:solidFill>
                  <a:srgbClr val="202122"/>
                </a:solidFill>
                <a:effectLst/>
                <a:latin typeface="Arial" panose="020B0604020202020204" pitchFamily="34" charset="0"/>
              </a:rPr>
              <a:t>, zkratka </a:t>
            </a:r>
            <a:r>
              <a:rPr lang="cs-CZ" b="1" i="0" dirty="0">
                <a:solidFill>
                  <a:srgbClr val="202122"/>
                </a:solidFill>
                <a:effectLst/>
                <a:latin typeface="Arial" panose="020B0604020202020204" pitchFamily="34" charset="0"/>
              </a:rPr>
              <a:t>WB</a:t>
            </a:r>
            <a:r>
              <a:rPr lang="cs-CZ" b="0" i="0" dirty="0">
                <a:solidFill>
                  <a:srgbClr val="202122"/>
                </a:solidFill>
                <a:effectLst/>
                <a:latin typeface="Arial" panose="020B0604020202020204" pitchFamily="34" charset="0"/>
              </a:rPr>
              <a:t>) je označení pro sdružení dvou specializovaných organizací </a:t>
            </a:r>
            <a:r>
              <a:rPr lang="cs-CZ" b="0" i="0" u="none" strike="noStrike" dirty="0">
                <a:solidFill>
                  <a:srgbClr val="0645AD"/>
                </a:solidFill>
                <a:effectLst/>
                <a:latin typeface="Arial" panose="020B0604020202020204" pitchFamily="34" charset="0"/>
                <a:hlinkClick r:id="rId3" tooltip="Organizace spojených národů"/>
              </a:rPr>
              <a:t>Organizace spojených národů</a:t>
            </a:r>
            <a:r>
              <a:rPr lang="cs-CZ" b="0" i="0" dirty="0">
                <a:solidFill>
                  <a:srgbClr val="202122"/>
                </a:solidFill>
                <a:effectLst/>
                <a:latin typeface="Arial" panose="020B0604020202020204" pitchFamily="34" charset="0"/>
              </a:rPr>
              <a:t> (OSN), které zajišťují finanční a technickou pomoc </a:t>
            </a:r>
            <a:r>
              <a:rPr lang="cs-CZ" b="0" i="0" u="none" strike="noStrike" dirty="0">
                <a:solidFill>
                  <a:srgbClr val="0645AD"/>
                </a:solidFill>
                <a:effectLst/>
                <a:latin typeface="Arial" panose="020B0604020202020204" pitchFamily="34" charset="0"/>
                <a:hlinkClick r:id="rId4"/>
              </a:rPr>
              <a:t>rozvíjejícím se zemím</a:t>
            </a:r>
            <a:r>
              <a:rPr lang="cs-CZ" b="0" i="0" dirty="0">
                <a:solidFill>
                  <a:srgbClr val="202122"/>
                </a:solidFill>
                <a:effectLst/>
                <a:latin typeface="Arial" panose="020B0604020202020204" pitchFamily="34" charset="0"/>
              </a:rPr>
              <a:t> s cílem snížit </a:t>
            </a:r>
            <a:r>
              <a:rPr lang="cs-CZ" b="0" i="0" u="none" strike="noStrike" dirty="0">
                <a:solidFill>
                  <a:srgbClr val="0645AD"/>
                </a:solidFill>
                <a:effectLst/>
                <a:latin typeface="Arial" panose="020B0604020202020204" pitchFamily="34" charset="0"/>
                <a:hlinkClick r:id="rId5" tooltip="Chudoba"/>
              </a:rPr>
              <a:t>chudobu</a:t>
            </a:r>
            <a:r>
              <a:rPr lang="cs-CZ" b="0" i="0" dirty="0">
                <a:solidFill>
                  <a:srgbClr val="202122"/>
                </a:solidFill>
                <a:effectLst/>
                <a:latin typeface="Arial" panose="020B0604020202020204" pitchFamily="34" charset="0"/>
              </a:rPr>
              <a:t> a zlepšit životní podmínky na celém světě. Tvoří ji </a:t>
            </a:r>
            <a:r>
              <a:rPr lang="cs-CZ" b="1" i="0" u="none" strike="noStrike" dirty="0">
                <a:solidFill>
                  <a:srgbClr val="0645AD"/>
                </a:solidFill>
                <a:effectLst/>
                <a:latin typeface="Arial" panose="020B0604020202020204" pitchFamily="34" charset="0"/>
                <a:hlinkClick r:id="rId6" tooltip="Mezinárodní banka pro obnovu a rozvoj"/>
              </a:rPr>
              <a:t>Mezinárodní banka pro obnovu a rozvoj</a:t>
            </a:r>
            <a:r>
              <a:rPr lang="cs-CZ" b="0" i="0" dirty="0">
                <a:solidFill>
                  <a:srgbClr val="202122"/>
                </a:solidFill>
                <a:effectLst/>
                <a:latin typeface="Arial" panose="020B0604020202020204" pitchFamily="34" charset="0"/>
              </a:rPr>
              <a:t> (International Bank </a:t>
            </a:r>
            <a:r>
              <a:rPr lang="cs-CZ" b="0" i="0" dirty="0" err="1">
                <a:solidFill>
                  <a:srgbClr val="202122"/>
                </a:solidFill>
                <a:effectLst/>
                <a:latin typeface="Arial" panose="020B0604020202020204" pitchFamily="34" charset="0"/>
              </a:rPr>
              <a:t>for</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Reconstruction</a:t>
            </a:r>
            <a:r>
              <a:rPr lang="cs-CZ" b="0" i="0" dirty="0">
                <a:solidFill>
                  <a:srgbClr val="202122"/>
                </a:solidFill>
                <a:effectLst/>
                <a:latin typeface="Arial" panose="020B0604020202020204" pitchFamily="34" charset="0"/>
              </a:rPr>
              <a:t> and Development – IBRD), která pomáhá středně bohatým a chudým (ale </a:t>
            </a:r>
            <a:r>
              <a:rPr lang="cs-CZ" b="0" i="0" u="none" strike="noStrike" dirty="0">
                <a:solidFill>
                  <a:srgbClr val="BA0000"/>
                </a:solidFill>
                <a:effectLst/>
                <a:latin typeface="Arial" panose="020B0604020202020204" pitchFamily="34" charset="0"/>
                <a:hlinkClick r:id="rId7" tooltip="Solvence (stránka neexistuje)"/>
              </a:rPr>
              <a:t>solventním</a:t>
            </a:r>
            <a:r>
              <a:rPr lang="cs-CZ" b="0" i="0" dirty="0">
                <a:solidFill>
                  <a:srgbClr val="202122"/>
                </a:solidFill>
                <a:effectLst/>
                <a:latin typeface="Arial" panose="020B0604020202020204" pitchFamily="34" charset="0"/>
              </a:rPr>
              <a:t>) zemím v </a:t>
            </a:r>
            <a:r>
              <a:rPr lang="cs-CZ" b="0" i="0" u="none" strike="noStrike" dirty="0">
                <a:solidFill>
                  <a:srgbClr val="0645AD"/>
                </a:solidFill>
                <a:effectLst/>
                <a:latin typeface="Arial" panose="020B0604020202020204" pitchFamily="34" charset="0"/>
                <a:hlinkClick r:id="rId8" tooltip="Hospodářský růst"/>
              </a:rPr>
              <a:t>ekonomickém růstu</a:t>
            </a:r>
            <a:r>
              <a:rPr lang="cs-CZ" b="0" i="0" dirty="0">
                <a:solidFill>
                  <a:srgbClr val="202122"/>
                </a:solidFill>
                <a:effectLst/>
                <a:latin typeface="Arial" panose="020B0604020202020204" pitchFamily="34" charset="0"/>
              </a:rPr>
              <a:t>, a </a:t>
            </a:r>
            <a:r>
              <a:rPr lang="cs-CZ" b="1" i="0" u="none" strike="noStrike" dirty="0">
                <a:solidFill>
                  <a:srgbClr val="0645AD"/>
                </a:solidFill>
                <a:effectLst/>
                <a:latin typeface="Arial" panose="020B0604020202020204" pitchFamily="34" charset="0"/>
                <a:hlinkClick r:id="rId9" tooltip="IDA"/>
              </a:rPr>
              <a:t>Mezinárodní asociace pro rozvoj</a:t>
            </a:r>
            <a:r>
              <a:rPr lang="cs-CZ" b="0" i="0" dirty="0">
                <a:solidFill>
                  <a:srgbClr val="202122"/>
                </a:solidFill>
                <a:effectLst/>
                <a:latin typeface="Arial" panose="020B0604020202020204" pitchFamily="34" charset="0"/>
              </a:rPr>
              <a:t> (International Development </a:t>
            </a:r>
            <a:r>
              <a:rPr lang="cs-CZ" b="0" i="0" dirty="0" err="1">
                <a:solidFill>
                  <a:srgbClr val="202122"/>
                </a:solidFill>
                <a:effectLst/>
                <a:latin typeface="Arial" panose="020B0604020202020204" pitchFamily="34" charset="0"/>
              </a:rPr>
              <a:t>Association</a:t>
            </a:r>
            <a:r>
              <a:rPr lang="cs-CZ" b="0" i="0" dirty="0">
                <a:solidFill>
                  <a:srgbClr val="202122"/>
                </a:solidFill>
                <a:effectLst/>
                <a:latin typeface="Arial" panose="020B0604020202020204" pitchFamily="34" charset="0"/>
              </a:rPr>
              <a:t> – IDA), která se snaží zabezpečit dostupnost finančních prostředků pro nejchudší země světa, obvykle formou grantů, bezúročných či </a:t>
            </a:r>
            <a:r>
              <a:rPr lang="cs-CZ" b="0" i="0" dirty="0" err="1">
                <a:solidFill>
                  <a:srgbClr val="202122"/>
                </a:solidFill>
                <a:effectLst/>
                <a:latin typeface="Arial" panose="020B0604020202020204" pitchFamily="34" charset="0"/>
              </a:rPr>
              <a:t>nízkoúročných</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0" tooltip="Úvěr"/>
              </a:rPr>
              <a:t>půjček</a:t>
            </a:r>
            <a:r>
              <a:rPr lang="cs-CZ" b="0" i="0" dirty="0">
                <a:solidFill>
                  <a:srgbClr val="202122"/>
                </a:solidFill>
                <a:effectLst/>
                <a:latin typeface="Arial" panose="020B0604020202020204" pitchFamily="34" charset="0"/>
              </a:rPr>
              <a:t>.</a:t>
            </a:r>
          </a:p>
          <a:p>
            <a:pPr algn="l"/>
            <a:r>
              <a:rPr lang="cs-CZ" b="0" i="0" dirty="0">
                <a:solidFill>
                  <a:srgbClr val="202122"/>
                </a:solidFill>
                <a:effectLst/>
                <a:latin typeface="Arial" panose="020B0604020202020204" pitchFamily="34" charset="0"/>
              </a:rPr>
              <a:t>Spolu s dalšími třemi institucemi SB tvoří </a:t>
            </a:r>
            <a:r>
              <a:rPr lang="cs-CZ" b="0" i="0" u="none" strike="noStrike" dirty="0">
                <a:solidFill>
                  <a:srgbClr val="0645AD"/>
                </a:solidFill>
                <a:effectLst/>
                <a:latin typeface="Arial" panose="020B0604020202020204" pitchFamily="34" charset="0"/>
                <a:hlinkClick r:id="rId11" tooltip="Skupina Světové banky"/>
              </a:rPr>
              <a:t>Skupinu Světové banky</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The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World</a:t>
            </a:r>
            <a:r>
              <a:rPr lang="cs-CZ" b="0" i="0" dirty="0">
                <a:solidFill>
                  <a:srgbClr val="202122"/>
                </a:solidFill>
                <a:effectLst/>
                <a:latin typeface="Arial" panose="020B0604020202020204" pitchFamily="34" charset="0"/>
              </a:rPr>
              <a:t> Bank Group – WBG). Ta navíc kromě Světové banky zahrnuje </a:t>
            </a:r>
            <a:r>
              <a:rPr lang="cs-CZ" b="0" i="0" u="none" strike="noStrike" dirty="0">
                <a:solidFill>
                  <a:srgbClr val="0645AD"/>
                </a:solidFill>
                <a:effectLst/>
                <a:latin typeface="Arial" panose="020B0604020202020204" pitchFamily="34" charset="0"/>
                <a:hlinkClick r:id="rId12" tooltip="Mezinárodní finanční korporace"/>
              </a:rPr>
              <a:t>Mezinárodní finanční korporaci</a:t>
            </a:r>
            <a:r>
              <a:rPr lang="cs-CZ" b="0" i="0" dirty="0">
                <a:solidFill>
                  <a:srgbClr val="202122"/>
                </a:solidFill>
                <a:effectLst/>
                <a:latin typeface="Arial" panose="020B0604020202020204" pitchFamily="34" charset="0"/>
              </a:rPr>
              <a:t> (International Finance </a:t>
            </a:r>
            <a:r>
              <a:rPr lang="cs-CZ" b="0" i="0" dirty="0" err="1">
                <a:solidFill>
                  <a:srgbClr val="202122"/>
                </a:solidFill>
                <a:effectLst/>
                <a:latin typeface="Arial" panose="020B0604020202020204" pitchFamily="34" charset="0"/>
              </a:rPr>
              <a:t>Corporation</a:t>
            </a:r>
            <a:r>
              <a:rPr lang="cs-CZ" b="0" i="0" dirty="0">
                <a:solidFill>
                  <a:srgbClr val="202122"/>
                </a:solidFill>
                <a:effectLst/>
                <a:latin typeface="Arial" panose="020B0604020202020204" pitchFamily="34" charset="0"/>
              </a:rPr>
              <a:t> – IFC), která financuje soukromé investiční projekty, </a:t>
            </a:r>
            <a:r>
              <a:rPr lang="cs-CZ" b="0" i="0" u="none" strike="noStrike" dirty="0">
                <a:solidFill>
                  <a:srgbClr val="0645AD"/>
                </a:solidFill>
                <a:effectLst/>
                <a:latin typeface="Arial" panose="020B0604020202020204" pitchFamily="34" charset="0"/>
                <a:hlinkClick r:id="rId13" tooltip="Multilaterální agentura pro investiční záruky"/>
              </a:rPr>
              <a:t>Multilaterální agenturu pro investiční záruky</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Multilateral</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Investment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Guarantee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Agency</a:t>
            </a:r>
            <a:r>
              <a:rPr lang="cs-CZ" b="0" i="0" dirty="0">
                <a:solidFill>
                  <a:srgbClr val="202122"/>
                </a:solidFill>
                <a:effectLst/>
                <a:latin typeface="Arial" panose="020B0604020202020204" pitchFamily="34" charset="0"/>
              </a:rPr>
              <a:t> – MIGA), která poskytuje garance pro politická rizika soukromých úvěrů v </a:t>
            </a:r>
            <a:r>
              <a:rPr lang="cs-CZ" b="0" i="0" u="none" strike="noStrike" dirty="0">
                <a:solidFill>
                  <a:srgbClr val="0645AD"/>
                </a:solidFill>
                <a:effectLst/>
                <a:latin typeface="Arial" panose="020B0604020202020204" pitchFamily="34" charset="0"/>
                <a:hlinkClick r:id="rId4" tooltip="Rozvojová země"/>
              </a:rPr>
              <a:t>rozvojových zemích</a:t>
            </a:r>
            <a:r>
              <a:rPr lang="cs-CZ" b="0" i="0" dirty="0">
                <a:solidFill>
                  <a:srgbClr val="202122"/>
                </a:solidFill>
                <a:effectLst/>
                <a:latin typeface="Arial" panose="020B0604020202020204" pitchFamily="34" charset="0"/>
              </a:rPr>
              <a:t> a </a:t>
            </a:r>
            <a:r>
              <a:rPr lang="cs-CZ" b="0" i="0" u="none" strike="noStrike" dirty="0">
                <a:solidFill>
                  <a:srgbClr val="BA0000"/>
                </a:solidFill>
                <a:effectLst/>
                <a:latin typeface="Arial" panose="020B0604020202020204" pitchFamily="34" charset="0"/>
                <a:hlinkClick r:id="rId14" tooltip="Mezinárodní centrum pro řešení investičních sporů (stránka neexistuje)"/>
              </a:rPr>
              <a:t>Mezinárodní centrum pro řešení investičních sporů</a:t>
            </a:r>
            <a:r>
              <a:rPr lang="cs-CZ" b="0" i="0" dirty="0">
                <a:solidFill>
                  <a:srgbClr val="202122"/>
                </a:solidFill>
                <a:effectLst/>
                <a:latin typeface="Arial" panose="020B0604020202020204" pitchFamily="34" charset="0"/>
              </a:rPr>
              <a:t> (International Centre </a:t>
            </a:r>
            <a:r>
              <a:rPr lang="cs-CZ" b="0" i="0" dirty="0" err="1">
                <a:solidFill>
                  <a:srgbClr val="202122"/>
                </a:solidFill>
                <a:effectLst/>
                <a:latin typeface="Arial" panose="020B0604020202020204" pitchFamily="34" charset="0"/>
              </a:rPr>
              <a:t>for</a:t>
            </a:r>
            <a:r>
              <a:rPr lang="cs-CZ" b="0" i="0" dirty="0">
                <a:solidFill>
                  <a:srgbClr val="202122"/>
                </a:solidFill>
                <a:effectLst/>
                <a:latin typeface="Arial" panose="020B0604020202020204" pitchFamily="34" charset="0"/>
              </a:rPr>
              <a:t> Settlement </a:t>
            </a:r>
            <a:r>
              <a:rPr lang="cs-CZ" b="0" i="0" dirty="0" err="1">
                <a:solidFill>
                  <a:srgbClr val="202122"/>
                </a:solidFill>
                <a:effectLst/>
                <a:latin typeface="Arial" panose="020B0604020202020204" pitchFamily="34" charset="0"/>
              </a:rPr>
              <a:t>of</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Investment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Disputes</a:t>
            </a:r>
            <a:r>
              <a:rPr lang="cs-CZ" b="0" i="0" dirty="0">
                <a:solidFill>
                  <a:srgbClr val="202122"/>
                </a:solidFill>
                <a:effectLst/>
                <a:latin typeface="Arial" panose="020B0604020202020204" pitchFamily="34" charset="0"/>
              </a:rPr>
              <a:t> – ICSID).</a:t>
            </a:r>
          </a:p>
          <a:p>
            <a:pPr algn="l"/>
            <a:r>
              <a:rPr lang="cs-CZ" b="0" i="0" dirty="0">
                <a:solidFill>
                  <a:srgbClr val="202122"/>
                </a:solidFill>
                <a:effectLst/>
                <a:latin typeface="Arial" panose="020B0604020202020204" pitchFamily="34" charset="0"/>
              </a:rPr>
              <a:t>V roce 2016 bylo členem </a:t>
            </a:r>
            <a:r>
              <a:rPr lang="cs-CZ" b="0" i="0" u="none" strike="noStrike" dirty="0">
                <a:solidFill>
                  <a:srgbClr val="0645AD"/>
                </a:solidFill>
                <a:effectLst/>
                <a:latin typeface="Arial" panose="020B0604020202020204" pitchFamily="34" charset="0"/>
                <a:hlinkClick r:id="rId11" tooltip="Skupina Světové banky"/>
              </a:rPr>
              <a:t>Skupiny Světové banky</a:t>
            </a:r>
            <a:r>
              <a:rPr lang="cs-CZ" b="0" i="0" dirty="0">
                <a:solidFill>
                  <a:srgbClr val="202122"/>
                </a:solidFill>
                <a:effectLst/>
                <a:latin typeface="Arial" panose="020B0604020202020204" pitchFamily="34" charset="0"/>
              </a:rPr>
              <a:t> 189 zemí.</a:t>
            </a:r>
            <a:r>
              <a:rPr lang="cs-CZ" b="0" i="0" u="none" strike="noStrike" baseline="30000" dirty="0">
                <a:solidFill>
                  <a:srgbClr val="0645AD"/>
                </a:solidFill>
                <a:effectLst/>
                <a:latin typeface="Arial" panose="020B0604020202020204" pitchFamily="34" charset="0"/>
                <a:hlinkClick r:id="rId15"/>
              </a:rPr>
              <a:t>[</a:t>
            </a:r>
            <a:endParaRPr lang="cs-CZ" b="0" i="0" dirty="0">
              <a:solidFill>
                <a:srgbClr val="202122"/>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2776941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620C1-CE0B-4896-B5EA-8DA7FE04EA8C}"/>
              </a:ext>
            </a:extLst>
          </p:cNvPr>
          <p:cNvSpPr>
            <a:spLocks noGrp="1"/>
          </p:cNvSpPr>
          <p:nvPr>
            <p:ph type="title"/>
          </p:nvPr>
        </p:nvSpPr>
        <p:spPr/>
        <p:txBody>
          <a:bodyPr/>
          <a:lstStyle/>
          <a:p>
            <a:r>
              <a:rPr lang="cs-CZ" b="0" i="0" dirty="0">
                <a:solidFill>
                  <a:srgbClr val="000000"/>
                </a:solidFill>
                <a:effectLst/>
                <a:latin typeface="Linux Libertine"/>
              </a:rPr>
              <a:t>Evropská měnová unie</a:t>
            </a:r>
            <a:br>
              <a:rPr lang="cs-CZ" b="0" i="0" dirty="0">
                <a:solidFill>
                  <a:srgbClr val="000000"/>
                </a:solidFill>
                <a:effectLst/>
                <a:latin typeface="Linux Libertine"/>
              </a:rPr>
            </a:br>
            <a:endParaRPr lang="cs-CZ" dirty="0"/>
          </a:p>
        </p:txBody>
      </p:sp>
      <p:sp>
        <p:nvSpPr>
          <p:cNvPr id="3" name="Zástupný obsah 2">
            <a:extLst>
              <a:ext uri="{FF2B5EF4-FFF2-40B4-BE49-F238E27FC236}">
                <a16:creationId xmlns:a16="http://schemas.microsoft.com/office/drawing/2014/main" id="{2E3B1A16-497D-42CA-B67A-BF26832AA05A}"/>
              </a:ext>
            </a:extLst>
          </p:cNvPr>
          <p:cNvSpPr>
            <a:spLocks noGrp="1"/>
          </p:cNvSpPr>
          <p:nvPr>
            <p:ph idx="1"/>
          </p:nvPr>
        </p:nvSpPr>
        <p:spPr/>
        <p:txBody>
          <a:bodyPr/>
          <a:lstStyle/>
          <a:p>
            <a:r>
              <a:rPr lang="cs-CZ" b="0" i="0" dirty="0">
                <a:solidFill>
                  <a:srgbClr val="202122"/>
                </a:solidFill>
                <a:effectLst/>
                <a:latin typeface="Arial" panose="020B0604020202020204" pitchFamily="34" charset="0"/>
              </a:rPr>
              <a:t>Členy </a:t>
            </a:r>
            <a:r>
              <a:rPr lang="cs-CZ" b="1" i="0" dirty="0">
                <a:solidFill>
                  <a:srgbClr val="202122"/>
                </a:solidFill>
                <a:effectLst/>
                <a:latin typeface="Arial" panose="020B0604020202020204" pitchFamily="34" charset="0"/>
              </a:rPr>
              <a:t>Evropské hospodářské a měnové unie</a:t>
            </a:r>
            <a:r>
              <a:rPr lang="cs-CZ" b="0" i="0" dirty="0">
                <a:solidFill>
                  <a:srgbClr val="202122"/>
                </a:solidFill>
                <a:effectLst/>
                <a:latin typeface="Arial" panose="020B0604020202020204" pitchFamily="34" charset="0"/>
              </a:rPr>
              <a:t>, často zkráceně </a:t>
            </a:r>
            <a:r>
              <a:rPr lang="cs-CZ" b="1" i="0" dirty="0">
                <a:solidFill>
                  <a:srgbClr val="202122"/>
                </a:solidFill>
                <a:effectLst/>
                <a:latin typeface="Arial" panose="020B0604020202020204" pitchFamily="34" charset="0"/>
              </a:rPr>
              <a:t>Evropské měnové unie</a:t>
            </a:r>
            <a:r>
              <a:rPr lang="cs-CZ" b="0" i="0" dirty="0">
                <a:solidFill>
                  <a:srgbClr val="202122"/>
                </a:solidFill>
                <a:effectLst/>
                <a:latin typeface="Arial" panose="020B0604020202020204" pitchFamily="34" charset="0"/>
              </a:rPr>
              <a:t>, jsou všechny země </a:t>
            </a:r>
            <a:r>
              <a:rPr lang="cs-CZ" b="0" i="0" u="none" strike="noStrike" dirty="0">
                <a:solidFill>
                  <a:srgbClr val="0645AD"/>
                </a:solidFill>
                <a:effectLst/>
                <a:latin typeface="Arial" panose="020B0604020202020204" pitchFamily="34" charset="0"/>
                <a:hlinkClick r:id="rId2" tooltip="Evropská unie"/>
              </a:rPr>
              <a:t>EU</a:t>
            </a:r>
            <a:r>
              <a:rPr lang="cs-CZ" b="0" i="0" dirty="0">
                <a:solidFill>
                  <a:srgbClr val="202122"/>
                </a:solidFill>
                <a:effectLst/>
                <a:latin typeface="Arial" panose="020B0604020202020204" pitchFamily="34" charset="0"/>
              </a:rPr>
              <a:t>, což například znamená, že jejich </a:t>
            </a:r>
            <a:r>
              <a:rPr lang="cs-CZ" b="0" i="0" u="none" strike="noStrike" dirty="0">
                <a:solidFill>
                  <a:srgbClr val="0645AD"/>
                </a:solidFill>
                <a:effectLst/>
                <a:latin typeface="Arial" panose="020B0604020202020204" pitchFamily="34" charset="0"/>
                <a:hlinkClick r:id="rId3" tooltip="Centrální banka"/>
              </a:rPr>
              <a:t>centrální banky</a:t>
            </a:r>
            <a:r>
              <a:rPr lang="cs-CZ" b="0" i="0" dirty="0">
                <a:solidFill>
                  <a:srgbClr val="202122"/>
                </a:solidFill>
                <a:effectLst/>
                <a:latin typeface="Arial" panose="020B0604020202020204" pitchFamily="34" charset="0"/>
              </a:rPr>
              <a:t> spolupracují v </a:t>
            </a:r>
            <a:r>
              <a:rPr lang="cs-CZ" b="0" i="0" u="none" strike="noStrike" dirty="0">
                <a:solidFill>
                  <a:srgbClr val="0645AD"/>
                </a:solidFill>
                <a:effectLst/>
                <a:latin typeface="Arial" panose="020B0604020202020204" pitchFamily="34" charset="0"/>
                <a:hlinkClick r:id="rId4" tooltip="Evropský systém centrálních bank"/>
              </a:rPr>
              <a:t>Evropském systému centrálních bank</a:t>
            </a:r>
            <a:r>
              <a:rPr lang="cs-CZ" b="0" i="0" dirty="0">
                <a:solidFill>
                  <a:srgbClr val="202122"/>
                </a:solidFill>
                <a:effectLst/>
                <a:latin typeface="Arial" panose="020B0604020202020204" pitchFamily="34" charset="0"/>
              </a:rPr>
              <a:t> nebo že je mezi nimi zabezpečen volný pohyb </a:t>
            </a:r>
            <a:r>
              <a:rPr lang="cs-CZ" b="0" i="0" u="none" strike="noStrike" dirty="0">
                <a:solidFill>
                  <a:srgbClr val="0645AD"/>
                </a:solidFill>
                <a:effectLst/>
                <a:latin typeface="Arial" panose="020B0604020202020204" pitchFamily="34" charset="0"/>
                <a:hlinkClick r:id="rId5"/>
              </a:rPr>
              <a:t>kapitálu</a:t>
            </a:r>
            <a:r>
              <a:rPr lang="cs-CZ" b="0" i="0" dirty="0">
                <a:solidFill>
                  <a:srgbClr val="202122"/>
                </a:solidFill>
                <a:effectLst/>
                <a:latin typeface="Arial" panose="020B0604020202020204" pitchFamily="34" charset="0"/>
              </a:rPr>
              <a:t>.</a:t>
            </a:r>
            <a:endParaRPr lang="cs-CZ" dirty="0"/>
          </a:p>
        </p:txBody>
      </p:sp>
    </p:spTree>
    <p:extLst>
      <p:ext uri="{BB962C8B-B14F-4D97-AF65-F5344CB8AC3E}">
        <p14:creationId xmlns:p14="http://schemas.microsoft.com/office/powerpoint/2010/main" val="2024912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C84C27-4EA6-49B2-81A0-CBAE8C2DDE6B}"/>
              </a:ext>
            </a:extLst>
          </p:cNvPr>
          <p:cNvSpPr>
            <a:spLocks noGrp="1"/>
          </p:cNvSpPr>
          <p:nvPr>
            <p:ph type="title"/>
          </p:nvPr>
        </p:nvSpPr>
        <p:spPr/>
        <p:txBody>
          <a:bodyPr/>
          <a:lstStyle/>
          <a:p>
            <a:r>
              <a:rPr lang="cs-CZ" b="0" i="0" dirty="0">
                <a:solidFill>
                  <a:srgbClr val="000000"/>
                </a:solidFill>
                <a:effectLst/>
                <a:latin typeface="Linux Libertine"/>
              </a:rPr>
              <a:t>Členské státy EMU</a:t>
            </a:r>
            <a:br>
              <a:rPr lang="cs-CZ" b="0" i="0" dirty="0">
                <a:solidFill>
                  <a:srgbClr val="000000"/>
                </a:solidFill>
                <a:effectLst/>
                <a:latin typeface="Linux Libertine"/>
              </a:rPr>
            </a:br>
            <a:endParaRPr lang="cs-CZ" dirty="0"/>
          </a:p>
        </p:txBody>
      </p:sp>
      <p:sp>
        <p:nvSpPr>
          <p:cNvPr id="3" name="Zástupný obsah 2">
            <a:extLst>
              <a:ext uri="{FF2B5EF4-FFF2-40B4-BE49-F238E27FC236}">
                <a16:creationId xmlns:a16="http://schemas.microsoft.com/office/drawing/2014/main" id="{02668DEA-244B-4DC6-99DE-AD6BFE320501}"/>
              </a:ext>
            </a:extLst>
          </p:cNvPr>
          <p:cNvSpPr>
            <a:spLocks noGrp="1"/>
          </p:cNvSpPr>
          <p:nvPr>
            <p:ph idx="1"/>
          </p:nvPr>
        </p:nvSpPr>
        <p:spPr/>
        <p:txBody>
          <a:bodyPr>
            <a:normAutofit fontScale="92500" lnSpcReduction="20000"/>
          </a:bodyPr>
          <a:lstStyle/>
          <a:p>
            <a:r>
              <a:rPr lang="cs-CZ" b="1" i="0" dirty="0">
                <a:solidFill>
                  <a:srgbClr val="202122"/>
                </a:solidFill>
                <a:effectLst/>
                <a:latin typeface="Arial" panose="020B0604020202020204" pitchFamily="34" charset="0"/>
              </a:rPr>
              <a:t>Členy Evropské měnové unie</a:t>
            </a:r>
            <a:r>
              <a:rPr lang="cs-CZ" b="0" i="0" dirty="0">
                <a:solidFill>
                  <a:srgbClr val="202122"/>
                </a:solidFill>
                <a:effectLst/>
                <a:latin typeface="Arial" panose="020B0604020202020204" pitchFamily="34" charset="0"/>
              </a:rPr>
              <a:t> jsou </a:t>
            </a:r>
            <a:r>
              <a:rPr lang="cs-CZ" b="0" i="1" dirty="0">
                <a:solidFill>
                  <a:srgbClr val="202122"/>
                </a:solidFill>
                <a:effectLst/>
                <a:latin typeface="Arial" panose="020B0604020202020204" pitchFamily="34" charset="0"/>
              </a:rPr>
              <a:t>všechny</a:t>
            </a:r>
            <a:r>
              <a:rPr lang="cs-CZ" b="0" i="0" dirty="0">
                <a:solidFill>
                  <a:srgbClr val="202122"/>
                </a:solidFill>
                <a:effectLst/>
                <a:latin typeface="Arial" panose="020B0604020202020204" pitchFamily="34" charset="0"/>
              </a:rPr>
              <a:t> členské státy Evropské unie - 27 rovnoprávných členských států. Z těchto 27 států jich 19 používá euro a tvoří </a:t>
            </a:r>
            <a:r>
              <a:rPr lang="cs-CZ" b="0" i="0" u="none" strike="noStrike" dirty="0">
                <a:solidFill>
                  <a:srgbClr val="0645AD"/>
                </a:solidFill>
                <a:effectLst/>
                <a:latin typeface="Arial" panose="020B0604020202020204" pitchFamily="34" charset="0"/>
                <a:hlinkClick r:id="rId2" tooltip="Eurozóna"/>
              </a:rPr>
              <a:t>eurozónu</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3" tooltip="Belgie"/>
              </a:rPr>
              <a:t>Belgie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4" tooltip="Estonsko"/>
              </a:rPr>
              <a:t>Estonsko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5" tooltip="Finsko"/>
              </a:rPr>
              <a:t>Finsko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6" tooltip="Francie"/>
              </a:rPr>
              <a:t>Francie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7" tooltip="Irsko"/>
              </a:rPr>
              <a:t>Irsko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8"/>
              </a:rPr>
              <a:t>Itálie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9" tooltip="Kapitál"/>
              </a:rPr>
              <a:t>Kypr</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0" tooltip="Litva"/>
              </a:rPr>
              <a:t>Litva</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1" tooltip="Lotyšsko"/>
              </a:rPr>
              <a:t>Lotyšsko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2" tooltip="Lucembursko"/>
              </a:rPr>
              <a:t>Lucembursko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3" tooltip="Malta"/>
              </a:rPr>
              <a:t>Malta</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4" tooltip="Německo"/>
              </a:rPr>
              <a:t>Německo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5" tooltip="Itálie"/>
              </a:rPr>
              <a:t>Nizozemsko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6" tooltip="Portugalsko"/>
              </a:rPr>
              <a:t>Portugalsko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7" tooltip="Rakousko"/>
              </a:rPr>
              <a:t>Rakousko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8" tooltip="Řecko"/>
              </a:rPr>
              <a:t>Řecko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9"/>
              </a:rPr>
              <a:t>Slovensko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0" tooltip="Slovinsko"/>
              </a:rPr>
              <a:t>Slovinsko</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21" tooltip="Španělsko"/>
              </a:rPr>
              <a:t>Španělsko</a:t>
            </a:r>
            <a:r>
              <a:rPr lang="cs-CZ" b="0" i="0" dirty="0">
                <a:solidFill>
                  <a:srgbClr val="202122"/>
                </a:solidFill>
                <a:effectLst/>
                <a:latin typeface="Arial" panose="020B0604020202020204" pitchFamily="34" charset="0"/>
              </a:rPr>
              <a:t>. 8 zbývajících členských států Evropské měnové unie nezavedlo euro jako svou měnu: </a:t>
            </a:r>
            <a:r>
              <a:rPr lang="cs-CZ" b="0" i="0" u="none" strike="noStrike" dirty="0">
                <a:solidFill>
                  <a:srgbClr val="0645AD"/>
                </a:solidFill>
                <a:effectLst/>
                <a:latin typeface="Arial" panose="020B0604020202020204" pitchFamily="34" charset="0"/>
                <a:hlinkClick r:id="rId22" tooltip="Bulharsko"/>
              </a:rPr>
              <a:t>Bulharsko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3" tooltip="Česko"/>
              </a:rPr>
              <a:t>Česko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4" tooltip="Dánsko"/>
              </a:rPr>
              <a:t>Dánsko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5" tooltip="Chorvatsko"/>
              </a:rPr>
              <a:t>Chorvatsko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6" tooltip="Maďarsko"/>
              </a:rPr>
              <a:t>Maďarsko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7" tooltip="Polsko"/>
              </a:rPr>
              <a:t>Polsko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8" tooltip="Rumunsko"/>
              </a:rPr>
              <a:t>Rumunsko</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29" tooltip="Švédsko"/>
              </a:rPr>
              <a:t>Švédsko</a:t>
            </a:r>
            <a:r>
              <a:rPr lang="cs-CZ" b="0" i="0" dirty="0">
                <a:solidFill>
                  <a:srgbClr val="202122"/>
                </a:solidFill>
                <a:effectLst/>
                <a:latin typeface="Arial" panose="020B0604020202020204" pitchFamily="34" charset="0"/>
              </a:rPr>
              <a:t>. Dánsko je zároveň členem </a:t>
            </a:r>
            <a:r>
              <a:rPr lang="cs-CZ" b="0" i="0" u="none" strike="noStrike" dirty="0">
                <a:solidFill>
                  <a:srgbClr val="0645AD"/>
                </a:solidFill>
                <a:effectLst/>
                <a:latin typeface="Arial" panose="020B0604020202020204" pitchFamily="34" charset="0"/>
                <a:hlinkClick r:id="rId30" tooltip="ERM II"/>
              </a:rPr>
              <a:t>ERM II</a:t>
            </a:r>
            <a:r>
              <a:rPr lang="cs-CZ" b="0" i="0" dirty="0">
                <a:solidFill>
                  <a:srgbClr val="202122"/>
                </a:solidFill>
                <a:effectLst/>
                <a:latin typeface="Arial" panose="020B0604020202020204" pitchFamily="34" charset="0"/>
              </a:rPr>
              <a:t> (jednou z podmínek přijetí eura je dvouleté setrvání v ERM II). Měnové kurzy v ERM II se smí pohybovat +/- 15 % od kurzu eura, Dánsko se dobrovolně zavázalo, že bude dodržovat fluktuační pásmo +/- 2,25 %.</a:t>
            </a:r>
            <a:endParaRPr lang="cs-CZ" dirty="0"/>
          </a:p>
        </p:txBody>
      </p:sp>
    </p:spTree>
    <p:extLst>
      <p:ext uri="{BB962C8B-B14F-4D97-AF65-F5344CB8AC3E}">
        <p14:creationId xmlns:p14="http://schemas.microsoft.com/office/powerpoint/2010/main" val="2882237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A4BF0B-4AF0-4CB3-B28C-CFB36735AC8B}"/>
              </a:ext>
            </a:extLst>
          </p:cNvPr>
          <p:cNvSpPr>
            <a:spLocks noGrp="1"/>
          </p:cNvSpPr>
          <p:nvPr>
            <p:ph type="title"/>
          </p:nvPr>
        </p:nvSpPr>
        <p:spPr/>
        <p:txBody>
          <a:bodyPr/>
          <a:lstStyle/>
          <a:p>
            <a:r>
              <a:rPr lang="cs-CZ" b="0" i="0" dirty="0">
                <a:solidFill>
                  <a:srgbClr val="000000"/>
                </a:solidFill>
                <a:effectLst/>
                <a:latin typeface="Linux Libertine"/>
              </a:rPr>
              <a:t>Další státy a území používající euro</a:t>
            </a:r>
            <a:br>
              <a:rPr lang="cs-CZ" b="0" i="0" dirty="0">
                <a:solidFill>
                  <a:srgbClr val="000000"/>
                </a:solidFill>
                <a:effectLst/>
                <a:latin typeface="Linux Libertine"/>
              </a:rPr>
            </a:br>
            <a:endParaRPr lang="cs-CZ" dirty="0"/>
          </a:p>
        </p:txBody>
      </p:sp>
      <p:sp>
        <p:nvSpPr>
          <p:cNvPr id="3" name="Zástupný obsah 2">
            <a:extLst>
              <a:ext uri="{FF2B5EF4-FFF2-40B4-BE49-F238E27FC236}">
                <a16:creationId xmlns:a16="http://schemas.microsoft.com/office/drawing/2014/main" id="{585C1B8F-85AA-4021-BE8D-1EFC6079FD62}"/>
              </a:ext>
            </a:extLst>
          </p:cNvPr>
          <p:cNvSpPr>
            <a:spLocks noGrp="1"/>
          </p:cNvSpPr>
          <p:nvPr>
            <p:ph idx="1"/>
          </p:nvPr>
        </p:nvSpPr>
        <p:spPr/>
        <p:txBody>
          <a:bodyPr>
            <a:normAutofit fontScale="77500" lnSpcReduction="20000"/>
          </a:bodyPr>
          <a:lstStyle/>
          <a:p>
            <a:pPr algn="l">
              <a:buFont typeface="Arial" panose="020B0604020202020204" pitchFamily="34" charset="0"/>
              <a:buChar char="•"/>
            </a:pPr>
            <a:r>
              <a:rPr lang="cs-CZ" b="0" i="0" u="none" strike="noStrike" dirty="0">
                <a:solidFill>
                  <a:srgbClr val="0645AD"/>
                </a:solidFill>
                <a:effectLst/>
                <a:latin typeface="Arial" panose="020B0604020202020204" pitchFamily="34" charset="0"/>
                <a:hlinkClick r:id="rId2" tooltip="Monako"/>
              </a:rPr>
              <a:t>Monako</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3"/>
              </a:rPr>
              <a:t>San Marino</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4" tooltip="Vatikán"/>
              </a:rPr>
              <a:t>Vatikán</a:t>
            </a:r>
            <a:r>
              <a:rPr lang="cs-CZ" b="0" i="0" dirty="0">
                <a:solidFill>
                  <a:srgbClr val="202122"/>
                </a:solidFill>
                <a:effectLst/>
                <a:latin typeface="Arial" panose="020B0604020202020204" pitchFamily="34" charset="0"/>
              </a:rPr>
              <a:t>: tyto státy na základě dohod používají euro jako vlastní měnu, mají právo razit vlastní euromince.</a:t>
            </a:r>
          </a:p>
          <a:p>
            <a:pPr algn="l">
              <a:buFont typeface="Arial" panose="020B0604020202020204" pitchFamily="34" charset="0"/>
              <a:buChar char="•"/>
            </a:pPr>
            <a:r>
              <a:rPr lang="cs-CZ" b="0" i="0" u="none" strike="noStrike" dirty="0">
                <a:solidFill>
                  <a:srgbClr val="0645AD"/>
                </a:solidFill>
                <a:effectLst/>
                <a:latin typeface="Arial" panose="020B0604020202020204" pitchFamily="34" charset="0"/>
                <a:hlinkClick r:id="rId5"/>
              </a:rPr>
              <a:t>Andorra</a:t>
            </a:r>
            <a:r>
              <a:rPr lang="cs-CZ" b="0" i="0" dirty="0">
                <a:solidFill>
                  <a:srgbClr val="202122"/>
                </a:solidFill>
                <a:effectLst/>
                <a:latin typeface="Arial" panose="020B0604020202020204" pitchFamily="34" charset="0"/>
              </a:rPr>
              <a:t> také používá euro na základě dohody s Evropskou unií, právo razit vlastní </a:t>
            </a:r>
            <a:r>
              <a:rPr lang="cs-CZ" b="0" i="0" u="none" strike="noStrike" dirty="0">
                <a:solidFill>
                  <a:srgbClr val="0645AD"/>
                </a:solidFill>
                <a:effectLst/>
                <a:latin typeface="Arial" panose="020B0604020202020204" pitchFamily="34" charset="0"/>
                <a:hlinkClick r:id="rId6" tooltip="Euromince"/>
              </a:rPr>
              <a:t>euromince</a:t>
            </a:r>
            <a:r>
              <a:rPr lang="cs-CZ" b="0" i="0" dirty="0">
                <a:solidFill>
                  <a:srgbClr val="202122"/>
                </a:solidFill>
                <a:effectLst/>
                <a:latin typeface="Arial" panose="020B0604020202020204" pitchFamily="34" charset="0"/>
              </a:rPr>
              <a:t> má od 1. července 2013. První andorrské euromince však k obyvatelům státu dostaly až v prosinci 2014.</a:t>
            </a:r>
          </a:p>
          <a:p>
            <a:pPr algn="l">
              <a:buFont typeface="Arial" panose="020B0604020202020204" pitchFamily="34" charset="0"/>
              <a:buChar char="•"/>
            </a:pPr>
            <a:r>
              <a:rPr lang="cs-CZ" b="0" i="0" u="none" strike="noStrike" dirty="0">
                <a:solidFill>
                  <a:srgbClr val="0645AD"/>
                </a:solidFill>
                <a:effectLst/>
                <a:latin typeface="Arial" panose="020B0604020202020204" pitchFamily="34" charset="0"/>
                <a:hlinkClick r:id="rId7" tooltip="Kosovo"/>
              </a:rPr>
              <a:t>Kosovo</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8" tooltip="Saint Pierre a Miquelon"/>
              </a:rPr>
              <a:t>Černá Hora</a:t>
            </a:r>
            <a:r>
              <a:rPr lang="cs-CZ" b="0" i="0" dirty="0">
                <a:solidFill>
                  <a:srgbClr val="202122"/>
                </a:solidFill>
                <a:effectLst/>
                <a:latin typeface="Arial" panose="020B0604020202020204" pitchFamily="34" charset="0"/>
              </a:rPr>
              <a:t> se jednostranně rozhodly používat euro jako vlastní měnu</a:t>
            </a:r>
          </a:p>
          <a:p>
            <a:pPr algn="l">
              <a:buFont typeface="Arial" panose="020B0604020202020204" pitchFamily="34" charset="0"/>
              <a:buChar char="•"/>
            </a:pPr>
            <a:r>
              <a:rPr lang="cs-CZ" b="0" i="0" u="none" strike="noStrike" dirty="0">
                <a:solidFill>
                  <a:srgbClr val="0645AD"/>
                </a:solidFill>
                <a:effectLst/>
                <a:latin typeface="Arial" panose="020B0604020202020204" pitchFamily="34" charset="0"/>
                <a:hlinkClick r:id="rId9" tooltip="Slovensko"/>
              </a:rPr>
              <a:t>Svatý Bartoloměj</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10"/>
              </a:rPr>
              <a:t>Saint Pierre a Miquelon</a:t>
            </a:r>
            <a:r>
              <a:rPr lang="cs-CZ" b="0" i="0" dirty="0">
                <a:solidFill>
                  <a:srgbClr val="202122"/>
                </a:solidFill>
                <a:effectLst/>
                <a:latin typeface="Arial" panose="020B0604020202020204" pitchFamily="34" charset="0"/>
              </a:rPr>
              <a:t> (francouzská zámořská území), přestože nejsou plnohodnotnou součástí Evropské unie, používají euro</a:t>
            </a:r>
          </a:p>
          <a:p>
            <a:pPr algn="l">
              <a:buFont typeface="Arial" panose="020B0604020202020204" pitchFamily="34" charset="0"/>
              <a:buChar char="•"/>
            </a:pPr>
            <a:r>
              <a:rPr lang="cs-CZ" b="0" i="0" dirty="0">
                <a:solidFill>
                  <a:srgbClr val="202122"/>
                </a:solidFill>
                <a:effectLst/>
                <a:latin typeface="Arial" panose="020B0604020202020204" pitchFamily="34" charset="0"/>
              </a:rPr>
              <a:t>Britské suverénní vojenské základny </a:t>
            </a:r>
            <a:r>
              <a:rPr lang="cs-CZ" b="0" i="0" u="none" strike="noStrike" dirty="0" err="1">
                <a:solidFill>
                  <a:srgbClr val="0645AD"/>
                </a:solidFill>
                <a:effectLst/>
                <a:latin typeface="Arial" panose="020B0604020202020204" pitchFamily="34" charset="0"/>
                <a:hlinkClick r:id="rId11" tooltip="Akrotiri a Dekelia"/>
              </a:rPr>
              <a:t>Akrotiri</a:t>
            </a:r>
            <a:r>
              <a:rPr lang="cs-CZ" b="0" i="0" u="none" strike="noStrike" dirty="0">
                <a:solidFill>
                  <a:srgbClr val="0645AD"/>
                </a:solidFill>
                <a:effectLst/>
                <a:latin typeface="Arial" panose="020B0604020202020204" pitchFamily="34" charset="0"/>
                <a:hlinkClick r:id="rId11" tooltip="Akrotiri a Dekelia"/>
              </a:rPr>
              <a:t> a </a:t>
            </a:r>
            <a:r>
              <a:rPr lang="cs-CZ" b="0" i="0" u="none" strike="noStrike" dirty="0" err="1">
                <a:solidFill>
                  <a:srgbClr val="0645AD"/>
                </a:solidFill>
                <a:effectLst/>
                <a:latin typeface="Arial" panose="020B0604020202020204" pitchFamily="34" charset="0"/>
                <a:hlinkClick r:id="rId11" tooltip="Akrotiri a Dekelia"/>
              </a:rPr>
              <a:t>Dekelia</a:t>
            </a:r>
            <a:r>
              <a:rPr lang="cs-CZ" b="0" i="0" dirty="0">
                <a:solidFill>
                  <a:srgbClr val="202122"/>
                </a:solidFill>
                <a:effectLst/>
                <a:latin typeface="Arial" panose="020B0604020202020204" pitchFamily="34" charset="0"/>
              </a:rPr>
              <a:t> na </a:t>
            </a:r>
            <a:r>
              <a:rPr lang="cs-CZ" b="0" i="0" u="none" strike="noStrike" dirty="0">
                <a:solidFill>
                  <a:srgbClr val="0645AD"/>
                </a:solidFill>
                <a:effectLst/>
                <a:latin typeface="Arial" panose="020B0604020202020204" pitchFamily="34" charset="0"/>
                <a:hlinkClick r:id="rId12" tooltip="Andorra"/>
              </a:rPr>
              <a:t>ostrově Kypr</a:t>
            </a:r>
            <a:r>
              <a:rPr lang="cs-CZ" b="0" i="0" dirty="0">
                <a:solidFill>
                  <a:srgbClr val="202122"/>
                </a:solidFill>
                <a:effectLst/>
                <a:latin typeface="Arial" panose="020B0604020202020204" pitchFamily="34" charset="0"/>
              </a:rPr>
              <a:t> jednostranně adoptovaly euro 1. ledna </a:t>
            </a:r>
            <a:r>
              <a:rPr lang="cs-CZ" b="0" i="0" u="none" strike="noStrike" dirty="0">
                <a:solidFill>
                  <a:srgbClr val="0645AD"/>
                </a:solidFill>
                <a:effectLst/>
                <a:latin typeface="Arial" panose="020B0604020202020204" pitchFamily="34" charset="0"/>
                <a:hlinkClick r:id="rId13" tooltip="2008"/>
              </a:rPr>
              <a:t>2008</a:t>
            </a:r>
            <a:r>
              <a:rPr lang="cs-CZ" b="0" i="0" dirty="0">
                <a:solidFill>
                  <a:srgbClr val="202122"/>
                </a:solidFill>
                <a:effectLst/>
                <a:latin typeface="Arial" panose="020B0604020202020204" pitchFamily="34" charset="0"/>
              </a:rPr>
              <a:t>. Toto území je pod </a:t>
            </a:r>
            <a:r>
              <a:rPr lang="cs-CZ" b="0" i="0" u="none" strike="noStrike" dirty="0">
                <a:solidFill>
                  <a:srgbClr val="0645AD"/>
                </a:solidFill>
                <a:effectLst/>
                <a:latin typeface="Arial" panose="020B0604020202020204" pitchFamily="34" charset="0"/>
                <a:hlinkClick r:id="rId14" tooltip="Zámořské území Spojeného království"/>
              </a:rPr>
              <a:t>britskou korunou</a:t>
            </a:r>
            <a:r>
              <a:rPr lang="cs-CZ" b="0" i="0" dirty="0">
                <a:solidFill>
                  <a:srgbClr val="202122"/>
                </a:solidFill>
                <a:effectLst/>
                <a:latin typeface="Arial" panose="020B0604020202020204" pitchFamily="34" charset="0"/>
              </a:rPr>
              <a:t>, ale není součástí EU. Zákony těchto základen jsou sladěny se zákony Kyperské republiky. Proto, když </a:t>
            </a:r>
            <a:r>
              <a:rPr lang="cs-CZ" b="0" i="0" u="none" strike="noStrike" dirty="0">
                <a:solidFill>
                  <a:srgbClr val="0645AD"/>
                </a:solidFill>
                <a:effectLst/>
                <a:latin typeface="Arial" panose="020B0604020202020204" pitchFamily="34" charset="0"/>
                <a:hlinkClick r:id="rId15" tooltip="Kypr"/>
              </a:rPr>
              <a:t>Kypr</a:t>
            </a:r>
            <a:r>
              <a:rPr lang="cs-CZ" b="0" i="0" dirty="0">
                <a:solidFill>
                  <a:srgbClr val="202122"/>
                </a:solidFill>
                <a:effectLst/>
                <a:latin typeface="Arial" panose="020B0604020202020204" pitchFamily="34" charset="0"/>
              </a:rPr>
              <a:t> začal používat euro, i tyto základny jednostranně převzaly euro za vlastní měnu.</a:t>
            </a:r>
          </a:p>
          <a:p>
            <a:br>
              <a:rPr lang="cs-CZ" dirty="0"/>
            </a:br>
            <a:endParaRPr lang="cs-CZ" dirty="0"/>
          </a:p>
        </p:txBody>
      </p:sp>
    </p:spTree>
    <p:extLst>
      <p:ext uri="{BB962C8B-B14F-4D97-AF65-F5344CB8AC3E}">
        <p14:creationId xmlns:p14="http://schemas.microsoft.com/office/powerpoint/2010/main" val="1000235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3BC35C-DB4A-4C78-8A1C-D9C7817D1DB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C495259-3576-40C2-87A2-23F739E4F457}"/>
              </a:ext>
            </a:extLst>
          </p:cNvPr>
          <p:cNvSpPr>
            <a:spLocks noGrp="1"/>
          </p:cNvSpPr>
          <p:nvPr>
            <p:ph idx="1"/>
          </p:nvPr>
        </p:nvSpPr>
        <p:spPr/>
        <p:txBody>
          <a:bodyPr>
            <a:normAutofit/>
          </a:bodyPr>
          <a:lstStyle/>
          <a:p>
            <a:pPr marL="0" indent="0" algn="ctr">
              <a:buNone/>
            </a:pPr>
            <a:r>
              <a:rPr lang="cs-CZ" sz="6000" dirty="0"/>
              <a:t>DĚKUJI ZA POZORNOST</a:t>
            </a:r>
          </a:p>
        </p:txBody>
      </p:sp>
    </p:spTree>
    <p:extLst>
      <p:ext uri="{BB962C8B-B14F-4D97-AF65-F5344CB8AC3E}">
        <p14:creationId xmlns:p14="http://schemas.microsoft.com/office/powerpoint/2010/main" val="1471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6B896E-C3B1-4B42-85F4-C87C787FC718}"/>
              </a:ext>
            </a:extLst>
          </p:cNvPr>
          <p:cNvSpPr>
            <a:spLocks noGrp="1"/>
          </p:cNvSpPr>
          <p:nvPr>
            <p:ph type="title"/>
          </p:nvPr>
        </p:nvSpPr>
        <p:spPr/>
        <p:txBody>
          <a:bodyPr/>
          <a:lstStyle/>
          <a:p>
            <a:r>
              <a:rPr lang="cs-CZ" b="0" i="0" dirty="0">
                <a:solidFill>
                  <a:srgbClr val="000000"/>
                </a:solidFill>
                <a:effectLst/>
                <a:latin typeface="Arial" panose="020B0604020202020204" pitchFamily="34" charset="0"/>
              </a:rPr>
              <a:t> Mezinárodní měnový systém</a:t>
            </a:r>
            <a:endParaRPr lang="cs-CZ" dirty="0"/>
          </a:p>
        </p:txBody>
      </p:sp>
      <p:sp>
        <p:nvSpPr>
          <p:cNvPr id="3" name="Zástupný obsah 2">
            <a:extLst>
              <a:ext uri="{FF2B5EF4-FFF2-40B4-BE49-F238E27FC236}">
                <a16:creationId xmlns:a16="http://schemas.microsoft.com/office/drawing/2014/main" id="{AC5EE0B2-04F7-4A8F-B7B2-8EC0A5D2013F}"/>
              </a:ext>
            </a:extLst>
          </p:cNvPr>
          <p:cNvSpPr>
            <a:spLocks noGrp="1"/>
          </p:cNvSpPr>
          <p:nvPr>
            <p:ph idx="1"/>
          </p:nvPr>
        </p:nvSpPr>
        <p:spPr/>
        <p:txBody>
          <a:bodyPr>
            <a:normAutofit/>
          </a:bodyPr>
          <a:lstStyle/>
          <a:p>
            <a:pPr algn="l"/>
            <a:r>
              <a:rPr lang="cs-CZ" b="1" i="0" dirty="0">
                <a:solidFill>
                  <a:srgbClr val="000000"/>
                </a:solidFill>
                <a:effectLst/>
                <a:latin typeface="Arial" panose="020B0604020202020204" pitchFamily="34" charset="0"/>
              </a:rPr>
              <a:t>Mezinárodní měnový systém je soustavou peněžních vztahu ve světovém hospodářství.</a:t>
            </a:r>
            <a:endParaRPr lang="cs-CZ" b="0" i="0" dirty="0">
              <a:solidFill>
                <a:srgbClr val="000000"/>
              </a:solidFill>
              <a:effectLst/>
              <a:latin typeface="Times New Roman" panose="02020603050405020304" pitchFamily="18" charset="0"/>
            </a:endParaRPr>
          </a:p>
          <a:p>
            <a:pPr algn="l"/>
            <a:r>
              <a:rPr lang="cs-CZ" b="0" i="0" dirty="0">
                <a:solidFill>
                  <a:srgbClr val="000000"/>
                </a:solidFill>
                <a:effectLst/>
                <a:latin typeface="Arial" panose="020B0604020202020204" pitchFamily="34" charset="0"/>
              </a:rPr>
              <a:t>V minulosti prošel složitým vývojem (</a:t>
            </a:r>
            <a:r>
              <a:rPr lang="cs-CZ" b="0" i="0" dirty="0">
                <a:solidFill>
                  <a:srgbClr val="000000"/>
                </a:solidFill>
                <a:effectLst/>
                <a:latin typeface="Arial" panose="020B0604020202020204" pitchFamily="34" charset="0"/>
                <a:hlinkClick r:id="rId2"/>
              </a:rPr>
              <a:t>zlatý standard </a:t>
            </a:r>
            <a:r>
              <a:rPr lang="cs-CZ" b="0" i="0" dirty="0">
                <a:solidFill>
                  <a:srgbClr val="000000"/>
                </a:solidFill>
                <a:effectLst/>
                <a:latin typeface="Arial" panose="020B0604020202020204" pitchFamily="34" charset="0"/>
              </a:rPr>
              <a:t>atd.), jeho dnešní podobu určují </a:t>
            </a:r>
            <a:r>
              <a:rPr lang="cs-CZ" b="1" i="0" dirty="0">
                <a:solidFill>
                  <a:srgbClr val="000000"/>
                </a:solidFill>
                <a:effectLst/>
                <a:latin typeface="Arial" panose="020B0604020202020204" pitchFamily="34" charset="0"/>
              </a:rPr>
              <a:t>Kingstonské dohody z roku 1976</a:t>
            </a:r>
            <a:r>
              <a:rPr lang="cs-CZ" b="0" i="0" dirty="0">
                <a:solidFill>
                  <a:srgbClr val="000000"/>
                </a:solidFill>
                <a:effectLst/>
                <a:latin typeface="Arial" panose="020B0604020202020204" pitchFamily="34" charset="0"/>
              </a:rPr>
              <a:t>.</a:t>
            </a:r>
            <a:endParaRPr lang="cs-CZ" b="0" i="0" dirty="0">
              <a:solidFill>
                <a:srgbClr val="000000"/>
              </a:solidFill>
              <a:effectLst/>
              <a:latin typeface="Times New Roman" panose="02020603050405020304" pitchFamily="18" charset="0"/>
            </a:endParaRPr>
          </a:p>
          <a:p>
            <a:pPr algn="l"/>
            <a:r>
              <a:rPr lang="cs-CZ" b="0" i="0" dirty="0">
                <a:solidFill>
                  <a:srgbClr val="000000"/>
                </a:solidFill>
                <a:effectLst/>
                <a:latin typeface="Arial" panose="020B0604020202020204" pitchFamily="34" charset="0"/>
              </a:rPr>
              <a:t>Mezinárodní měnový systém tvoří:</a:t>
            </a:r>
            <a:endParaRPr lang="cs-CZ" b="0" i="0" dirty="0">
              <a:solidFill>
                <a:srgbClr val="000000"/>
              </a:solidFill>
              <a:effectLst/>
              <a:latin typeface="Times New Roman" panose="02020603050405020304" pitchFamily="18" charset="0"/>
            </a:endParaRPr>
          </a:p>
          <a:p>
            <a:pPr algn="l"/>
            <a:r>
              <a:rPr lang="cs-CZ" sz="2200" b="0" i="0" dirty="0">
                <a:solidFill>
                  <a:srgbClr val="000000"/>
                </a:solidFill>
                <a:effectLst/>
                <a:latin typeface="Arial" panose="020B0604020202020204" pitchFamily="34" charset="0"/>
              </a:rPr>
              <a:t>různé měnové prostředky:</a:t>
            </a:r>
            <a:endParaRPr lang="cs-CZ" sz="22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cs-CZ" sz="2200" b="1" i="0" dirty="0">
                <a:solidFill>
                  <a:srgbClr val="000000"/>
                </a:solidFill>
                <a:effectLst/>
                <a:latin typeface="Arial" panose="020B0604020202020204" pitchFamily="34" charset="0"/>
              </a:rPr>
              <a:t>národní měny</a:t>
            </a:r>
            <a:r>
              <a:rPr lang="cs-CZ" sz="2200" b="0" i="0" dirty="0">
                <a:solidFill>
                  <a:srgbClr val="000000"/>
                </a:solidFill>
                <a:effectLst/>
                <a:latin typeface="Arial" panose="020B0604020202020204" pitchFamily="34" charset="0"/>
              </a:rPr>
              <a:t> jednotlivých zemí,</a:t>
            </a:r>
            <a:endParaRPr lang="cs-CZ" sz="22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cs-CZ" sz="2200" b="1" i="0" dirty="0">
                <a:solidFill>
                  <a:srgbClr val="000000"/>
                </a:solidFill>
                <a:effectLst/>
                <a:latin typeface="Arial" panose="020B0604020202020204" pitchFamily="34" charset="0"/>
              </a:rPr>
              <a:t>regionální nadnárodní měny</a:t>
            </a:r>
            <a:r>
              <a:rPr lang="cs-CZ" sz="2200" b="0" i="0" dirty="0">
                <a:solidFill>
                  <a:srgbClr val="000000"/>
                </a:solidFill>
                <a:effectLst/>
                <a:latin typeface="Arial" panose="020B0604020202020204" pitchFamily="34" charset="0"/>
              </a:rPr>
              <a:t> (ECU, dnes euro),</a:t>
            </a:r>
            <a:endParaRPr lang="cs-CZ" sz="22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cs-CZ" sz="2200" b="1" i="0" dirty="0">
                <a:solidFill>
                  <a:srgbClr val="000000"/>
                </a:solidFill>
                <a:effectLst/>
                <a:latin typeface="Arial" panose="020B0604020202020204" pitchFamily="34" charset="0"/>
              </a:rPr>
              <a:t>zvláštní práva čerpání</a:t>
            </a:r>
            <a:r>
              <a:rPr lang="cs-CZ" sz="2200" b="0" i="0" dirty="0">
                <a:solidFill>
                  <a:srgbClr val="000000"/>
                </a:solidFill>
                <a:effectLst/>
                <a:latin typeface="Arial" panose="020B0604020202020204" pitchFamily="34" charset="0"/>
              </a:rPr>
              <a:t> (SDR) - jednotka zřízená k mezinárodnímu zúčtování (bezhotovostní) prostředků členů MMF.</a:t>
            </a:r>
            <a:endParaRPr lang="cs-CZ" sz="2200" b="0" i="0" dirty="0">
              <a:solidFill>
                <a:srgbClr val="000000"/>
              </a:solidFill>
              <a:effectLst/>
              <a:latin typeface="Times New Roman" panose="02020603050405020304" pitchFamily="18" charset="0"/>
            </a:endParaRPr>
          </a:p>
          <a:p>
            <a:endParaRPr lang="cs-CZ" dirty="0"/>
          </a:p>
        </p:txBody>
      </p:sp>
    </p:spTree>
    <p:extLst>
      <p:ext uri="{BB962C8B-B14F-4D97-AF65-F5344CB8AC3E}">
        <p14:creationId xmlns:p14="http://schemas.microsoft.com/office/powerpoint/2010/main" val="51390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12924-5804-4C0F-ACEF-72A37344B71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56B1ED7-7939-4097-9089-A82F9FE8E9CA}"/>
              </a:ext>
            </a:extLst>
          </p:cNvPr>
          <p:cNvSpPr>
            <a:spLocks noGrp="1"/>
          </p:cNvSpPr>
          <p:nvPr>
            <p:ph idx="1"/>
          </p:nvPr>
        </p:nvSpPr>
        <p:spPr/>
        <p:txBody>
          <a:bodyPr/>
          <a:lstStyle/>
          <a:p>
            <a:pPr marL="0" indent="0" algn="l">
              <a:buNone/>
            </a:pPr>
            <a:r>
              <a:rPr lang="cs-CZ" b="1" i="0" dirty="0">
                <a:solidFill>
                  <a:srgbClr val="000000"/>
                </a:solidFill>
                <a:effectLst/>
                <a:latin typeface="Arial" panose="020B0604020202020204" pitchFamily="34" charset="0"/>
              </a:rPr>
              <a:t>Instituce </a:t>
            </a:r>
            <a:r>
              <a:rPr lang="cs-CZ" b="0" i="0" dirty="0">
                <a:solidFill>
                  <a:srgbClr val="000000"/>
                </a:solidFill>
                <a:effectLst/>
                <a:latin typeface="Arial" panose="020B0604020202020204" pitchFamily="34" charset="0"/>
              </a:rPr>
              <a:t>měnového systému, především </a:t>
            </a:r>
            <a:r>
              <a:rPr lang="cs-CZ" b="1" i="0" dirty="0">
                <a:solidFill>
                  <a:srgbClr val="000000"/>
                </a:solidFill>
                <a:effectLst/>
                <a:latin typeface="Arial" panose="020B0604020202020204" pitchFamily="34" charset="0"/>
                <a:hlinkClick r:id="rId2"/>
              </a:rPr>
              <a:t>Mezinárodní měnový fond</a:t>
            </a:r>
            <a:r>
              <a:rPr lang="cs-CZ" b="1" i="0" dirty="0">
                <a:solidFill>
                  <a:srgbClr val="000000"/>
                </a:solidFill>
                <a:effectLst/>
                <a:latin typeface="Arial" panose="020B0604020202020204" pitchFamily="34" charset="0"/>
              </a:rPr>
              <a:t> </a:t>
            </a:r>
            <a:r>
              <a:rPr lang="cs-CZ" b="0" i="0" dirty="0">
                <a:solidFill>
                  <a:srgbClr val="000000"/>
                </a:solidFill>
                <a:effectLst/>
                <a:latin typeface="Arial" panose="020B0604020202020204" pitchFamily="34" charset="0"/>
              </a:rPr>
              <a:t>(MMF) a </a:t>
            </a:r>
            <a:r>
              <a:rPr lang="cs-CZ" b="1" i="0" dirty="0">
                <a:solidFill>
                  <a:srgbClr val="000000"/>
                </a:solidFill>
                <a:effectLst/>
                <a:latin typeface="Arial" panose="020B0604020202020204" pitchFamily="34" charset="0"/>
              </a:rPr>
              <a:t>Světová banka</a:t>
            </a:r>
            <a:r>
              <a:rPr lang="cs-CZ" b="0" i="0" dirty="0">
                <a:solidFill>
                  <a:srgbClr val="000000"/>
                </a:solidFill>
                <a:effectLst/>
                <a:latin typeface="Arial" panose="020B0604020202020204" pitchFamily="34" charset="0"/>
              </a:rPr>
              <a:t>.</a:t>
            </a:r>
            <a:endParaRPr lang="cs-CZ" b="0" i="0" dirty="0">
              <a:solidFill>
                <a:srgbClr val="000000"/>
              </a:solidFill>
              <a:effectLst/>
              <a:latin typeface="Times New Roman" panose="02020603050405020304" pitchFamily="18" charset="0"/>
            </a:endParaRPr>
          </a:p>
          <a:p>
            <a:pPr algn="l"/>
            <a:r>
              <a:rPr lang="cs-CZ" b="0" i="0" dirty="0">
                <a:solidFill>
                  <a:srgbClr val="000000"/>
                </a:solidFill>
                <a:effectLst/>
                <a:latin typeface="Arial" panose="020B0604020202020204" pitchFamily="34" charset="0"/>
              </a:rPr>
              <a:t>Na základě Kingstonských dohod byl přijat </a:t>
            </a:r>
            <a:r>
              <a:rPr lang="cs-CZ" b="1" i="0" dirty="0">
                <a:solidFill>
                  <a:srgbClr val="000000"/>
                </a:solidFill>
                <a:effectLst/>
                <a:latin typeface="Arial" panose="020B0604020202020204" pitchFamily="34" charset="0"/>
              </a:rPr>
              <a:t>systém volných neboli plovoucích kurzů - </a:t>
            </a:r>
            <a:r>
              <a:rPr lang="cs-CZ" b="1" i="0" dirty="0" err="1">
                <a:solidFill>
                  <a:srgbClr val="000000"/>
                </a:solidFill>
                <a:effectLst/>
                <a:latin typeface="Arial" panose="020B0604020202020204" pitchFamily="34" charset="0"/>
              </a:rPr>
              <a:t>floating</a:t>
            </a:r>
            <a:r>
              <a:rPr lang="cs-CZ" b="0" i="0" dirty="0">
                <a:solidFill>
                  <a:srgbClr val="000000"/>
                </a:solidFill>
                <a:effectLst/>
                <a:latin typeface="Arial" panose="020B0604020202020204" pitchFamily="34" charset="0"/>
              </a:rPr>
              <a:t>, kdy kurz se tvoří na základě nabídky a poptávky po měnách. Jednotlivé země však mohou uzavírat </a:t>
            </a:r>
            <a:r>
              <a:rPr lang="cs-CZ" b="1" i="0" dirty="0">
                <a:solidFill>
                  <a:srgbClr val="000000"/>
                </a:solidFill>
                <a:effectLst/>
                <a:latin typeface="Arial" panose="020B0604020202020204" pitchFamily="34" charset="0"/>
              </a:rPr>
              <a:t>dohody o pevných (fixních) kurzech</a:t>
            </a:r>
            <a:r>
              <a:rPr lang="cs-CZ" b="0" i="0" dirty="0">
                <a:solidFill>
                  <a:srgbClr val="000000"/>
                </a:solidFill>
                <a:effectLst/>
                <a:latin typeface="Arial" panose="020B0604020202020204" pitchFamily="34" charset="0"/>
              </a:rPr>
              <a:t> - například </a:t>
            </a:r>
            <a:r>
              <a:rPr lang="cs-CZ" b="1" i="0" dirty="0">
                <a:solidFill>
                  <a:srgbClr val="000000"/>
                </a:solidFill>
                <a:effectLst/>
                <a:latin typeface="Arial" panose="020B0604020202020204" pitchFamily="34" charset="0"/>
              </a:rPr>
              <a:t>Evropská měnová unie</a:t>
            </a:r>
            <a:r>
              <a:rPr lang="cs-CZ" b="0" i="0" dirty="0">
                <a:solidFill>
                  <a:srgbClr val="000000"/>
                </a:solidFill>
                <a:effectLst/>
                <a:latin typeface="Arial" panose="020B0604020202020204" pitchFamily="34" charset="0"/>
              </a:rPr>
              <a:t> EMU a její euro, které má pevné přepočítací koeficienty na současné národní měny zemí eurozóny až do okamžiku, než budou národní měny definitivně zrušena a nahrazeny eurem (1.1.2002).</a:t>
            </a:r>
            <a:endParaRPr lang="cs-CZ" b="0" i="0" dirty="0">
              <a:solidFill>
                <a:srgbClr val="000000"/>
              </a:solidFill>
              <a:effectLst/>
              <a:latin typeface="Times New Roman" panose="02020603050405020304" pitchFamily="18" charset="0"/>
            </a:endParaRPr>
          </a:p>
          <a:p>
            <a:endParaRPr lang="cs-CZ" dirty="0"/>
          </a:p>
        </p:txBody>
      </p:sp>
    </p:spTree>
    <p:extLst>
      <p:ext uri="{BB962C8B-B14F-4D97-AF65-F5344CB8AC3E}">
        <p14:creationId xmlns:p14="http://schemas.microsoft.com/office/powerpoint/2010/main" val="3919498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5D6E62-7C98-487D-BB1C-38D3830CE134}"/>
              </a:ext>
            </a:extLst>
          </p:cNvPr>
          <p:cNvSpPr>
            <a:spLocks noGrp="1"/>
          </p:cNvSpPr>
          <p:nvPr>
            <p:ph type="title"/>
          </p:nvPr>
        </p:nvSpPr>
        <p:spPr/>
        <p:txBody>
          <a:bodyPr/>
          <a:lstStyle/>
          <a:p>
            <a:r>
              <a:rPr lang="cs-CZ" b="1" i="0" dirty="0">
                <a:solidFill>
                  <a:srgbClr val="333333"/>
                </a:solidFill>
                <a:effectLst/>
                <a:latin typeface="Martel"/>
              </a:rPr>
              <a:t>Měnový kurz</a:t>
            </a:r>
            <a:endParaRPr lang="cs-CZ" dirty="0"/>
          </a:p>
        </p:txBody>
      </p:sp>
      <p:sp>
        <p:nvSpPr>
          <p:cNvPr id="3" name="Zástupný obsah 2">
            <a:extLst>
              <a:ext uri="{FF2B5EF4-FFF2-40B4-BE49-F238E27FC236}">
                <a16:creationId xmlns:a16="http://schemas.microsoft.com/office/drawing/2014/main" id="{D6F07151-EA61-4269-A235-72ACDFB4A188}"/>
              </a:ext>
            </a:extLst>
          </p:cNvPr>
          <p:cNvSpPr>
            <a:spLocks noGrp="1"/>
          </p:cNvSpPr>
          <p:nvPr>
            <p:ph idx="1"/>
          </p:nvPr>
        </p:nvSpPr>
        <p:spPr/>
        <p:txBody>
          <a:bodyPr>
            <a:normAutofit fontScale="70000" lnSpcReduction="20000"/>
          </a:bodyPr>
          <a:lstStyle/>
          <a:p>
            <a:pPr algn="just"/>
            <a:r>
              <a:rPr lang="cs-CZ" b="1" i="0" dirty="0">
                <a:solidFill>
                  <a:srgbClr val="333333"/>
                </a:solidFill>
                <a:effectLst/>
                <a:latin typeface="Martel"/>
              </a:rPr>
              <a:t>Měnový kurz je jedna ze základních ekonomických veličin, se kterou se setkáváme často. Hlavně když jedeme na dovolenou a chceme vědět, kolik euro za kolik korun dostaneme. Víte ale o měnovém kurzu vše, co se vyplatí znát? Otestujte se.</a:t>
            </a:r>
          </a:p>
          <a:p>
            <a:pPr algn="just"/>
            <a:r>
              <a:rPr lang="cs-CZ" b="0" i="0" u="sng" dirty="0">
                <a:solidFill>
                  <a:srgbClr val="005727"/>
                </a:solidFill>
                <a:effectLst/>
                <a:latin typeface="Martel"/>
                <a:hlinkClick r:id="rId2" tooltip="Měnový kurz - kurzovní lístky"/>
              </a:rPr>
              <a:t>Měnový kurz</a:t>
            </a:r>
            <a:r>
              <a:rPr lang="cs-CZ" b="0" i="0" dirty="0">
                <a:solidFill>
                  <a:srgbClr val="333333"/>
                </a:solidFill>
                <a:effectLst/>
                <a:latin typeface="Martel"/>
              </a:rPr>
              <a:t> je ve zkratce cena peněz. Tedy v případě Česka je to </a:t>
            </a:r>
            <a:r>
              <a:rPr lang="cs-CZ" b="1" i="0" dirty="0">
                <a:solidFill>
                  <a:srgbClr val="333333"/>
                </a:solidFill>
                <a:effectLst/>
                <a:latin typeface="Martel"/>
              </a:rPr>
              <a:t>cena české koruny na světových devizových trzích</a:t>
            </a:r>
            <a:r>
              <a:rPr lang="cs-CZ" b="0" i="0" dirty="0">
                <a:solidFill>
                  <a:srgbClr val="333333"/>
                </a:solidFill>
                <a:effectLst/>
                <a:latin typeface="Martel"/>
              </a:rPr>
              <a:t>. </a:t>
            </a:r>
          </a:p>
          <a:p>
            <a:pPr algn="just"/>
            <a:r>
              <a:rPr lang="cs-CZ" b="0" i="0" dirty="0">
                <a:solidFill>
                  <a:srgbClr val="333333"/>
                </a:solidFill>
                <a:effectLst/>
                <a:latin typeface="Martel"/>
              </a:rPr>
              <a:t>V minulosti se měnový kurz určoval různými způsoby. Před první světovou válkou byla rozhodující například cena zlata a hodnota zlata ve měně (</a:t>
            </a:r>
            <a:r>
              <a:rPr lang="cs-CZ" b="1" i="0" dirty="0">
                <a:solidFill>
                  <a:srgbClr val="333333"/>
                </a:solidFill>
                <a:effectLst/>
                <a:latin typeface="Martel"/>
              </a:rPr>
              <a:t>tzv. zlatý standard</a:t>
            </a:r>
            <a:r>
              <a:rPr lang="cs-CZ" b="0" i="0" dirty="0">
                <a:solidFill>
                  <a:srgbClr val="333333"/>
                </a:solidFill>
                <a:effectLst/>
                <a:latin typeface="Martel"/>
              </a:rPr>
              <a:t>). Po druhé světové válce zase vznikl </a:t>
            </a:r>
            <a:r>
              <a:rPr lang="cs-CZ" b="1" i="0" dirty="0">
                <a:solidFill>
                  <a:srgbClr val="333333"/>
                </a:solidFill>
                <a:effectLst/>
                <a:latin typeface="Martel"/>
              </a:rPr>
              <a:t>tzv. </a:t>
            </a:r>
            <a:r>
              <a:rPr lang="cs-CZ" b="1" i="0" dirty="0" err="1">
                <a:solidFill>
                  <a:srgbClr val="333333"/>
                </a:solidFill>
                <a:effectLst/>
                <a:latin typeface="Martel"/>
              </a:rPr>
              <a:t>bretton-woodský</a:t>
            </a:r>
            <a:r>
              <a:rPr lang="cs-CZ" b="1" i="0" dirty="0">
                <a:solidFill>
                  <a:srgbClr val="333333"/>
                </a:solidFill>
                <a:effectLst/>
                <a:latin typeface="Martel"/>
              </a:rPr>
              <a:t> systém</a:t>
            </a:r>
            <a:r>
              <a:rPr lang="cs-CZ" b="0" i="0" dirty="0">
                <a:solidFill>
                  <a:srgbClr val="333333"/>
                </a:solidFill>
                <a:effectLst/>
                <a:latin typeface="Martel"/>
              </a:rPr>
              <a:t>, který administrativně určoval kurzy jednotlivých měn k americkému dolaru. V dnešní době většinou platí, že měnový kurz je </a:t>
            </a:r>
            <a:r>
              <a:rPr lang="cs-CZ" b="1" i="0" dirty="0">
                <a:solidFill>
                  <a:srgbClr val="333333"/>
                </a:solidFill>
                <a:effectLst/>
                <a:latin typeface="Martel"/>
              </a:rPr>
              <a:t>tvořen poptávkou a nabídkou měny na devizových trzích</a:t>
            </a:r>
            <a:r>
              <a:rPr lang="cs-CZ" b="0" i="0" dirty="0">
                <a:solidFill>
                  <a:srgbClr val="333333"/>
                </a:solidFill>
                <a:effectLst/>
                <a:latin typeface="Martel"/>
              </a:rPr>
              <a:t>. S tím, že velikost měnového kurzu čas od času ovlivňuje centrální banka devizovými operacemi na trhu.</a:t>
            </a:r>
          </a:p>
          <a:p>
            <a:pPr algn="just"/>
            <a:r>
              <a:rPr lang="cs-CZ" b="0" i="0" dirty="0">
                <a:solidFill>
                  <a:srgbClr val="333333"/>
                </a:solidFill>
                <a:effectLst/>
                <a:latin typeface="Martel"/>
              </a:rPr>
              <a:t>Kurz, který je určován čistě situací na devizovém trhu, je </a:t>
            </a:r>
            <a:r>
              <a:rPr lang="cs-CZ" b="1" i="0" dirty="0">
                <a:solidFill>
                  <a:srgbClr val="333333"/>
                </a:solidFill>
                <a:effectLst/>
                <a:latin typeface="Martel"/>
              </a:rPr>
              <a:t>nazýván jako plovoucí (</a:t>
            </a:r>
            <a:r>
              <a:rPr lang="cs-CZ" b="1" i="0" dirty="0" err="1">
                <a:solidFill>
                  <a:srgbClr val="333333"/>
                </a:solidFill>
                <a:effectLst/>
                <a:latin typeface="Martel"/>
              </a:rPr>
              <a:t>floating</a:t>
            </a:r>
            <a:r>
              <a:rPr lang="cs-CZ" b="1" i="0" dirty="0">
                <a:solidFill>
                  <a:srgbClr val="333333"/>
                </a:solidFill>
                <a:effectLst/>
                <a:latin typeface="Martel"/>
              </a:rPr>
              <a:t>)</a:t>
            </a:r>
            <a:r>
              <a:rPr lang="cs-CZ" b="0" i="0" dirty="0">
                <a:solidFill>
                  <a:srgbClr val="333333"/>
                </a:solidFill>
                <a:effectLst/>
                <a:latin typeface="Martel"/>
              </a:rPr>
              <a:t>, případně jako plovoucí s intervencemi centrální banky (</a:t>
            </a:r>
            <a:r>
              <a:rPr lang="cs-CZ" b="1" i="0" dirty="0" err="1">
                <a:solidFill>
                  <a:srgbClr val="333333"/>
                </a:solidFill>
                <a:effectLst/>
                <a:latin typeface="Martel"/>
              </a:rPr>
              <a:t>managed</a:t>
            </a:r>
            <a:r>
              <a:rPr lang="cs-CZ" b="1" i="0" dirty="0">
                <a:solidFill>
                  <a:srgbClr val="333333"/>
                </a:solidFill>
                <a:effectLst/>
                <a:latin typeface="Martel"/>
              </a:rPr>
              <a:t> </a:t>
            </a:r>
            <a:r>
              <a:rPr lang="cs-CZ" b="1" i="0" dirty="0" err="1">
                <a:solidFill>
                  <a:srgbClr val="333333"/>
                </a:solidFill>
                <a:effectLst/>
                <a:latin typeface="Martel"/>
              </a:rPr>
              <a:t>floating</a:t>
            </a:r>
            <a:r>
              <a:rPr lang="cs-CZ" b="0" i="0" dirty="0">
                <a:solidFill>
                  <a:srgbClr val="333333"/>
                </a:solidFill>
                <a:effectLst/>
                <a:latin typeface="Martel"/>
              </a:rPr>
              <a:t>). Pokud je kurz stanoven administrativně centrální institucí jako hodnota domácí měny k cizí měně, je tento kurz </a:t>
            </a:r>
            <a:r>
              <a:rPr lang="cs-CZ" b="1" i="0" dirty="0">
                <a:solidFill>
                  <a:srgbClr val="333333"/>
                </a:solidFill>
                <a:effectLst/>
                <a:latin typeface="Martel"/>
              </a:rPr>
              <a:t>nazýván jako fixní</a:t>
            </a:r>
            <a:r>
              <a:rPr lang="cs-CZ" b="0" i="0" dirty="0">
                <a:solidFill>
                  <a:srgbClr val="333333"/>
                </a:solidFill>
                <a:effectLst/>
                <a:latin typeface="Martel"/>
              </a:rPr>
              <a:t>.</a:t>
            </a:r>
          </a:p>
          <a:p>
            <a:pPr algn="just"/>
            <a:r>
              <a:rPr lang="cs-CZ" b="0" i="0" dirty="0">
                <a:solidFill>
                  <a:srgbClr val="333333"/>
                </a:solidFill>
                <a:effectLst/>
                <a:latin typeface="Martel"/>
              </a:rPr>
              <a:t>Český měnový kurz je v současné době víceméně volný a je určován devizovým trhem.</a:t>
            </a:r>
          </a:p>
          <a:p>
            <a:endParaRPr lang="cs-CZ" dirty="0"/>
          </a:p>
        </p:txBody>
      </p:sp>
    </p:spTree>
    <p:extLst>
      <p:ext uri="{BB962C8B-B14F-4D97-AF65-F5344CB8AC3E}">
        <p14:creationId xmlns:p14="http://schemas.microsoft.com/office/powerpoint/2010/main" val="1925683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9D59E8-2535-4D53-B10D-9551910882F5}"/>
              </a:ext>
            </a:extLst>
          </p:cNvPr>
          <p:cNvSpPr>
            <a:spLocks noGrp="1"/>
          </p:cNvSpPr>
          <p:nvPr>
            <p:ph type="title"/>
          </p:nvPr>
        </p:nvSpPr>
        <p:spPr/>
        <p:txBody>
          <a:bodyPr/>
          <a:lstStyle/>
          <a:p>
            <a:r>
              <a:rPr lang="cs-CZ" b="1" i="0" dirty="0">
                <a:solidFill>
                  <a:srgbClr val="333333"/>
                </a:solidFill>
                <a:effectLst/>
                <a:latin typeface="Martel"/>
              </a:rPr>
              <a:t>Valuty nebo devizy</a:t>
            </a:r>
            <a:br>
              <a:rPr lang="cs-CZ" b="1" i="0" dirty="0">
                <a:solidFill>
                  <a:srgbClr val="333333"/>
                </a:solidFill>
                <a:effectLst/>
                <a:latin typeface="Martel"/>
              </a:rPr>
            </a:br>
            <a:endParaRPr lang="cs-CZ" dirty="0"/>
          </a:p>
        </p:txBody>
      </p:sp>
      <p:sp>
        <p:nvSpPr>
          <p:cNvPr id="3" name="Zástupný obsah 2">
            <a:extLst>
              <a:ext uri="{FF2B5EF4-FFF2-40B4-BE49-F238E27FC236}">
                <a16:creationId xmlns:a16="http://schemas.microsoft.com/office/drawing/2014/main" id="{5E2D88DE-DEF6-4325-B8DD-C4C92B3FB052}"/>
              </a:ext>
            </a:extLst>
          </p:cNvPr>
          <p:cNvSpPr>
            <a:spLocks noGrp="1"/>
          </p:cNvSpPr>
          <p:nvPr>
            <p:ph idx="1"/>
          </p:nvPr>
        </p:nvSpPr>
        <p:spPr/>
        <p:txBody>
          <a:bodyPr>
            <a:normAutofit fontScale="92500" lnSpcReduction="20000"/>
          </a:bodyPr>
          <a:lstStyle/>
          <a:p>
            <a:pPr algn="just"/>
            <a:r>
              <a:rPr lang="cs-CZ" b="0" i="0" dirty="0">
                <a:solidFill>
                  <a:srgbClr val="333333"/>
                </a:solidFill>
                <a:effectLst/>
                <a:latin typeface="Martel"/>
              </a:rPr>
              <a:t>Devizový kurz je zažitý výraz pro směnný kurz všech forem peněz, přesněji se ovšem devizový kurz týká pouze </a:t>
            </a:r>
            <a:r>
              <a:rPr lang="cs-CZ" b="1" i="0" dirty="0">
                <a:solidFill>
                  <a:srgbClr val="333333"/>
                </a:solidFill>
                <a:effectLst/>
                <a:latin typeface="Martel"/>
              </a:rPr>
              <a:t>bezhotovostních transakcí</a:t>
            </a:r>
            <a:r>
              <a:rPr lang="cs-CZ" b="0" i="0" dirty="0">
                <a:solidFill>
                  <a:srgbClr val="333333"/>
                </a:solidFill>
                <a:effectLst/>
                <a:latin typeface="Martel"/>
              </a:rPr>
              <a:t>. Kdežto při směně ve směnárně a získání hotovosti v cizí měně se používá tzv. </a:t>
            </a:r>
            <a:r>
              <a:rPr lang="cs-CZ" b="1" i="0" dirty="0">
                <a:solidFill>
                  <a:srgbClr val="333333"/>
                </a:solidFill>
                <a:effectLst/>
                <a:latin typeface="Martel"/>
              </a:rPr>
              <a:t>valutový kurz</a:t>
            </a:r>
            <a:r>
              <a:rPr lang="cs-CZ" b="0" i="0" dirty="0">
                <a:solidFill>
                  <a:srgbClr val="333333"/>
                </a:solidFill>
                <a:effectLst/>
                <a:latin typeface="Martel"/>
              </a:rPr>
              <a:t>. Valuty jsou cizí měna v hotovosti, devizy jsou cizí měna na bankovním účtu, tedy v </a:t>
            </a:r>
            <a:r>
              <a:rPr lang="cs-CZ" b="0" i="0" dirty="0" err="1">
                <a:solidFill>
                  <a:srgbClr val="333333"/>
                </a:solidFill>
                <a:effectLst/>
                <a:latin typeface="Martel"/>
              </a:rPr>
              <a:t>bezhotovosti</a:t>
            </a:r>
            <a:r>
              <a:rPr lang="cs-CZ" b="0" i="0" dirty="0">
                <a:solidFill>
                  <a:srgbClr val="333333"/>
                </a:solidFill>
                <a:effectLst/>
                <a:latin typeface="Martel"/>
              </a:rPr>
              <a:t>.</a:t>
            </a:r>
          </a:p>
          <a:p>
            <a:pPr algn="just"/>
            <a:r>
              <a:rPr lang="cs-CZ" b="0" i="0" dirty="0">
                <a:solidFill>
                  <a:srgbClr val="333333"/>
                </a:solidFill>
                <a:effectLst/>
                <a:latin typeface="Martel"/>
              </a:rPr>
              <a:t>V praxi často platí, že devizový kurz, ten bezhotovostní, je </a:t>
            </a:r>
            <a:r>
              <a:rPr lang="cs-CZ" b="1" i="0" dirty="0">
                <a:solidFill>
                  <a:srgbClr val="333333"/>
                </a:solidFill>
                <a:effectLst/>
                <a:latin typeface="Martel"/>
              </a:rPr>
              <a:t>výhodnější než valutový</a:t>
            </a:r>
            <a:r>
              <a:rPr lang="cs-CZ" b="0" i="0" dirty="0">
                <a:solidFill>
                  <a:srgbClr val="333333"/>
                </a:solidFill>
                <a:effectLst/>
                <a:latin typeface="Martel"/>
              </a:rPr>
              <a:t>. S valutami a s hotovostí je totiž spojena řada rizik, například krádež, směnárny také musí platit nájem a pracovní sílu, která manipuluje s hotovostí. Proto je devizový kurz často o dost méně výhodný, směnárny si tím kompenzují vyšší náklady spojené s výměnou peněz v hotovosti.</a:t>
            </a:r>
          </a:p>
          <a:p>
            <a:pPr algn="just"/>
            <a:r>
              <a:rPr lang="cs-CZ" b="1" i="0" dirty="0">
                <a:solidFill>
                  <a:srgbClr val="333333"/>
                </a:solidFill>
                <a:effectLst/>
                <a:latin typeface="Martel"/>
              </a:rPr>
              <a:t>TIP:</a:t>
            </a:r>
            <a:r>
              <a:rPr lang="cs-CZ" b="0" i="0" dirty="0">
                <a:solidFill>
                  <a:srgbClr val="333333"/>
                </a:solidFill>
                <a:effectLst/>
                <a:latin typeface="Martel"/>
              </a:rPr>
              <a:t> V praxi tak často vyjde mnohem výhodněji vybrat v zahraničí peníze z bankomatu s českou platební kartou, než </a:t>
            </a:r>
            <a:r>
              <a:rPr lang="cs-CZ" b="0" i="0" u="sng" dirty="0">
                <a:solidFill>
                  <a:srgbClr val="005727"/>
                </a:solidFill>
                <a:effectLst/>
                <a:latin typeface="Martel"/>
                <a:hlinkClick r:id="rId2" tooltip="Jak si na dovolené vyměnit peníze"/>
              </a:rPr>
              <a:t>měnit peníze v hotovosti ve směnárně</a:t>
            </a:r>
            <a:r>
              <a:rPr lang="cs-CZ" b="0" i="0" dirty="0">
                <a:solidFill>
                  <a:srgbClr val="333333"/>
                </a:solidFill>
                <a:effectLst/>
                <a:latin typeface="Martel"/>
              </a:rPr>
              <a:t>.</a:t>
            </a:r>
          </a:p>
          <a:p>
            <a:endParaRPr lang="cs-CZ" dirty="0"/>
          </a:p>
        </p:txBody>
      </p:sp>
    </p:spTree>
    <p:extLst>
      <p:ext uri="{BB962C8B-B14F-4D97-AF65-F5344CB8AC3E}">
        <p14:creationId xmlns:p14="http://schemas.microsoft.com/office/powerpoint/2010/main" val="39599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C3A161-0FEE-48EE-B8E6-884ECA4190BF}"/>
              </a:ext>
            </a:extLst>
          </p:cNvPr>
          <p:cNvSpPr>
            <a:spLocks noGrp="1"/>
          </p:cNvSpPr>
          <p:nvPr>
            <p:ph type="title"/>
          </p:nvPr>
        </p:nvSpPr>
        <p:spPr/>
        <p:txBody>
          <a:bodyPr/>
          <a:lstStyle/>
          <a:p>
            <a:r>
              <a:rPr lang="cs-CZ" b="1" i="0" dirty="0">
                <a:solidFill>
                  <a:srgbClr val="333333"/>
                </a:solidFill>
                <a:effectLst/>
                <a:latin typeface="Martel"/>
              </a:rPr>
              <a:t>Kdo určuje měnový kurz?</a:t>
            </a:r>
            <a:br>
              <a:rPr lang="cs-CZ" b="1" i="0" dirty="0">
                <a:solidFill>
                  <a:srgbClr val="333333"/>
                </a:solidFill>
                <a:effectLst/>
                <a:latin typeface="Martel"/>
              </a:rPr>
            </a:br>
            <a:endParaRPr lang="cs-CZ" dirty="0"/>
          </a:p>
        </p:txBody>
      </p:sp>
      <p:sp>
        <p:nvSpPr>
          <p:cNvPr id="3" name="Zástupný obsah 2">
            <a:extLst>
              <a:ext uri="{FF2B5EF4-FFF2-40B4-BE49-F238E27FC236}">
                <a16:creationId xmlns:a16="http://schemas.microsoft.com/office/drawing/2014/main" id="{52FA1E89-F532-4C33-A3BA-5E2AEB18E816}"/>
              </a:ext>
            </a:extLst>
          </p:cNvPr>
          <p:cNvSpPr>
            <a:spLocks noGrp="1"/>
          </p:cNvSpPr>
          <p:nvPr>
            <p:ph idx="1"/>
          </p:nvPr>
        </p:nvSpPr>
        <p:spPr/>
        <p:txBody>
          <a:bodyPr>
            <a:normAutofit fontScale="92500" lnSpcReduction="10000"/>
          </a:bodyPr>
          <a:lstStyle/>
          <a:p>
            <a:pPr algn="just"/>
            <a:r>
              <a:rPr lang="cs-CZ" b="0" i="0" dirty="0">
                <a:solidFill>
                  <a:srgbClr val="333333"/>
                </a:solidFill>
                <a:effectLst/>
                <a:latin typeface="Martel"/>
              </a:rPr>
              <a:t>Neexistuje právní předpis, který by přikazoval, jaký měnový kurz musí při převodu peněz směnárna nebo banka použít. Platí ale, že tento obchodní směnný kurz se odvíjí od oficiálního kurzu koruny, který</a:t>
            </a:r>
            <a:r>
              <a:rPr lang="cs-CZ" b="0" i="0" u="sng" dirty="0">
                <a:solidFill>
                  <a:srgbClr val="005727"/>
                </a:solidFill>
                <a:effectLst/>
                <a:latin typeface="Martel"/>
                <a:hlinkClick r:id="rId2" tooltip="Jak ČNB určuje měnový kurz"/>
              </a:rPr>
              <a:t> vyhlašuje Česká národní banka</a:t>
            </a:r>
            <a:r>
              <a:rPr lang="cs-CZ" b="0" i="0" dirty="0">
                <a:solidFill>
                  <a:srgbClr val="333333"/>
                </a:solidFill>
                <a:effectLst/>
                <a:latin typeface="Martel"/>
              </a:rPr>
              <a:t>. ČNB stanovuje kurzy koruny k ostatním měnám </a:t>
            </a:r>
            <a:r>
              <a:rPr lang="cs-CZ" b="1" i="0" dirty="0">
                <a:solidFill>
                  <a:srgbClr val="333333"/>
                </a:solidFill>
                <a:effectLst/>
                <a:latin typeface="Martel"/>
              </a:rPr>
              <a:t>každý den ve 14:30</a:t>
            </a:r>
            <a:r>
              <a:rPr lang="cs-CZ" b="0" i="0" dirty="0">
                <a:solidFill>
                  <a:srgbClr val="333333"/>
                </a:solidFill>
                <a:effectLst/>
                <a:latin typeface="Martel"/>
              </a:rPr>
              <a:t> na základě toho, jak se jednotlivé měny obchodovaly na devizovém trhu ve 14:15 místního času. Na základě kurzů vyhlášených ČNB si pak dále banky a směnárny určují měnové kurzy, které použijí.</a:t>
            </a:r>
          </a:p>
          <a:p>
            <a:pPr algn="just"/>
            <a:r>
              <a:rPr lang="cs-CZ" b="0" i="0" dirty="0">
                <a:solidFill>
                  <a:srgbClr val="333333"/>
                </a:solidFill>
                <a:effectLst/>
                <a:latin typeface="Martel"/>
              </a:rPr>
              <a:t>Česká národní banka má kromě vyhlašování kurzu koruny a sledováním jeho vývoje na devizových trzích také na </a:t>
            </a:r>
            <a:r>
              <a:rPr lang="cs-CZ" b="1" i="0" dirty="0">
                <a:solidFill>
                  <a:srgbClr val="333333"/>
                </a:solidFill>
                <a:effectLst/>
                <a:latin typeface="Martel"/>
              </a:rPr>
              <a:t>starosti českou měnovou politiku</a:t>
            </a:r>
            <a:r>
              <a:rPr lang="cs-CZ" b="0" i="0" dirty="0">
                <a:solidFill>
                  <a:srgbClr val="333333"/>
                </a:solidFill>
                <a:effectLst/>
                <a:latin typeface="Martel"/>
              </a:rPr>
              <a:t>. Na základě ekonomických analýz pak vstupuje na devizový trh, kde operacemi na devizovém trhu (tedy prodejem a nákupem české koruny) ovlivňuje devizový kurz koruny k dalším světovým měnám, nejčastěji sledované měnové páry jsou k </a:t>
            </a:r>
            <a:r>
              <a:rPr lang="cs-CZ" b="0" i="0" u="sng" dirty="0">
                <a:solidFill>
                  <a:srgbClr val="005727"/>
                </a:solidFill>
                <a:effectLst/>
                <a:latin typeface="Martel"/>
                <a:hlinkClick r:id="rId3" tooltip="Jaký je směnný kurz euro"/>
              </a:rPr>
              <a:t>euru</a:t>
            </a:r>
            <a:r>
              <a:rPr lang="cs-CZ" b="0" i="0" dirty="0">
                <a:solidFill>
                  <a:srgbClr val="333333"/>
                </a:solidFill>
                <a:effectLst/>
                <a:latin typeface="Martel"/>
              </a:rPr>
              <a:t> a americkému dolaru.</a:t>
            </a:r>
          </a:p>
          <a:p>
            <a:endParaRPr lang="cs-CZ" dirty="0"/>
          </a:p>
        </p:txBody>
      </p:sp>
    </p:spTree>
    <p:extLst>
      <p:ext uri="{BB962C8B-B14F-4D97-AF65-F5344CB8AC3E}">
        <p14:creationId xmlns:p14="http://schemas.microsoft.com/office/powerpoint/2010/main" val="2632434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8E91E6-3E1E-4C9F-B0EA-2FDFCC87F379}"/>
              </a:ext>
            </a:extLst>
          </p:cNvPr>
          <p:cNvSpPr>
            <a:spLocks noGrp="1"/>
          </p:cNvSpPr>
          <p:nvPr>
            <p:ph type="title"/>
          </p:nvPr>
        </p:nvSpPr>
        <p:spPr/>
        <p:txBody>
          <a:bodyPr/>
          <a:lstStyle/>
          <a:p>
            <a:r>
              <a:rPr lang="cs-CZ" b="1" i="0" dirty="0">
                <a:effectLst/>
                <a:latin typeface="Arial" panose="020B0604020202020204" pitchFamily="34" charset="0"/>
              </a:rPr>
              <a:t>Platební styk</a:t>
            </a:r>
            <a:br>
              <a:rPr lang="cs-CZ" b="1" i="0" dirty="0">
                <a:solidFill>
                  <a:srgbClr val="2526A9"/>
                </a:solidFill>
                <a:effectLst/>
                <a:latin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AFBE21AB-95C8-4727-BA31-AC96272890D8}"/>
              </a:ext>
            </a:extLst>
          </p:cNvPr>
          <p:cNvSpPr>
            <a:spLocks noGrp="1"/>
          </p:cNvSpPr>
          <p:nvPr>
            <p:ph idx="1"/>
          </p:nvPr>
        </p:nvSpPr>
        <p:spPr/>
        <p:txBody>
          <a:bodyPr>
            <a:normAutofit fontScale="85000" lnSpcReduction="20000"/>
          </a:bodyPr>
          <a:lstStyle/>
          <a:p>
            <a:pPr algn="l"/>
            <a:r>
              <a:rPr lang="cs-CZ" b="0" i="0" dirty="0">
                <a:effectLst/>
                <a:latin typeface="Arial" panose="020B0604020202020204" pitchFamily="34" charset="0"/>
              </a:rPr>
              <a:t>Česká národní banka se podílí podle </a:t>
            </a:r>
            <a:r>
              <a:rPr lang="cs-CZ" b="0" i="0" u="sng" dirty="0">
                <a:solidFill>
                  <a:srgbClr val="0563C1"/>
                </a:solidFill>
                <a:effectLst/>
                <a:latin typeface="Arial" panose="020B0604020202020204" pitchFamily="34" charset="0"/>
                <a:hlinkClick r:id="rId2" tooltip="zakon_o_cnb">
                  <a:extLst>
                    <a:ext uri="{A12FA001-AC4F-418D-AE19-62706E023703}">
                      <ahyp:hlinkClr xmlns:ahyp="http://schemas.microsoft.com/office/drawing/2018/hyperlinkcolor" val="tx"/>
                    </a:ext>
                  </a:extLst>
                </a:hlinkClick>
              </a:rPr>
              <a:t>zákona č. 6/1993 Sb., o České národní bance (</a:t>
            </a:r>
            <a:r>
              <a:rPr lang="cs-CZ" b="0" i="0" u="sng" dirty="0" err="1">
                <a:solidFill>
                  <a:srgbClr val="0563C1"/>
                </a:solidFill>
                <a:effectLst/>
                <a:latin typeface="Arial" panose="020B0604020202020204" pitchFamily="34" charset="0"/>
                <a:hlinkClick r:id="rId2" tooltip="zakon_o_cnb">
                  <a:extLst>
                    <a:ext uri="{A12FA001-AC4F-418D-AE19-62706E023703}">
                      <ahyp:hlinkClr xmlns:ahyp="http://schemas.microsoft.com/office/drawing/2018/hyperlinkcolor" val="tx"/>
                    </a:ext>
                  </a:extLst>
                </a:hlinkClick>
              </a:rPr>
              <a:t>pdf</a:t>
            </a:r>
            <a:r>
              <a:rPr lang="cs-CZ" b="0" i="0" u="sng" dirty="0">
                <a:effectLst/>
                <a:latin typeface="Arial" panose="020B0604020202020204" pitchFamily="34" charset="0"/>
                <a:hlinkClick r:id="rId2" tooltip="zakon_o_cnb">
                  <a:extLst>
                    <a:ext uri="{A12FA001-AC4F-418D-AE19-62706E023703}">
                      <ahyp:hlinkClr xmlns:ahyp="http://schemas.microsoft.com/office/drawing/2018/hyperlinkcolor" val="tx"/>
                    </a:ext>
                  </a:extLst>
                </a:hlinkClick>
              </a:rPr>
              <a:t>, 367 kB)</a:t>
            </a:r>
            <a:r>
              <a:rPr lang="cs-CZ" b="0" i="0" dirty="0">
                <a:effectLst/>
                <a:latin typeface="Arial" panose="020B0604020202020204" pitchFamily="34" charset="0"/>
              </a:rPr>
              <a:t>, ve znění pozdějších předpisů na přípravě zákonných úprav v oblasti platebního styku a zúčtování bank, poboček zahraničních bank a spořitelních a úvěrních družstev. Pečuje o plynulost a hospodárnost platebního styku a podílí se na zajištění bezpečnosti, spolehlivosti a efektivnosti platebních systémů a na jejich rozvoji.</a:t>
            </a:r>
          </a:p>
          <a:p>
            <a:pPr algn="l"/>
            <a:r>
              <a:rPr lang="cs-CZ" b="0" i="0" dirty="0">
                <a:effectLst/>
                <a:latin typeface="Arial" panose="020B0604020202020204" pitchFamily="34" charset="0"/>
              </a:rPr>
              <a:t>ČNB provozuje systém mezibankovního platebního styku CERTIS, ve kterém vede účty bankám, spořitelním a úvěrním družstvům a pobočkám zahraničních bank a zajišťuje jejich vzájemný platební styk.</a:t>
            </a:r>
          </a:p>
          <a:p>
            <a:pPr algn="l"/>
            <a:r>
              <a:rPr lang="cs-CZ" b="0" i="0" dirty="0">
                <a:effectLst/>
                <a:latin typeface="Arial" panose="020B0604020202020204" pitchFamily="34" charset="0"/>
              </a:rPr>
              <a:t>Dále ČNB vede účty a poskytuje služby platebního styku organizačním složkám státu, jejich příspěvkovým organizacím, státním fondům, územně samosprávným celkům a dalším subjektům v souladu se zákonem o rozpočtových pravidlech. ČNB nevede účty a neposkytuje služby s tím související fyzickým osobám, s výjimkou svých zaměstnanců.</a:t>
            </a:r>
          </a:p>
          <a:p>
            <a:endParaRPr lang="cs-CZ" dirty="0"/>
          </a:p>
        </p:txBody>
      </p:sp>
    </p:spTree>
    <p:extLst>
      <p:ext uri="{BB962C8B-B14F-4D97-AF65-F5344CB8AC3E}">
        <p14:creationId xmlns:p14="http://schemas.microsoft.com/office/powerpoint/2010/main" val="1038610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3C2861-99BA-4ACD-B6E4-50E2314AEF19}"/>
              </a:ext>
            </a:extLst>
          </p:cNvPr>
          <p:cNvSpPr>
            <a:spLocks noGrp="1"/>
          </p:cNvSpPr>
          <p:nvPr>
            <p:ph type="title"/>
          </p:nvPr>
        </p:nvSpPr>
        <p:spPr/>
        <p:txBody>
          <a:bodyPr/>
          <a:lstStyle/>
          <a:p>
            <a:r>
              <a:rPr lang="cs-CZ" dirty="0"/>
              <a:t>Mezinárodní platební styk</a:t>
            </a:r>
          </a:p>
        </p:txBody>
      </p:sp>
      <p:sp>
        <p:nvSpPr>
          <p:cNvPr id="3" name="Zástupný obsah 2">
            <a:extLst>
              <a:ext uri="{FF2B5EF4-FFF2-40B4-BE49-F238E27FC236}">
                <a16:creationId xmlns:a16="http://schemas.microsoft.com/office/drawing/2014/main" id="{6D2256B8-9D32-40DD-8BA1-B8B5A15DC947}"/>
              </a:ext>
            </a:extLst>
          </p:cNvPr>
          <p:cNvSpPr>
            <a:spLocks noGrp="1"/>
          </p:cNvSpPr>
          <p:nvPr>
            <p:ph idx="1"/>
          </p:nvPr>
        </p:nvSpPr>
        <p:spPr/>
        <p:txBody>
          <a:bodyPr/>
          <a:lstStyle/>
          <a:p>
            <a:r>
              <a:rPr lang="cs-CZ" dirty="0"/>
              <a:t>Platební styk v rámci EU se nazývá přeshraniční. Přeshraniční převod je převod </a:t>
            </a:r>
            <a:r>
              <a:rPr lang="cs-CZ" dirty="0" err="1"/>
              <a:t>peněţních</a:t>
            </a:r>
            <a:r>
              <a:rPr lang="cs-CZ" dirty="0"/>
              <a:t> prostředků z jednoho členského státu Evropské unie nebo státu tvořícího Evropský hospodářský prostor do jiného členského státu Evropské unie nebo Evropského hospodářského prostoru v domácí měně kteréhokoliv takového státu </a:t>
            </a:r>
            <a:r>
              <a:rPr lang="cs-CZ" dirty="0" err="1"/>
              <a:t>aţ</a:t>
            </a:r>
            <a:r>
              <a:rPr lang="cs-CZ" dirty="0"/>
              <a:t> do výše protihodnoty 50 000 eur přepočtené podle devizového kurzu vyhlášeného Evropskou centrální bankou.</a:t>
            </a:r>
          </a:p>
        </p:txBody>
      </p:sp>
    </p:spTree>
    <p:extLst>
      <p:ext uri="{BB962C8B-B14F-4D97-AF65-F5344CB8AC3E}">
        <p14:creationId xmlns:p14="http://schemas.microsoft.com/office/powerpoint/2010/main" val="655985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7C3E87-EE42-4A90-A3A1-A8E73062B3F0}"/>
              </a:ext>
            </a:extLst>
          </p:cNvPr>
          <p:cNvSpPr>
            <a:spLocks noGrp="1"/>
          </p:cNvSpPr>
          <p:nvPr>
            <p:ph type="title"/>
          </p:nvPr>
        </p:nvSpPr>
        <p:spPr/>
        <p:txBody>
          <a:bodyPr/>
          <a:lstStyle/>
          <a:p>
            <a:r>
              <a:rPr lang="cs-CZ" dirty="0"/>
              <a:t>Bankovní spojení v mezinárodním platebním styku</a:t>
            </a:r>
          </a:p>
        </p:txBody>
      </p:sp>
      <p:sp>
        <p:nvSpPr>
          <p:cNvPr id="3" name="Zástupný obsah 2">
            <a:extLst>
              <a:ext uri="{FF2B5EF4-FFF2-40B4-BE49-F238E27FC236}">
                <a16:creationId xmlns:a16="http://schemas.microsoft.com/office/drawing/2014/main" id="{A8DAF380-BF87-48E0-8D82-22C50E27E1D2}"/>
              </a:ext>
            </a:extLst>
          </p:cNvPr>
          <p:cNvSpPr>
            <a:spLocks noGrp="1"/>
          </p:cNvSpPr>
          <p:nvPr>
            <p:ph idx="1"/>
          </p:nvPr>
        </p:nvSpPr>
        <p:spPr/>
        <p:txBody>
          <a:bodyPr>
            <a:normAutofit fontScale="85000" lnSpcReduction="20000"/>
          </a:bodyPr>
          <a:lstStyle/>
          <a:p>
            <a:r>
              <a:rPr lang="cs-CZ" dirty="0"/>
              <a:t>V mezinárodním platebním styku se bankovní spojení skládá z mezinárodního čísla účtu IBAN (International </a:t>
            </a:r>
            <a:r>
              <a:rPr lang="cs-CZ" dirty="0" err="1"/>
              <a:t>Account</a:t>
            </a:r>
            <a:r>
              <a:rPr lang="cs-CZ" dirty="0"/>
              <a:t> </a:t>
            </a:r>
            <a:r>
              <a:rPr lang="cs-CZ" dirty="0" err="1"/>
              <a:t>Number</a:t>
            </a:r>
            <a:r>
              <a:rPr lang="cs-CZ" dirty="0"/>
              <a:t>) a adresy banky v podobě identifikačního kódu BIC (Bank </a:t>
            </a:r>
            <a:r>
              <a:rPr lang="cs-CZ" dirty="0" err="1"/>
              <a:t>Identifier</a:t>
            </a:r>
            <a:r>
              <a:rPr lang="cs-CZ" dirty="0"/>
              <a:t> </a:t>
            </a:r>
            <a:r>
              <a:rPr lang="cs-CZ" dirty="0" err="1"/>
              <a:t>Code</a:t>
            </a:r>
            <a:r>
              <a:rPr lang="cs-CZ" dirty="0"/>
              <a:t>). BIC kód je stanovený mezinárodním standardem pro zasílání zpráv v rámci systému S.W.I.F.T., je tedy shodný se </a:t>
            </a:r>
            <a:r>
              <a:rPr lang="cs-CZ" dirty="0" err="1"/>
              <a:t>swiftovou</a:t>
            </a:r>
            <a:r>
              <a:rPr lang="cs-CZ" dirty="0"/>
              <a:t> adresou banky.</a:t>
            </a:r>
          </a:p>
          <a:p>
            <a:r>
              <a:rPr lang="cs-CZ" dirty="0"/>
              <a:t>IBAN slouží k identifikaci účtu klienta finanční instituce v mezinárodním měřítku. Důvodem jeho zavedení je automatizované zpracování přeshraničních plateb bez rizika špatně zadaného čísla účtu. </a:t>
            </a:r>
            <a:r>
              <a:rPr lang="cs-CZ" dirty="0" err="1"/>
              <a:t>Kaţdá</a:t>
            </a:r>
            <a:r>
              <a:rPr lang="cs-CZ" dirty="0"/>
              <a:t> země si sama určí strukturu </a:t>
            </a:r>
            <a:r>
              <a:rPr lang="cs-CZ" dirty="0" err="1"/>
              <a:t>IBANu</a:t>
            </a:r>
            <a:r>
              <a:rPr lang="cs-CZ" dirty="0"/>
              <a:t>, </a:t>
            </a:r>
            <a:r>
              <a:rPr lang="cs-CZ" dirty="0" err="1"/>
              <a:t>přičemţ</a:t>
            </a:r>
            <a:r>
              <a:rPr lang="cs-CZ" dirty="0"/>
              <a:t> pevně stanoví pozice, na kterých je kód banky nebo pobočky banky a číslo účtu v rámci banky nebo pobočky banky. IBAN pro Českou republiku: V elektronické formě se IBAN skládá z 24 alfanumerických znaků bez mezer a jiných oddělovačů: CZ6508000000192000145399. </a:t>
            </a:r>
          </a:p>
          <a:p>
            <a:r>
              <a:rPr lang="cs-CZ" dirty="0"/>
              <a:t>V písemně formě je 24 znaků </a:t>
            </a:r>
            <a:r>
              <a:rPr lang="cs-CZ" dirty="0" err="1"/>
              <a:t>IBANu</a:t>
            </a:r>
            <a:r>
              <a:rPr lang="cs-CZ" dirty="0"/>
              <a:t> rozděleno do šesti skupin po čtyřech znacích oddělených mezerou: CZ65 0800 0000 1920 0014 5399.</a:t>
            </a:r>
          </a:p>
        </p:txBody>
      </p:sp>
    </p:spTree>
    <p:extLst>
      <p:ext uri="{BB962C8B-B14F-4D97-AF65-F5344CB8AC3E}">
        <p14:creationId xmlns:p14="http://schemas.microsoft.com/office/powerpoint/2010/main" val="309037295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2021</Words>
  <Application>Microsoft Office PowerPoint</Application>
  <PresentationFormat>Širokoúhlá obrazovka</PresentationFormat>
  <Paragraphs>64</Paragraphs>
  <Slides>17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17</vt:i4>
      </vt:variant>
    </vt:vector>
  </HeadingPairs>
  <TitlesOfParts>
    <vt:vector size="24" baseType="lpstr">
      <vt:lpstr>Arial</vt:lpstr>
      <vt:lpstr>Calibri</vt:lpstr>
      <vt:lpstr>Calibri Light</vt:lpstr>
      <vt:lpstr>Linux Libertine</vt:lpstr>
      <vt:lpstr>Martel</vt:lpstr>
      <vt:lpstr>Times New Roman</vt:lpstr>
      <vt:lpstr>Motiv Office</vt:lpstr>
      <vt:lpstr>Mezinárodní bankovnictví</vt:lpstr>
      <vt:lpstr> Mezinárodní měnový systém</vt:lpstr>
      <vt:lpstr>Prezentace aplikace PowerPoint</vt:lpstr>
      <vt:lpstr>Měnový kurz</vt:lpstr>
      <vt:lpstr>Valuty nebo devizy </vt:lpstr>
      <vt:lpstr>Kdo určuje měnový kurz? </vt:lpstr>
      <vt:lpstr>Platební styk </vt:lpstr>
      <vt:lpstr>Mezinárodní platební styk</vt:lpstr>
      <vt:lpstr>Bankovní spojení v mezinárodním platebním styku</vt:lpstr>
      <vt:lpstr>Mezinárodní měnový fond </vt:lpstr>
      <vt:lpstr>Mezinárodní měnový fond </vt:lpstr>
      <vt:lpstr>Prezentace aplikace PowerPoint</vt:lpstr>
      <vt:lpstr>Světová banka </vt:lpstr>
      <vt:lpstr>Evropská měnová unie </vt:lpstr>
      <vt:lpstr>Členské státy EMU </vt:lpstr>
      <vt:lpstr>Další státy a území používající euro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bankovnictví</dc:title>
  <dc:creator>Roman Hlawiczka</dc:creator>
  <cp:lastModifiedBy>Roman Hlawiczka</cp:lastModifiedBy>
  <cp:revision>3</cp:revision>
  <dcterms:created xsi:type="dcterms:W3CDTF">2021-05-04T11:02:32Z</dcterms:created>
  <dcterms:modified xsi:type="dcterms:W3CDTF">2021-05-04T11:22:04Z</dcterms:modified>
</cp:coreProperties>
</file>