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7" r:id="rId13"/>
    <p:sldId id="268" r:id="rId14"/>
    <p:sldId id="269" r:id="rId15"/>
    <p:sldId id="266" r:id="rId16"/>
    <p:sldId id="271" r:id="rId17"/>
    <p:sldId id="272" r:id="rId18"/>
    <p:sldId id="273" r:id="rId19"/>
    <p:sldId id="277" r:id="rId20"/>
    <p:sldId id="274" r:id="rId21"/>
    <p:sldId id="279" r:id="rId22"/>
    <p:sldId id="280" r:id="rId23"/>
    <p:sldId id="276"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301" r:id="rId42"/>
    <p:sldId id="302" r:id="rId43"/>
    <p:sldId id="303" r:id="rId44"/>
    <p:sldId id="304" r:id="rId45"/>
    <p:sldId id="305" r:id="rId46"/>
    <p:sldId id="306" r:id="rId47"/>
    <p:sldId id="298" r:id="rId48"/>
    <p:sldId id="299" r:id="rId49"/>
    <p:sldId id="300" r:id="rId50"/>
    <p:sldId id="307" r:id="rId51"/>
    <p:sldId id="308" r:id="rId52"/>
    <p:sldId id="309" r:id="rId5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9A80A6-1783-4905-ADB4-D84E9CD6DD4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5440CF8-EC4E-42CE-8B08-F24AFD3843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D82622A-48F9-4DCB-A370-68500C5503E2}"/>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5" name="Zástupný symbol pro zápatí 4">
            <a:extLst>
              <a:ext uri="{FF2B5EF4-FFF2-40B4-BE49-F238E27FC236}">
                <a16:creationId xmlns:a16="http://schemas.microsoft.com/office/drawing/2014/main" id="{0CB3BF70-67BF-4272-A55F-FABE86F71C4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CBDFB2-A289-429F-A29F-CEF80786A999}"/>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1319080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41B32A-C828-4C62-A0FC-8CDAEEF17A4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745D143-4F7D-456D-9845-5C87EA670BA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1E235F-881B-491E-8A30-AEA226BEF1DD}"/>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5" name="Zástupný symbol pro zápatí 4">
            <a:extLst>
              <a:ext uri="{FF2B5EF4-FFF2-40B4-BE49-F238E27FC236}">
                <a16:creationId xmlns:a16="http://schemas.microsoft.com/office/drawing/2014/main" id="{4DF46CE6-06ED-44E5-9A1E-B602DAD1D0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46DCDB3-61AA-406D-BC5E-F4CCD28DFEEF}"/>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416344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370BEC1-799B-43EE-B442-AC8DCA4FDF1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BCF400C-0EB9-4651-BC8C-BF407704BE3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DF2530E-6281-4B08-842E-3176D6A5262F}"/>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5" name="Zástupný symbol pro zápatí 4">
            <a:extLst>
              <a:ext uri="{FF2B5EF4-FFF2-40B4-BE49-F238E27FC236}">
                <a16:creationId xmlns:a16="http://schemas.microsoft.com/office/drawing/2014/main" id="{57AEBBC9-BA52-4CA2-AA62-2711D897D87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EE59BB9-C151-483D-B929-DD63CCA5218F}"/>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364128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972F7B-3B21-432E-8DBE-1B3705AB467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E8AD619-5DA6-45A8-977B-A48597C1FB7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2B82176-58E3-4C18-8B66-5A0D36E0287A}"/>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5" name="Zástupný symbol pro zápatí 4">
            <a:extLst>
              <a:ext uri="{FF2B5EF4-FFF2-40B4-BE49-F238E27FC236}">
                <a16:creationId xmlns:a16="http://schemas.microsoft.com/office/drawing/2014/main" id="{A9EBE80D-AC4D-4F87-A55F-99AF90E6EC6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BF23B89-6E14-49E1-91A6-5A8EE3F6A0CB}"/>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117989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44CBF4-3EA2-47E2-90E0-8DA453CF61E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7B21E3B-D1BC-458F-B3BF-0399C3544E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A9BABA6-2944-491E-A9E6-732E5218391B}"/>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5" name="Zástupný symbol pro zápatí 4">
            <a:extLst>
              <a:ext uri="{FF2B5EF4-FFF2-40B4-BE49-F238E27FC236}">
                <a16:creationId xmlns:a16="http://schemas.microsoft.com/office/drawing/2014/main" id="{B463CF4D-F51A-4DAB-9FA2-3B2F54E6C0E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A3C0624-0451-419C-A1AE-7F7FBD5724FA}"/>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3927467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A6875F-D947-4201-8C9C-AB516FA5175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7E8F17B-A390-4770-9EC9-D6A28E5253F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5AC8E94-1A2F-4FEE-926D-3E82E404C52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8AEDF1C-06DC-465E-BBF1-C42A0670F3C7}"/>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6" name="Zástupný symbol pro zápatí 5">
            <a:extLst>
              <a:ext uri="{FF2B5EF4-FFF2-40B4-BE49-F238E27FC236}">
                <a16:creationId xmlns:a16="http://schemas.microsoft.com/office/drawing/2014/main" id="{A2B105E7-E410-4C05-A14C-7F6826A4731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1A7F28E-F8F0-44CA-A2DB-C36A83819849}"/>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631794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4294F2-2867-4FC9-AF04-4E464EC2A4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BEF6BC6-E528-41A1-8A84-F779AE9B51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C5D4EF1-3C77-4064-B410-2F3BBE0DFCA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0DDE585-10C3-482E-9F09-47FF9E2FEA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1D5B06C-679D-45C8-8ED5-0845FC78FD8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48DF393-0FC9-4BE0-A918-BFF4DDA19D21}"/>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8" name="Zástupný symbol pro zápatí 7">
            <a:extLst>
              <a:ext uri="{FF2B5EF4-FFF2-40B4-BE49-F238E27FC236}">
                <a16:creationId xmlns:a16="http://schemas.microsoft.com/office/drawing/2014/main" id="{61F0C746-83F9-4C0C-BF44-B298CDEA876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BE652F8-E218-40A1-BDC8-F7F2D1B68AD5}"/>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834722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30C5DC-9EC9-406A-8380-78ED65A64B6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7888498-90F6-443A-814A-A3889A4815B6}"/>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4" name="Zástupný symbol pro zápatí 3">
            <a:extLst>
              <a:ext uri="{FF2B5EF4-FFF2-40B4-BE49-F238E27FC236}">
                <a16:creationId xmlns:a16="http://schemas.microsoft.com/office/drawing/2014/main" id="{2FC3E0CB-6FED-4E0D-8AF8-47946D207E0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1B0FF4D-DC50-493F-A71C-26B83DBFEBB6}"/>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165472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132C1DB-EB2B-4CDB-9EDC-5F12AC38DC55}"/>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3" name="Zástupný symbol pro zápatí 2">
            <a:extLst>
              <a:ext uri="{FF2B5EF4-FFF2-40B4-BE49-F238E27FC236}">
                <a16:creationId xmlns:a16="http://schemas.microsoft.com/office/drawing/2014/main" id="{18DFC174-2F89-4B65-9D66-14EA379FAE9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B25E18D-78DE-446A-A2A6-F5AE31EA57AA}"/>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220980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ED9D2D-ED9A-4D41-AF1D-CAAB49020FB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2FC1D59-EF5F-4702-8F0E-967FA6BA6F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86FA7E4-1C1B-451B-A1BB-4406FB0740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F10911A-D897-443B-A6B3-0380C68A84C0}"/>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6" name="Zástupný symbol pro zápatí 5">
            <a:extLst>
              <a:ext uri="{FF2B5EF4-FFF2-40B4-BE49-F238E27FC236}">
                <a16:creationId xmlns:a16="http://schemas.microsoft.com/office/drawing/2014/main" id="{52F598E2-3052-4F90-B1E5-3779D2056AD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357E220-02D8-4F94-845E-678669E6939F}"/>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262961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58174-1F05-4814-9CCB-0DFC7F2AF9E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61555C4-E269-431B-8A31-32BA178431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901745F-7F58-4888-B132-FDCE4F9B01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FAD5F58-0FDF-4079-B430-45C4A22DC1E7}"/>
              </a:ext>
            </a:extLst>
          </p:cNvPr>
          <p:cNvSpPr>
            <a:spLocks noGrp="1"/>
          </p:cNvSpPr>
          <p:nvPr>
            <p:ph type="dt" sz="half" idx="10"/>
          </p:nvPr>
        </p:nvSpPr>
        <p:spPr/>
        <p:txBody>
          <a:bodyPr/>
          <a:lstStyle/>
          <a:p>
            <a:fld id="{A9979C1A-E3AD-4B68-BF1A-892D57425B3D}" type="datetimeFigureOut">
              <a:rPr lang="cs-CZ" smtClean="0"/>
              <a:t>10.05.2021</a:t>
            </a:fld>
            <a:endParaRPr lang="cs-CZ"/>
          </a:p>
        </p:txBody>
      </p:sp>
      <p:sp>
        <p:nvSpPr>
          <p:cNvPr id="6" name="Zástupný symbol pro zápatí 5">
            <a:extLst>
              <a:ext uri="{FF2B5EF4-FFF2-40B4-BE49-F238E27FC236}">
                <a16:creationId xmlns:a16="http://schemas.microsoft.com/office/drawing/2014/main" id="{E6673985-1996-4A71-80AD-73A997D8D6C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861BD42-2A01-45B3-A531-4DD61F1D6818}"/>
              </a:ext>
            </a:extLst>
          </p:cNvPr>
          <p:cNvSpPr>
            <a:spLocks noGrp="1"/>
          </p:cNvSpPr>
          <p:nvPr>
            <p:ph type="sldNum" sz="quarter" idx="12"/>
          </p:nvPr>
        </p:nvSpPr>
        <p:spPr/>
        <p:txBody>
          <a:bodyPr/>
          <a:lstStyle/>
          <a:p>
            <a:fld id="{87257485-ABF1-4EE3-821B-71C56398691D}" type="slidenum">
              <a:rPr lang="cs-CZ" smtClean="0"/>
              <a:t>‹#›</a:t>
            </a:fld>
            <a:endParaRPr lang="cs-CZ"/>
          </a:p>
        </p:txBody>
      </p:sp>
    </p:spTree>
    <p:extLst>
      <p:ext uri="{BB962C8B-B14F-4D97-AF65-F5344CB8AC3E}">
        <p14:creationId xmlns:p14="http://schemas.microsoft.com/office/powerpoint/2010/main" val="225048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A85D10B-0D40-4017-82C9-4A4A67BCE7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B00911B-B514-4D5C-8334-C270C7B97C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3CC2655-EE64-4DA7-B09F-8F765C0EF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979C1A-E3AD-4B68-BF1A-892D57425B3D}" type="datetimeFigureOut">
              <a:rPr lang="cs-CZ" smtClean="0"/>
              <a:t>10.05.2021</a:t>
            </a:fld>
            <a:endParaRPr lang="cs-CZ"/>
          </a:p>
        </p:txBody>
      </p:sp>
      <p:sp>
        <p:nvSpPr>
          <p:cNvPr id="5" name="Zástupný symbol pro zápatí 4">
            <a:extLst>
              <a:ext uri="{FF2B5EF4-FFF2-40B4-BE49-F238E27FC236}">
                <a16:creationId xmlns:a16="http://schemas.microsoft.com/office/drawing/2014/main" id="{D0BDD7A3-1AF7-4C4A-82D4-CC94E556C7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8B4E036-78E8-467B-8913-F4FC9E44E4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57485-ABF1-4EE3-821B-71C56398691D}" type="slidenum">
              <a:rPr lang="cs-CZ" smtClean="0"/>
              <a:t>‹#›</a:t>
            </a:fld>
            <a:endParaRPr lang="cs-CZ"/>
          </a:p>
        </p:txBody>
      </p:sp>
    </p:spTree>
    <p:extLst>
      <p:ext uri="{BB962C8B-B14F-4D97-AF65-F5344CB8AC3E}">
        <p14:creationId xmlns:p14="http://schemas.microsoft.com/office/powerpoint/2010/main" val="306655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zakonyprolidi.cz/cs/2006-262#cast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agazin.lmc.eu/na-co-se-ptat-pri-pohovoru-aneb-peceni-buchet-muze-byt-superschopnost" TargetMode="External"/><Relationship Id="rId2" Type="http://schemas.openxmlformats.org/officeDocument/2006/relationships/hyperlink" Target="https://www.lmc.eu/cs/magazin/clanky/10-rad-jak-vest-smysluplny-pohovor-aby-vam-kandidat-neutekl-okne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mc.eu/cs/magazin/clanky/10-rad-jak-vest-smysluplny-pohovor-aby-vam-kandidat-neutekl-okne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mc.eu/cs/magazin/clanky/nevyhazujte-penize-na-vzdelavani-z-okna-udelejte-z-manazeru-kouce/?utm_source=lmc.eu&amp;utm_medium=magazin&amp;utm_campaign=lmc-magazin-tipy-k-pohovoru"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mc.eu/cs/magazin/clanky/nevite-kde-hledat-lidi-jsou-tu-skryte-zasoby-na-ktere-se-zapomina/?utm_source=lmc.eu&amp;utm_medium=magazin&amp;utm_campaign=lmc-magazin-tipy-k-pohovor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8A2033-CF2C-4FA7-B0EE-163F4ADC8545}"/>
              </a:ext>
            </a:extLst>
          </p:cNvPr>
          <p:cNvSpPr>
            <a:spLocks noGrp="1"/>
          </p:cNvSpPr>
          <p:nvPr>
            <p:ph type="ctrTitle"/>
          </p:nvPr>
        </p:nvSpPr>
        <p:spPr/>
        <p:txBody>
          <a:bodyPr/>
          <a:lstStyle/>
          <a:p>
            <a:r>
              <a:rPr lang="cs-CZ" dirty="0"/>
              <a:t>Pohovor</a:t>
            </a:r>
          </a:p>
        </p:txBody>
      </p:sp>
      <p:sp>
        <p:nvSpPr>
          <p:cNvPr id="3" name="Podnadpis 2">
            <a:extLst>
              <a:ext uri="{FF2B5EF4-FFF2-40B4-BE49-F238E27FC236}">
                <a16:creationId xmlns:a16="http://schemas.microsoft.com/office/drawing/2014/main" id="{E4532B3A-4BC8-4FE1-BC6B-FEEBFEC77DB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46839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FA63D2-7D01-4CDE-BE7F-7B1A70AC25A4}"/>
              </a:ext>
            </a:extLst>
          </p:cNvPr>
          <p:cNvSpPr>
            <a:spLocks noGrp="1"/>
          </p:cNvSpPr>
          <p:nvPr>
            <p:ph type="title"/>
          </p:nvPr>
        </p:nvSpPr>
        <p:spPr/>
        <p:txBody>
          <a:bodyPr/>
          <a:lstStyle/>
          <a:p>
            <a:r>
              <a:rPr lang="cs-CZ" b="1" i="0" dirty="0">
                <a:solidFill>
                  <a:srgbClr val="000000"/>
                </a:solidFill>
                <a:effectLst/>
                <a:latin typeface="Optima LT W02 Bold"/>
              </a:rPr>
              <a:t>7. Pohovor má mít konkrétní a přímé otázky</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C133F529-5612-4832-811C-B99446ECBE36}"/>
              </a:ext>
            </a:extLst>
          </p:cNvPr>
          <p:cNvSpPr>
            <a:spLocks noGrp="1"/>
          </p:cNvSpPr>
          <p:nvPr>
            <p:ph idx="1"/>
          </p:nvPr>
        </p:nvSpPr>
        <p:spPr/>
        <p:txBody>
          <a:bodyPr/>
          <a:lstStyle/>
          <a:p>
            <a:r>
              <a:rPr lang="cs-CZ" b="1" i="0" dirty="0">
                <a:solidFill>
                  <a:srgbClr val="222222"/>
                </a:solidFill>
                <a:effectLst/>
                <a:latin typeface="Open Sans" panose="020B0606030504020204" pitchFamily="34" charset="0"/>
              </a:rPr>
              <a:t>Buďte u pohovoru konkrétní</a:t>
            </a:r>
            <a:r>
              <a:rPr lang="cs-CZ" b="0" i="0" dirty="0">
                <a:solidFill>
                  <a:srgbClr val="222222"/>
                </a:solidFill>
                <a:effectLst/>
                <a:latin typeface="Open Sans" panose="020B0606030504020204" pitchFamily="34" charset="0"/>
              </a:rPr>
              <a:t>. Netajte, na jakém projektu a s kým by uchazeč pracoval, co by se naučil a kam by se reálně mohl posunout. Dejte mu co nejpřesnější informace, aby věděl, že míří do otevřené firmy. </a:t>
            </a:r>
            <a:endParaRPr lang="cs-CZ" dirty="0"/>
          </a:p>
        </p:txBody>
      </p:sp>
    </p:spTree>
    <p:extLst>
      <p:ext uri="{BB962C8B-B14F-4D97-AF65-F5344CB8AC3E}">
        <p14:creationId xmlns:p14="http://schemas.microsoft.com/office/powerpoint/2010/main" val="3567888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4FC836-C936-4F86-ADEA-5605C77BE0F8}"/>
              </a:ext>
            </a:extLst>
          </p:cNvPr>
          <p:cNvSpPr>
            <a:spLocks noGrp="1"/>
          </p:cNvSpPr>
          <p:nvPr>
            <p:ph type="title"/>
          </p:nvPr>
        </p:nvSpPr>
        <p:spPr/>
        <p:txBody>
          <a:bodyPr/>
          <a:lstStyle/>
          <a:p>
            <a:r>
              <a:rPr lang="cs-CZ" b="1" i="0" dirty="0">
                <a:solidFill>
                  <a:srgbClr val="000000"/>
                </a:solidFill>
                <a:effectLst/>
                <a:latin typeface="Optima LT W02 Bold"/>
              </a:rPr>
              <a:t>8. Pracovní pohovor v přátelském duchu</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AA18D5E9-CFA1-4464-B4AB-FC4F44ED6FA0}"/>
              </a:ext>
            </a:extLst>
          </p:cNvPr>
          <p:cNvSpPr>
            <a:spLocks noGrp="1"/>
          </p:cNvSpPr>
          <p:nvPr>
            <p:ph idx="1"/>
          </p:nvPr>
        </p:nvSpPr>
        <p:spPr/>
        <p:txBody>
          <a:bodyPr/>
          <a:lstStyle/>
          <a:p>
            <a:r>
              <a:rPr lang="cs-CZ" b="0" i="0" dirty="0">
                <a:solidFill>
                  <a:srgbClr val="222222"/>
                </a:solidFill>
                <a:effectLst/>
                <a:latin typeface="Open Sans" panose="020B0606030504020204" pitchFamily="34" charset="0"/>
              </a:rPr>
              <a:t>Veďte pohovor v </a:t>
            </a:r>
            <a:r>
              <a:rPr lang="cs-CZ" b="1" i="0" dirty="0">
                <a:solidFill>
                  <a:srgbClr val="222222"/>
                </a:solidFill>
                <a:effectLst/>
                <a:latin typeface="Open Sans" panose="020B0606030504020204" pitchFamily="34" charset="0"/>
              </a:rPr>
              <a:t>přátelském duchu</a:t>
            </a:r>
            <a:r>
              <a:rPr lang="cs-CZ" b="0" i="0" dirty="0">
                <a:solidFill>
                  <a:srgbClr val="222222"/>
                </a:solidFill>
                <a:effectLst/>
                <a:latin typeface="Open Sans" panose="020B0606030504020204" pitchFamily="34" charset="0"/>
              </a:rPr>
              <a:t>. I nepříjemná otázka se dá položit příjemným tónem. Nikdo se nechce cítit jako při výslechu zlého poldy. Navíc vám odpoví přesněji a upřímněji.</a:t>
            </a:r>
            <a:endParaRPr lang="cs-CZ" dirty="0"/>
          </a:p>
        </p:txBody>
      </p:sp>
    </p:spTree>
    <p:extLst>
      <p:ext uri="{BB962C8B-B14F-4D97-AF65-F5344CB8AC3E}">
        <p14:creationId xmlns:p14="http://schemas.microsoft.com/office/powerpoint/2010/main" val="2790634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D08145-9AD8-42F4-A141-D45D9F5B234D}"/>
              </a:ext>
            </a:extLst>
          </p:cNvPr>
          <p:cNvSpPr>
            <a:spLocks noGrp="1"/>
          </p:cNvSpPr>
          <p:nvPr>
            <p:ph type="title"/>
          </p:nvPr>
        </p:nvSpPr>
        <p:spPr/>
        <p:txBody>
          <a:bodyPr/>
          <a:lstStyle/>
          <a:p>
            <a:r>
              <a:rPr lang="cs-CZ" b="1" i="0" dirty="0">
                <a:solidFill>
                  <a:srgbClr val="000000"/>
                </a:solidFill>
                <a:effectLst/>
                <a:latin typeface="Optima LT W02 Bold"/>
              </a:rPr>
              <a:t>9. Pohovor neprotahujte</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518E873D-7356-4C5F-AD75-92AD841C586C}"/>
              </a:ext>
            </a:extLst>
          </p:cNvPr>
          <p:cNvSpPr>
            <a:spLocks noGrp="1"/>
          </p:cNvSpPr>
          <p:nvPr>
            <p:ph idx="1"/>
          </p:nvPr>
        </p:nvSpPr>
        <p:spPr/>
        <p:txBody>
          <a:bodyPr/>
          <a:lstStyle/>
          <a:p>
            <a:r>
              <a:rPr lang="cs-CZ" b="1" i="0" dirty="0">
                <a:solidFill>
                  <a:srgbClr val="222222"/>
                </a:solidFill>
                <a:effectLst/>
                <a:latin typeface="Open Sans" panose="020B0606030504020204" pitchFamily="34" charset="0"/>
              </a:rPr>
              <a:t>Všechno stihněte do hodiny</a:t>
            </a:r>
            <a:r>
              <a:rPr lang="cs-CZ" b="0" i="0" dirty="0">
                <a:solidFill>
                  <a:srgbClr val="222222"/>
                </a:solidFill>
                <a:effectLst/>
                <a:latin typeface="Open Sans" panose="020B0606030504020204" pitchFamily="34" charset="0"/>
              </a:rPr>
              <a:t> a dodržujte sliby. „Ozveme se příští týden“ musí skutečně znamenat, že se ozvete příští týden. I nepřijatým kandidátům. Když to dodržíte, i oni budou šířit zprávu o vaší profesionalitě mezi své přátele a vyplatí se vám to možná už při příštím náboru.</a:t>
            </a:r>
            <a:endParaRPr lang="cs-CZ" dirty="0"/>
          </a:p>
        </p:txBody>
      </p:sp>
    </p:spTree>
    <p:extLst>
      <p:ext uri="{BB962C8B-B14F-4D97-AF65-F5344CB8AC3E}">
        <p14:creationId xmlns:p14="http://schemas.microsoft.com/office/powerpoint/2010/main" val="5022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3EF9E0-4F70-4C89-B51B-5E126F7DBF90}"/>
              </a:ext>
            </a:extLst>
          </p:cNvPr>
          <p:cNvSpPr>
            <a:spLocks noGrp="1"/>
          </p:cNvSpPr>
          <p:nvPr>
            <p:ph type="title"/>
          </p:nvPr>
        </p:nvSpPr>
        <p:spPr/>
        <p:txBody>
          <a:bodyPr/>
          <a:lstStyle/>
          <a:p>
            <a:r>
              <a:rPr lang="cs-CZ" b="1" i="0" dirty="0">
                <a:solidFill>
                  <a:srgbClr val="000000"/>
                </a:solidFill>
                <a:effectLst/>
                <a:latin typeface="Optima LT W02 Bold"/>
              </a:rPr>
              <a:t>10. Nepřestávejte se vzdělávat</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06F3C356-CEDE-4E22-9629-7CBDE2AEBB62}"/>
              </a:ext>
            </a:extLst>
          </p:cNvPr>
          <p:cNvSpPr>
            <a:spLocks noGrp="1"/>
          </p:cNvSpPr>
          <p:nvPr>
            <p:ph idx="1"/>
          </p:nvPr>
        </p:nvSpPr>
        <p:spPr/>
        <p:txBody>
          <a:bodyPr/>
          <a:lstStyle/>
          <a:p>
            <a:r>
              <a:rPr lang="cs-CZ" b="0" i="0" dirty="0">
                <a:solidFill>
                  <a:srgbClr val="222222"/>
                </a:solidFill>
                <a:effectLst/>
                <a:latin typeface="Open Sans" panose="020B0606030504020204" pitchFamily="34" charset="0"/>
              </a:rPr>
              <a:t>Kandidáti (zvlášť třeba v IT) ocení, když mluví s někým,</a:t>
            </a:r>
            <a:r>
              <a:rPr lang="cs-CZ" b="1" i="0" dirty="0">
                <a:solidFill>
                  <a:srgbClr val="222222"/>
                </a:solidFill>
                <a:effectLst/>
                <a:latin typeface="Open Sans" panose="020B0606030504020204" pitchFamily="34" charset="0"/>
              </a:rPr>
              <a:t> kdo jejich oboru rozumí</a:t>
            </a:r>
            <a:r>
              <a:rPr lang="cs-CZ" b="0" i="0" dirty="0">
                <a:solidFill>
                  <a:srgbClr val="222222"/>
                </a:solidFill>
                <a:effectLst/>
                <a:latin typeface="Open Sans" panose="020B0606030504020204" pitchFamily="34" charset="0"/>
              </a:rPr>
              <a:t>.</a:t>
            </a:r>
            <a:endParaRPr lang="cs-CZ" dirty="0"/>
          </a:p>
        </p:txBody>
      </p:sp>
    </p:spTree>
    <p:extLst>
      <p:ext uri="{BB962C8B-B14F-4D97-AF65-F5344CB8AC3E}">
        <p14:creationId xmlns:p14="http://schemas.microsoft.com/office/powerpoint/2010/main" val="4188980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D80BF-CB92-4EAA-89F2-6CF963FCA494}"/>
              </a:ext>
            </a:extLst>
          </p:cNvPr>
          <p:cNvSpPr>
            <a:spLocks noGrp="1"/>
          </p:cNvSpPr>
          <p:nvPr>
            <p:ph type="title"/>
          </p:nvPr>
        </p:nvSpPr>
        <p:spPr/>
        <p:txBody>
          <a:bodyPr/>
          <a:lstStyle/>
          <a:p>
            <a:r>
              <a:rPr lang="pl-PL" b="0" i="0" dirty="0">
                <a:solidFill>
                  <a:srgbClr val="222222"/>
                </a:solidFill>
                <a:effectLst/>
                <a:latin typeface="Open Sans" panose="020B0606030504020204" pitchFamily="34" charset="0"/>
              </a:rPr>
              <a:t>A na co se při pohovoru raději neptat?</a:t>
            </a:r>
            <a:endParaRPr lang="cs-CZ" dirty="0"/>
          </a:p>
        </p:txBody>
      </p:sp>
      <p:sp>
        <p:nvSpPr>
          <p:cNvPr id="3" name="Zástupný obsah 2">
            <a:extLst>
              <a:ext uri="{FF2B5EF4-FFF2-40B4-BE49-F238E27FC236}">
                <a16:creationId xmlns:a16="http://schemas.microsoft.com/office/drawing/2014/main" id="{ED059DF6-9652-46B3-8DFF-098960F5E394}"/>
              </a:ext>
            </a:extLst>
          </p:cNvPr>
          <p:cNvSpPr>
            <a:spLocks noGrp="1"/>
          </p:cNvSpPr>
          <p:nvPr>
            <p:ph idx="1"/>
          </p:nvPr>
        </p:nvSpPr>
        <p:spPr/>
        <p:txBody>
          <a:bodyPr/>
          <a:lstStyle/>
          <a:p>
            <a:pPr marL="0" indent="0">
              <a:buNone/>
            </a:pPr>
            <a:r>
              <a:rPr lang="cs-CZ" dirty="0">
                <a:solidFill>
                  <a:srgbClr val="222222"/>
                </a:solidFill>
                <a:latin typeface="Open Sans" panose="020B0606030504020204" pitchFamily="34" charset="0"/>
              </a:rPr>
              <a:t>Mezi </a:t>
            </a:r>
            <a:r>
              <a:rPr lang="cs-CZ" b="0" i="0" dirty="0">
                <a:solidFill>
                  <a:srgbClr val="222222"/>
                </a:solidFill>
                <a:effectLst/>
                <a:latin typeface="Open Sans" panose="020B0606030504020204" pitchFamily="34" charset="0"/>
              </a:rPr>
              <a:t>top 5 určitě patří rodinný stav, sexuální orientace, počet dětí či těhotenství, náboženské vyznání nebo politické přesvědčení. </a:t>
            </a:r>
            <a:endParaRPr lang="cs-CZ" dirty="0"/>
          </a:p>
        </p:txBody>
      </p:sp>
    </p:spTree>
    <p:extLst>
      <p:ext uri="{BB962C8B-B14F-4D97-AF65-F5344CB8AC3E}">
        <p14:creationId xmlns:p14="http://schemas.microsoft.com/office/powerpoint/2010/main" val="2563104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EA8B7B-1A16-4079-A8E6-FF8B56A49593}"/>
              </a:ext>
            </a:extLst>
          </p:cNvPr>
          <p:cNvSpPr>
            <a:spLocks noGrp="1"/>
          </p:cNvSpPr>
          <p:nvPr>
            <p:ph type="title"/>
          </p:nvPr>
        </p:nvSpPr>
        <p:spPr/>
        <p:txBody>
          <a:bodyPr/>
          <a:lstStyle/>
          <a:p>
            <a:r>
              <a:rPr lang="cs-CZ" b="1" i="0" dirty="0">
                <a:solidFill>
                  <a:srgbClr val="000000"/>
                </a:solidFill>
                <a:effectLst/>
                <a:latin typeface="Optima LT W02 Bold"/>
              </a:rPr>
              <a:t>Jaké otázky raději vynechat?</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6FAE2B8B-E24D-400F-96D2-3BD9D50037D7}"/>
              </a:ext>
            </a:extLst>
          </p:cNvPr>
          <p:cNvSpPr>
            <a:spLocks noGrp="1"/>
          </p:cNvSpPr>
          <p:nvPr>
            <p:ph idx="1"/>
          </p:nvPr>
        </p:nvSpPr>
        <p:spPr/>
        <p:txBody>
          <a:bodyPr>
            <a:normAutofit fontScale="85000" lnSpcReduction="20000"/>
          </a:bodyPr>
          <a:lstStyle/>
          <a:p>
            <a:pPr algn="l"/>
            <a:r>
              <a:rPr lang="cs-CZ" b="0" i="0" dirty="0">
                <a:solidFill>
                  <a:srgbClr val="222222"/>
                </a:solidFill>
                <a:effectLst/>
                <a:latin typeface="Open Sans" panose="020B0606030504020204" pitchFamily="34" charset="0"/>
              </a:rPr>
              <a:t>Jejich seznam najdete v </a:t>
            </a:r>
            <a:r>
              <a:rPr lang="cs-CZ" b="0" i="0" u="sng" dirty="0">
                <a:solidFill>
                  <a:srgbClr val="0076D1"/>
                </a:solidFill>
                <a:effectLst/>
                <a:latin typeface="Open Sans" panose="020B0606030504020204" pitchFamily="34" charset="0"/>
                <a:hlinkClick r:id="rId2"/>
              </a:rPr>
              <a:t>zákoně č. 262/2006 Sb</a:t>
            </a:r>
            <a:r>
              <a:rPr lang="cs-CZ" b="0" i="0" dirty="0">
                <a:solidFill>
                  <a:srgbClr val="222222"/>
                </a:solidFill>
                <a:effectLst/>
                <a:latin typeface="Open Sans" panose="020B0606030504020204" pitchFamily="34" charset="0"/>
              </a:rPr>
              <a:t>. </a:t>
            </a:r>
          </a:p>
          <a:p>
            <a:pPr algn="l"/>
            <a:endParaRPr lang="cs-CZ" b="0" i="0" dirty="0">
              <a:solidFill>
                <a:srgbClr val="222222"/>
              </a:solidFill>
              <a:effectLst/>
              <a:latin typeface="Open Sans" panose="020B0606030504020204" pitchFamily="34" charset="0"/>
            </a:endParaRPr>
          </a:p>
          <a:p>
            <a:pPr marL="0" indent="0" algn="l">
              <a:buNone/>
            </a:pPr>
            <a:r>
              <a:rPr lang="cs-CZ" b="1" i="0" u="sng" dirty="0">
                <a:solidFill>
                  <a:srgbClr val="222222"/>
                </a:solidFill>
                <a:effectLst/>
                <a:latin typeface="Open Sans" panose="020B0606030504020204" pitchFamily="34" charset="0"/>
              </a:rPr>
              <a:t>Jedná se o dotazy na:</a:t>
            </a:r>
          </a:p>
          <a:p>
            <a:pPr algn="l">
              <a:buFont typeface="Arial" panose="020B0604020202020204" pitchFamily="34" charset="0"/>
              <a:buChar char="•"/>
            </a:pPr>
            <a:r>
              <a:rPr lang="cs-CZ" b="0" i="0" dirty="0">
                <a:solidFill>
                  <a:srgbClr val="222222"/>
                </a:solidFill>
                <a:effectLst/>
                <a:latin typeface="Open Sans" panose="020B0606030504020204" pitchFamily="34" charset="0"/>
              </a:rPr>
              <a:t>těhotenství,</a:t>
            </a:r>
          </a:p>
          <a:p>
            <a:pPr algn="l">
              <a:buFont typeface="Arial" panose="020B0604020202020204" pitchFamily="34" charset="0"/>
              <a:buChar char="•"/>
            </a:pPr>
            <a:r>
              <a:rPr lang="cs-CZ" b="0" i="0" dirty="0">
                <a:solidFill>
                  <a:srgbClr val="222222"/>
                </a:solidFill>
                <a:effectLst/>
                <a:latin typeface="Open Sans" panose="020B0606030504020204" pitchFamily="34" charset="0"/>
              </a:rPr>
              <a:t>rodinné a majetkové poměry,</a:t>
            </a:r>
          </a:p>
          <a:p>
            <a:pPr algn="l">
              <a:buFont typeface="Arial" panose="020B0604020202020204" pitchFamily="34" charset="0"/>
              <a:buChar char="•"/>
            </a:pPr>
            <a:r>
              <a:rPr lang="cs-CZ" b="0" i="0" dirty="0">
                <a:solidFill>
                  <a:srgbClr val="222222"/>
                </a:solidFill>
                <a:effectLst/>
                <a:latin typeface="Open Sans" panose="020B0606030504020204" pitchFamily="34" charset="0"/>
              </a:rPr>
              <a:t>sexuální orientaci,</a:t>
            </a:r>
          </a:p>
          <a:p>
            <a:pPr algn="l">
              <a:buFont typeface="Arial" panose="020B0604020202020204" pitchFamily="34" charset="0"/>
              <a:buChar char="•"/>
            </a:pPr>
            <a:r>
              <a:rPr lang="cs-CZ" b="0" i="0" dirty="0">
                <a:solidFill>
                  <a:srgbClr val="222222"/>
                </a:solidFill>
                <a:effectLst/>
                <a:latin typeface="Open Sans" panose="020B0606030504020204" pitchFamily="34" charset="0"/>
              </a:rPr>
              <a:t>původ,</a:t>
            </a:r>
          </a:p>
          <a:p>
            <a:pPr algn="l">
              <a:buFont typeface="Arial" panose="020B0604020202020204" pitchFamily="34" charset="0"/>
              <a:buChar char="•"/>
            </a:pPr>
            <a:r>
              <a:rPr lang="cs-CZ" b="0" i="0" dirty="0">
                <a:solidFill>
                  <a:srgbClr val="222222"/>
                </a:solidFill>
                <a:effectLst/>
                <a:latin typeface="Open Sans" panose="020B0606030504020204" pitchFamily="34" charset="0"/>
              </a:rPr>
              <a:t>členství v odborové organizaci,</a:t>
            </a:r>
          </a:p>
          <a:p>
            <a:pPr algn="l">
              <a:buFont typeface="Arial" panose="020B0604020202020204" pitchFamily="34" charset="0"/>
              <a:buChar char="•"/>
            </a:pPr>
            <a:r>
              <a:rPr lang="cs-CZ" b="0" i="0" dirty="0">
                <a:solidFill>
                  <a:srgbClr val="222222"/>
                </a:solidFill>
                <a:effectLst/>
                <a:latin typeface="Open Sans" panose="020B0606030504020204" pitchFamily="34" charset="0"/>
              </a:rPr>
              <a:t>členství v politických stranách nebo hnutích,</a:t>
            </a:r>
          </a:p>
          <a:p>
            <a:pPr algn="l">
              <a:buFont typeface="Arial" panose="020B0604020202020204" pitchFamily="34" charset="0"/>
              <a:buChar char="•"/>
            </a:pPr>
            <a:r>
              <a:rPr lang="cs-CZ" b="0" i="0" dirty="0">
                <a:solidFill>
                  <a:srgbClr val="222222"/>
                </a:solidFill>
                <a:effectLst/>
                <a:latin typeface="Open Sans" panose="020B0606030504020204" pitchFamily="34" charset="0"/>
              </a:rPr>
              <a:t>příslušnost k církvi nebo náboženské společnosti</a:t>
            </a:r>
          </a:p>
          <a:p>
            <a:pPr algn="l">
              <a:buFont typeface="Arial" panose="020B0604020202020204" pitchFamily="34" charset="0"/>
              <a:buChar char="•"/>
            </a:pPr>
            <a:r>
              <a:rPr lang="cs-CZ" b="0" i="0" dirty="0">
                <a:solidFill>
                  <a:srgbClr val="222222"/>
                </a:solidFill>
                <a:effectLst/>
                <a:latin typeface="Open Sans" panose="020B0606030504020204" pitchFamily="34" charset="0"/>
              </a:rPr>
              <a:t>a trestněprávní bezúhonnost.</a:t>
            </a:r>
          </a:p>
          <a:p>
            <a:endParaRPr lang="cs-CZ" dirty="0"/>
          </a:p>
        </p:txBody>
      </p:sp>
    </p:spTree>
    <p:extLst>
      <p:ext uri="{BB962C8B-B14F-4D97-AF65-F5344CB8AC3E}">
        <p14:creationId xmlns:p14="http://schemas.microsoft.com/office/powerpoint/2010/main" val="34726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281889-E5B1-4B45-A5DE-96BD2E875852}"/>
              </a:ext>
            </a:extLst>
          </p:cNvPr>
          <p:cNvSpPr>
            <a:spLocks noGrp="1"/>
          </p:cNvSpPr>
          <p:nvPr>
            <p:ph type="title"/>
          </p:nvPr>
        </p:nvSpPr>
        <p:spPr/>
        <p:txBody>
          <a:bodyPr/>
          <a:lstStyle/>
          <a:p>
            <a:endParaRPr lang="cs-CZ"/>
          </a:p>
        </p:txBody>
      </p:sp>
      <p:pic>
        <p:nvPicPr>
          <p:cNvPr id="5" name="Zástupný obsah 4" descr="Obsah obrázku text&#10;&#10;Popis byl vytvořen automaticky">
            <a:extLst>
              <a:ext uri="{FF2B5EF4-FFF2-40B4-BE49-F238E27FC236}">
                <a16:creationId xmlns:a16="http://schemas.microsoft.com/office/drawing/2014/main" id="{9E1D556D-C48D-4A83-BF2A-8AE55130A7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5950" y="1409700"/>
            <a:ext cx="8296275" cy="3993795"/>
          </a:xfrm>
        </p:spPr>
      </p:pic>
    </p:spTree>
    <p:extLst>
      <p:ext uri="{BB962C8B-B14F-4D97-AF65-F5344CB8AC3E}">
        <p14:creationId xmlns:p14="http://schemas.microsoft.com/office/powerpoint/2010/main" val="932361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DF43FC-F49D-47DF-BECB-88DA5965C2B9}"/>
              </a:ext>
            </a:extLst>
          </p:cNvPr>
          <p:cNvSpPr>
            <a:spLocks noGrp="1"/>
          </p:cNvSpPr>
          <p:nvPr>
            <p:ph type="title"/>
          </p:nvPr>
        </p:nvSpPr>
        <p:spPr/>
        <p:txBody>
          <a:bodyPr/>
          <a:lstStyle/>
          <a:p>
            <a:r>
              <a:rPr lang="cs-CZ" b="1" i="0" dirty="0">
                <a:solidFill>
                  <a:srgbClr val="000000"/>
                </a:solidFill>
                <a:effectLst/>
                <a:latin typeface="Optima LT W02 Bold"/>
              </a:rPr>
              <a:t>A co sociální sítě?</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F4D08F91-B234-4799-A563-1B258D9F0F7B}"/>
              </a:ext>
            </a:extLst>
          </p:cNvPr>
          <p:cNvSpPr>
            <a:spLocks noGrp="1"/>
          </p:cNvSpPr>
          <p:nvPr>
            <p:ph idx="1"/>
          </p:nvPr>
        </p:nvSpPr>
        <p:spPr/>
        <p:txBody>
          <a:bodyPr/>
          <a:lstStyle/>
          <a:p>
            <a:pPr marL="0" indent="0">
              <a:buNone/>
            </a:pPr>
            <a:r>
              <a:rPr lang="cs-CZ" b="0" i="0" dirty="0">
                <a:solidFill>
                  <a:srgbClr val="222222"/>
                </a:solidFill>
                <a:effectLst/>
                <a:latin typeface="Open Sans" panose="020B0606030504020204" pitchFamily="34" charset="0"/>
              </a:rPr>
              <a:t>Facebook je dnes nedílnou součástí náboru – headhunteři i personalisté si často před pohovorem kandidáta vyhledávají, aby o něm zjistili co nejvíc informací. I tady však platí jasná pravidla. Informace ze sociálních sítí můžete využívat</a:t>
            </a:r>
            <a:r>
              <a:rPr lang="cs-CZ" b="1" i="0" dirty="0">
                <a:solidFill>
                  <a:srgbClr val="222222"/>
                </a:solidFill>
                <a:effectLst/>
                <a:latin typeface="Open Sans" panose="020B0606030504020204" pitchFamily="34" charset="0"/>
              </a:rPr>
              <a:t> jen do určité míry</a:t>
            </a:r>
            <a:r>
              <a:rPr lang="cs-CZ" b="0" i="0" dirty="0">
                <a:solidFill>
                  <a:srgbClr val="222222"/>
                </a:solidFill>
                <a:effectLst/>
                <a:latin typeface="Open Sans" panose="020B0606030504020204" pitchFamily="34" charset="0"/>
              </a:rPr>
              <a:t>.</a:t>
            </a:r>
            <a:endParaRPr lang="cs-CZ" dirty="0"/>
          </a:p>
        </p:txBody>
      </p:sp>
    </p:spTree>
    <p:extLst>
      <p:ext uri="{BB962C8B-B14F-4D97-AF65-F5344CB8AC3E}">
        <p14:creationId xmlns:p14="http://schemas.microsoft.com/office/powerpoint/2010/main" val="743971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66A05C-4A7B-4BD9-8C47-B3C2DE74F487}"/>
              </a:ext>
            </a:extLst>
          </p:cNvPr>
          <p:cNvSpPr>
            <a:spLocks noGrp="1"/>
          </p:cNvSpPr>
          <p:nvPr>
            <p:ph type="title"/>
          </p:nvPr>
        </p:nvSpPr>
        <p:spPr/>
        <p:txBody>
          <a:bodyPr/>
          <a:lstStyle/>
          <a:p>
            <a:r>
              <a:rPr lang="it-IT" b="1" i="0" dirty="0">
                <a:solidFill>
                  <a:srgbClr val="000000"/>
                </a:solidFill>
                <a:effectLst/>
                <a:latin typeface="Optima LT W02 Bold"/>
              </a:rPr>
              <a:t>Co hrozí za nedovolené sondování</a:t>
            </a:r>
            <a:br>
              <a:rPr lang="it-IT"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073035D9-4855-4FD7-B1E3-DAA43738EABE}"/>
              </a:ext>
            </a:extLst>
          </p:cNvPr>
          <p:cNvSpPr>
            <a:spLocks noGrp="1"/>
          </p:cNvSpPr>
          <p:nvPr>
            <p:ph idx="1"/>
          </p:nvPr>
        </p:nvSpPr>
        <p:spPr/>
        <p:txBody>
          <a:bodyPr/>
          <a:lstStyle/>
          <a:p>
            <a:pPr algn="l"/>
            <a:r>
              <a:rPr lang="cs-CZ" b="0" i="0" dirty="0">
                <a:solidFill>
                  <a:srgbClr val="222222"/>
                </a:solidFill>
                <a:effectLst/>
                <a:latin typeface="Open Sans" panose="020B0606030504020204" pitchFamily="34" charset="0"/>
              </a:rPr>
              <a:t>Budete-li si kandidátů vyptávat na nepřípustné otázky, mohou dát podnět Státnímu úřadu inspekce práce, který prošetří, zda neporušujete zákaz diskriminace. Příliš zvědavým zaměstnavatelům pak</a:t>
            </a:r>
            <a:r>
              <a:rPr lang="cs-CZ" b="1" i="0" dirty="0">
                <a:solidFill>
                  <a:srgbClr val="222222"/>
                </a:solidFill>
                <a:effectLst/>
                <a:latin typeface="Open Sans" panose="020B0606030504020204" pitchFamily="34" charset="0"/>
              </a:rPr>
              <a:t> hrozí pokuta až 1 000 000 Kč</a:t>
            </a:r>
            <a:r>
              <a:rPr lang="cs-CZ" b="0" i="0" dirty="0">
                <a:solidFill>
                  <a:srgbClr val="222222"/>
                </a:solidFill>
                <a:effectLst/>
                <a:latin typeface="Open Sans" panose="020B0606030504020204" pitchFamily="34" charset="0"/>
              </a:rPr>
              <a:t>.</a:t>
            </a:r>
          </a:p>
          <a:p>
            <a:pPr algn="l"/>
            <a:r>
              <a:rPr lang="cs-CZ" b="1" i="0" dirty="0">
                <a:solidFill>
                  <a:srgbClr val="222222"/>
                </a:solidFill>
                <a:effectLst/>
                <a:latin typeface="Open Sans" panose="020B0606030504020204" pitchFamily="34" charset="0"/>
              </a:rPr>
              <a:t>1 000 000 Kč</a:t>
            </a:r>
            <a:r>
              <a:rPr lang="cs-CZ" b="0" i="0" dirty="0">
                <a:solidFill>
                  <a:srgbClr val="222222"/>
                </a:solidFill>
                <a:effectLst/>
                <a:latin typeface="Open Sans" panose="020B0606030504020204" pitchFamily="34" charset="0"/>
              </a:rPr>
              <a:t> pokuta hrozí za pokládání diskriminačních otázek u pohovoru</a:t>
            </a:r>
          </a:p>
          <a:p>
            <a:endParaRPr lang="cs-CZ" dirty="0"/>
          </a:p>
        </p:txBody>
      </p:sp>
    </p:spTree>
    <p:extLst>
      <p:ext uri="{BB962C8B-B14F-4D97-AF65-F5344CB8AC3E}">
        <p14:creationId xmlns:p14="http://schemas.microsoft.com/office/powerpoint/2010/main" val="3250757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B07AFB-BBC8-42E0-A0FD-63BB8C39DF66}"/>
              </a:ext>
            </a:extLst>
          </p:cNvPr>
          <p:cNvSpPr>
            <a:spLocks noGrp="1"/>
          </p:cNvSpPr>
          <p:nvPr>
            <p:ph type="title"/>
          </p:nvPr>
        </p:nvSpPr>
        <p:spPr/>
        <p:txBody>
          <a:bodyPr/>
          <a:lstStyle/>
          <a:p>
            <a:r>
              <a:rPr lang="cs-CZ" b="1" i="0" dirty="0">
                <a:solidFill>
                  <a:srgbClr val="002D5C"/>
                </a:solidFill>
                <a:effectLst/>
                <a:latin typeface="Optima LT W02 Bold"/>
              </a:rPr>
              <a:t>Haló efekt</a:t>
            </a:r>
            <a:endParaRPr lang="cs-CZ" dirty="0"/>
          </a:p>
        </p:txBody>
      </p:sp>
      <p:sp>
        <p:nvSpPr>
          <p:cNvPr id="3" name="Zástupný obsah 2">
            <a:extLst>
              <a:ext uri="{FF2B5EF4-FFF2-40B4-BE49-F238E27FC236}">
                <a16:creationId xmlns:a16="http://schemas.microsoft.com/office/drawing/2014/main" id="{78CD08F4-2233-4F1B-9295-329ECD056456}"/>
              </a:ext>
            </a:extLst>
          </p:cNvPr>
          <p:cNvSpPr>
            <a:spLocks noGrp="1"/>
          </p:cNvSpPr>
          <p:nvPr>
            <p:ph idx="1"/>
          </p:nvPr>
        </p:nvSpPr>
        <p:spPr/>
        <p:txBody>
          <a:bodyPr/>
          <a:lstStyle/>
          <a:p>
            <a:pPr marL="0" indent="0">
              <a:buNone/>
            </a:pPr>
            <a:r>
              <a:rPr lang="cs-CZ" dirty="0">
                <a:solidFill>
                  <a:srgbClr val="222222"/>
                </a:solidFill>
                <a:latin typeface="Open Sans" panose="020B0606030504020204" pitchFamily="34" charset="0"/>
              </a:rPr>
              <a:t>J</a:t>
            </a:r>
            <a:r>
              <a:rPr lang="cs-CZ" b="0" i="0" dirty="0">
                <a:solidFill>
                  <a:srgbClr val="222222"/>
                </a:solidFill>
                <a:effectLst/>
                <a:latin typeface="Open Sans" panose="020B0606030504020204" pitchFamily="34" charset="0"/>
              </a:rPr>
              <a:t>e to taková záludná podoba „lásky na první pohled“. Haló efekt nám dává iluzi, že je kandidát ideální jen proto, že nás něčím oslnil. A tak si často myslíme, že ten, kdo vypadá upraveně, musí být přece automaticky pořádný. Nebo že člověk, který nosí brýle, bude určitě sečtělý. A že včasný příchod na pohovor pravděpodobně znamená, že je kandidát spolehlivý.</a:t>
            </a:r>
            <a:endParaRPr lang="cs-CZ" dirty="0"/>
          </a:p>
        </p:txBody>
      </p:sp>
    </p:spTree>
    <p:extLst>
      <p:ext uri="{BB962C8B-B14F-4D97-AF65-F5344CB8AC3E}">
        <p14:creationId xmlns:p14="http://schemas.microsoft.com/office/powerpoint/2010/main" val="1940066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50E279-8F42-4339-8140-D6C4A6F2350D}"/>
              </a:ext>
            </a:extLst>
          </p:cNvPr>
          <p:cNvSpPr>
            <a:spLocks noGrp="1"/>
          </p:cNvSpPr>
          <p:nvPr>
            <p:ph type="title"/>
          </p:nvPr>
        </p:nvSpPr>
        <p:spPr/>
        <p:txBody>
          <a:bodyPr/>
          <a:lstStyle/>
          <a:p>
            <a:r>
              <a:rPr lang="cs-CZ" b="1" i="0" dirty="0">
                <a:solidFill>
                  <a:srgbClr val="000000"/>
                </a:solidFill>
                <a:effectLst/>
                <a:latin typeface="Optima LT W02 Bold"/>
              </a:rPr>
              <a:t>Základy vedení pohovoru</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FCC5EC72-AE58-4C79-B537-331DE6D3D358}"/>
              </a:ext>
            </a:extLst>
          </p:cNvPr>
          <p:cNvSpPr>
            <a:spLocks noGrp="1"/>
          </p:cNvSpPr>
          <p:nvPr>
            <p:ph idx="1"/>
          </p:nvPr>
        </p:nvSpPr>
        <p:spPr/>
        <p:txBody>
          <a:bodyPr>
            <a:normAutofit fontScale="92500" lnSpcReduction="10000"/>
          </a:bodyPr>
          <a:lstStyle/>
          <a:p>
            <a:pPr algn="l"/>
            <a:r>
              <a:rPr lang="cs-CZ" b="0" i="0" dirty="0">
                <a:solidFill>
                  <a:srgbClr val="222222"/>
                </a:solidFill>
                <a:effectLst/>
                <a:latin typeface="Open Sans" panose="020B0606030504020204" pitchFamily="34" charset="0"/>
              </a:rPr>
              <a:t>Připomeňte si </a:t>
            </a:r>
            <a:r>
              <a:rPr lang="cs-CZ" b="0" i="0" u="sng" dirty="0">
                <a:solidFill>
                  <a:srgbClr val="0076D1"/>
                </a:solidFill>
                <a:effectLst/>
                <a:latin typeface="Open Sans" panose="020B0606030504020204" pitchFamily="34" charset="0"/>
                <a:hlinkClick r:id="rId2"/>
              </a:rPr>
              <a:t>pár bodů, jak vést smysluplné pohovory</a:t>
            </a:r>
            <a:r>
              <a:rPr lang="cs-CZ" b="0" i="0" dirty="0">
                <a:solidFill>
                  <a:srgbClr val="222222"/>
                </a:solidFill>
                <a:effectLst/>
                <a:latin typeface="Open Sans" panose="020B0606030504020204" pitchFamily="34" charset="0"/>
              </a:rPr>
              <a:t>, ze kterých budete odcházet s příjemným pocitem vy, kandidát a případně i váš nadřízený nebo liniový manažer. A jak z kandidátů dostat co nejvíc? </a:t>
            </a:r>
            <a:r>
              <a:rPr lang="cs-CZ" b="1" i="0" dirty="0">
                <a:solidFill>
                  <a:srgbClr val="222222"/>
                </a:solidFill>
                <a:effectLst/>
                <a:latin typeface="Open Sans" panose="020B0606030504020204" pitchFamily="34" charset="0"/>
              </a:rPr>
              <a:t>Hned v úvodu dejte najevo, že jste rovnocenní partneři.</a:t>
            </a:r>
            <a:r>
              <a:rPr lang="cs-CZ" b="0" i="0" dirty="0">
                <a:solidFill>
                  <a:srgbClr val="222222"/>
                </a:solidFill>
                <a:effectLst/>
                <a:latin typeface="Open Sans" panose="020B0606030504020204" pitchFamily="34" charset="0"/>
              </a:rPr>
              <a:t> Nejste profesoři, kteří se těší, až dají někomu pochvalu nebo naopak poznámku. A pokud vás nebaví pokládat stále stejné otázky, </a:t>
            </a:r>
            <a:r>
              <a:rPr lang="cs-CZ" b="0" i="0" u="sng" dirty="0">
                <a:solidFill>
                  <a:srgbClr val="0076D1"/>
                </a:solidFill>
                <a:effectLst/>
                <a:latin typeface="Open Sans" panose="020B0606030504020204" pitchFamily="34" charset="0"/>
                <a:hlinkClick r:id="rId3"/>
              </a:rPr>
              <a:t>inspirujte se, na co se ptají ostatní </a:t>
            </a:r>
            <a:r>
              <a:rPr lang="cs-CZ" b="0" i="0" u="sng" dirty="0" err="1">
                <a:solidFill>
                  <a:srgbClr val="0076D1"/>
                </a:solidFill>
                <a:effectLst/>
                <a:latin typeface="Open Sans" panose="020B0606030504020204" pitchFamily="34" charset="0"/>
                <a:hlinkClick r:id="rId3"/>
              </a:rPr>
              <a:t>recruiteři</a:t>
            </a:r>
            <a:r>
              <a:rPr lang="cs-CZ" b="0" i="0" dirty="0">
                <a:solidFill>
                  <a:srgbClr val="222222"/>
                </a:solidFill>
                <a:effectLst/>
                <a:latin typeface="Open Sans" panose="020B0606030504020204" pitchFamily="34" charset="0"/>
              </a:rPr>
              <a:t>.</a:t>
            </a:r>
          </a:p>
          <a:p>
            <a:pPr algn="l"/>
            <a:r>
              <a:rPr lang="cs-CZ" b="0" i="0" dirty="0">
                <a:solidFill>
                  <a:srgbClr val="222222"/>
                </a:solidFill>
                <a:effectLst/>
                <a:latin typeface="Open Sans" panose="020B0606030504020204" pitchFamily="34" charset="0"/>
              </a:rPr>
              <a:t>V průběhu pohovoru si také </a:t>
            </a:r>
            <a:r>
              <a:rPr lang="cs-CZ" b="1" i="0" dirty="0">
                <a:solidFill>
                  <a:srgbClr val="222222"/>
                </a:solidFill>
                <a:effectLst/>
                <a:latin typeface="Open Sans" panose="020B0606030504020204" pitchFamily="34" charset="0"/>
              </a:rPr>
              <a:t>ujasněte si, že kandidát rozumí, co nabízená pozice obnáší</a:t>
            </a:r>
            <a:r>
              <a:rPr lang="cs-CZ" b="0" i="0" dirty="0">
                <a:solidFill>
                  <a:srgbClr val="222222"/>
                </a:solidFill>
                <a:effectLst/>
                <a:latin typeface="Open Sans" panose="020B0606030504020204" pitchFamily="34" charset="0"/>
              </a:rPr>
              <a:t>, že jste na jedné vlně. A pro efektivní nábor zaměstnanců je důležitý i závěr pohovoru. </a:t>
            </a:r>
            <a:r>
              <a:rPr lang="cs-CZ" b="1" i="0" dirty="0">
                <a:solidFill>
                  <a:srgbClr val="222222"/>
                </a:solidFill>
                <a:effectLst/>
                <a:latin typeface="Open Sans" panose="020B0606030504020204" pitchFamily="34" charset="0"/>
              </a:rPr>
              <a:t>Ujistěte se, že se kandidát zeptal na vše, co ho v souvislostí s pozicí zajímá</a:t>
            </a:r>
            <a:r>
              <a:rPr lang="cs-CZ" b="0" i="0" dirty="0">
                <a:solidFill>
                  <a:srgbClr val="222222"/>
                </a:solidFill>
                <a:effectLst/>
                <a:latin typeface="Open Sans" panose="020B0606030504020204" pitchFamily="34" charset="0"/>
              </a:rPr>
              <a:t>, že jste ho nevyprovodili v půlce věty.</a:t>
            </a:r>
          </a:p>
          <a:p>
            <a:endParaRPr lang="cs-CZ" dirty="0"/>
          </a:p>
        </p:txBody>
      </p:sp>
    </p:spTree>
    <p:extLst>
      <p:ext uri="{BB962C8B-B14F-4D97-AF65-F5344CB8AC3E}">
        <p14:creationId xmlns:p14="http://schemas.microsoft.com/office/powerpoint/2010/main" val="2387396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674F62-B25D-4EC6-B368-A11F531BC3C5}"/>
              </a:ext>
            </a:extLst>
          </p:cNvPr>
          <p:cNvSpPr>
            <a:spLocks noGrp="1"/>
          </p:cNvSpPr>
          <p:nvPr>
            <p:ph type="title"/>
          </p:nvPr>
        </p:nvSpPr>
        <p:spPr/>
        <p:txBody>
          <a:bodyPr/>
          <a:lstStyle/>
          <a:p>
            <a:r>
              <a:rPr lang="pl-PL" b="1" i="0" dirty="0">
                <a:solidFill>
                  <a:srgbClr val="000000"/>
                </a:solidFill>
                <a:effectLst/>
                <a:latin typeface="Optima LT W02 Bold"/>
              </a:rPr>
              <a:t>Je těžké haló efektu odolat, ale jde to</a:t>
            </a:r>
            <a:br>
              <a:rPr lang="pl-PL"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DA56CA9C-CDD3-4C92-A3EA-81512B00F13B}"/>
              </a:ext>
            </a:extLst>
          </p:cNvPr>
          <p:cNvSpPr>
            <a:spLocks noGrp="1"/>
          </p:cNvSpPr>
          <p:nvPr>
            <p:ph idx="1"/>
          </p:nvPr>
        </p:nvSpPr>
        <p:spPr/>
        <p:txBody>
          <a:bodyPr/>
          <a:lstStyle/>
          <a:p>
            <a:r>
              <a:rPr lang="cs-CZ" b="1" i="0" dirty="0">
                <a:solidFill>
                  <a:srgbClr val="222222"/>
                </a:solidFill>
                <a:effectLst/>
                <a:latin typeface="Open Sans" panose="020B0606030504020204" pitchFamily="34" charset="0"/>
              </a:rPr>
              <a:t>1. Sepište si před pohovorem všechny schopnosti a dovednosti</a:t>
            </a:r>
            <a:r>
              <a:rPr lang="cs-CZ" b="0" i="0" dirty="0">
                <a:solidFill>
                  <a:srgbClr val="222222"/>
                </a:solidFill>
                <a:effectLst/>
                <a:latin typeface="Open Sans" panose="020B0606030504020204" pitchFamily="34" charset="0"/>
              </a:rPr>
              <a:t>, které jsou na pozici potřeba. </a:t>
            </a:r>
          </a:p>
          <a:p>
            <a:r>
              <a:rPr lang="cs-CZ" b="1" i="0" dirty="0">
                <a:solidFill>
                  <a:srgbClr val="222222"/>
                </a:solidFill>
                <a:effectLst/>
                <a:latin typeface="Open Sans" panose="020B0606030504020204" pitchFamily="34" charset="0"/>
              </a:rPr>
              <a:t>2. Nedávejte na první dojem a dopřejte si čas na přemýšlení</a:t>
            </a:r>
            <a:r>
              <a:rPr lang="cs-CZ" b="0" i="0" dirty="0">
                <a:solidFill>
                  <a:srgbClr val="222222"/>
                </a:solidFill>
                <a:effectLst/>
                <a:latin typeface="Open Sans" panose="020B0606030504020204" pitchFamily="34" charset="0"/>
              </a:rPr>
              <a:t>.</a:t>
            </a:r>
            <a:endParaRPr lang="cs-CZ" dirty="0">
              <a:solidFill>
                <a:srgbClr val="222222"/>
              </a:solidFill>
              <a:latin typeface="Open Sans" panose="020B0606030504020204" pitchFamily="34" charset="0"/>
            </a:endParaRPr>
          </a:p>
          <a:p>
            <a:r>
              <a:rPr lang="cs-CZ" b="1" i="0" dirty="0">
                <a:solidFill>
                  <a:srgbClr val="222222"/>
                </a:solidFill>
                <a:effectLst/>
                <a:latin typeface="Open Sans" panose="020B0606030504020204" pitchFamily="34" charset="0"/>
              </a:rPr>
              <a:t>3. Vytvořte si strukturu pohovoru.</a:t>
            </a:r>
          </a:p>
          <a:p>
            <a:r>
              <a:rPr lang="cs-CZ" b="1" i="0" dirty="0">
                <a:solidFill>
                  <a:srgbClr val="222222"/>
                </a:solidFill>
                <a:effectLst/>
                <a:latin typeface="Open Sans" panose="020B0606030504020204" pitchFamily="34" charset="0"/>
              </a:rPr>
              <a:t>4. Zpochybňujte svá rozhodnutí.</a:t>
            </a:r>
            <a:r>
              <a:rPr lang="cs-CZ" b="0" i="0" dirty="0">
                <a:solidFill>
                  <a:srgbClr val="222222"/>
                </a:solidFill>
                <a:effectLst/>
                <a:latin typeface="Open Sans" panose="020B0606030504020204" pitchFamily="34" charset="0"/>
              </a:rPr>
              <a:t> </a:t>
            </a:r>
            <a:endParaRPr lang="cs-CZ" b="1" dirty="0">
              <a:solidFill>
                <a:srgbClr val="222222"/>
              </a:solidFill>
              <a:latin typeface="Open Sans" panose="020B0606030504020204" pitchFamily="34" charset="0"/>
            </a:endParaRPr>
          </a:p>
          <a:p>
            <a:r>
              <a:rPr lang="cs-CZ" b="1" i="0" dirty="0">
                <a:solidFill>
                  <a:srgbClr val="222222"/>
                </a:solidFill>
                <a:effectLst/>
                <a:latin typeface="Open Sans" panose="020B0606030504020204" pitchFamily="34" charset="0"/>
              </a:rPr>
              <a:t>5. Přizvěte si k pohovoru další osobu</a:t>
            </a:r>
            <a:r>
              <a:rPr lang="cs-CZ" b="0" i="0" dirty="0">
                <a:solidFill>
                  <a:srgbClr val="222222"/>
                </a:solidFill>
                <a:effectLst/>
                <a:latin typeface="Open Sans" panose="020B0606030504020204" pitchFamily="34" charset="0"/>
              </a:rPr>
              <a:t>. </a:t>
            </a:r>
            <a:endParaRPr lang="cs-CZ" b="1" i="0" dirty="0">
              <a:solidFill>
                <a:srgbClr val="222222"/>
              </a:solidFill>
              <a:effectLst/>
              <a:latin typeface="Open Sans" panose="020B0606030504020204" pitchFamily="34" charset="0"/>
            </a:endParaRPr>
          </a:p>
          <a:p>
            <a:endParaRPr lang="cs-CZ" b="1" dirty="0">
              <a:solidFill>
                <a:srgbClr val="222222"/>
              </a:solidFill>
              <a:latin typeface="Open Sans" panose="020B0606030504020204" pitchFamily="34" charset="0"/>
            </a:endParaRPr>
          </a:p>
          <a:p>
            <a:endParaRPr lang="cs-CZ" b="1" dirty="0">
              <a:solidFill>
                <a:srgbClr val="222222"/>
              </a:solidFill>
              <a:latin typeface="Open Sans" panose="020B0606030504020204" pitchFamily="34" charset="0"/>
            </a:endParaRPr>
          </a:p>
          <a:p>
            <a:endParaRPr lang="cs-CZ" dirty="0"/>
          </a:p>
        </p:txBody>
      </p:sp>
    </p:spTree>
    <p:extLst>
      <p:ext uri="{BB962C8B-B14F-4D97-AF65-F5344CB8AC3E}">
        <p14:creationId xmlns:p14="http://schemas.microsoft.com/office/powerpoint/2010/main" val="1968896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FB749C-03AE-4351-8314-E4CE7145868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B0301FD-86D8-4D15-96EE-C96C4310BC8B}"/>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584091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B0E67E-921C-41D0-8B64-6AA225886457}"/>
              </a:ext>
            </a:extLst>
          </p:cNvPr>
          <p:cNvSpPr>
            <a:spLocks noGrp="1"/>
          </p:cNvSpPr>
          <p:nvPr>
            <p:ph type="title"/>
          </p:nvPr>
        </p:nvSpPr>
        <p:spPr/>
        <p:txBody>
          <a:bodyPr/>
          <a:lstStyle/>
          <a:p>
            <a:r>
              <a:rPr lang="cs-CZ" b="1" i="0" dirty="0">
                <a:solidFill>
                  <a:srgbClr val="D44D18"/>
                </a:solidFill>
                <a:effectLst/>
                <a:latin typeface="Verdana" panose="020B0604030504040204" pitchFamily="34" charset="0"/>
              </a:rPr>
              <a:t>Typy pohovorů</a:t>
            </a:r>
            <a:br>
              <a:rPr lang="cs-CZ" b="1" i="0" dirty="0">
                <a:solidFill>
                  <a:srgbClr val="D44D1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2C9357AA-86A9-4896-A167-D05CE6777CC2}"/>
              </a:ext>
            </a:extLst>
          </p:cNvPr>
          <p:cNvSpPr>
            <a:spLocks noGrp="1"/>
          </p:cNvSpPr>
          <p:nvPr>
            <p:ph idx="1"/>
          </p:nvPr>
        </p:nvSpPr>
        <p:spPr/>
        <p:txBody>
          <a:bodyPr/>
          <a:lstStyle/>
          <a:p>
            <a:r>
              <a:rPr lang="cs-CZ" b="1" i="0" dirty="0">
                <a:solidFill>
                  <a:srgbClr val="114F78"/>
                </a:solidFill>
                <a:effectLst/>
                <a:latin typeface="Verdana" panose="020B0604030504040204" pitchFamily="34" charset="0"/>
              </a:rPr>
              <a:t>Nátlakový pohovor (Stress interview)</a:t>
            </a:r>
          </a:p>
          <a:p>
            <a:r>
              <a:rPr lang="cs-CZ" b="0" i="0" dirty="0">
                <a:solidFill>
                  <a:srgbClr val="333333"/>
                </a:solidFill>
                <a:effectLst/>
                <a:latin typeface="Verdana" panose="020B0604030504040204" pitchFamily="34" charset="0"/>
              </a:rPr>
              <a:t>cílem je dostat uchazeče pod tlak a pozorovat, jak se s ním vypořádá – například reakce na arogantní chování. Zde je potřeba uvézt, že takovýto pohovor neprospívá dobrému jménu firmy a jeho etická stránka je rovněž diskutabilní.</a:t>
            </a:r>
            <a:endParaRPr lang="cs-CZ" dirty="0"/>
          </a:p>
        </p:txBody>
      </p:sp>
    </p:spTree>
    <p:extLst>
      <p:ext uri="{BB962C8B-B14F-4D97-AF65-F5344CB8AC3E}">
        <p14:creationId xmlns:p14="http://schemas.microsoft.com/office/powerpoint/2010/main" val="3972795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B28956-CD01-4F0C-8D8E-0D2458BDDB4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0D3537A-3BF2-4C41-851C-1AA6CAA917B2}"/>
              </a:ext>
            </a:extLst>
          </p:cNvPr>
          <p:cNvSpPr>
            <a:spLocks noGrp="1"/>
          </p:cNvSpPr>
          <p:nvPr>
            <p:ph idx="1"/>
          </p:nvPr>
        </p:nvSpPr>
        <p:spPr/>
        <p:txBody>
          <a:bodyPr/>
          <a:lstStyle/>
          <a:p>
            <a:r>
              <a:rPr lang="cs-CZ" b="1" i="0" dirty="0">
                <a:solidFill>
                  <a:srgbClr val="114F78"/>
                </a:solidFill>
                <a:effectLst/>
                <a:latin typeface="Verdana" panose="020B0604030504040204" pitchFamily="34" charset="0"/>
              </a:rPr>
              <a:t>Behaviorální pohovor (</a:t>
            </a:r>
            <a:r>
              <a:rPr lang="cs-CZ" b="1" i="0" dirty="0" err="1">
                <a:solidFill>
                  <a:srgbClr val="114F78"/>
                </a:solidFill>
                <a:effectLst/>
                <a:latin typeface="Verdana" panose="020B0604030504040204" pitchFamily="34" charset="0"/>
              </a:rPr>
              <a:t>behavioral</a:t>
            </a:r>
            <a:r>
              <a:rPr lang="cs-CZ" b="1" i="0" dirty="0">
                <a:solidFill>
                  <a:srgbClr val="114F78"/>
                </a:solidFill>
                <a:effectLst/>
                <a:latin typeface="Verdana" panose="020B0604030504040204" pitchFamily="34" charset="0"/>
              </a:rPr>
              <a:t> interview)</a:t>
            </a:r>
          </a:p>
          <a:p>
            <a:pPr algn="just"/>
            <a:r>
              <a:rPr lang="cs-CZ" b="0" i="0" dirty="0">
                <a:solidFill>
                  <a:srgbClr val="333333"/>
                </a:solidFill>
                <a:effectLst/>
                <a:latin typeface="Verdana" panose="020B0604030504040204" pitchFamily="34" charset="0"/>
              </a:rPr>
              <a:t>Otázky jsou zaměřeny na konkrétní chování v minulosti a jeho následků. Tento typ pohovoru snižuje možnost stylizace účastníka.</a:t>
            </a:r>
          </a:p>
          <a:p>
            <a:pPr algn="just"/>
            <a:r>
              <a:rPr lang="cs-CZ" b="0" i="0" dirty="0">
                <a:solidFill>
                  <a:srgbClr val="333333"/>
                </a:solidFill>
                <a:effectLst/>
                <a:latin typeface="Verdana" panose="020B0604030504040204" pitchFamily="34" charset="0"/>
              </a:rPr>
              <a:t>Pohovor je založený na systematickém kladení otázek zaměřených na reálné pracovní situace, se kterými se uchazeč setkal, a jejich řešení.</a:t>
            </a:r>
          </a:p>
          <a:p>
            <a:endParaRPr lang="cs-CZ" dirty="0"/>
          </a:p>
        </p:txBody>
      </p:sp>
    </p:spTree>
    <p:extLst>
      <p:ext uri="{BB962C8B-B14F-4D97-AF65-F5344CB8AC3E}">
        <p14:creationId xmlns:p14="http://schemas.microsoft.com/office/powerpoint/2010/main" val="3148430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DDA2A-94F7-4EB5-8B60-5CB77F4A943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A783494-0E03-43D8-B3A3-2480042E5515}"/>
              </a:ext>
            </a:extLst>
          </p:cNvPr>
          <p:cNvSpPr>
            <a:spLocks noGrp="1"/>
          </p:cNvSpPr>
          <p:nvPr>
            <p:ph idx="1"/>
          </p:nvPr>
        </p:nvSpPr>
        <p:spPr/>
        <p:txBody>
          <a:bodyPr/>
          <a:lstStyle/>
          <a:p>
            <a:r>
              <a:rPr lang="cs-CZ" b="1" i="0" dirty="0">
                <a:solidFill>
                  <a:srgbClr val="114F78"/>
                </a:solidFill>
                <a:effectLst/>
                <a:latin typeface="Verdana" panose="020B0604030504040204" pitchFamily="34" charset="0"/>
              </a:rPr>
              <a:t>Pohovor jako sebeprezentace</a:t>
            </a:r>
          </a:p>
          <a:p>
            <a:pPr marL="0" indent="0">
              <a:buNone/>
            </a:pPr>
            <a:r>
              <a:rPr lang="cs-CZ" b="0" i="0" dirty="0">
                <a:solidFill>
                  <a:srgbClr val="333333"/>
                </a:solidFill>
                <a:effectLst/>
                <a:latin typeface="Verdana" panose="020B0604030504040204" pitchFamily="34" charset="0"/>
              </a:rPr>
              <a:t>Uchazeč dostane vymezený časový úsek na to, aby se co nejlépe odprezentoval přímo na místě před personalistou/personalisty, jako kdyby šlo o jakýkoliv jiný produkt.</a:t>
            </a:r>
            <a:endParaRPr lang="cs-CZ" dirty="0"/>
          </a:p>
        </p:txBody>
      </p:sp>
    </p:spTree>
    <p:extLst>
      <p:ext uri="{BB962C8B-B14F-4D97-AF65-F5344CB8AC3E}">
        <p14:creationId xmlns:p14="http://schemas.microsoft.com/office/powerpoint/2010/main" val="515444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29B1AB-D327-48E3-AE1F-7055C9AD50B9}"/>
              </a:ext>
            </a:extLst>
          </p:cNvPr>
          <p:cNvSpPr>
            <a:spLocks noGrp="1"/>
          </p:cNvSpPr>
          <p:nvPr>
            <p:ph type="title"/>
          </p:nvPr>
        </p:nvSpPr>
        <p:spPr/>
        <p:txBody>
          <a:bodyPr>
            <a:normAutofit fontScale="90000"/>
          </a:bodyPr>
          <a:lstStyle/>
          <a:p>
            <a:r>
              <a:rPr lang="cs-CZ" b="1" i="0" dirty="0">
                <a:solidFill>
                  <a:srgbClr val="114F78"/>
                </a:solidFill>
                <a:effectLst/>
                <a:latin typeface="Verdana" panose="020B0604030504040204" pitchFamily="34" charset="0"/>
              </a:rPr>
              <a:t>Několikakolové pohovory (</a:t>
            </a:r>
            <a:r>
              <a:rPr lang="cs-CZ" b="1" i="0" dirty="0" err="1">
                <a:solidFill>
                  <a:srgbClr val="114F78"/>
                </a:solidFill>
                <a:effectLst/>
                <a:latin typeface="Verdana" panose="020B0604030504040204" pitchFamily="34" charset="0"/>
              </a:rPr>
              <a:t>Follow</a:t>
            </a:r>
            <a:r>
              <a:rPr lang="cs-CZ" b="1" i="0" dirty="0">
                <a:solidFill>
                  <a:srgbClr val="114F78"/>
                </a:solidFill>
                <a:effectLst/>
                <a:latin typeface="Verdana" panose="020B0604030504040204" pitchFamily="34" charset="0"/>
              </a:rPr>
              <a:t>-up interview)</a:t>
            </a:r>
            <a:br>
              <a:rPr lang="cs-CZ" b="1" i="0" dirty="0">
                <a:solidFill>
                  <a:srgbClr val="114F7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FB955C65-5B60-4619-812F-048A0783026E}"/>
              </a:ext>
            </a:extLst>
          </p:cNvPr>
          <p:cNvSpPr>
            <a:spLocks noGrp="1"/>
          </p:cNvSpPr>
          <p:nvPr>
            <p:ph idx="1"/>
          </p:nvPr>
        </p:nvSpPr>
        <p:spPr/>
        <p:txBody>
          <a:bodyPr/>
          <a:lstStyle/>
          <a:p>
            <a:pPr algn="just"/>
            <a:r>
              <a:rPr lang="cs-CZ" b="0" i="0" dirty="0">
                <a:solidFill>
                  <a:srgbClr val="333333"/>
                </a:solidFill>
                <a:effectLst/>
                <a:latin typeface="Verdana" panose="020B0604030504040204" pitchFamily="34" charset="0"/>
              </a:rPr>
              <a:t>Spočívají v tom, že obdobný pohovor povede s uchazečem více různých lidí, například personalista, nadřízený, manažer apod. Mezi jednotlivými pohovory může být různě dlouhý časový odstup, můžou však také následovat hned po sobě. V případě, že se každý z personalistů ptá na jiné kompetence, jedná se o tzv. sekvenční interview (</a:t>
            </a:r>
            <a:r>
              <a:rPr lang="cs-CZ" b="1" i="0" dirty="0" err="1">
                <a:solidFill>
                  <a:srgbClr val="333333"/>
                </a:solidFill>
                <a:effectLst/>
                <a:latin typeface="Verdana" panose="020B0604030504040204" pitchFamily="34" charset="0"/>
              </a:rPr>
              <a:t>The</a:t>
            </a:r>
            <a:r>
              <a:rPr lang="cs-CZ" b="1" i="0" dirty="0">
                <a:solidFill>
                  <a:srgbClr val="333333"/>
                </a:solidFill>
                <a:effectLst/>
                <a:latin typeface="Verdana" panose="020B0604030504040204" pitchFamily="34" charset="0"/>
              </a:rPr>
              <a:t> </a:t>
            </a:r>
            <a:r>
              <a:rPr lang="cs-CZ" b="1" i="0" dirty="0" err="1">
                <a:solidFill>
                  <a:srgbClr val="333333"/>
                </a:solidFill>
                <a:effectLst/>
                <a:latin typeface="Verdana" panose="020B0604030504040204" pitchFamily="34" charset="0"/>
              </a:rPr>
              <a:t>Sequential</a:t>
            </a:r>
            <a:r>
              <a:rPr lang="cs-CZ" b="1" i="0" dirty="0">
                <a:solidFill>
                  <a:srgbClr val="333333"/>
                </a:solidFill>
                <a:effectLst/>
                <a:latin typeface="Verdana" panose="020B0604030504040204" pitchFamily="34" charset="0"/>
              </a:rPr>
              <a:t> Interview</a:t>
            </a:r>
            <a:r>
              <a:rPr lang="cs-CZ" b="0" i="0" dirty="0">
                <a:solidFill>
                  <a:srgbClr val="333333"/>
                </a:solidFill>
                <a:effectLst/>
                <a:latin typeface="Verdana" panose="020B0604030504040204" pitchFamily="34" charset="0"/>
              </a:rPr>
              <a:t>).</a:t>
            </a:r>
          </a:p>
          <a:p>
            <a:endParaRPr lang="cs-CZ" dirty="0"/>
          </a:p>
        </p:txBody>
      </p:sp>
    </p:spTree>
    <p:extLst>
      <p:ext uri="{BB962C8B-B14F-4D97-AF65-F5344CB8AC3E}">
        <p14:creationId xmlns:p14="http://schemas.microsoft.com/office/powerpoint/2010/main" val="3326454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BF8E0-6531-466E-B34B-691CE39A191F}"/>
              </a:ext>
            </a:extLst>
          </p:cNvPr>
          <p:cNvSpPr>
            <a:spLocks noGrp="1"/>
          </p:cNvSpPr>
          <p:nvPr>
            <p:ph type="title"/>
          </p:nvPr>
        </p:nvSpPr>
        <p:spPr/>
        <p:txBody>
          <a:bodyPr>
            <a:normAutofit fontScale="90000"/>
          </a:bodyPr>
          <a:lstStyle/>
          <a:p>
            <a:r>
              <a:rPr lang="cs-CZ" b="1" i="0" dirty="0">
                <a:solidFill>
                  <a:srgbClr val="114F78"/>
                </a:solidFill>
                <a:effectLst/>
                <a:latin typeface="Verdana" panose="020B0604030504040204" pitchFamily="34" charset="0"/>
              </a:rPr>
              <a:t>Telefonický pohovor (</a:t>
            </a:r>
            <a:r>
              <a:rPr lang="cs-CZ" b="1" i="0" dirty="0" err="1">
                <a:solidFill>
                  <a:srgbClr val="114F78"/>
                </a:solidFill>
                <a:effectLst/>
                <a:latin typeface="Verdana" panose="020B0604030504040204" pitchFamily="34" charset="0"/>
              </a:rPr>
              <a:t>telephone</a:t>
            </a:r>
            <a:r>
              <a:rPr lang="cs-CZ" b="1" i="0" dirty="0">
                <a:solidFill>
                  <a:srgbClr val="114F78"/>
                </a:solidFill>
                <a:effectLst/>
                <a:latin typeface="Verdana" panose="020B0604030504040204" pitchFamily="34" charset="0"/>
              </a:rPr>
              <a:t> interview)</a:t>
            </a:r>
            <a:br>
              <a:rPr lang="cs-CZ" b="1" i="0" dirty="0">
                <a:solidFill>
                  <a:srgbClr val="114F7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1611D4CB-3213-4E49-AC6C-31B45613AD1E}"/>
              </a:ext>
            </a:extLst>
          </p:cNvPr>
          <p:cNvSpPr>
            <a:spLocks noGrp="1"/>
          </p:cNvSpPr>
          <p:nvPr>
            <p:ph idx="1"/>
          </p:nvPr>
        </p:nvSpPr>
        <p:spPr/>
        <p:txBody>
          <a:bodyPr/>
          <a:lstStyle/>
          <a:p>
            <a:pPr marL="0" indent="0" algn="just">
              <a:buNone/>
            </a:pPr>
            <a:r>
              <a:rPr lang="cs-CZ" b="0" i="0" dirty="0">
                <a:solidFill>
                  <a:srgbClr val="333333"/>
                </a:solidFill>
                <a:effectLst/>
                <a:latin typeface="Verdana" panose="020B0604030504040204" pitchFamily="34" charset="0"/>
              </a:rPr>
              <a:t>Využívá se většinou jako první kolo pohovorů. Metoda šetří čas a její výhodou je, že v případě potřeby můžeme uchazeče zastihnout nepřipraveného a tudíž více spontánního. Vhodný je například pro prověření komunikačních, jazykových, prodejních a dalších dovedností. Opakem je interview v přímém kontaktu –</a:t>
            </a:r>
            <a:r>
              <a:rPr lang="cs-CZ" b="1" i="0" dirty="0">
                <a:solidFill>
                  <a:srgbClr val="333333"/>
                </a:solidFill>
                <a:effectLst/>
                <a:latin typeface="Verdana" panose="020B0604030504040204" pitchFamily="34" charset="0"/>
              </a:rPr>
              <a:t> Face-to-Face interview</a:t>
            </a:r>
            <a:r>
              <a:rPr lang="cs-CZ" b="0" i="0" dirty="0">
                <a:solidFill>
                  <a:srgbClr val="333333"/>
                </a:solidFill>
                <a:effectLst/>
                <a:latin typeface="Verdana" panose="020B0604030504040204" pitchFamily="34" charset="0"/>
              </a:rPr>
              <a:t>.</a:t>
            </a:r>
          </a:p>
          <a:p>
            <a:endParaRPr lang="cs-CZ" dirty="0"/>
          </a:p>
        </p:txBody>
      </p:sp>
    </p:spTree>
    <p:extLst>
      <p:ext uri="{BB962C8B-B14F-4D97-AF65-F5344CB8AC3E}">
        <p14:creationId xmlns:p14="http://schemas.microsoft.com/office/powerpoint/2010/main" val="3629628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7B7E6A-2CB7-431B-A985-64EBD799ADA4}"/>
              </a:ext>
            </a:extLst>
          </p:cNvPr>
          <p:cNvSpPr>
            <a:spLocks noGrp="1"/>
          </p:cNvSpPr>
          <p:nvPr>
            <p:ph type="title"/>
          </p:nvPr>
        </p:nvSpPr>
        <p:spPr/>
        <p:txBody>
          <a:bodyPr>
            <a:normAutofit fontScale="90000"/>
          </a:bodyPr>
          <a:lstStyle/>
          <a:p>
            <a:r>
              <a:rPr lang="cs-CZ" b="1" i="0" dirty="0">
                <a:solidFill>
                  <a:srgbClr val="114F78"/>
                </a:solidFill>
                <a:effectLst/>
                <a:latin typeface="Verdana" panose="020B0604030504040204" pitchFamily="34" charset="0"/>
              </a:rPr>
              <a:t>Pohovory u oběda nebo večeře (</a:t>
            </a:r>
            <a:r>
              <a:rPr lang="cs-CZ" b="1" i="0" dirty="0" err="1">
                <a:solidFill>
                  <a:srgbClr val="114F78"/>
                </a:solidFill>
                <a:effectLst/>
                <a:latin typeface="Verdana" panose="020B0604030504040204" pitchFamily="34" charset="0"/>
              </a:rPr>
              <a:t>meal</a:t>
            </a:r>
            <a:r>
              <a:rPr lang="cs-CZ" b="1" i="0" dirty="0">
                <a:solidFill>
                  <a:srgbClr val="114F78"/>
                </a:solidFill>
                <a:effectLst/>
                <a:latin typeface="Verdana" panose="020B0604030504040204" pitchFamily="34" charset="0"/>
              </a:rPr>
              <a:t>/lunch and diner interview)</a:t>
            </a:r>
            <a:br>
              <a:rPr lang="cs-CZ" b="1" i="0" dirty="0">
                <a:solidFill>
                  <a:srgbClr val="114F7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FF8094D1-2DBE-41D4-8667-83F3A5A145CC}"/>
              </a:ext>
            </a:extLst>
          </p:cNvPr>
          <p:cNvSpPr>
            <a:spLocks noGrp="1"/>
          </p:cNvSpPr>
          <p:nvPr>
            <p:ph idx="1"/>
          </p:nvPr>
        </p:nvSpPr>
        <p:spPr/>
        <p:txBody>
          <a:bodyPr/>
          <a:lstStyle/>
          <a:p>
            <a:r>
              <a:rPr lang="cs-CZ" b="0" i="0" dirty="0">
                <a:solidFill>
                  <a:srgbClr val="333333"/>
                </a:solidFill>
                <a:effectLst/>
                <a:latin typeface="Verdana" panose="020B0604030504040204" pitchFamily="34" charset="0"/>
              </a:rPr>
              <a:t>jejich využití je zejména při obsazování vyšších pozic. Cílem může být prověření sociálních dovedností uchazeče pod tlakem.</a:t>
            </a:r>
            <a:endParaRPr lang="cs-CZ" dirty="0"/>
          </a:p>
        </p:txBody>
      </p:sp>
    </p:spTree>
    <p:extLst>
      <p:ext uri="{BB962C8B-B14F-4D97-AF65-F5344CB8AC3E}">
        <p14:creationId xmlns:p14="http://schemas.microsoft.com/office/powerpoint/2010/main" val="14795822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B5B893-49F4-4505-8F08-F67D78FCE715}"/>
              </a:ext>
            </a:extLst>
          </p:cNvPr>
          <p:cNvSpPr>
            <a:spLocks noGrp="1"/>
          </p:cNvSpPr>
          <p:nvPr>
            <p:ph type="title"/>
          </p:nvPr>
        </p:nvSpPr>
        <p:spPr/>
        <p:txBody>
          <a:bodyPr>
            <a:normAutofit fontScale="90000"/>
          </a:bodyPr>
          <a:lstStyle/>
          <a:p>
            <a:r>
              <a:rPr lang="cs-CZ" b="1" i="0" dirty="0">
                <a:solidFill>
                  <a:srgbClr val="114F78"/>
                </a:solidFill>
                <a:effectLst/>
                <a:latin typeface="Verdana" panose="020B0604030504040204" pitchFamily="34" charset="0"/>
              </a:rPr>
              <a:t>Video pohovory (video interview)</a:t>
            </a:r>
            <a:br>
              <a:rPr lang="cs-CZ" b="1" i="0" dirty="0">
                <a:solidFill>
                  <a:srgbClr val="114F7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0D74DBDC-5075-4887-946F-33DEBBE01992}"/>
              </a:ext>
            </a:extLst>
          </p:cNvPr>
          <p:cNvSpPr>
            <a:spLocks noGrp="1"/>
          </p:cNvSpPr>
          <p:nvPr>
            <p:ph idx="1"/>
          </p:nvPr>
        </p:nvSpPr>
        <p:spPr/>
        <p:txBody>
          <a:bodyPr/>
          <a:lstStyle/>
          <a:p>
            <a:r>
              <a:rPr lang="cs-CZ" b="0" i="0" dirty="0">
                <a:solidFill>
                  <a:srgbClr val="333333"/>
                </a:solidFill>
                <a:effectLst/>
                <a:latin typeface="Verdana" panose="020B0604030504040204" pitchFamily="34" charset="0"/>
              </a:rPr>
              <a:t> 2 typy pohovorů, a to buď pohovor v klasické podobě, kde spolu komunikuje uchazeč a manažer/personalista v reálném čase prostřednictvím videohovoru (např. přes Skype), anebo tzv. </a:t>
            </a:r>
            <a:r>
              <a:rPr lang="cs-CZ" b="0" i="0" dirty="0" err="1">
                <a:solidFill>
                  <a:srgbClr val="333333"/>
                </a:solidFill>
                <a:effectLst/>
                <a:latin typeface="Verdana" panose="020B0604030504040204" pitchFamily="34" charset="0"/>
              </a:rPr>
              <a:t>videodotazník</a:t>
            </a:r>
            <a:r>
              <a:rPr lang="cs-CZ" b="0" i="0" dirty="0">
                <a:solidFill>
                  <a:srgbClr val="333333"/>
                </a:solidFill>
                <a:effectLst/>
                <a:latin typeface="Verdana" panose="020B0604030504040204" pitchFamily="34" charset="0"/>
              </a:rPr>
              <a:t>. </a:t>
            </a:r>
            <a:r>
              <a:rPr lang="cs-CZ" b="0" i="0" dirty="0" err="1">
                <a:solidFill>
                  <a:srgbClr val="333333"/>
                </a:solidFill>
                <a:effectLst/>
                <a:latin typeface="Verdana" panose="020B0604030504040204" pitchFamily="34" charset="0"/>
              </a:rPr>
              <a:t>Videodotazník</a:t>
            </a:r>
            <a:r>
              <a:rPr lang="cs-CZ" b="0" i="0" dirty="0">
                <a:solidFill>
                  <a:srgbClr val="333333"/>
                </a:solidFill>
                <a:effectLst/>
                <a:latin typeface="Verdana" panose="020B0604030504040204" pitchFamily="34" charset="0"/>
              </a:rPr>
              <a:t> je metoda, při které je uchazeči zobrazována otázka a jeho odpověď a reakce jsou zaznamenávány pomocí webkamery a mikrofonu. Metoda představuje vhodný způsob </a:t>
            </a:r>
            <a:r>
              <a:rPr lang="cs-CZ" b="0" i="0" dirty="0" err="1">
                <a:solidFill>
                  <a:srgbClr val="333333"/>
                </a:solidFill>
                <a:effectLst/>
                <a:latin typeface="Verdana" panose="020B0604030504040204" pitchFamily="34" charset="0"/>
              </a:rPr>
              <a:t>preselekce</a:t>
            </a:r>
            <a:r>
              <a:rPr lang="cs-CZ" b="0" i="0" dirty="0">
                <a:solidFill>
                  <a:srgbClr val="333333"/>
                </a:solidFill>
                <a:effectLst/>
                <a:latin typeface="Verdana" panose="020B0604030504040204" pitchFamily="34" charset="0"/>
              </a:rPr>
              <a:t> z velkého počtu uchazečů, což znamená časovou úsporu.</a:t>
            </a:r>
            <a:endParaRPr lang="cs-CZ" dirty="0"/>
          </a:p>
        </p:txBody>
      </p:sp>
    </p:spTree>
    <p:extLst>
      <p:ext uri="{BB962C8B-B14F-4D97-AF65-F5344CB8AC3E}">
        <p14:creationId xmlns:p14="http://schemas.microsoft.com/office/powerpoint/2010/main" val="586615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C80CC1-11A8-42DE-9410-F4F6861734F4}"/>
              </a:ext>
            </a:extLst>
          </p:cNvPr>
          <p:cNvSpPr>
            <a:spLocks noGrp="1"/>
          </p:cNvSpPr>
          <p:nvPr>
            <p:ph type="title"/>
          </p:nvPr>
        </p:nvSpPr>
        <p:spPr/>
        <p:txBody>
          <a:bodyPr>
            <a:normAutofit fontScale="90000"/>
          </a:bodyPr>
          <a:lstStyle/>
          <a:p>
            <a:r>
              <a:rPr lang="cs-CZ" b="1" i="0" dirty="0">
                <a:solidFill>
                  <a:srgbClr val="114F78"/>
                </a:solidFill>
                <a:effectLst/>
                <a:latin typeface="Verdana" panose="020B0604030504040204" pitchFamily="34" charset="0"/>
              </a:rPr>
              <a:t>Případové studie (case interview)</a:t>
            </a:r>
            <a:br>
              <a:rPr lang="cs-CZ" b="1" i="0" dirty="0">
                <a:solidFill>
                  <a:srgbClr val="114F7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8E01E16C-F177-485D-B267-CCE14C149D6E}"/>
              </a:ext>
            </a:extLst>
          </p:cNvPr>
          <p:cNvSpPr>
            <a:spLocks noGrp="1"/>
          </p:cNvSpPr>
          <p:nvPr>
            <p:ph idx="1"/>
          </p:nvPr>
        </p:nvSpPr>
        <p:spPr/>
        <p:txBody>
          <a:bodyPr/>
          <a:lstStyle/>
          <a:p>
            <a:r>
              <a:rPr lang="cs-CZ" b="0" i="0" dirty="0">
                <a:solidFill>
                  <a:srgbClr val="333333"/>
                </a:solidFill>
                <a:effectLst/>
                <a:latin typeface="Verdana" panose="020B0604030504040204" pitchFamily="34" charset="0"/>
              </a:rPr>
              <a:t>Zde se zaměřujeme na úroveň analytického myšlení uchazeče a jeho schopnosti řešit problémy. Nezaměřujeme se zde tolik na výsledek, jako na samotný průběh a postupy řešení. Účastníkovi zde můžeme předkládat i reálné situace, které v zaměstnání buď aktuálně řešíme, nebo které budou později v náplni práce uchazeče.</a:t>
            </a:r>
            <a:endParaRPr lang="cs-CZ" dirty="0"/>
          </a:p>
        </p:txBody>
      </p:sp>
    </p:spTree>
    <p:extLst>
      <p:ext uri="{BB962C8B-B14F-4D97-AF65-F5344CB8AC3E}">
        <p14:creationId xmlns:p14="http://schemas.microsoft.com/office/powerpoint/2010/main" val="959728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F60702-61A0-40CE-8482-E6F21CDB320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E7E7DE7-E897-4AB2-AE8E-DC29D6FF7168}"/>
              </a:ext>
            </a:extLst>
          </p:cNvPr>
          <p:cNvSpPr>
            <a:spLocks noGrp="1"/>
          </p:cNvSpPr>
          <p:nvPr>
            <p:ph idx="1"/>
          </p:nvPr>
        </p:nvSpPr>
        <p:spPr/>
        <p:txBody>
          <a:bodyPr/>
          <a:lstStyle/>
          <a:p>
            <a:pPr marL="0" indent="0">
              <a:buNone/>
            </a:pPr>
            <a:r>
              <a:rPr lang="cs-CZ" b="0" i="0" dirty="0">
                <a:solidFill>
                  <a:srgbClr val="222222"/>
                </a:solidFill>
                <a:effectLst/>
                <a:latin typeface="Open Sans" panose="020B0606030504020204" pitchFamily="34" charset="0"/>
              </a:rPr>
              <a:t>Připomeňte si </a:t>
            </a:r>
            <a:r>
              <a:rPr lang="cs-CZ" b="0" i="0" u="sng" dirty="0">
                <a:solidFill>
                  <a:srgbClr val="0076D1"/>
                </a:solidFill>
                <a:effectLst/>
                <a:latin typeface="Open Sans" panose="020B0606030504020204" pitchFamily="34" charset="0"/>
                <a:hlinkClick r:id="rId2"/>
              </a:rPr>
              <a:t>pár bodů, jak vést smysluplné pohovory</a:t>
            </a:r>
            <a:r>
              <a:rPr lang="cs-CZ" b="0" i="0" dirty="0">
                <a:solidFill>
                  <a:srgbClr val="222222"/>
                </a:solidFill>
                <a:effectLst/>
                <a:latin typeface="Open Sans" panose="020B0606030504020204" pitchFamily="34" charset="0"/>
              </a:rPr>
              <a:t>, ze kterých budete odcházet s příjemným pocitem vy, kandidát a případně i další nadřízený.</a:t>
            </a:r>
          </a:p>
          <a:p>
            <a:pPr marL="0" indent="0">
              <a:buNone/>
            </a:pPr>
            <a:endParaRPr lang="cs-CZ" dirty="0">
              <a:solidFill>
                <a:srgbClr val="222222"/>
              </a:solidFill>
              <a:latin typeface="Open Sans" panose="020B0606030504020204" pitchFamily="34" charset="0"/>
            </a:endParaRPr>
          </a:p>
        </p:txBody>
      </p:sp>
    </p:spTree>
    <p:extLst>
      <p:ext uri="{BB962C8B-B14F-4D97-AF65-F5344CB8AC3E}">
        <p14:creationId xmlns:p14="http://schemas.microsoft.com/office/powerpoint/2010/main" val="377497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6F2BBB-125B-4780-9AB1-79074935C17F}"/>
              </a:ext>
            </a:extLst>
          </p:cNvPr>
          <p:cNvSpPr>
            <a:spLocks noGrp="1"/>
          </p:cNvSpPr>
          <p:nvPr>
            <p:ph type="title"/>
          </p:nvPr>
        </p:nvSpPr>
        <p:spPr/>
        <p:txBody>
          <a:bodyPr>
            <a:normAutofit fontScale="90000"/>
          </a:bodyPr>
          <a:lstStyle/>
          <a:p>
            <a:r>
              <a:rPr lang="cs-CZ" b="1" i="0" dirty="0">
                <a:solidFill>
                  <a:srgbClr val="114F78"/>
                </a:solidFill>
                <a:effectLst/>
                <a:latin typeface="Verdana" panose="020B0604030504040204" pitchFamily="34" charset="0"/>
              </a:rPr>
              <a:t>Skupinový pohovor (</a:t>
            </a:r>
            <a:r>
              <a:rPr lang="cs-CZ" b="1" i="0" dirty="0" err="1">
                <a:solidFill>
                  <a:srgbClr val="114F78"/>
                </a:solidFill>
                <a:effectLst/>
                <a:latin typeface="Verdana" panose="020B0604030504040204" pitchFamily="34" charset="0"/>
              </a:rPr>
              <a:t>group</a:t>
            </a:r>
            <a:r>
              <a:rPr lang="cs-CZ" b="1" i="0" dirty="0">
                <a:solidFill>
                  <a:srgbClr val="114F78"/>
                </a:solidFill>
                <a:effectLst/>
                <a:latin typeface="Verdana" panose="020B0604030504040204" pitchFamily="34" charset="0"/>
              </a:rPr>
              <a:t> interview)</a:t>
            </a:r>
            <a:br>
              <a:rPr lang="cs-CZ" b="1" i="0" dirty="0">
                <a:solidFill>
                  <a:srgbClr val="114F7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98EEA42E-D9D5-4E35-A0F9-8B804188BC13}"/>
              </a:ext>
            </a:extLst>
          </p:cNvPr>
          <p:cNvSpPr>
            <a:spLocks noGrp="1"/>
          </p:cNvSpPr>
          <p:nvPr>
            <p:ph idx="1"/>
          </p:nvPr>
        </p:nvSpPr>
        <p:spPr/>
        <p:txBody>
          <a:bodyPr/>
          <a:lstStyle/>
          <a:p>
            <a:pPr marL="0" indent="0">
              <a:buNone/>
            </a:pPr>
            <a:r>
              <a:rPr lang="cs-CZ" b="0" i="0" dirty="0">
                <a:solidFill>
                  <a:srgbClr val="333333"/>
                </a:solidFill>
                <a:effectLst/>
                <a:latin typeface="Verdana" panose="020B0604030504040204" pitchFamily="34" charset="0"/>
              </a:rPr>
              <a:t>Probíhá jako klasické interview s tím rozdílem, že přítomno je více uchazečů najednou. </a:t>
            </a:r>
          </a:p>
          <a:p>
            <a:pPr marL="0" indent="0">
              <a:buNone/>
            </a:pPr>
            <a:r>
              <a:rPr lang="cs-CZ" b="0" i="0" dirty="0">
                <a:solidFill>
                  <a:srgbClr val="333333"/>
                </a:solidFill>
                <a:effectLst/>
                <a:latin typeface="Verdana" panose="020B0604030504040204" pitchFamily="34" charset="0"/>
              </a:rPr>
              <a:t>Metoda šetří čas a mezi výhody patří to, že při zakomponování modelových situací si kandidáti můžou navzájem přehrávat různé role, např. prodejce vs. zákazník, a my máme více prostoru je u toho sledovat.</a:t>
            </a:r>
            <a:endParaRPr lang="cs-CZ" dirty="0"/>
          </a:p>
        </p:txBody>
      </p:sp>
    </p:spTree>
    <p:extLst>
      <p:ext uri="{BB962C8B-B14F-4D97-AF65-F5344CB8AC3E}">
        <p14:creationId xmlns:p14="http://schemas.microsoft.com/office/powerpoint/2010/main" val="1677379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B3C87E-41CD-4B83-B4BD-BC2D76E67E47}"/>
              </a:ext>
            </a:extLst>
          </p:cNvPr>
          <p:cNvSpPr>
            <a:spLocks noGrp="1"/>
          </p:cNvSpPr>
          <p:nvPr>
            <p:ph type="title"/>
          </p:nvPr>
        </p:nvSpPr>
        <p:spPr/>
        <p:txBody>
          <a:bodyPr>
            <a:normAutofit fontScale="90000"/>
          </a:bodyPr>
          <a:lstStyle/>
          <a:p>
            <a:r>
              <a:rPr lang="en-US" b="1" i="0" dirty="0" err="1">
                <a:solidFill>
                  <a:srgbClr val="114F78"/>
                </a:solidFill>
                <a:effectLst/>
                <a:latin typeface="Verdana" panose="020B0604030504040204" pitchFamily="34" charset="0"/>
              </a:rPr>
              <a:t>Panelové</a:t>
            </a:r>
            <a:r>
              <a:rPr lang="en-US" b="1" i="0" dirty="0">
                <a:solidFill>
                  <a:srgbClr val="114F78"/>
                </a:solidFill>
                <a:effectLst/>
                <a:latin typeface="Verdana" panose="020B0604030504040204" pitchFamily="34" charset="0"/>
              </a:rPr>
              <a:t> interview (panel/</a:t>
            </a:r>
            <a:r>
              <a:rPr lang="en-US" b="1" i="0" dirty="0" err="1">
                <a:solidFill>
                  <a:srgbClr val="114F78"/>
                </a:solidFill>
                <a:effectLst/>
                <a:latin typeface="Verdana" panose="020B0604030504040204" pitchFamily="34" charset="0"/>
              </a:rPr>
              <a:t>comittee</a:t>
            </a:r>
            <a:r>
              <a:rPr lang="en-US" b="1" i="0" dirty="0">
                <a:solidFill>
                  <a:srgbClr val="114F78"/>
                </a:solidFill>
                <a:effectLst/>
                <a:latin typeface="Verdana" panose="020B0604030504040204" pitchFamily="34" charset="0"/>
              </a:rPr>
              <a:t> interview)</a:t>
            </a:r>
            <a:br>
              <a:rPr lang="en-US" b="1" i="0" dirty="0">
                <a:solidFill>
                  <a:srgbClr val="114F78"/>
                </a:solidFill>
                <a:effectLst/>
                <a:latin typeface="Verdana" panose="020B0604030504040204" pitchFamily="34" charset="0"/>
              </a:rPr>
            </a:br>
            <a:endParaRPr lang="cs-CZ" dirty="0"/>
          </a:p>
        </p:txBody>
      </p:sp>
      <p:sp>
        <p:nvSpPr>
          <p:cNvPr id="3" name="Zástupný obsah 2">
            <a:extLst>
              <a:ext uri="{FF2B5EF4-FFF2-40B4-BE49-F238E27FC236}">
                <a16:creationId xmlns:a16="http://schemas.microsoft.com/office/drawing/2014/main" id="{4332D47C-2DF1-48BE-B023-CC8F353E6138}"/>
              </a:ext>
            </a:extLst>
          </p:cNvPr>
          <p:cNvSpPr>
            <a:spLocks noGrp="1"/>
          </p:cNvSpPr>
          <p:nvPr>
            <p:ph idx="1"/>
          </p:nvPr>
        </p:nvSpPr>
        <p:spPr/>
        <p:txBody>
          <a:bodyPr>
            <a:normAutofit/>
          </a:bodyPr>
          <a:lstStyle/>
          <a:p>
            <a:pPr algn="just"/>
            <a:r>
              <a:rPr lang="cs-CZ" b="0" i="0" dirty="0">
                <a:solidFill>
                  <a:srgbClr val="333333"/>
                </a:solidFill>
                <a:effectLst/>
                <a:latin typeface="Verdana" panose="020B0604030504040204" pitchFamily="34" charset="0"/>
              </a:rPr>
              <a:t>Jedná se v podstatě o pracovní pohovor před komisí, kde je přítomno více osob ze strany zaměstnavatele.</a:t>
            </a:r>
          </a:p>
          <a:p>
            <a:pPr algn="just"/>
            <a:r>
              <a:rPr lang="cs-CZ" b="0" i="0" dirty="0">
                <a:solidFill>
                  <a:srgbClr val="333333"/>
                </a:solidFill>
                <a:effectLst/>
                <a:latin typeface="Verdana" panose="020B0604030504040204" pitchFamily="34" charset="0"/>
              </a:rPr>
              <a:t>Může se stát, že po pohovoru bude uchazeči oznámeno, že místo získal, ale že druhý den cestuje (např. na školení do ciziny). Jak vidíte, uchazeč musí být připraveny skutečně na všechno. Nesmíme zapomínat také na to, že role „tváře zastupující firmu“ se nezbavíme ani ve volném čase při různých společenských aktivitách, při kterých se s uchazeči můžeme potkat neformálně.</a:t>
            </a:r>
          </a:p>
          <a:p>
            <a:endParaRPr lang="cs-CZ" dirty="0"/>
          </a:p>
        </p:txBody>
      </p:sp>
    </p:spTree>
    <p:extLst>
      <p:ext uri="{BB962C8B-B14F-4D97-AF65-F5344CB8AC3E}">
        <p14:creationId xmlns:p14="http://schemas.microsoft.com/office/powerpoint/2010/main" val="770382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D0BBEF-0D6E-4C21-A338-A70DB7FAB11A}"/>
              </a:ext>
            </a:extLst>
          </p:cNvPr>
          <p:cNvSpPr>
            <a:spLocks noGrp="1"/>
          </p:cNvSpPr>
          <p:nvPr>
            <p:ph type="title"/>
          </p:nvPr>
        </p:nvSpPr>
        <p:spPr/>
        <p:txBody>
          <a:bodyPr>
            <a:normAutofit fontScale="90000"/>
          </a:bodyPr>
          <a:lstStyle/>
          <a:p>
            <a:r>
              <a:rPr lang="pl-PL" b="0" i="0" dirty="0">
                <a:solidFill>
                  <a:srgbClr val="444444"/>
                </a:solidFill>
                <a:effectLst/>
                <a:latin typeface="Roboto Slab"/>
              </a:rPr>
              <a:t>Jak se připravit na pracovní pohovor?</a:t>
            </a:r>
            <a:br>
              <a:rPr lang="pl-PL" b="0" i="0" dirty="0">
                <a:solidFill>
                  <a:srgbClr val="444444"/>
                </a:solidFill>
                <a:effectLst/>
                <a:latin typeface="Roboto Slab"/>
              </a:rPr>
            </a:br>
            <a:r>
              <a:rPr lang="pl-PL" sz="2700" b="0" i="0" dirty="0">
                <a:solidFill>
                  <a:srgbClr val="444444"/>
                </a:solidFill>
                <a:effectLst/>
                <a:latin typeface="Roboto Slab"/>
              </a:rPr>
              <a:t>Rady pro uchazeče</a:t>
            </a:r>
            <a:br>
              <a:rPr lang="pl-PL" b="0" i="0" dirty="0">
                <a:solidFill>
                  <a:srgbClr val="444444"/>
                </a:solidFill>
                <a:effectLst/>
                <a:latin typeface="Roboto Slab"/>
              </a:rPr>
            </a:br>
            <a:endParaRPr lang="cs-CZ" dirty="0"/>
          </a:p>
        </p:txBody>
      </p:sp>
      <p:sp>
        <p:nvSpPr>
          <p:cNvPr id="3" name="Zástupný obsah 2">
            <a:extLst>
              <a:ext uri="{FF2B5EF4-FFF2-40B4-BE49-F238E27FC236}">
                <a16:creationId xmlns:a16="http://schemas.microsoft.com/office/drawing/2014/main" id="{677D1A61-C46D-4734-A8A1-7B3A2600071E}"/>
              </a:ext>
            </a:extLst>
          </p:cNvPr>
          <p:cNvSpPr>
            <a:spLocks noGrp="1"/>
          </p:cNvSpPr>
          <p:nvPr>
            <p:ph idx="1"/>
          </p:nvPr>
        </p:nvSpPr>
        <p:spPr/>
        <p:txBody>
          <a:bodyPr/>
          <a:lstStyle/>
          <a:p>
            <a:r>
              <a:rPr lang="cs-CZ" b="1" i="0" cap="all" dirty="0">
                <a:solidFill>
                  <a:srgbClr val="444444"/>
                </a:solidFill>
                <a:effectLst/>
                <a:latin typeface="Roboto Slab"/>
              </a:rPr>
              <a:t>JAK SE OBLÉCI NA PRACOVNÍ POHOVOR PODLE TYPŮ ZAMĚSTNÁNÍ A DRESS CODE?</a:t>
            </a:r>
          </a:p>
          <a:p>
            <a:pPr algn="l" fontAlgn="base">
              <a:buFont typeface="Arial" panose="020B0604020202020204" pitchFamily="34" charset="0"/>
              <a:buChar char="•"/>
            </a:pPr>
            <a:r>
              <a:rPr lang="cs-CZ" b="1" i="0" dirty="0">
                <a:solidFill>
                  <a:srgbClr val="666666"/>
                </a:solidFill>
                <a:effectLst/>
                <a:latin typeface="inherit"/>
              </a:rPr>
              <a:t>Banky, finanční služby</a:t>
            </a:r>
            <a:endParaRPr lang="cs-CZ" b="0" i="0" dirty="0">
              <a:solidFill>
                <a:srgbClr val="666666"/>
              </a:solidFill>
              <a:effectLst/>
              <a:latin typeface="Roboto Slab"/>
            </a:endParaRPr>
          </a:p>
          <a:p>
            <a:pPr marL="742950" lvl="1" indent="-285750" algn="l" fontAlgn="base">
              <a:buFont typeface="Arial" panose="020B0604020202020204" pitchFamily="34" charset="0"/>
              <a:buChar char="•"/>
            </a:pPr>
            <a:r>
              <a:rPr lang="cs-CZ" b="0" i="0" dirty="0">
                <a:solidFill>
                  <a:srgbClr val="666666"/>
                </a:solidFill>
                <a:effectLst/>
                <a:latin typeface="Roboto Slab"/>
              </a:rPr>
              <a:t>Muži by měli zvolit oblek a kravatu, ženy kalhotové nebo sukňové kostýmky a uzavřené boty na nižším podpatku. Samozřejmostí jsou punčochy, a to i v létě. Jako nevhodné jsou brány výrazné šperky, líčení nebo silný parfém.</a:t>
            </a:r>
          </a:p>
          <a:p>
            <a:endParaRPr lang="cs-CZ" dirty="0"/>
          </a:p>
        </p:txBody>
      </p:sp>
    </p:spTree>
    <p:extLst>
      <p:ext uri="{BB962C8B-B14F-4D97-AF65-F5344CB8AC3E}">
        <p14:creationId xmlns:p14="http://schemas.microsoft.com/office/powerpoint/2010/main" val="3012762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05DF3B-094E-4FAB-ABDC-0A2EE224721B}"/>
              </a:ext>
            </a:extLst>
          </p:cNvPr>
          <p:cNvSpPr>
            <a:spLocks noGrp="1"/>
          </p:cNvSpPr>
          <p:nvPr>
            <p:ph type="title"/>
          </p:nvPr>
        </p:nvSpPr>
        <p:spPr/>
        <p:txBody>
          <a:bodyPr>
            <a:normAutofit fontScale="90000"/>
          </a:bodyPr>
          <a:lstStyle/>
          <a:p>
            <a:r>
              <a:rPr lang="cs-CZ" b="1" i="0" cap="all" dirty="0">
                <a:solidFill>
                  <a:srgbClr val="444444"/>
                </a:solidFill>
                <a:effectLst/>
                <a:latin typeface="inherit"/>
              </a:rPr>
              <a:t>POČKEJTE, AŽ POHOVOR UKONČÍ DRUHÁ STRANA</a:t>
            </a:r>
            <a:br>
              <a:rPr lang="cs-CZ" b="1" i="0" cap="all" dirty="0">
                <a:solidFill>
                  <a:srgbClr val="444444"/>
                </a:solidFill>
                <a:effectLst/>
                <a:latin typeface="Roboto Slab"/>
              </a:rPr>
            </a:br>
            <a:endParaRPr lang="cs-CZ" dirty="0"/>
          </a:p>
        </p:txBody>
      </p:sp>
      <p:sp>
        <p:nvSpPr>
          <p:cNvPr id="3" name="Zástupný obsah 2">
            <a:extLst>
              <a:ext uri="{FF2B5EF4-FFF2-40B4-BE49-F238E27FC236}">
                <a16:creationId xmlns:a16="http://schemas.microsoft.com/office/drawing/2014/main" id="{981F060D-0C3A-42D7-8CE1-3E1B1F4E5379}"/>
              </a:ext>
            </a:extLst>
          </p:cNvPr>
          <p:cNvSpPr>
            <a:spLocks noGrp="1"/>
          </p:cNvSpPr>
          <p:nvPr>
            <p:ph idx="1"/>
          </p:nvPr>
        </p:nvSpPr>
        <p:spPr/>
        <p:txBody>
          <a:bodyPr>
            <a:normAutofit fontScale="85000" lnSpcReduction="10000"/>
          </a:bodyPr>
          <a:lstStyle/>
          <a:p>
            <a:pPr algn="l" fontAlgn="base"/>
            <a:r>
              <a:rPr lang="cs-CZ" b="1" i="0" dirty="0">
                <a:solidFill>
                  <a:srgbClr val="666666"/>
                </a:solidFill>
                <a:effectLst/>
                <a:latin typeface="inherit"/>
              </a:rPr>
              <a:t>Na místo </a:t>
            </a:r>
            <a:r>
              <a:rPr lang="cs-CZ" b="1" i="0" dirty="0" err="1">
                <a:solidFill>
                  <a:srgbClr val="666666"/>
                </a:solidFill>
                <a:effectLst/>
                <a:latin typeface="inherit"/>
              </a:rPr>
              <a:t>doražte</a:t>
            </a:r>
            <a:r>
              <a:rPr lang="cs-CZ" b="1" i="0" dirty="0">
                <a:solidFill>
                  <a:srgbClr val="666666"/>
                </a:solidFill>
                <a:effectLst/>
                <a:latin typeface="inherit"/>
              </a:rPr>
              <a:t> v předstihu</a:t>
            </a:r>
            <a:r>
              <a:rPr lang="cs-CZ" b="0" i="0" dirty="0">
                <a:solidFill>
                  <a:srgbClr val="666666"/>
                </a:solidFill>
                <a:effectLst/>
                <a:latin typeface="Roboto Slab"/>
              </a:rPr>
              <a:t>, ale ne v moc velkém – </a:t>
            </a:r>
            <a:r>
              <a:rPr lang="cs-CZ" b="1" i="0" dirty="0">
                <a:solidFill>
                  <a:srgbClr val="666666"/>
                </a:solidFill>
                <a:effectLst/>
                <a:latin typeface="inherit"/>
              </a:rPr>
              <a:t>stačí 5 minut</a:t>
            </a:r>
            <a:r>
              <a:rPr lang="cs-CZ" b="0" i="0" dirty="0">
                <a:solidFill>
                  <a:srgbClr val="666666"/>
                </a:solidFill>
                <a:effectLst/>
                <a:latin typeface="Roboto Slab"/>
              </a:rPr>
              <a:t>. Pokud byste přišli dřív třeba o půl hodiny, na svůj protějšek byste tak vyvinuli nátlak.</a:t>
            </a:r>
          </a:p>
          <a:p>
            <a:pPr algn="l" fontAlgn="base"/>
            <a:r>
              <a:rPr lang="cs-CZ" b="0" i="0" dirty="0">
                <a:solidFill>
                  <a:srgbClr val="666666"/>
                </a:solidFill>
                <a:effectLst/>
                <a:latin typeface="Roboto Slab"/>
              </a:rPr>
              <a:t>Pohovor nechte vždy ukončit personalistu nebo toho, kdo pohovor vede. Nikomu neskákejte do řeči a </a:t>
            </a:r>
            <a:r>
              <a:rPr lang="cs-CZ" b="1" i="0" dirty="0">
                <a:solidFill>
                  <a:srgbClr val="666666"/>
                </a:solidFill>
                <a:effectLst/>
                <a:latin typeface="inherit"/>
              </a:rPr>
              <a:t>otázky si nechte na konec</a:t>
            </a:r>
            <a:r>
              <a:rPr lang="cs-CZ" b="0" i="0" dirty="0">
                <a:solidFill>
                  <a:srgbClr val="666666"/>
                </a:solidFill>
                <a:effectLst/>
                <a:latin typeface="Roboto Slab"/>
              </a:rPr>
              <a:t>, kdy k tomu dostanete prostor (případně si je poznačte, abyste nic nevynechali). Stejně tak počkejte, až vás </a:t>
            </a:r>
            <a:r>
              <a:rPr lang="cs-CZ" b="1" i="0" dirty="0">
                <a:solidFill>
                  <a:srgbClr val="666666"/>
                </a:solidFill>
                <a:effectLst/>
                <a:latin typeface="inherit"/>
              </a:rPr>
              <a:t>k posazení se vyzvou</a:t>
            </a:r>
            <a:r>
              <a:rPr lang="cs-CZ" b="0" i="0" dirty="0">
                <a:solidFill>
                  <a:srgbClr val="666666"/>
                </a:solidFill>
                <a:effectLst/>
                <a:latin typeface="Roboto Slab"/>
              </a:rPr>
              <a:t>. </a:t>
            </a:r>
          </a:p>
          <a:p>
            <a:pPr algn="l" fontAlgn="base"/>
            <a:r>
              <a:rPr lang="cs-CZ" b="1" i="0" dirty="0">
                <a:solidFill>
                  <a:srgbClr val="666666"/>
                </a:solidFill>
                <a:effectLst/>
                <a:latin typeface="inherit"/>
              </a:rPr>
              <a:t>Nikdy nekuřte</a:t>
            </a:r>
            <a:r>
              <a:rPr lang="cs-CZ" b="0" i="0" dirty="0">
                <a:solidFill>
                  <a:srgbClr val="666666"/>
                </a:solidFill>
                <a:effectLst/>
                <a:latin typeface="Roboto Slab"/>
              </a:rPr>
              <a:t>, i kdyby si váš protějšek zapálil. Raději s cigaretou počkejte, až budete pryč. </a:t>
            </a:r>
            <a:r>
              <a:rPr lang="cs-CZ" b="1" i="0" dirty="0">
                <a:solidFill>
                  <a:srgbClr val="666666"/>
                </a:solidFill>
                <a:effectLst/>
                <a:latin typeface="inherit"/>
              </a:rPr>
              <a:t>Zdravte lidi na chodbě</a:t>
            </a:r>
            <a:r>
              <a:rPr lang="cs-CZ" b="0" i="0" dirty="0">
                <a:solidFill>
                  <a:srgbClr val="666666"/>
                </a:solidFill>
                <a:effectLst/>
                <a:latin typeface="Roboto Slab"/>
              </a:rPr>
              <a:t>, nikdy nevíte, koho právě potkáte.</a:t>
            </a:r>
          </a:p>
          <a:p>
            <a:pPr algn="l" fontAlgn="base"/>
            <a:r>
              <a:rPr lang="cs-CZ" b="1" i="0" dirty="0">
                <a:solidFill>
                  <a:srgbClr val="666666"/>
                </a:solidFill>
                <a:effectLst/>
                <a:latin typeface="inherit"/>
              </a:rPr>
              <a:t>Sebedůvěra</a:t>
            </a:r>
            <a:r>
              <a:rPr lang="cs-CZ" b="0" i="0" dirty="0">
                <a:solidFill>
                  <a:srgbClr val="666666"/>
                </a:solidFill>
                <a:effectLst/>
                <a:latin typeface="Roboto Slab"/>
              </a:rPr>
              <a:t> je určitě </a:t>
            </a:r>
            <a:r>
              <a:rPr lang="cs-CZ" b="1" i="0" dirty="0">
                <a:solidFill>
                  <a:srgbClr val="666666"/>
                </a:solidFill>
                <a:effectLst/>
                <a:latin typeface="inherit"/>
              </a:rPr>
              <a:t>plus</a:t>
            </a:r>
            <a:r>
              <a:rPr lang="cs-CZ" b="0" i="0" dirty="0">
                <a:solidFill>
                  <a:srgbClr val="666666"/>
                </a:solidFill>
                <a:effectLst/>
                <a:latin typeface="Roboto Slab"/>
              </a:rPr>
              <a:t>, ale není dobré to přehánět a vypadat namyšleně. Promyslete si proto, jaké máte špatné stránky a buďte připraveni je nejen vyjmenovat, ale i vědět, jak je zlepšovat (například zlepšování se v cizích jazycích).</a:t>
            </a:r>
          </a:p>
          <a:p>
            <a:pPr marL="0" indent="0">
              <a:buNone/>
            </a:pPr>
            <a:endParaRPr lang="cs-CZ" dirty="0"/>
          </a:p>
        </p:txBody>
      </p:sp>
    </p:spTree>
    <p:extLst>
      <p:ext uri="{BB962C8B-B14F-4D97-AF65-F5344CB8AC3E}">
        <p14:creationId xmlns:p14="http://schemas.microsoft.com/office/powerpoint/2010/main" val="774818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DC0942-ED1B-4490-A048-168DB2308873}"/>
              </a:ext>
            </a:extLst>
          </p:cNvPr>
          <p:cNvSpPr>
            <a:spLocks noGrp="1"/>
          </p:cNvSpPr>
          <p:nvPr>
            <p:ph type="title"/>
          </p:nvPr>
        </p:nvSpPr>
        <p:spPr/>
        <p:txBody>
          <a:bodyPr>
            <a:normAutofit fontScale="90000"/>
          </a:bodyPr>
          <a:lstStyle/>
          <a:p>
            <a:r>
              <a:rPr lang="cs-CZ" b="1" i="0" cap="all" dirty="0">
                <a:solidFill>
                  <a:srgbClr val="444444"/>
                </a:solidFill>
                <a:effectLst/>
                <a:latin typeface="inherit"/>
              </a:rPr>
              <a:t>S JAKÝMI OTÁZKAMI SE NEJČASTĚJI SETKÁTE?</a:t>
            </a:r>
            <a:br>
              <a:rPr lang="cs-CZ" b="1" i="0" cap="all" dirty="0">
                <a:solidFill>
                  <a:srgbClr val="444444"/>
                </a:solidFill>
                <a:effectLst/>
                <a:latin typeface="Roboto Slab"/>
              </a:rPr>
            </a:br>
            <a:endParaRPr lang="cs-CZ" dirty="0"/>
          </a:p>
        </p:txBody>
      </p:sp>
      <p:sp>
        <p:nvSpPr>
          <p:cNvPr id="3" name="Zástupný obsah 2">
            <a:extLst>
              <a:ext uri="{FF2B5EF4-FFF2-40B4-BE49-F238E27FC236}">
                <a16:creationId xmlns:a16="http://schemas.microsoft.com/office/drawing/2014/main" id="{F53CA750-DAF2-41ED-BD85-BC64E2A8DB71}"/>
              </a:ext>
            </a:extLst>
          </p:cNvPr>
          <p:cNvSpPr>
            <a:spLocks noGrp="1"/>
          </p:cNvSpPr>
          <p:nvPr>
            <p:ph idx="1"/>
          </p:nvPr>
        </p:nvSpPr>
        <p:spPr/>
        <p:txBody>
          <a:bodyPr/>
          <a:lstStyle/>
          <a:p>
            <a:pPr algn="l" fontAlgn="base">
              <a:buFont typeface="Arial" panose="020B0604020202020204" pitchFamily="34" charset="0"/>
              <a:buChar char="•"/>
            </a:pPr>
            <a:r>
              <a:rPr lang="cs-CZ" b="0" i="1" dirty="0">
                <a:solidFill>
                  <a:srgbClr val="666666"/>
                </a:solidFill>
                <a:effectLst/>
                <a:latin typeface="inherit"/>
              </a:rPr>
              <a:t>Řekněte něco o sobě.</a:t>
            </a:r>
            <a:endParaRPr lang="cs-CZ" b="0" i="0" dirty="0">
              <a:solidFill>
                <a:srgbClr val="666666"/>
              </a:solidFill>
              <a:effectLst/>
              <a:latin typeface="Roboto Slab"/>
            </a:endParaRPr>
          </a:p>
          <a:p>
            <a:pPr algn="l" fontAlgn="base">
              <a:buFont typeface="Arial" panose="020B0604020202020204" pitchFamily="34" charset="0"/>
              <a:buChar char="•"/>
            </a:pPr>
            <a:r>
              <a:rPr lang="cs-CZ" b="0" i="1" dirty="0">
                <a:solidFill>
                  <a:srgbClr val="666666"/>
                </a:solidFill>
                <a:effectLst/>
                <a:latin typeface="inherit"/>
              </a:rPr>
              <a:t>Jaké jsou vaše silné a slabé stránky?</a:t>
            </a:r>
            <a:endParaRPr lang="cs-CZ" b="0" i="0" dirty="0">
              <a:solidFill>
                <a:srgbClr val="666666"/>
              </a:solidFill>
              <a:effectLst/>
              <a:latin typeface="Roboto Slab"/>
            </a:endParaRPr>
          </a:p>
          <a:p>
            <a:pPr algn="l" fontAlgn="base">
              <a:buFont typeface="Arial" panose="020B0604020202020204" pitchFamily="34" charset="0"/>
              <a:buChar char="•"/>
            </a:pPr>
            <a:r>
              <a:rPr lang="cs-CZ" b="0" i="1" dirty="0">
                <a:solidFill>
                  <a:srgbClr val="666666"/>
                </a:solidFill>
                <a:effectLst/>
                <a:latin typeface="inherit"/>
              </a:rPr>
              <a:t>Proč chcete pracovat pro naši společnost?</a:t>
            </a:r>
            <a:endParaRPr lang="cs-CZ" b="0" i="0" dirty="0">
              <a:solidFill>
                <a:srgbClr val="666666"/>
              </a:solidFill>
              <a:effectLst/>
              <a:latin typeface="Roboto Slab"/>
            </a:endParaRPr>
          </a:p>
          <a:p>
            <a:pPr algn="l" fontAlgn="base">
              <a:buFont typeface="Arial" panose="020B0604020202020204" pitchFamily="34" charset="0"/>
              <a:buChar char="•"/>
            </a:pPr>
            <a:r>
              <a:rPr lang="cs-CZ" b="0" i="1" dirty="0">
                <a:solidFill>
                  <a:srgbClr val="666666"/>
                </a:solidFill>
                <a:effectLst/>
                <a:latin typeface="inherit"/>
              </a:rPr>
              <a:t>Kde se vidíte za 5, 10 let?</a:t>
            </a:r>
            <a:endParaRPr lang="cs-CZ" b="0" i="0" dirty="0">
              <a:solidFill>
                <a:srgbClr val="666666"/>
              </a:solidFill>
              <a:effectLst/>
              <a:latin typeface="Roboto Slab"/>
            </a:endParaRPr>
          </a:p>
          <a:p>
            <a:pPr algn="l" fontAlgn="base">
              <a:buFont typeface="Arial" panose="020B0604020202020204" pitchFamily="34" charset="0"/>
              <a:buChar char="•"/>
            </a:pPr>
            <a:r>
              <a:rPr lang="cs-CZ" b="0" i="1" dirty="0">
                <a:solidFill>
                  <a:srgbClr val="666666"/>
                </a:solidFill>
                <a:effectLst/>
                <a:latin typeface="inherit"/>
              </a:rPr>
              <a:t>Proč chcete opustit současné zaměstnání?</a:t>
            </a:r>
            <a:endParaRPr lang="cs-CZ" b="0" i="0" dirty="0">
              <a:solidFill>
                <a:srgbClr val="666666"/>
              </a:solidFill>
              <a:effectLst/>
              <a:latin typeface="Roboto Slab"/>
            </a:endParaRPr>
          </a:p>
          <a:p>
            <a:pPr algn="l" fontAlgn="base">
              <a:buFont typeface="Arial" panose="020B0604020202020204" pitchFamily="34" charset="0"/>
              <a:buChar char="•"/>
            </a:pPr>
            <a:r>
              <a:rPr lang="cs-CZ" b="0" i="1" dirty="0">
                <a:solidFill>
                  <a:srgbClr val="666666"/>
                </a:solidFill>
                <a:effectLst/>
                <a:latin typeface="inherit"/>
              </a:rPr>
              <a:t>Proč je tu mezi jednotlivými zaměstnáními mezera?</a:t>
            </a:r>
            <a:endParaRPr lang="cs-CZ" b="0" i="0" dirty="0">
              <a:solidFill>
                <a:srgbClr val="666666"/>
              </a:solidFill>
              <a:effectLst/>
              <a:latin typeface="Roboto Slab"/>
            </a:endParaRPr>
          </a:p>
          <a:p>
            <a:pPr algn="l" fontAlgn="base">
              <a:buFont typeface="Arial" panose="020B0604020202020204" pitchFamily="34" charset="0"/>
              <a:buChar char="•"/>
            </a:pPr>
            <a:r>
              <a:rPr lang="cs-CZ" b="0" i="1" dirty="0">
                <a:solidFill>
                  <a:srgbClr val="666666"/>
                </a:solidFill>
                <a:effectLst/>
                <a:latin typeface="inherit"/>
              </a:rPr>
              <a:t>Co můžete nabídnout na rozdíl od ostatních?</a:t>
            </a:r>
            <a:endParaRPr lang="cs-CZ" b="0" i="0" dirty="0">
              <a:solidFill>
                <a:srgbClr val="666666"/>
              </a:solidFill>
              <a:effectLst/>
              <a:latin typeface="Roboto Slab"/>
            </a:endParaRPr>
          </a:p>
          <a:p>
            <a:endParaRPr lang="cs-CZ" dirty="0"/>
          </a:p>
        </p:txBody>
      </p:sp>
    </p:spTree>
    <p:extLst>
      <p:ext uri="{BB962C8B-B14F-4D97-AF65-F5344CB8AC3E}">
        <p14:creationId xmlns:p14="http://schemas.microsoft.com/office/powerpoint/2010/main" val="1527959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FDC8BB-66A1-481E-B94F-D753A66D6119}"/>
              </a:ext>
            </a:extLst>
          </p:cNvPr>
          <p:cNvSpPr>
            <a:spLocks noGrp="1"/>
          </p:cNvSpPr>
          <p:nvPr>
            <p:ph type="title"/>
          </p:nvPr>
        </p:nvSpPr>
        <p:spPr/>
        <p:txBody>
          <a:bodyPr>
            <a:normAutofit fontScale="90000"/>
          </a:bodyPr>
          <a:lstStyle/>
          <a:p>
            <a:r>
              <a:rPr lang="cs-CZ" b="1" i="0" cap="all" dirty="0">
                <a:solidFill>
                  <a:srgbClr val="444444"/>
                </a:solidFill>
                <a:effectLst/>
                <a:latin typeface="inherit"/>
              </a:rPr>
              <a:t>ČASTÉ CHYTÁKY NA PRACOVNÍCH POHOVORECH</a:t>
            </a:r>
            <a:br>
              <a:rPr lang="cs-CZ" b="1" i="0" cap="all" dirty="0">
                <a:solidFill>
                  <a:srgbClr val="444444"/>
                </a:solidFill>
                <a:effectLst/>
                <a:latin typeface="Roboto Slab"/>
              </a:rPr>
            </a:br>
            <a:endParaRPr lang="cs-CZ" dirty="0"/>
          </a:p>
        </p:txBody>
      </p:sp>
      <p:sp>
        <p:nvSpPr>
          <p:cNvPr id="3" name="Zástupný obsah 2">
            <a:extLst>
              <a:ext uri="{FF2B5EF4-FFF2-40B4-BE49-F238E27FC236}">
                <a16:creationId xmlns:a16="http://schemas.microsoft.com/office/drawing/2014/main" id="{775C5C42-61AA-4BDD-99BC-A665FBD50270}"/>
              </a:ext>
            </a:extLst>
          </p:cNvPr>
          <p:cNvSpPr>
            <a:spLocks noGrp="1"/>
          </p:cNvSpPr>
          <p:nvPr>
            <p:ph idx="1"/>
          </p:nvPr>
        </p:nvSpPr>
        <p:spPr/>
        <p:txBody>
          <a:bodyPr>
            <a:normAutofit fontScale="55000" lnSpcReduction="20000"/>
          </a:bodyPr>
          <a:lstStyle/>
          <a:p>
            <a:pPr algn="l" fontAlgn="base">
              <a:buFont typeface="Arial" panose="020B0604020202020204" pitchFamily="34" charset="0"/>
              <a:buChar char="•"/>
            </a:pPr>
            <a:r>
              <a:rPr lang="cs-CZ" b="1" i="0" dirty="0">
                <a:solidFill>
                  <a:srgbClr val="666666"/>
                </a:solidFill>
                <a:effectLst/>
                <a:latin typeface="inherit"/>
              </a:rPr>
              <a:t>Zkoušení cizího jazyka:</a:t>
            </a:r>
            <a:r>
              <a:rPr lang="cs-CZ" b="0" i="0" dirty="0">
                <a:solidFill>
                  <a:srgbClr val="666666"/>
                </a:solidFill>
                <a:effectLst/>
                <a:latin typeface="Roboto Slab"/>
              </a:rPr>
              <a:t> pozor na to, jaké znalosti cizího jazyka uvádíte, na pohovoru vás mohou rovnou vyzkoušet.</a:t>
            </a:r>
          </a:p>
          <a:p>
            <a:pPr algn="l" fontAlgn="base">
              <a:buFont typeface="Arial" panose="020B0604020202020204" pitchFamily="34" charset="0"/>
              <a:buChar char="•"/>
            </a:pPr>
            <a:r>
              <a:rPr lang="cs-CZ" b="1" i="0" dirty="0">
                <a:solidFill>
                  <a:srgbClr val="666666"/>
                </a:solidFill>
                <a:effectLst/>
                <a:latin typeface="inherit"/>
              </a:rPr>
              <a:t>Lépe se zeptat než být nejistý:</a:t>
            </a:r>
            <a:r>
              <a:rPr lang="cs-CZ" b="0" i="0" dirty="0">
                <a:solidFill>
                  <a:srgbClr val="666666"/>
                </a:solidFill>
                <a:effectLst/>
                <a:latin typeface="Roboto Slab"/>
              </a:rPr>
              <a:t> pokud nějaké otázce úplně nerozumíte nebo si nejste jistí, jaká by měla být odpověď, zkuste se doptat. Působí to lépe než projevení nejistoty.</a:t>
            </a:r>
          </a:p>
          <a:p>
            <a:pPr algn="l" fontAlgn="base">
              <a:buFont typeface="Arial" panose="020B0604020202020204" pitchFamily="34" charset="0"/>
              <a:buChar char="•"/>
            </a:pPr>
            <a:r>
              <a:rPr lang="cs-CZ" b="1" i="0" dirty="0">
                <a:solidFill>
                  <a:srgbClr val="666666"/>
                </a:solidFill>
                <a:effectLst/>
                <a:latin typeface="inherit"/>
              </a:rPr>
              <a:t>Otázka platu:</a:t>
            </a:r>
            <a:r>
              <a:rPr lang="cs-CZ" b="0" i="0" dirty="0">
                <a:solidFill>
                  <a:srgbClr val="666666"/>
                </a:solidFill>
                <a:effectLst/>
                <a:latin typeface="Roboto Slab"/>
              </a:rPr>
              <a:t> je možné, že se vás potenciální zaměstnavatel zeptá na vaši představu o platu. Na pohovor už byste měli přijít </a:t>
            </a:r>
            <a:r>
              <a:rPr lang="cs-CZ" b="1" i="0" dirty="0">
                <a:solidFill>
                  <a:srgbClr val="666666"/>
                </a:solidFill>
                <a:effectLst/>
                <a:latin typeface="inherit"/>
              </a:rPr>
              <a:t>s představou</a:t>
            </a:r>
            <a:r>
              <a:rPr lang="cs-CZ" b="0" i="0" dirty="0">
                <a:solidFill>
                  <a:srgbClr val="666666"/>
                </a:solidFill>
                <a:effectLst/>
                <a:latin typeface="Roboto Slab"/>
              </a:rPr>
              <a:t> o hrubém platu podle vašeho </a:t>
            </a:r>
            <a:r>
              <a:rPr lang="cs-CZ" b="1" i="0" dirty="0">
                <a:solidFill>
                  <a:srgbClr val="666666"/>
                </a:solidFill>
                <a:effectLst/>
                <a:latin typeface="inherit"/>
              </a:rPr>
              <a:t>vzdělání, schopností a praxe</a:t>
            </a:r>
            <a:r>
              <a:rPr lang="cs-CZ" b="0" i="0" dirty="0">
                <a:solidFill>
                  <a:srgbClr val="666666"/>
                </a:solidFill>
                <a:effectLst/>
                <a:latin typeface="Roboto Slab"/>
              </a:rPr>
              <a:t>. Není vhodné říkat přesnou sumu, spíše se </a:t>
            </a:r>
            <a:r>
              <a:rPr lang="cs-CZ" b="1" i="0" dirty="0">
                <a:solidFill>
                  <a:srgbClr val="666666"/>
                </a:solidFill>
                <a:effectLst/>
                <a:latin typeface="inherit"/>
              </a:rPr>
              <a:t>zmiňte o intervalu</a:t>
            </a:r>
            <a:r>
              <a:rPr lang="cs-CZ" b="0" i="0" dirty="0">
                <a:solidFill>
                  <a:srgbClr val="666666"/>
                </a:solidFill>
                <a:effectLst/>
                <a:latin typeface="Roboto Slab"/>
              </a:rPr>
              <a:t>. Nikdy částku na pohovoru nepřirovnávejte k tomu, co jste slyšeli o platu jiného zaměstnance. Můžete se zaměstnavatele zeptat </a:t>
            </a:r>
            <a:r>
              <a:rPr lang="cs-CZ" b="1" i="0" dirty="0">
                <a:solidFill>
                  <a:srgbClr val="666666"/>
                </a:solidFill>
                <a:effectLst/>
                <a:latin typeface="inherit"/>
              </a:rPr>
              <a:t>i na jeho představu </a:t>
            </a:r>
            <a:r>
              <a:rPr lang="cs-CZ" b="0" i="0" dirty="0">
                <a:solidFill>
                  <a:srgbClr val="666666"/>
                </a:solidFill>
                <a:effectLst/>
                <a:latin typeface="Roboto Slab"/>
              </a:rPr>
              <a:t>nebo odpovědět obecně větou ve smyslu, že je pro vás </a:t>
            </a:r>
            <a:r>
              <a:rPr lang="cs-CZ" b="1" i="0" dirty="0">
                <a:solidFill>
                  <a:srgbClr val="666666"/>
                </a:solidFill>
                <a:effectLst/>
                <a:latin typeface="inherit"/>
              </a:rPr>
              <a:t>přijatelná každá seriózní nabídka</a:t>
            </a:r>
            <a:r>
              <a:rPr lang="cs-CZ" b="0" i="0" dirty="0">
                <a:solidFill>
                  <a:srgbClr val="666666"/>
                </a:solidFill>
                <a:effectLst/>
                <a:latin typeface="Roboto Slab"/>
              </a:rPr>
              <a:t>. Tím dáte najevo především zájem o pracovní pozici. Nabídnou-li vám </a:t>
            </a:r>
            <a:r>
              <a:rPr lang="cs-CZ" b="1" i="0" dirty="0">
                <a:solidFill>
                  <a:srgbClr val="666666"/>
                </a:solidFill>
                <a:effectLst/>
                <a:latin typeface="inherit"/>
              </a:rPr>
              <a:t>malý plat</a:t>
            </a:r>
            <a:r>
              <a:rPr lang="cs-CZ" b="0" i="0" dirty="0">
                <a:solidFill>
                  <a:srgbClr val="666666"/>
                </a:solidFill>
                <a:effectLst/>
                <a:latin typeface="Roboto Slab"/>
              </a:rPr>
              <a:t>, zkuste na sobě nedát znát zklamání a případně řekněte, že si </a:t>
            </a:r>
            <a:r>
              <a:rPr lang="cs-CZ" b="1" i="0" dirty="0">
                <a:solidFill>
                  <a:srgbClr val="666666"/>
                </a:solidFill>
                <a:effectLst/>
                <a:latin typeface="inherit"/>
              </a:rPr>
              <a:t>nabídku ještě promyslíte</a:t>
            </a:r>
            <a:r>
              <a:rPr lang="cs-CZ" b="0" i="0" dirty="0">
                <a:solidFill>
                  <a:srgbClr val="666666"/>
                </a:solidFill>
                <a:effectLst/>
                <a:latin typeface="Roboto Slab"/>
              </a:rPr>
              <a:t> doma. Je možné, že se vám ozvou s možností vyššího platu. Otázku platu by měla </a:t>
            </a:r>
            <a:r>
              <a:rPr lang="cs-CZ" b="1" i="0" dirty="0">
                <a:solidFill>
                  <a:srgbClr val="666666"/>
                </a:solidFill>
                <a:effectLst/>
                <a:latin typeface="inherit"/>
              </a:rPr>
              <a:t>jako první otevřít druhá strana</a:t>
            </a:r>
            <a:r>
              <a:rPr lang="cs-CZ" b="0" i="0" dirty="0">
                <a:solidFill>
                  <a:srgbClr val="666666"/>
                </a:solidFill>
                <a:effectLst/>
                <a:latin typeface="Roboto Slab"/>
              </a:rPr>
              <a:t>, pokud tak neudělá, zeptejte se na něj až v závěru pohovoru.</a:t>
            </a:r>
          </a:p>
          <a:p>
            <a:pPr algn="l" fontAlgn="base">
              <a:buFont typeface="Arial" panose="020B0604020202020204" pitchFamily="34" charset="0"/>
              <a:buChar char="•"/>
            </a:pPr>
            <a:r>
              <a:rPr lang="cs-CZ" b="1" i="0" dirty="0">
                <a:solidFill>
                  <a:srgbClr val="666666"/>
                </a:solidFill>
                <a:effectLst/>
                <a:latin typeface="inherit"/>
              </a:rPr>
              <a:t>Osobní otázky:</a:t>
            </a:r>
            <a:r>
              <a:rPr lang="cs-CZ" b="0" i="0" dirty="0">
                <a:solidFill>
                  <a:srgbClr val="666666"/>
                </a:solidFill>
                <a:effectLst/>
                <a:latin typeface="Roboto Slab"/>
              </a:rPr>
              <a:t> nelíbí-li se vám některé osobní otázky (na děti, náboženství, rodinný stav) můžete naznačit, že si nemyslíte, že by otázky souvisely s výběrovým řízením. Zkuste to sdělit klidným a slušným způsobem.</a:t>
            </a:r>
          </a:p>
          <a:p>
            <a:pPr algn="l" fontAlgn="base">
              <a:buFont typeface="Arial" panose="020B0604020202020204" pitchFamily="34" charset="0"/>
              <a:buChar char="•"/>
            </a:pPr>
            <a:r>
              <a:rPr lang="cs-CZ" b="1" i="0" dirty="0">
                <a:solidFill>
                  <a:srgbClr val="666666"/>
                </a:solidFill>
                <a:effectLst/>
                <a:latin typeface="inherit"/>
              </a:rPr>
              <a:t>Divné otázky:</a:t>
            </a:r>
            <a:r>
              <a:rPr lang="cs-CZ" b="0" i="0" dirty="0">
                <a:solidFill>
                  <a:srgbClr val="666666"/>
                </a:solidFill>
                <a:effectLst/>
                <a:latin typeface="Roboto Slab"/>
              </a:rPr>
              <a:t> někteří personalisté vám mohou položit otázky </a:t>
            </a:r>
            <a:r>
              <a:rPr lang="cs-CZ" b="1" i="0" dirty="0">
                <a:solidFill>
                  <a:srgbClr val="666666"/>
                </a:solidFill>
                <a:effectLst/>
                <a:latin typeface="inherit"/>
              </a:rPr>
              <a:t>nijak nesouvisející</a:t>
            </a:r>
            <a:r>
              <a:rPr lang="cs-CZ" b="0" i="0" dirty="0">
                <a:solidFill>
                  <a:srgbClr val="666666"/>
                </a:solidFill>
                <a:effectLst/>
                <a:latin typeface="Roboto Slab"/>
              </a:rPr>
              <a:t> s prací, o kterou se ucházíte (jako kterým směrem by se měl odemykat zámek u auta nebo k jakému ovoci jste podobný). Mají ukázat, </a:t>
            </a:r>
            <a:r>
              <a:rPr lang="cs-CZ" b="1" i="0" dirty="0">
                <a:solidFill>
                  <a:srgbClr val="666666"/>
                </a:solidFill>
                <a:effectLst/>
                <a:latin typeface="inherit"/>
              </a:rPr>
              <a:t>jestli se necháte snadno zaskočit</a:t>
            </a:r>
            <a:r>
              <a:rPr lang="cs-CZ" b="0" i="0" dirty="0">
                <a:solidFill>
                  <a:srgbClr val="666666"/>
                </a:solidFill>
                <a:effectLst/>
                <a:latin typeface="Roboto Slab"/>
              </a:rPr>
              <a:t> a odhalit skryté rysy. Důležité je zareagovat a </a:t>
            </a:r>
            <a:r>
              <a:rPr lang="cs-CZ" b="1" i="0" dirty="0">
                <a:solidFill>
                  <a:srgbClr val="666666"/>
                </a:solidFill>
                <a:effectLst/>
                <a:latin typeface="inherit"/>
              </a:rPr>
              <a:t>odpovědět</a:t>
            </a:r>
            <a:r>
              <a:rPr lang="cs-CZ" b="0" i="0" dirty="0">
                <a:solidFill>
                  <a:srgbClr val="666666"/>
                </a:solidFill>
                <a:effectLst/>
                <a:latin typeface="Roboto Slab"/>
              </a:rPr>
              <a:t>.</a:t>
            </a:r>
          </a:p>
          <a:p>
            <a:endParaRPr lang="cs-CZ" dirty="0"/>
          </a:p>
        </p:txBody>
      </p:sp>
    </p:spTree>
    <p:extLst>
      <p:ext uri="{BB962C8B-B14F-4D97-AF65-F5344CB8AC3E}">
        <p14:creationId xmlns:p14="http://schemas.microsoft.com/office/powerpoint/2010/main" val="3132240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019437-D298-4D32-BC91-DE19673E7A06}"/>
              </a:ext>
            </a:extLst>
          </p:cNvPr>
          <p:cNvSpPr>
            <a:spLocks noGrp="1"/>
          </p:cNvSpPr>
          <p:nvPr>
            <p:ph type="title"/>
          </p:nvPr>
        </p:nvSpPr>
        <p:spPr/>
        <p:txBody>
          <a:bodyPr/>
          <a:lstStyle/>
          <a:p>
            <a:r>
              <a:rPr lang="cs-CZ" b="1" i="0" cap="all" dirty="0">
                <a:solidFill>
                  <a:srgbClr val="444444"/>
                </a:solidFill>
                <a:effectLst/>
                <a:latin typeface="inherit"/>
              </a:rPr>
              <a:t>CO NA POHOVORU NEŘÍKAT</a:t>
            </a:r>
            <a:br>
              <a:rPr lang="cs-CZ" b="1" i="0" cap="all" dirty="0">
                <a:solidFill>
                  <a:srgbClr val="444444"/>
                </a:solidFill>
                <a:effectLst/>
                <a:latin typeface="Roboto Slab"/>
              </a:rPr>
            </a:br>
            <a:endParaRPr lang="cs-CZ" dirty="0"/>
          </a:p>
        </p:txBody>
      </p:sp>
      <p:sp>
        <p:nvSpPr>
          <p:cNvPr id="3" name="Zástupný obsah 2">
            <a:extLst>
              <a:ext uri="{FF2B5EF4-FFF2-40B4-BE49-F238E27FC236}">
                <a16:creationId xmlns:a16="http://schemas.microsoft.com/office/drawing/2014/main" id="{472241EB-0E23-4156-A6F4-E865EADDE4F2}"/>
              </a:ext>
            </a:extLst>
          </p:cNvPr>
          <p:cNvSpPr>
            <a:spLocks noGrp="1"/>
          </p:cNvSpPr>
          <p:nvPr>
            <p:ph idx="1"/>
          </p:nvPr>
        </p:nvSpPr>
        <p:spPr/>
        <p:txBody>
          <a:bodyPr>
            <a:normAutofit fontScale="92500" lnSpcReduction="20000"/>
          </a:bodyPr>
          <a:lstStyle/>
          <a:p>
            <a:pPr marL="0" indent="0" algn="l" fontAlgn="base">
              <a:buNone/>
            </a:pPr>
            <a:r>
              <a:rPr lang="cs-CZ" b="1" i="0" dirty="0">
                <a:solidFill>
                  <a:srgbClr val="666666"/>
                </a:solidFill>
                <a:effectLst/>
                <a:latin typeface="inherit"/>
              </a:rPr>
              <a:t>Nenadávejte na starou </a:t>
            </a:r>
            <a:r>
              <a:rPr lang="cs-CZ" b="1" i="0" dirty="0" err="1">
                <a:solidFill>
                  <a:srgbClr val="666666"/>
                </a:solidFill>
                <a:effectLst/>
                <a:latin typeface="inherit"/>
              </a:rPr>
              <a:t>práci</a:t>
            </a:r>
            <a:r>
              <a:rPr lang="cs-CZ" b="0" i="0" dirty="0" err="1">
                <a:solidFill>
                  <a:srgbClr val="666666"/>
                </a:solidFill>
                <a:effectLst/>
                <a:latin typeface="Roboto Slab"/>
              </a:rPr>
              <a:t>Zaměstnavatele</a:t>
            </a:r>
            <a:r>
              <a:rPr lang="cs-CZ" b="0" i="0" dirty="0">
                <a:solidFill>
                  <a:srgbClr val="666666"/>
                </a:solidFill>
                <a:effectLst/>
                <a:latin typeface="Roboto Slab"/>
              </a:rPr>
              <a:t> často zajímá, proč chcete ze stávající pozice odejít. Určitě </a:t>
            </a:r>
            <a:r>
              <a:rPr lang="cs-CZ" b="1" i="0" dirty="0">
                <a:solidFill>
                  <a:srgbClr val="666666"/>
                </a:solidFill>
                <a:effectLst/>
                <a:latin typeface="inherit"/>
              </a:rPr>
              <a:t>nezapůsobíte dobře</a:t>
            </a:r>
            <a:r>
              <a:rPr lang="cs-CZ" b="0" i="0" dirty="0">
                <a:solidFill>
                  <a:srgbClr val="666666"/>
                </a:solidFill>
                <a:effectLst/>
                <a:latin typeface="Roboto Slab"/>
              </a:rPr>
              <a:t>, když si budete na všechno a všechny jen </a:t>
            </a:r>
            <a:r>
              <a:rPr lang="cs-CZ" b="1" i="0" dirty="0">
                <a:solidFill>
                  <a:srgbClr val="666666"/>
                </a:solidFill>
                <a:effectLst/>
                <a:latin typeface="inherit"/>
              </a:rPr>
              <a:t>stěžovat</a:t>
            </a:r>
            <a:r>
              <a:rPr lang="cs-CZ" b="0" i="0" dirty="0">
                <a:solidFill>
                  <a:srgbClr val="666666"/>
                </a:solidFill>
                <a:effectLst/>
                <a:latin typeface="Roboto Slab"/>
              </a:rPr>
              <a:t> (i když na tom nemáte žádné zavinění). Lepší je hledat pozitiva a výzvy v nové pozici a těmi změnu zdůvodnit.</a:t>
            </a:r>
          </a:p>
          <a:p>
            <a:pPr algn="l" fontAlgn="base">
              <a:buFont typeface="Arial" panose="020B0604020202020204" pitchFamily="34" charset="0"/>
              <a:buChar char="•"/>
            </a:pPr>
            <a:r>
              <a:rPr lang="cs-CZ" b="1" i="0" dirty="0">
                <a:solidFill>
                  <a:srgbClr val="666666"/>
                </a:solidFill>
                <a:effectLst/>
                <a:latin typeface="inherit"/>
              </a:rPr>
              <a:t>Peníze by neměly být hlavním </a:t>
            </a:r>
            <a:r>
              <a:rPr lang="cs-CZ" b="1" i="0" dirty="0" err="1">
                <a:solidFill>
                  <a:srgbClr val="666666"/>
                </a:solidFill>
                <a:effectLst/>
                <a:latin typeface="inherit"/>
              </a:rPr>
              <a:t>kritériem</a:t>
            </a:r>
            <a:r>
              <a:rPr lang="cs-CZ" b="0" i="0" dirty="0" err="1">
                <a:solidFill>
                  <a:srgbClr val="666666"/>
                </a:solidFill>
                <a:effectLst/>
                <a:latin typeface="Roboto Slab"/>
              </a:rPr>
              <a:t>I</a:t>
            </a:r>
            <a:r>
              <a:rPr lang="cs-CZ" b="0" i="0" dirty="0">
                <a:solidFill>
                  <a:srgbClr val="666666"/>
                </a:solidFill>
                <a:effectLst/>
                <a:latin typeface="Roboto Slab"/>
              </a:rPr>
              <a:t> když nejdůležitějším důvodem pro ucházení se o novou práci může být plat, zaměstnavatel byste tím moc nepotěšili, </a:t>
            </a:r>
            <a:r>
              <a:rPr lang="cs-CZ" b="1" i="0" dirty="0">
                <a:solidFill>
                  <a:srgbClr val="666666"/>
                </a:solidFill>
                <a:effectLst/>
                <a:latin typeface="inherit"/>
              </a:rPr>
              <a:t>proto si to nechte pro sebe</a:t>
            </a:r>
            <a:r>
              <a:rPr lang="cs-CZ" b="0" i="0" dirty="0">
                <a:solidFill>
                  <a:srgbClr val="666666"/>
                </a:solidFill>
                <a:effectLst/>
                <a:latin typeface="Roboto Slab"/>
              </a:rPr>
              <a:t>.</a:t>
            </a:r>
          </a:p>
          <a:p>
            <a:pPr algn="l" fontAlgn="base">
              <a:buFont typeface="Arial" panose="020B0604020202020204" pitchFamily="34" charset="0"/>
              <a:buChar char="•"/>
            </a:pPr>
            <a:r>
              <a:rPr lang="cs-CZ" b="1" i="0" dirty="0">
                <a:solidFill>
                  <a:srgbClr val="666666"/>
                </a:solidFill>
                <a:effectLst/>
                <a:latin typeface="inherit"/>
              </a:rPr>
              <a:t>Nemám žádné </a:t>
            </a:r>
            <a:r>
              <a:rPr lang="cs-CZ" b="1" i="0" dirty="0" err="1">
                <a:solidFill>
                  <a:srgbClr val="666666"/>
                </a:solidFill>
                <a:effectLst/>
                <a:latin typeface="inherit"/>
              </a:rPr>
              <a:t>otázky</a:t>
            </a:r>
            <a:r>
              <a:rPr lang="cs-CZ" b="0" i="0" dirty="0" err="1">
                <a:solidFill>
                  <a:srgbClr val="666666"/>
                </a:solidFill>
                <a:effectLst/>
                <a:latin typeface="Roboto Slab"/>
              </a:rPr>
              <a:t>Tímto</a:t>
            </a:r>
            <a:r>
              <a:rPr lang="cs-CZ" b="0" i="0" dirty="0">
                <a:solidFill>
                  <a:srgbClr val="666666"/>
                </a:solidFill>
                <a:effectLst/>
                <a:latin typeface="Roboto Slab"/>
              </a:rPr>
              <a:t> projevíte </a:t>
            </a:r>
            <a:r>
              <a:rPr lang="cs-CZ" b="1" i="0" dirty="0">
                <a:solidFill>
                  <a:srgbClr val="666666"/>
                </a:solidFill>
                <a:effectLst/>
                <a:latin typeface="inherit"/>
              </a:rPr>
              <a:t>nezájem o firmu</a:t>
            </a:r>
            <a:r>
              <a:rPr lang="cs-CZ" b="0" i="0" dirty="0">
                <a:solidFill>
                  <a:srgbClr val="666666"/>
                </a:solidFill>
                <a:effectLst/>
                <a:latin typeface="Roboto Slab"/>
              </a:rPr>
              <a:t>. Raději si </a:t>
            </a:r>
            <a:r>
              <a:rPr lang="cs-CZ" b="1" i="0" dirty="0">
                <a:solidFill>
                  <a:srgbClr val="666666"/>
                </a:solidFill>
                <a:effectLst/>
                <a:latin typeface="inherit"/>
              </a:rPr>
              <a:t>předem připravte</a:t>
            </a:r>
            <a:r>
              <a:rPr lang="cs-CZ" b="0" i="0" dirty="0">
                <a:solidFill>
                  <a:srgbClr val="666666"/>
                </a:solidFill>
                <a:effectLst/>
                <a:latin typeface="Roboto Slab"/>
              </a:rPr>
              <a:t> pár otázek (neptejte se na nic, co bylo zmíněno během pohovoru nebo co se dá snadno najít na webových stránkách firmy). Například </a:t>
            </a:r>
            <a:r>
              <a:rPr lang="cs-CZ" b="0" i="1" dirty="0">
                <a:solidFill>
                  <a:srgbClr val="666666"/>
                </a:solidFill>
                <a:effectLst/>
                <a:latin typeface="inherit"/>
              </a:rPr>
              <a:t>Co baví na práci v této firmě vás?</a:t>
            </a:r>
            <a:r>
              <a:rPr lang="cs-CZ" b="0" i="0" dirty="0">
                <a:solidFill>
                  <a:srgbClr val="666666"/>
                </a:solidFill>
                <a:effectLst/>
                <a:latin typeface="Roboto Slab"/>
              </a:rPr>
              <a:t> Nebo C</a:t>
            </a:r>
            <a:r>
              <a:rPr lang="cs-CZ" b="0" i="1" dirty="0">
                <a:solidFill>
                  <a:srgbClr val="666666"/>
                </a:solidFill>
                <a:effectLst/>
                <a:latin typeface="inherit"/>
              </a:rPr>
              <a:t>o bych měl zvládnout do konce zkušební doby?</a:t>
            </a:r>
            <a:endParaRPr lang="cs-CZ" b="0" i="0" dirty="0">
              <a:solidFill>
                <a:srgbClr val="666666"/>
              </a:solidFill>
              <a:effectLst/>
              <a:latin typeface="Roboto Slab"/>
            </a:endParaRPr>
          </a:p>
          <a:p>
            <a:endParaRPr lang="cs-CZ" dirty="0"/>
          </a:p>
        </p:txBody>
      </p:sp>
    </p:spTree>
    <p:extLst>
      <p:ext uri="{BB962C8B-B14F-4D97-AF65-F5344CB8AC3E}">
        <p14:creationId xmlns:p14="http://schemas.microsoft.com/office/powerpoint/2010/main" val="15722395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B7125-4312-40E1-9C16-34C295E94571}"/>
              </a:ext>
            </a:extLst>
          </p:cNvPr>
          <p:cNvSpPr>
            <a:spLocks noGrp="1"/>
          </p:cNvSpPr>
          <p:nvPr>
            <p:ph type="title"/>
          </p:nvPr>
        </p:nvSpPr>
        <p:spPr/>
        <p:txBody>
          <a:bodyPr/>
          <a:lstStyle/>
          <a:p>
            <a:r>
              <a:rPr lang="cs-CZ" b="1" i="0" cap="all" dirty="0">
                <a:solidFill>
                  <a:srgbClr val="444444"/>
                </a:solidFill>
                <a:effectLst/>
                <a:latin typeface="inherit"/>
              </a:rPr>
              <a:t>DÁTE SI NĚCO K PITÍ?</a:t>
            </a:r>
            <a:br>
              <a:rPr lang="cs-CZ" b="1" i="0" cap="all" dirty="0">
                <a:solidFill>
                  <a:srgbClr val="444444"/>
                </a:solidFill>
                <a:effectLst/>
                <a:latin typeface="Roboto Slab"/>
              </a:rPr>
            </a:br>
            <a:endParaRPr lang="cs-CZ" dirty="0"/>
          </a:p>
        </p:txBody>
      </p:sp>
      <p:sp>
        <p:nvSpPr>
          <p:cNvPr id="3" name="Zástupný obsah 2">
            <a:extLst>
              <a:ext uri="{FF2B5EF4-FFF2-40B4-BE49-F238E27FC236}">
                <a16:creationId xmlns:a16="http://schemas.microsoft.com/office/drawing/2014/main" id="{344F7F59-3968-4439-A924-849DFD5B12B2}"/>
              </a:ext>
            </a:extLst>
          </p:cNvPr>
          <p:cNvSpPr>
            <a:spLocks noGrp="1"/>
          </p:cNvSpPr>
          <p:nvPr>
            <p:ph idx="1"/>
          </p:nvPr>
        </p:nvSpPr>
        <p:spPr/>
        <p:txBody>
          <a:bodyPr>
            <a:normAutofit fontScale="92500" lnSpcReduction="20000"/>
          </a:bodyPr>
          <a:lstStyle/>
          <a:p>
            <a:pPr algn="l" fontAlgn="base"/>
            <a:r>
              <a:rPr lang="cs-CZ" b="0" i="0" dirty="0">
                <a:solidFill>
                  <a:srgbClr val="666666"/>
                </a:solidFill>
                <a:effectLst/>
                <a:latin typeface="Roboto Slab"/>
              </a:rPr>
              <a:t>Nabídku nápoje od recepční nebo přímo toho, s kým vedete pohovor, můžete v klidu </a:t>
            </a:r>
            <a:r>
              <a:rPr lang="cs-CZ" b="1" i="0" dirty="0">
                <a:solidFill>
                  <a:srgbClr val="666666"/>
                </a:solidFill>
                <a:effectLst/>
                <a:latin typeface="inherit"/>
              </a:rPr>
              <a:t>přijmout</a:t>
            </a:r>
            <a:r>
              <a:rPr lang="cs-CZ" b="0" i="0" dirty="0">
                <a:solidFill>
                  <a:srgbClr val="666666"/>
                </a:solidFill>
                <a:effectLst/>
                <a:latin typeface="Roboto Slab"/>
              </a:rPr>
              <a:t>. Pozor si dejte na </a:t>
            </a:r>
            <a:r>
              <a:rPr lang="cs-CZ" b="1" i="0" dirty="0">
                <a:solidFill>
                  <a:srgbClr val="666666"/>
                </a:solidFill>
                <a:effectLst/>
                <a:latin typeface="inherit"/>
              </a:rPr>
              <a:t>výběr nápoje.</a:t>
            </a:r>
            <a:r>
              <a:rPr lang="cs-CZ" b="0" i="0" dirty="0">
                <a:solidFill>
                  <a:srgbClr val="666666"/>
                </a:solidFill>
                <a:effectLst/>
                <a:latin typeface="Roboto Slab"/>
              </a:rPr>
              <a:t> U čaje můžete mít problémy s vytáhnutím sáčku a stejně jako u kávy, můžete se nepříjemně polít. Oboje obsahuje kofein, který vás může vybudit, ale i znervóznit.</a:t>
            </a:r>
          </a:p>
          <a:p>
            <a:pPr algn="l" fontAlgn="base"/>
            <a:r>
              <a:rPr lang="cs-CZ" b="0" i="0" dirty="0">
                <a:solidFill>
                  <a:srgbClr val="666666"/>
                </a:solidFill>
                <a:effectLst/>
                <a:latin typeface="Roboto Slab"/>
              </a:rPr>
              <a:t>U minerálky s bublinkami zase může dojít k nepříjemnému krkání a bublinky nejsou vhodné pro hlasivky. Nejlépe z toho tedy vychází </a:t>
            </a:r>
            <a:r>
              <a:rPr lang="cs-CZ" b="1" i="0" dirty="0">
                <a:solidFill>
                  <a:srgbClr val="666666"/>
                </a:solidFill>
                <a:effectLst/>
                <a:latin typeface="inherit"/>
              </a:rPr>
              <a:t>čistá voda</a:t>
            </a:r>
            <a:r>
              <a:rPr lang="cs-CZ" b="0" i="0" dirty="0">
                <a:solidFill>
                  <a:srgbClr val="666666"/>
                </a:solidFill>
                <a:effectLst/>
                <a:latin typeface="Roboto Slab"/>
              </a:rPr>
              <a:t>. Pití si nedávejte, pokud se nervozitou chvějete – při držení poháru by to ještě víc vyniklo.</a:t>
            </a:r>
          </a:p>
          <a:p>
            <a:pPr algn="l" fontAlgn="base"/>
            <a:r>
              <a:rPr lang="cs-CZ" b="0" i="0" dirty="0">
                <a:solidFill>
                  <a:srgbClr val="666666"/>
                </a:solidFill>
                <a:effectLst/>
                <a:latin typeface="Roboto Slab"/>
              </a:rPr>
              <a:t>Naopak pokud pití nedostanete nabídnuté, </a:t>
            </a:r>
            <a:r>
              <a:rPr lang="cs-CZ" b="1" i="0" dirty="0">
                <a:solidFill>
                  <a:srgbClr val="666666"/>
                </a:solidFill>
                <a:effectLst/>
                <a:latin typeface="inherit"/>
              </a:rPr>
              <a:t>sami si o ně neříkejte</a:t>
            </a:r>
            <a:r>
              <a:rPr lang="cs-CZ" b="0" i="0" dirty="0">
                <a:solidFill>
                  <a:srgbClr val="666666"/>
                </a:solidFill>
                <a:effectLst/>
                <a:latin typeface="Roboto Slab"/>
              </a:rPr>
              <a:t>. Raději si před příchodem vezměte </a:t>
            </a:r>
            <a:r>
              <a:rPr lang="cs-CZ" b="1" i="0" dirty="0">
                <a:solidFill>
                  <a:srgbClr val="666666"/>
                </a:solidFill>
                <a:effectLst/>
                <a:latin typeface="inherit"/>
              </a:rPr>
              <a:t>větrovou žvýkačku</a:t>
            </a:r>
            <a:r>
              <a:rPr lang="cs-CZ" b="0" i="0" dirty="0">
                <a:solidFill>
                  <a:srgbClr val="666666"/>
                </a:solidFill>
                <a:effectLst/>
                <a:latin typeface="Roboto Slab"/>
              </a:rPr>
              <a:t> (nezapomeňte ji před vstupem do budovy vyhodit do koše), která vám žízeň na nějakou dobu zažene a osvěží i dech. Také si na pohovor viditelně </a:t>
            </a:r>
            <a:r>
              <a:rPr lang="cs-CZ" b="1" i="0" dirty="0">
                <a:solidFill>
                  <a:srgbClr val="666666"/>
                </a:solidFill>
                <a:effectLst/>
                <a:latin typeface="inherit"/>
              </a:rPr>
              <a:t>nenoste vlastní nápoje</a:t>
            </a:r>
            <a:r>
              <a:rPr lang="cs-CZ" b="0" i="0" dirty="0">
                <a:solidFill>
                  <a:srgbClr val="666666"/>
                </a:solidFill>
                <a:effectLst/>
                <a:latin typeface="Roboto Slab"/>
              </a:rPr>
              <a:t>.</a:t>
            </a:r>
          </a:p>
          <a:p>
            <a:endParaRPr lang="cs-CZ" dirty="0"/>
          </a:p>
        </p:txBody>
      </p:sp>
    </p:spTree>
    <p:extLst>
      <p:ext uri="{BB962C8B-B14F-4D97-AF65-F5344CB8AC3E}">
        <p14:creationId xmlns:p14="http://schemas.microsoft.com/office/powerpoint/2010/main" val="39281030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C7916B-449F-4808-B528-E17C71A8C119}"/>
              </a:ext>
            </a:extLst>
          </p:cNvPr>
          <p:cNvSpPr>
            <a:spLocks noGrp="1"/>
          </p:cNvSpPr>
          <p:nvPr>
            <p:ph type="title"/>
          </p:nvPr>
        </p:nvSpPr>
        <p:spPr/>
        <p:txBody>
          <a:bodyPr/>
          <a:lstStyle/>
          <a:p>
            <a:r>
              <a:rPr lang="cs-CZ" b="1" i="0" cap="all" dirty="0">
                <a:solidFill>
                  <a:srgbClr val="444444"/>
                </a:solidFill>
                <a:effectLst/>
                <a:latin typeface="inherit"/>
              </a:rPr>
              <a:t>POZOR NA NONVERBÁLNÍ KOMUNIKACI</a:t>
            </a:r>
            <a:br>
              <a:rPr lang="cs-CZ" b="1" i="0" cap="all" dirty="0">
                <a:solidFill>
                  <a:srgbClr val="444444"/>
                </a:solidFill>
                <a:effectLst/>
                <a:latin typeface="Roboto Slab"/>
              </a:rPr>
            </a:br>
            <a:endParaRPr lang="cs-CZ" dirty="0"/>
          </a:p>
        </p:txBody>
      </p:sp>
      <p:sp>
        <p:nvSpPr>
          <p:cNvPr id="3" name="Zástupný obsah 2">
            <a:extLst>
              <a:ext uri="{FF2B5EF4-FFF2-40B4-BE49-F238E27FC236}">
                <a16:creationId xmlns:a16="http://schemas.microsoft.com/office/drawing/2014/main" id="{8D5A082A-4AEA-4805-B23E-CF469E968057}"/>
              </a:ext>
            </a:extLst>
          </p:cNvPr>
          <p:cNvSpPr>
            <a:spLocks noGrp="1"/>
          </p:cNvSpPr>
          <p:nvPr>
            <p:ph idx="1"/>
          </p:nvPr>
        </p:nvSpPr>
        <p:spPr/>
        <p:txBody>
          <a:bodyPr>
            <a:normAutofit fontScale="92500"/>
          </a:bodyPr>
          <a:lstStyle/>
          <a:p>
            <a:pPr algn="l" fontAlgn="base"/>
            <a:r>
              <a:rPr lang="cs-CZ" b="0" i="0" dirty="0">
                <a:solidFill>
                  <a:srgbClr val="666666"/>
                </a:solidFill>
                <a:effectLst/>
                <a:latin typeface="Roboto Slab"/>
              </a:rPr>
              <a:t>Jste-li </a:t>
            </a:r>
            <a:r>
              <a:rPr lang="cs-CZ" b="1" i="0" dirty="0">
                <a:solidFill>
                  <a:srgbClr val="666666"/>
                </a:solidFill>
                <a:effectLst/>
                <a:latin typeface="inherit"/>
              </a:rPr>
              <a:t>nervózní</a:t>
            </a:r>
            <a:r>
              <a:rPr lang="cs-CZ" b="0" i="0" dirty="0">
                <a:solidFill>
                  <a:srgbClr val="666666"/>
                </a:solidFill>
                <a:effectLst/>
                <a:latin typeface="Roboto Slab"/>
              </a:rPr>
              <a:t>, snažte se svoje </a:t>
            </a:r>
            <a:r>
              <a:rPr lang="cs-CZ" b="1" i="0" dirty="0">
                <a:solidFill>
                  <a:srgbClr val="666666"/>
                </a:solidFill>
                <a:effectLst/>
                <a:latin typeface="inherit"/>
              </a:rPr>
              <a:t>pohyby spíše omezit</a:t>
            </a:r>
            <a:r>
              <a:rPr lang="cs-CZ" b="0" i="0" dirty="0">
                <a:solidFill>
                  <a:srgbClr val="666666"/>
                </a:solidFill>
                <a:effectLst/>
                <a:latin typeface="Roboto Slab"/>
              </a:rPr>
              <a:t>. V ruce na </a:t>
            </a:r>
            <a:r>
              <a:rPr lang="cs-CZ" b="1" i="0" dirty="0">
                <a:solidFill>
                  <a:srgbClr val="666666"/>
                </a:solidFill>
                <a:effectLst/>
                <a:latin typeface="inherit"/>
              </a:rPr>
              <a:t>uklidnění</a:t>
            </a:r>
            <a:r>
              <a:rPr lang="cs-CZ" b="0" i="0" dirty="0">
                <a:solidFill>
                  <a:srgbClr val="666666"/>
                </a:solidFill>
                <a:effectLst/>
                <a:latin typeface="Roboto Slab"/>
              </a:rPr>
              <a:t> můžete </a:t>
            </a:r>
            <a:r>
              <a:rPr lang="cs-CZ" b="1" i="0" dirty="0">
                <a:solidFill>
                  <a:srgbClr val="666666"/>
                </a:solidFill>
                <a:effectLst/>
                <a:latin typeface="inherit"/>
              </a:rPr>
              <a:t>držet nějaký předmět</a:t>
            </a:r>
            <a:r>
              <a:rPr lang="cs-CZ" b="0" i="0" dirty="0">
                <a:solidFill>
                  <a:srgbClr val="666666"/>
                </a:solidFill>
                <a:effectLst/>
                <a:latin typeface="Roboto Slab"/>
              </a:rPr>
              <a:t>, jako tužku, která vám poslouží k zapisování případných poznámek (vezměte si s sebou i bloček).</a:t>
            </a:r>
          </a:p>
          <a:p>
            <a:pPr algn="l" fontAlgn="base"/>
            <a:r>
              <a:rPr lang="cs-CZ" b="0" i="0" dirty="0">
                <a:solidFill>
                  <a:srgbClr val="666666"/>
                </a:solidFill>
                <a:effectLst/>
                <a:latin typeface="Roboto Slab"/>
              </a:rPr>
              <a:t>Při sezení je nejlepší mít </a:t>
            </a:r>
            <a:r>
              <a:rPr lang="cs-CZ" b="1" i="0" dirty="0">
                <a:solidFill>
                  <a:srgbClr val="666666"/>
                </a:solidFill>
                <a:effectLst/>
                <a:latin typeface="inherit"/>
              </a:rPr>
              <a:t>nohy u sebe</a:t>
            </a:r>
            <a:r>
              <a:rPr lang="cs-CZ" b="0" i="0" dirty="0">
                <a:solidFill>
                  <a:srgbClr val="666666"/>
                </a:solidFill>
                <a:effectLst/>
                <a:latin typeface="Roboto Slab"/>
              </a:rPr>
              <a:t>, ženy si mohou decentně přehodit nohu přes nohu – ale ne vyzývavě. </a:t>
            </a:r>
            <a:r>
              <a:rPr lang="cs-CZ" b="1" i="0" dirty="0">
                <a:solidFill>
                  <a:srgbClr val="666666"/>
                </a:solidFill>
                <a:effectLst/>
                <a:latin typeface="inherit"/>
              </a:rPr>
              <a:t>Nesahejte si na obličej ani si nehrajte s vlasy</a:t>
            </a:r>
            <a:r>
              <a:rPr lang="cs-CZ" b="0" i="0" dirty="0">
                <a:solidFill>
                  <a:srgbClr val="666666"/>
                </a:solidFill>
                <a:effectLst/>
                <a:latin typeface="Roboto Slab"/>
              </a:rPr>
              <a:t>, nepůsobí to hezky a navíc to rozptyluje.</a:t>
            </a:r>
          </a:p>
          <a:p>
            <a:pPr algn="l" fontAlgn="base"/>
            <a:r>
              <a:rPr lang="cs-CZ" b="0" i="0" dirty="0">
                <a:solidFill>
                  <a:srgbClr val="666666"/>
                </a:solidFill>
                <a:effectLst/>
                <a:latin typeface="Roboto Slab"/>
              </a:rPr>
              <a:t>Pracovní pohovor si můžete </a:t>
            </a:r>
            <a:r>
              <a:rPr lang="cs-CZ" b="1" i="0" dirty="0">
                <a:solidFill>
                  <a:srgbClr val="666666"/>
                </a:solidFill>
                <a:effectLst/>
                <a:latin typeface="inherit"/>
              </a:rPr>
              <a:t>natrénovat před zrcadlem</a:t>
            </a:r>
            <a:r>
              <a:rPr lang="cs-CZ" b="0" i="0" dirty="0">
                <a:solidFill>
                  <a:srgbClr val="666666"/>
                </a:solidFill>
                <a:effectLst/>
                <a:latin typeface="Roboto Slab"/>
              </a:rPr>
              <a:t>, kdy si lépe pohlídáte gesta i výraz. Ještě lepší je se </a:t>
            </a:r>
            <a:r>
              <a:rPr lang="cs-CZ" b="1" i="0" dirty="0">
                <a:solidFill>
                  <a:srgbClr val="666666"/>
                </a:solidFill>
                <a:effectLst/>
                <a:latin typeface="inherit"/>
              </a:rPr>
              <a:t>natočit</a:t>
            </a:r>
            <a:r>
              <a:rPr lang="cs-CZ" b="0" i="0" dirty="0">
                <a:solidFill>
                  <a:srgbClr val="666666"/>
                </a:solidFill>
                <a:effectLst/>
                <a:latin typeface="Roboto Slab"/>
              </a:rPr>
              <a:t> (měli byste si vystačit i s mobilem). Při mluvení se nebudete rozptylovat svým odrazem a na nahrávce uvidíte všechny chyby, které děláte.</a:t>
            </a:r>
          </a:p>
          <a:p>
            <a:endParaRPr lang="cs-CZ" dirty="0"/>
          </a:p>
        </p:txBody>
      </p:sp>
    </p:spTree>
    <p:extLst>
      <p:ext uri="{BB962C8B-B14F-4D97-AF65-F5344CB8AC3E}">
        <p14:creationId xmlns:p14="http://schemas.microsoft.com/office/powerpoint/2010/main" val="1813471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34A01-5FC5-45C8-89CB-A8E0B48150BD}"/>
              </a:ext>
            </a:extLst>
          </p:cNvPr>
          <p:cNvSpPr>
            <a:spLocks noGrp="1"/>
          </p:cNvSpPr>
          <p:nvPr>
            <p:ph type="title"/>
          </p:nvPr>
        </p:nvSpPr>
        <p:spPr/>
        <p:txBody>
          <a:bodyPr>
            <a:normAutofit fontScale="90000"/>
          </a:bodyPr>
          <a:lstStyle/>
          <a:p>
            <a:r>
              <a:rPr lang="cs-CZ" b="1" i="0" dirty="0">
                <a:solidFill>
                  <a:srgbClr val="4A4A4A"/>
                </a:solidFill>
                <a:effectLst/>
                <a:latin typeface="noto serif"/>
              </a:rPr>
              <a:t>10 věcí, na které byste se mohli během pohovoru zeptat (uchazeč)</a:t>
            </a:r>
            <a:br>
              <a:rPr lang="cs-CZ" b="1" i="0" dirty="0">
                <a:solidFill>
                  <a:srgbClr val="4A4A4A"/>
                </a:solidFill>
                <a:effectLst/>
                <a:latin typeface="noto serif"/>
              </a:rPr>
            </a:br>
            <a:endParaRPr lang="cs-CZ" dirty="0"/>
          </a:p>
        </p:txBody>
      </p:sp>
      <p:sp>
        <p:nvSpPr>
          <p:cNvPr id="3" name="Zástupný obsah 2">
            <a:extLst>
              <a:ext uri="{FF2B5EF4-FFF2-40B4-BE49-F238E27FC236}">
                <a16:creationId xmlns:a16="http://schemas.microsoft.com/office/drawing/2014/main" id="{ABB96C14-FB4D-442C-8471-16BE346EC5CC}"/>
              </a:ext>
            </a:extLst>
          </p:cNvPr>
          <p:cNvSpPr>
            <a:spLocks noGrp="1"/>
          </p:cNvSpPr>
          <p:nvPr>
            <p:ph idx="1"/>
          </p:nvPr>
        </p:nvSpPr>
        <p:spPr/>
        <p:txBody>
          <a:bodyPr/>
          <a:lstStyle/>
          <a:p>
            <a:r>
              <a:rPr lang="cs-CZ" b="1" i="0" dirty="0">
                <a:solidFill>
                  <a:srgbClr val="1B1B1B"/>
                </a:solidFill>
                <a:effectLst/>
                <a:latin typeface="noto serif"/>
              </a:rPr>
              <a:t>1. Které schopnosti a zkušenosti by měl mít váš ideální kandidát? </a:t>
            </a:r>
          </a:p>
          <a:p>
            <a:r>
              <a:rPr lang="cs-CZ" b="1" i="0" dirty="0">
                <a:solidFill>
                  <a:srgbClr val="1B1B1B"/>
                </a:solidFill>
                <a:effectLst/>
                <a:latin typeface="noto serif"/>
              </a:rPr>
              <a:t>2. Jaký je největší úkol, se kterým se potýkají vaši zaměstnanci a byl bych v pozici, abych ho pomohl řešit?</a:t>
            </a:r>
            <a:endParaRPr lang="cs-CZ" b="1" dirty="0">
              <a:solidFill>
                <a:srgbClr val="1B1B1B"/>
              </a:solidFill>
              <a:latin typeface="noto serif"/>
            </a:endParaRPr>
          </a:p>
          <a:p>
            <a:r>
              <a:rPr lang="pt-BR" b="1" i="0" dirty="0">
                <a:solidFill>
                  <a:srgbClr val="1B1B1B"/>
                </a:solidFill>
                <a:effectLst/>
                <a:latin typeface="noto serif"/>
              </a:rPr>
              <a:t>3. Co se vám na práci v této firmě nejvíc líbí?</a:t>
            </a:r>
            <a:endParaRPr lang="cs-CZ" b="1" i="0" dirty="0">
              <a:solidFill>
                <a:srgbClr val="1B1B1B"/>
              </a:solidFill>
              <a:effectLst/>
              <a:latin typeface="noto serif"/>
            </a:endParaRPr>
          </a:p>
          <a:p>
            <a:r>
              <a:rPr lang="cs-CZ" b="1" i="0" dirty="0">
                <a:solidFill>
                  <a:srgbClr val="1B1B1B"/>
                </a:solidFill>
                <a:effectLst/>
                <a:latin typeface="noto serif"/>
              </a:rPr>
              <a:t>4. Co na téhle pracovní pozici považujete za úspěch</a:t>
            </a:r>
            <a:r>
              <a:rPr lang="cs-CZ" b="0" i="0" dirty="0">
                <a:solidFill>
                  <a:srgbClr val="1B1B1B"/>
                </a:solidFill>
                <a:effectLst/>
                <a:latin typeface="noto serif"/>
              </a:rPr>
              <a:t>? Ukážete, že chcete být úspěšní a dozvíte se, jak se posunout kupředu a jestli je to pro vás správný směr.</a:t>
            </a:r>
            <a:endParaRPr lang="cs-CZ" dirty="0"/>
          </a:p>
        </p:txBody>
      </p:sp>
    </p:spTree>
    <p:extLst>
      <p:ext uri="{BB962C8B-B14F-4D97-AF65-F5344CB8AC3E}">
        <p14:creationId xmlns:p14="http://schemas.microsoft.com/office/powerpoint/2010/main" val="75911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B7ECB7-9E6C-42D3-8D42-B0F2315CBB31}"/>
              </a:ext>
            </a:extLst>
          </p:cNvPr>
          <p:cNvSpPr>
            <a:spLocks noGrp="1"/>
          </p:cNvSpPr>
          <p:nvPr>
            <p:ph type="title"/>
          </p:nvPr>
        </p:nvSpPr>
        <p:spPr/>
        <p:txBody>
          <a:bodyPr>
            <a:normAutofit fontScale="90000"/>
          </a:bodyPr>
          <a:lstStyle/>
          <a:p>
            <a:r>
              <a:rPr lang="cs-CZ" b="1" i="0" dirty="0">
                <a:solidFill>
                  <a:srgbClr val="000000"/>
                </a:solidFill>
                <a:effectLst/>
                <a:latin typeface="Optima LT W02 Bold"/>
              </a:rPr>
              <a:t>1. Pohovor by neměl kandidáta rozhodit</a:t>
            </a:r>
            <a:br>
              <a:rPr lang="cs-CZ" b="1" i="0" dirty="0">
                <a:solidFill>
                  <a:srgbClr val="000000"/>
                </a:solidFill>
                <a:effectLst/>
                <a:latin typeface="Optima LT W02 Bold"/>
              </a:rPr>
            </a:b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04A09F33-E291-4E9E-A0F2-AFF37B6598E2}"/>
              </a:ext>
            </a:extLst>
          </p:cNvPr>
          <p:cNvSpPr>
            <a:spLocks noGrp="1"/>
          </p:cNvSpPr>
          <p:nvPr>
            <p:ph idx="1"/>
          </p:nvPr>
        </p:nvSpPr>
        <p:spPr/>
        <p:txBody>
          <a:bodyPr/>
          <a:lstStyle/>
          <a:p>
            <a:r>
              <a:rPr lang="cs-CZ" b="0" i="0" dirty="0">
                <a:solidFill>
                  <a:srgbClr val="222222"/>
                </a:solidFill>
                <a:effectLst/>
                <a:latin typeface="Open Sans" panose="020B0606030504020204" pitchFamily="34" charset="0"/>
              </a:rPr>
              <a:t>U většiny pozic, a u juniorních zvlášť, se obloukem vyhněte otázce </a:t>
            </a:r>
            <a:r>
              <a:rPr lang="cs-CZ" b="1" i="0" dirty="0">
                <a:solidFill>
                  <a:srgbClr val="222222"/>
                </a:solidFill>
                <a:effectLst/>
                <a:latin typeface="Open Sans" panose="020B0606030504020204" pitchFamily="34" charset="0"/>
              </a:rPr>
              <a:t>„Proč bychom měli vybrat právě vás?“</a:t>
            </a:r>
            <a:r>
              <a:rPr lang="cs-CZ" b="0" i="0" dirty="0">
                <a:solidFill>
                  <a:srgbClr val="222222"/>
                </a:solidFill>
                <a:effectLst/>
                <a:latin typeface="Open Sans" panose="020B0606030504020204" pitchFamily="34" charset="0"/>
              </a:rPr>
              <a:t> Jednak každého vykolejí, protože obvykle nezná ostatní kandidáty, a kromě toho je právě teď vlastně nesmyslná. </a:t>
            </a:r>
          </a:p>
          <a:p>
            <a:endParaRPr lang="cs-CZ" dirty="0">
              <a:solidFill>
                <a:srgbClr val="222222"/>
              </a:solidFill>
              <a:latin typeface="Open Sans" panose="020B0606030504020204" pitchFamily="34" charset="0"/>
            </a:endParaRPr>
          </a:p>
          <a:p>
            <a:pPr marL="0" indent="0">
              <a:buNone/>
            </a:pPr>
            <a:r>
              <a:rPr lang="cs-CZ" b="0" i="0" dirty="0">
                <a:solidFill>
                  <a:srgbClr val="222222"/>
                </a:solidFill>
                <a:effectLst/>
                <a:latin typeface="Open Sans" panose="020B0606030504020204" pitchFamily="34" charset="0"/>
              </a:rPr>
              <a:t>V současné situaci si totiž kandidáti spíš vybírají zaměstnavatele než naopak.</a:t>
            </a:r>
            <a:endParaRPr lang="cs-CZ" dirty="0"/>
          </a:p>
        </p:txBody>
      </p:sp>
    </p:spTree>
    <p:extLst>
      <p:ext uri="{BB962C8B-B14F-4D97-AF65-F5344CB8AC3E}">
        <p14:creationId xmlns:p14="http://schemas.microsoft.com/office/powerpoint/2010/main" val="23941505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64D722-FD04-47FA-BFF7-F01A643B616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66AD7B0-0013-4DB1-97FA-B1203CC0FE39}"/>
              </a:ext>
            </a:extLst>
          </p:cNvPr>
          <p:cNvSpPr>
            <a:spLocks noGrp="1"/>
          </p:cNvSpPr>
          <p:nvPr>
            <p:ph idx="1"/>
          </p:nvPr>
        </p:nvSpPr>
        <p:spPr/>
        <p:txBody>
          <a:bodyPr>
            <a:normAutofit fontScale="92500" lnSpcReduction="10000"/>
          </a:bodyPr>
          <a:lstStyle/>
          <a:p>
            <a:r>
              <a:rPr lang="cs-CZ" b="1" i="0" dirty="0">
                <a:solidFill>
                  <a:srgbClr val="1B1B1B"/>
                </a:solidFill>
                <a:effectLst/>
                <a:latin typeface="noto serif"/>
              </a:rPr>
              <a:t>5. Máte nějaké pochybnosti ohledně mé kvalifikace? </a:t>
            </a:r>
            <a:r>
              <a:rPr lang="cs-CZ" b="0" i="0" dirty="0">
                <a:solidFill>
                  <a:srgbClr val="1B1B1B"/>
                </a:solidFill>
                <a:effectLst/>
                <a:latin typeface="noto serif"/>
              </a:rPr>
              <a:t>Tímto prokážete, že věříte v sebe a své zkušenosti.</a:t>
            </a:r>
          </a:p>
          <a:p>
            <a:r>
              <a:rPr lang="cs-CZ" b="1" i="0" dirty="0">
                <a:solidFill>
                  <a:srgbClr val="1B1B1B"/>
                </a:solidFill>
                <a:effectLst/>
                <a:latin typeface="noto serif"/>
              </a:rPr>
              <a:t>7. Můžete mi přiblížit tým, se kterým bych pracoval? </a:t>
            </a:r>
            <a:endParaRPr lang="cs-CZ" dirty="0">
              <a:solidFill>
                <a:srgbClr val="1B1B1B"/>
              </a:solidFill>
              <a:latin typeface="noto serif"/>
            </a:endParaRPr>
          </a:p>
          <a:p>
            <a:r>
              <a:rPr lang="cs-CZ" b="1" i="0" dirty="0">
                <a:solidFill>
                  <a:srgbClr val="1B1B1B"/>
                </a:solidFill>
                <a:effectLst/>
                <a:latin typeface="noto serif"/>
              </a:rPr>
              <a:t>8. Co mi můžete říct o vašich nových produktech a plánech pro budoucí růst?</a:t>
            </a:r>
            <a:r>
              <a:rPr lang="cs-CZ" b="0" i="0" dirty="0">
                <a:solidFill>
                  <a:srgbClr val="1B1B1B"/>
                </a:solidFill>
                <a:effectLst/>
                <a:latin typeface="noto serif"/>
              </a:rPr>
              <a:t> </a:t>
            </a:r>
          </a:p>
          <a:p>
            <a:r>
              <a:rPr lang="pl-PL" b="1" i="0" dirty="0">
                <a:solidFill>
                  <a:srgbClr val="1B1B1B"/>
                </a:solidFill>
                <a:effectLst/>
                <a:latin typeface="noto serif"/>
              </a:rPr>
              <a:t>9. Kdo byl na téhle pozici přede mnou? </a:t>
            </a:r>
            <a:endParaRPr lang="cs-CZ" dirty="0">
              <a:solidFill>
                <a:srgbClr val="1B1B1B"/>
              </a:solidFill>
              <a:latin typeface="noto serif"/>
            </a:endParaRPr>
          </a:p>
          <a:p>
            <a:pPr algn="l"/>
            <a:r>
              <a:rPr lang="cs-CZ" b="1" i="0" dirty="0">
                <a:solidFill>
                  <a:srgbClr val="1B1B1B"/>
                </a:solidFill>
                <a:effectLst/>
                <a:latin typeface="noto serif"/>
              </a:rPr>
              <a:t>10. Co je dalším krokem k tomu, abych místo získal? </a:t>
            </a:r>
            <a:r>
              <a:rPr lang="cs-CZ" b="0" i="0" dirty="0">
                <a:solidFill>
                  <a:srgbClr val="1B1B1B"/>
                </a:solidFill>
                <a:effectLst/>
                <a:latin typeface="noto serif"/>
              </a:rPr>
              <a:t>Ideální poslední otázka, na kterou byste se měli určitě zeptat. Ukážete, že jste ochotni se účastnit procesu a pobídnete personalistu, aby vám řekl, kolik dalších lidí se o pozici uchází.</a:t>
            </a:r>
          </a:p>
          <a:p>
            <a:pPr algn="l"/>
            <a:r>
              <a:rPr lang="cs-CZ" b="0" i="0" dirty="0">
                <a:solidFill>
                  <a:srgbClr val="1B1B1B"/>
                </a:solidFill>
                <a:effectLst/>
                <a:latin typeface="noto serif"/>
              </a:rPr>
              <a:t>S trochou štěstí vám odpoví: Další krok už není, jste přijat!</a:t>
            </a:r>
          </a:p>
          <a:p>
            <a:endParaRPr lang="cs-CZ" dirty="0"/>
          </a:p>
        </p:txBody>
      </p:sp>
    </p:spTree>
    <p:extLst>
      <p:ext uri="{BB962C8B-B14F-4D97-AF65-F5344CB8AC3E}">
        <p14:creationId xmlns:p14="http://schemas.microsoft.com/office/powerpoint/2010/main" val="28930124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78E1D-3C38-4999-82F6-FFF1CEA1FD79}"/>
              </a:ext>
            </a:extLst>
          </p:cNvPr>
          <p:cNvSpPr>
            <a:spLocks noGrp="1"/>
          </p:cNvSpPr>
          <p:nvPr>
            <p:ph type="title"/>
          </p:nvPr>
        </p:nvSpPr>
        <p:spPr/>
        <p:txBody>
          <a:bodyPr/>
          <a:lstStyle/>
          <a:p>
            <a:r>
              <a:rPr lang="cs-CZ" dirty="0"/>
              <a:t>Jak vést pohovor</a:t>
            </a:r>
            <a:br>
              <a:rPr lang="cs-CZ" dirty="0"/>
            </a:br>
            <a:r>
              <a:rPr lang="cs-CZ" dirty="0"/>
              <a:t>PŘEDEM:</a:t>
            </a:r>
          </a:p>
        </p:txBody>
      </p:sp>
      <p:pic>
        <p:nvPicPr>
          <p:cNvPr id="5" name="Zástupný obsah 4" descr="Obsah obrázku text&#10;&#10;Popis byl vytvořen automaticky">
            <a:extLst>
              <a:ext uri="{FF2B5EF4-FFF2-40B4-BE49-F238E27FC236}">
                <a16:creationId xmlns:a16="http://schemas.microsoft.com/office/drawing/2014/main" id="{02CAD599-7C89-43F6-9EDE-BC29E612C52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8687" y="2423604"/>
            <a:ext cx="8877670" cy="2858610"/>
          </a:xfrm>
        </p:spPr>
      </p:pic>
    </p:spTree>
    <p:extLst>
      <p:ext uri="{BB962C8B-B14F-4D97-AF65-F5344CB8AC3E}">
        <p14:creationId xmlns:p14="http://schemas.microsoft.com/office/powerpoint/2010/main" val="20759210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ECC5E4-5B6D-4661-9FA1-E4C545EF9B97}"/>
              </a:ext>
            </a:extLst>
          </p:cNvPr>
          <p:cNvSpPr>
            <a:spLocks noGrp="1"/>
          </p:cNvSpPr>
          <p:nvPr>
            <p:ph type="title"/>
          </p:nvPr>
        </p:nvSpPr>
        <p:spPr/>
        <p:txBody>
          <a:bodyPr/>
          <a:lstStyle/>
          <a:p>
            <a:r>
              <a:rPr lang="cs-CZ" dirty="0"/>
              <a:t>PROGRAM POHOVORU:</a:t>
            </a:r>
          </a:p>
        </p:txBody>
      </p:sp>
      <p:pic>
        <p:nvPicPr>
          <p:cNvPr id="5" name="Zástupný obsah 4" descr="Obsah obrázku text&#10;&#10;Popis byl vytvořen automaticky">
            <a:extLst>
              <a:ext uri="{FF2B5EF4-FFF2-40B4-BE49-F238E27FC236}">
                <a16:creationId xmlns:a16="http://schemas.microsoft.com/office/drawing/2014/main" id="{22F9DB7B-A9F3-4ACB-89A1-4928312DCF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7665" y="2290440"/>
            <a:ext cx="8700117" cy="2707688"/>
          </a:xfrm>
        </p:spPr>
      </p:pic>
    </p:spTree>
    <p:extLst>
      <p:ext uri="{BB962C8B-B14F-4D97-AF65-F5344CB8AC3E}">
        <p14:creationId xmlns:p14="http://schemas.microsoft.com/office/powerpoint/2010/main" val="19289106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604957-42C9-4535-85F8-A2F196FD923A}"/>
              </a:ext>
            </a:extLst>
          </p:cNvPr>
          <p:cNvSpPr>
            <a:spLocks noGrp="1"/>
          </p:cNvSpPr>
          <p:nvPr>
            <p:ph type="title"/>
          </p:nvPr>
        </p:nvSpPr>
        <p:spPr/>
        <p:txBody>
          <a:bodyPr/>
          <a:lstStyle/>
          <a:p>
            <a:r>
              <a:rPr lang="cs-CZ" dirty="0"/>
              <a:t>- HLAVNÍ OTÁZKY:</a:t>
            </a:r>
          </a:p>
        </p:txBody>
      </p:sp>
      <p:pic>
        <p:nvPicPr>
          <p:cNvPr id="5" name="Zástupný obsah 4" descr="Obsah obrázku text&#10;&#10;Popis byl vytvořen automaticky">
            <a:extLst>
              <a:ext uri="{FF2B5EF4-FFF2-40B4-BE49-F238E27FC236}">
                <a16:creationId xmlns:a16="http://schemas.microsoft.com/office/drawing/2014/main" id="{A16A66A3-9F5A-4CB0-AE45-7AFE3851338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2774" y="2050743"/>
            <a:ext cx="8008158" cy="2396360"/>
          </a:xfrm>
        </p:spPr>
      </p:pic>
    </p:spTree>
    <p:extLst>
      <p:ext uri="{BB962C8B-B14F-4D97-AF65-F5344CB8AC3E}">
        <p14:creationId xmlns:p14="http://schemas.microsoft.com/office/powerpoint/2010/main" val="3177962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A39C54-DB1B-490F-BF03-4E1C106A97F4}"/>
              </a:ext>
            </a:extLst>
          </p:cNvPr>
          <p:cNvSpPr>
            <a:spLocks noGrp="1"/>
          </p:cNvSpPr>
          <p:nvPr>
            <p:ph type="title"/>
          </p:nvPr>
        </p:nvSpPr>
        <p:spPr/>
        <p:txBody>
          <a:bodyPr/>
          <a:lstStyle/>
          <a:p>
            <a:r>
              <a:rPr lang="cs-CZ" dirty="0"/>
              <a:t>INFORMACE</a:t>
            </a:r>
          </a:p>
        </p:txBody>
      </p:sp>
      <p:pic>
        <p:nvPicPr>
          <p:cNvPr id="5" name="Zástupný obsah 4">
            <a:extLst>
              <a:ext uri="{FF2B5EF4-FFF2-40B4-BE49-F238E27FC236}">
                <a16:creationId xmlns:a16="http://schemas.microsoft.com/office/drawing/2014/main" id="{72AFF79F-B307-455B-A7FF-6AAE29858C2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9810" y="2698812"/>
            <a:ext cx="7051372" cy="1489188"/>
          </a:xfrm>
        </p:spPr>
      </p:pic>
    </p:spTree>
    <p:extLst>
      <p:ext uri="{BB962C8B-B14F-4D97-AF65-F5344CB8AC3E}">
        <p14:creationId xmlns:p14="http://schemas.microsoft.com/office/powerpoint/2010/main" val="39708539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3A07BA-3186-409E-B3F9-D9759BCC493E}"/>
              </a:ext>
            </a:extLst>
          </p:cNvPr>
          <p:cNvSpPr>
            <a:spLocks noGrp="1"/>
          </p:cNvSpPr>
          <p:nvPr>
            <p:ph type="title"/>
          </p:nvPr>
        </p:nvSpPr>
        <p:spPr/>
        <p:txBody>
          <a:bodyPr/>
          <a:lstStyle/>
          <a:p>
            <a:r>
              <a:rPr lang="cs-CZ" dirty="0"/>
              <a:t>ZÁVĚR</a:t>
            </a:r>
          </a:p>
        </p:txBody>
      </p:sp>
      <p:pic>
        <p:nvPicPr>
          <p:cNvPr id="5" name="Zástupný obsah 4" descr="Obsah obrázku text&#10;&#10;Popis byl vytvořen automaticky">
            <a:extLst>
              <a:ext uri="{FF2B5EF4-FFF2-40B4-BE49-F238E27FC236}">
                <a16:creationId xmlns:a16="http://schemas.microsoft.com/office/drawing/2014/main" id="{4160FF7D-D678-4CA5-952F-9B43FE7101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2975" y="2175030"/>
            <a:ext cx="7386759" cy="2274626"/>
          </a:xfrm>
        </p:spPr>
      </p:pic>
    </p:spTree>
    <p:extLst>
      <p:ext uri="{BB962C8B-B14F-4D97-AF65-F5344CB8AC3E}">
        <p14:creationId xmlns:p14="http://schemas.microsoft.com/office/powerpoint/2010/main" val="34757798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2D1CCC-32B7-4E74-A136-81A5A90C825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CABB356-49BB-427B-A9DF-8CDB85A3459E}"/>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6885259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FE31AE-ED77-4B29-B349-ECB61989BA0A}"/>
              </a:ext>
            </a:extLst>
          </p:cNvPr>
          <p:cNvSpPr>
            <a:spLocks noGrp="1"/>
          </p:cNvSpPr>
          <p:nvPr>
            <p:ph type="title"/>
          </p:nvPr>
        </p:nvSpPr>
        <p:spPr/>
        <p:txBody>
          <a:bodyPr>
            <a:normAutofit fontScale="90000"/>
          </a:bodyPr>
          <a:lstStyle/>
          <a:p>
            <a:br>
              <a:rPr lang="cs-CZ" b="0" i="0" dirty="0">
                <a:effectLst/>
                <a:latin typeface="Roboto" panose="020B0604020202020204" pitchFamily="2" charset="0"/>
              </a:rPr>
            </a:br>
            <a:r>
              <a:rPr lang="cs-CZ" b="0" i="0" dirty="0">
                <a:effectLst/>
                <a:latin typeface="Roboto" panose="020B0604020202020204" pitchFamily="2" charset="0"/>
              </a:rPr>
              <a:t>REKAPITULACE </a:t>
            </a:r>
            <a:br>
              <a:rPr lang="cs-CZ" b="0" i="0" dirty="0">
                <a:effectLst/>
                <a:latin typeface="Roboto" panose="020B0604020202020204" pitchFamily="2" charset="0"/>
              </a:rPr>
            </a:br>
            <a:r>
              <a:rPr lang="cs-CZ" sz="2700" b="0" i="0" dirty="0">
                <a:effectLst/>
                <a:latin typeface="Roboto" panose="020B0604020202020204" pitchFamily="2" charset="0"/>
              </a:rPr>
              <a:t>Na jaké otázky se kandidátů ptát?</a:t>
            </a:r>
            <a:br>
              <a:rPr lang="cs-CZ" b="0" i="0" dirty="0">
                <a:effectLst/>
                <a:latin typeface="Roboto" panose="020B0604020202020204" pitchFamily="2" charset="0"/>
              </a:rPr>
            </a:br>
            <a:endParaRPr lang="cs-CZ" dirty="0"/>
          </a:p>
        </p:txBody>
      </p:sp>
      <p:sp>
        <p:nvSpPr>
          <p:cNvPr id="3" name="Zástupný obsah 2">
            <a:extLst>
              <a:ext uri="{FF2B5EF4-FFF2-40B4-BE49-F238E27FC236}">
                <a16:creationId xmlns:a16="http://schemas.microsoft.com/office/drawing/2014/main" id="{BC4762FB-BAD9-4AFF-B613-8BF66E59E5BF}"/>
              </a:ext>
            </a:extLst>
          </p:cNvPr>
          <p:cNvSpPr>
            <a:spLocks noGrp="1"/>
          </p:cNvSpPr>
          <p:nvPr>
            <p:ph idx="1"/>
          </p:nvPr>
        </p:nvSpPr>
        <p:spPr/>
        <p:txBody>
          <a:bodyPr/>
          <a:lstStyle/>
          <a:p>
            <a:pPr marL="0" indent="0">
              <a:buNone/>
            </a:pPr>
            <a:r>
              <a:rPr lang="cs-CZ" b="0" i="0" dirty="0">
                <a:effectLst/>
                <a:latin typeface="Roboto" panose="02000000000000000000" pitchFamily="2" charset="0"/>
              </a:rPr>
              <a:t>Standardní otázky</a:t>
            </a:r>
          </a:p>
          <a:p>
            <a:pPr lvl="1"/>
            <a:r>
              <a:rPr lang="pl-PL" b="0" i="0" dirty="0">
                <a:effectLst/>
                <a:latin typeface="Roboto" panose="02000000000000000000" pitchFamily="2" charset="0"/>
              </a:rPr>
              <a:t>Co vás na této pozici zaujalo?</a:t>
            </a:r>
          </a:p>
          <a:p>
            <a:pPr lvl="1"/>
            <a:r>
              <a:rPr lang="cs-CZ" b="0" i="0" dirty="0">
                <a:effectLst/>
                <a:latin typeface="Roboto" panose="02000000000000000000" pitchFamily="2" charset="0"/>
              </a:rPr>
              <a:t>Jaké jsou vaše hlavní motivační faktory? </a:t>
            </a:r>
          </a:p>
          <a:p>
            <a:pPr marL="457200" lvl="1" indent="0">
              <a:buNone/>
            </a:pPr>
            <a:endParaRPr lang="pl-PL" dirty="0">
              <a:latin typeface="Roboto" panose="02000000000000000000" pitchFamily="2" charset="0"/>
            </a:endParaRPr>
          </a:p>
          <a:p>
            <a:pPr marL="457200" lvl="1" indent="0">
              <a:buNone/>
            </a:pPr>
            <a:r>
              <a:rPr lang="cs-CZ" sz="2800" b="0" i="0" dirty="0">
                <a:effectLst/>
                <a:latin typeface="Roboto" panose="02000000000000000000" pitchFamily="2" charset="0"/>
              </a:rPr>
              <a:t>Investigativní otázky</a:t>
            </a:r>
            <a:endParaRPr lang="pl-PL" sz="2800" dirty="0">
              <a:latin typeface="Roboto" panose="02000000000000000000" pitchFamily="2" charset="0"/>
            </a:endParaRPr>
          </a:p>
          <a:p>
            <a:pPr lvl="1"/>
            <a:r>
              <a:rPr lang="pl-PL" dirty="0">
                <a:latin typeface="Roboto" panose="02000000000000000000" pitchFamily="2" charset="0"/>
              </a:rPr>
              <a:t>	</a:t>
            </a:r>
            <a:r>
              <a:rPr lang="cs-CZ" b="0" i="0" dirty="0">
                <a:effectLst/>
                <a:latin typeface="Roboto" panose="02000000000000000000" pitchFamily="2" charset="0"/>
              </a:rPr>
              <a:t>Pod jakými manažerskými styly nejlépe pracujete? </a:t>
            </a:r>
          </a:p>
          <a:p>
            <a:pPr lvl="1"/>
            <a:r>
              <a:rPr lang="pl-PL" b="0" i="0" dirty="0">
                <a:effectLst/>
                <a:latin typeface="Roboto" panose="02000000000000000000" pitchFamily="2" charset="0"/>
              </a:rPr>
              <a:t>	S jakým typem lidí rádi pracujete? </a:t>
            </a:r>
            <a:endParaRPr lang="cs-CZ" dirty="0">
              <a:latin typeface="Roboto" panose="02000000000000000000" pitchFamily="2" charset="0"/>
            </a:endParaRPr>
          </a:p>
          <a:p>
            <a:pPr lvl="1"/>
            <a:r>
              <a:rPr lang="cs-CZ" b="0" i="0" dirty="0">
                <a:effectLst/>
                <a:latin typeface="Roboto" panose="02000000000000000000" pitchFamily="2" charset="0"/>
              </a:rPr>
              <a:t>	Co bylo největší výzvou ve vaší kariéře? Jaký byl váš největší profesní 	úspěch? </a:t>
            </a:r>
          </a:p>
          <a:p>
            <a:pPr lvl="1"/>
            <a:r>
              <a:rPr lang="cs-CZ" b="0" i="0" dirty="0">
                <a:effectLst/>
                <a:latin typeface="Roboto" panose="02000000000000000000" pitchFamily="2" charset="0"/>
              </a:rPr>
              <a:t>	Kdybyste mohli vzít zpět jedno profesní rozhodnutí, jaké by to bylo?</a:t>
            </a:r>
            <a:endParaRPr lang="cs-CZ" dirty="0"/>
          </a:p>
        </p:txBody>
      </p:sp>
    </p:spTree>
    <p:extLst>
      <p:ext uri="{BB962C8B-B14F-4D97-AF65-F5344CB8AC3E}">
        <p14:creationId xmlns:p14="http://schemas.microsoft.com/office/powerpoint/2010/main" val="38885120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574987-11E1-4624-9305-BA5E68364877}"/>
              </a:ext>
            </a:extLst>
          </p:cNvPr>
          <p:cNvSpPr>
            <a:spLocks noGrp="1"/>
          </p:cNvSpPr>
          <p:nvPr>
            <p:ph type="title"/>
          </p:nvPr>
        </p:nvSpPr>
        <p:spPr/>
        <p:txBody>
          <a:bodyPr/>
          <a:lstStyle/>
          <a:p>
            <a:r>
              <a:rPr lang="cs-CZ" b="0" i="0" dirty="0">
                <a:effectLst/>
                <a:latin typeface="Roboto" panose="02000000000000000000" pitchFamily="2" charset="0"/>
              </a:rPr>
              <a:t>Špatné otázky</a:t>
            </a:r>
            <a:endParaRPr lang="cs-CZ" dirty="0"/>
          </a:p>
        </p:txBody>
      </p:sp>
      <p:sp>
        <p:nvSpPr>
          <p:cNvPr id="3" name="Zástupný obsah 2">
            <a:extLst>
              <a:ext uri="{FF2B5EF4-FFF2-40B4-BE49-F238E27FC236}">
                <a16:creationId xmlns:a16="http://schemas.microsoft.com/office/drawing/2014/main" id="{71288D12-1833-4F9F-80EE-141F2EF87410}"/>
              </a:ext>
            </a:extLst>
          </p:cNvPr>
          <p:cNvSpPr>
            <a:spLocks noGrp="1"/>
          </p:cNvSpPr>
          <p:nvPr>
            <p:ph idx="1"/>
          </p:nvPr>
        </p:nvSpPr>
        <p:spPr/>
        <p:txBody>
          <a:bodyPr/>
          <a:lstStyle/>
          <a:p>
            <a:r>
              <a:rPr lang="pl-PL" b="0" i="0" dirty="0">
                <a:effectLst/>
                <a:latin typeface="Roboto" panose="02000000000000000000" pitchFamily="2" charset="0"/>
              </a:rPr>
              <a:t>Řekněte mi něco o vás </a:t>
            </a:r>
          </a:p>
          <a:p>
            <a:r>
              <a:rPr lang="pl-PL" b="0" i="0" dirty="0">
                <a:effectLst/>
                <a:latin typeface="Roboto" panose="02000000000000000000" pitchFamily="2" charset="0"/>
              </a:rPr>
              <a:t>Kde chcete být za pět let? </a:t>
            </a:r>
          </a:p>
          <a:p>
            <a:r>
              <a:rPr lang="cs-CZ" b="0" i="1" dirty="0">
                <a:effectLst/>
                <a:latin typeface="Roboto" panose="02000000000000000000" pitchFamily="2" charset="0"/>
              </a:rPr>
              <a:t>Místo toho se zeptejte „Jaké schopnosti byste rád v průběhu dalších několika let rozvinul, abyste ve své kariéře postoupil o krok dál?„</a:t>
            </a:r>
          </a:p>
          <a:p>
            <a:r>
              <a:rPr lang="cs-CZ" b="0" i="0" dirty="0">
                <a:effectLst/>
                <a:latin typeface="Roboto" panose="02000000000000000000" pitchFamily="2" charset="0"/>
              </a:rPr>
              <a:t>Co pro nás můžete udělat jiného než ostatní?</a:t>
            </a:r>
          </a:p>
          <a:p>
            <a:r>
              <a:rPr lang="cs-CZ" b="0" i="0" dirty="0">
                <a:effectLst/>
                <a:latin typeface="Roboto" panose="02000000000000000000" pitchFamily="2" charset="0"/>
              </a:rPr>
              <a:t> </a:t>
            </a:r>
            <a:r>
              <a:rPr lang="cs-CZ" b="0" i="1" dirty="0">
                <a:effectLst/>
                <a:latin typeface="Roboto" panose="02000000000000000000" pitchFamily="2" charset="0"/>
              </a:rPr>
              <a:t>„Jaká je vaše nejcennější schopnost?“ </a:t>
            </a:r>
            <a:endParaRPr lang="cs-CZ" i="1" dirty="0">
              <a:latin typeface="Roboto" panose="02000000000000000000" pitchFamily="2" charset="0"/>
            </a:endParaRPr>
          </a:p>
          <a:p>
            <a:r>
              <a:rPr lang="cs-CZ" b="0" i="0" dirty="0">
                <a:effectLst/>
                <a:latin typeface="Roboto" panose="02000000000000000000" pitchFamily="2" charset="0"/>
              </a:rPr>
              <a:t>Jaký je váš rodinný stav? </a:t>
            </a:r>
            <a:r>
              <a:rPr lang="cs-CZ" b="0" i="1" dirty="0">
                <a:effectLst/>
                <a:latin typeface="Roboto" panose="02000000000000000000" pitchFamily="2" charset="0"/>
              </a:rPr>
              <a:t>Neetické a protizákonné</a:t>
            </a:r>
          </a:p>
          <a:p>
            <a:r>
              <a:rPr lang="cs-CZ" b="0" i="0" dirty="0">
                <a:effectLst/>
                <a:latin typeface="Roboto" panose="02000000000000000000" pitchFamily="2" charset="0"/>
              </a:rPr>
              <a:t>V jaký plat doufáte? </a:t>
            </a:r>
            <a:endParaRPr lang="cs-CZ" i="1" dirty="0"/>
          </a:p>
        </p:txBody>
      </p:sp>
    </p:spTree>
    <p:extLst>
      <p:ext uri="{BB962C8B-B14F-4D97-AF65-F5344CB8AC3E}">
        <p14:creationId xmlns:p14="http://schemas.microsoft.com/office/powerpoint/2010/main" val="9552757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CF15DB-51EB-485F-BD67-7571F68C2648}"/>
              </a:ext>
            </a:extLst>
          </p:cNvPr>
          <p:cNvSpPr>
            <a:spLocks noGrp="1"/>
          </p:cNvSpPr>
          <p:nvPr>
            <p:ph type="title"/>
          </p:nvPr>
        </p:nvSpPr>
        <p:spPr/>
        <p:txBody>
          <a:bodyPr/>
          <a:lstStyle/>
          <a:p>
            <a:r>
              <a:rPr lang="cs-CZ" dirty="0"/>
              <a:t>Příklady otázek</a:t>
            </a:r>
          </a:p>
        </p:txBody>
      </p:sp>
      <p:sp>
        <p:nvSpPr>
          <p:cNvPr id="3" name="Zástupný obsah 2">
            <a:extLst>
              <a:ext uri="{FF2B5EF4-FFF2-40B4-BE49-F238E27FC236}">
                <a16:creationId xmlns:a16="http://schemas.microsoft.com/office/drawing/2014/main" id="{3DBF0137-DAE5-490C-87A0-7C574D9A9235}"/>
              </a:ext>
            </a:extLst>
          </p:cNvPr>
          <p:cNvSpPr>
            <a:spLocks noGrp="1"/>
          </p:cNvSpPr>
          <p:nvPr>
            <p:ph idx="1"/>
          </p:nvPr>
        </p:nvSpPr>
        <p:spPr/>
        <p:txBody>
          <a:bodyPr/>
          <a:lstStyle/>
          <a:p>
            <a:r>
              <a:rPr lang="cs-CZ" b="0" i="0" dirty="0">
                <a:solidFill>
                  <a:srgbClr val="2C2C2C"/>
                </a:solidFill>
                <a:effectLst/>
                <a:latin typeface="Open Sans" panose="020B0606030504020204" pitchFamily="34" charset="0"/>
              </a:rPr>
              <a:t>1. Řekněte mi o sobě nějakou zajímavost, která by ostatní mohla překvapit</a:t>
            </a:r>
          </a:p>
          <a:p>
            <a:r>
              <a:rPr lang="cs-CZ" b="0" i="0" dirty="0">
                <a:solidFill>
                  <a:srgbClr val="2C2C2C"/>
                </a:solidFill>
                <a:effectLst/>
                <a:latin typeface="Open Sans" panose="020B0606030504020204" pitchFamily="34" charset="0"/>
              </a:rPr>
              <a:t>2. Pokud byste mohl něco ze své minulosti změnit, co by to bylo?</a:t>
            </a:r>
          </a:p>
          <a:p>
            <a:r>
              <a:rPr lang="cs-CZ" b="0" i="0" dirty="0">
                <a:solidFill>
                  <a:srgbClr val="2C2C2C"/>
                </a:solidFill>
                <a:effectLst/>
                <a:latin typeface="Open Sans" panose="020B0606030504020204" pitchFamily="34" charset="0"/>
              </a:rPr>
              <a:t>3. Řekněte mi, zda u vás někdy nastala nepříjemné nedorozumění s kolegou, které vedlo ke špatnému vztahu. Co se stalo, jak jste k problému přistupovali a co jste se z toho naučili?</a:t>
            </a:r>
          </a:p>
          <a:p>
            <a:endParaRPr lang="cs-CZ" dirty="0"/>
          </a:p>
        </p:txBody>
      </p:sp>
    </p:spTree>
    <p:extLst>
      <p:ext uri="{BB962C8B-B14F-4D97-AF65-F5344CB8AC3E}">
        <p14:creationId xmlns:p14="http://schemas.microsoft.com/office/powerpoint/2010/main" val="2294030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B13A6-5248-4889-8484-D5FD738E6566}"/>
              </a:ext>
            </a:extLst>
          </p:cNvPr>
          <p:cNvSpPr>
            <a:spLocks noGrp="1"/>
          </p:cNvSpPr>
          <p:nvPr>
            <p:ph type="title"/>
          </p:nvPr>
        </p:nvSpPr>
        <p:spPr/>
        <p:txBody>
          <a:bodyPr/>
          <a:lstStyle/>
          <a:p>
            <a:r>
              <a:rPr lang="pt-BR" b="1" i="0" dirty="0">
                <a:solidFill>
                  <a:srgbClr val="000000"/>
                </a:solidFill>
                <a:effectLst/>
                <a:latin typeface="Optima LT W02 Bold"/>
              </a:rPr>
              <a:t>2. Zeptejte se kandidáta na vzdělávání</a:t>
            </a:r>
            <a:br>
              <a:rPr lang="pt-BR"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1AA9BBE4-79B3-4748-B770-32266994DA38}"/>
              </a:ext>
            </a:extLst>
          </p:cNvPr>
          <p:cNvSpPr>
            <a:spLocks noGrp="1"/>
          </p:cNvSpPr>
          <p:nvPr>
            <p:ph idx="1"/>
          </p:nvPr>
        </p:nvSpPr>
        <p:spPr/>
        <p:txBody>
          <a:bodyPr/>
          <a:lstStyle/>
          <a:p>
            <a:pPr marL="0" indent="0">
              <a:buNone/>
            </a:pPr>
            <a:r>
              <a:rPr lang="cs-CZ" b="0" i="0" dirty="0">
                <a:solidFill>
                  <a:srgbClr val="222222"/>
                </a:solidFill>
                <a:effectLst/>
                <a:latin typeface="Open Sans" panose="020B0606030504020204" pitchFamily="34" charset="0"/>
              </a:rPr>
              <a:t>Zeptejte se,</a:t>
            </a:r>
            <a:r>
              <a:rPr lang="cs-CZ" b="1" i="0" dirty="0">
                <a:solidFill>
                  <a:srgbClr val="222222"/>
                </a:solidFill>
                <a:effectLst/>
                <a:latin typeface="Open Sans" panose="020B0606030504020204" pitchFamily="34" charset="0"/>
              </a:rPr>
              <a:t> jakou </a:t>
            </a:r>
            <a:r>
              <a:rPr lang="cs-CZ" b="1" i="0" u="sng" dirty="0">
                <a:solidFill>
                  <a:srgbClr val="0076D1"/>
                </a:solidFill>
                <a:effectLst/>
                <a:latin typeface="Open Sans" panose="020B0606030504020204" pitchFamily="34" charset="0"/>
                <a:hlinkClick r:id="rId2"/>
              </a:rPr>
              <a:t>formu vzdělávání</a:t>
            </a:r>
            <a:r>
              <a:rPr lang="cs-CZ" b="1" i="0" dirty="0">
                <a:solidFill>
                  <a:srgbClr val="222222"/>
                </a:solidFill>
                <a:effectLst/>
                <a:latin typeface="Open Sans" panose="020B0606030504020204" pitchFamily="34" charset="0"/>
              </a:rPr>
              <a:t> uchazeč preferuje</a:t>
            </a:r>
            <a:r>
              <a:rPr lang="cs-CZ" b="0" i="0" dirty="0">
                <a:solidFill>
                  <a:srgbClr val="222222"/>
                </a:solidFill>
                <a:effectLst/>
                <a:latin typeface="Open Sans" panose="020B0606030504020204" pitchFamily="34" charset="0"/>
              </a:rPr>
              <a:t>. Jednoduše tak zjistíte jeho proaktivitu, poznáte, jestli se sám vzdělává, navštěvuje například konference a snaží se udržet si nejnovější know-how ve svém oboru. </a:t>
            </a:r>
            <a:endParaRPr lang="cs-CZ" dirty="0"/>
          </a:p>
        </p:txBody>
      </p:sp>
    </p:spTree>
    <p:extLst>
      <p:ext uri="{BB962C8B-B14F-4D97-AF65-F5344CB8AC3E}">
        <p14:creationId xmlns:p14="http://schemas.microsoft.com/office/powerpoint/2010/main" val="3796211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619DA9-4157-4A07-9493-05096939E71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D486E45-D499-43EB-A96B-315179E9BD7B}"/>
              </a:ext>
            </a:extLst>
          </p:cNvPr>
          <p:cNvSpPr>
            <a:spLocks noGrp="1"/>
          </p:cNvSpPr>
          <p:nvPr>
            <p:ph idx="1"/>
          </p:nvPr>
        </p:nvSpPr>
        <p:spPr/>
        <p:txBody>
          <a:bodyPr>
            <a:normAutofit fontScale="92500" lnSpcReduction="20000"/>
          </a:bodyPr>
          <a:lstStyle/>
          <a:p>
            <a:r>
              <a:rPr lang="cs-CZ" b="0" i="0" dirty="0">
                <a:solidFill>
                  <a:srgbClr val="2C2C2C"/>
                </a:solidFill>
                <a:effectLst/>
                <a:latin typeface="Open Sans" panose="020B0606030504020204" pitchFamily="34" charset="0"/>
              </a:rPr>
              <a:t>4. Jaká je vaše vysněná pozice a proč?</a:t>
            </a:r>
          </a:p>
          <a:p>
            <a:r>
              <a:rPr lang="cs-CZ" b="0" i="0" dirty="0">
                <a:solidFill>
                  <a:srgbClr val="2C2C2C"/>
                </a:solidFill>
                <a:effectLst/>
                <a:latin typeface="Open Sans" panose="020B0606030504020204" pitchFamily="34" charset="0"/>
              </a:rPr>
              <a:t>5. Jaké jsou vaše největší úspěchy?</a:t>
            </a:r>
          </a:p>
          <a:p>
            <a:r>
              <a:rPr lang="cs-CZ" b="0" i="0" dirty="0">
                <a:solidFill>
                  <a:srgbClr val="2C2C2C"/>
                </a:solidFill>
                <a:effectLst/>
                <a:latin typeface="Open Sans" panose="020B0606030504020204" pitchFamily="34" charset="0"/>
              </a:rPr>
              <a:t>6. Popište typově vašeho nejvíce a nejméně oblíbeného vedoucího</a:t>
            </a:r>
          </a:p>
          <a:p>
            <a:r>
              <a:rPr lang="pl-PL" b="0" i="0" dirty="0">
                <a:solidFill>
                  <a:srgbClr val="2C2C2C"/>
                </a:solidFill>
                <a:effectLst/>
                <a:latin typeface="Open Sans" panose="020B0606030504020204" pitchFamily="34" charset="0"/>
              </a:rPr>
              <a:t>7. Jak jste se ocitl tam, kde zrovna jste?</a:t>
            </a:r>
          </a:p>
          <a:p>
            <a:pPr algn="l"/>
            <a:r>
              <a:rPr lang="cs-CZ" b="0" i="0" dirty="0">
                <a:solidFill>
                  <a:srgbClr val="2C2C2C"/>
                </a:solidFill>
                <a:effectLst/>
                <a:latin typeface="Open Sans" panose="020B0606030504020204" pitchFamily="34" charset="0"/>
              </a:rPr>
              <a:t>Otázky na konec</a:t>
            </a:r>
          </a:p>
          <a:p>
            <a:pPr algn="l"/>
            <a:r>
              <a:rPr lang="cs-CZ" b="0" i="0" dirty="0">
                <a:solidFill>
                  <a:srgbClr val="2C2C2C"/>
                </a:solidFill>
                <a:effectLst/>
                <a:latin typeface="Open Sans" panose="020B0606030504020204" pitchFamily="34" charset="0"/>
              </a:rPr>
              <a:t>Stále ještě si nejste jistí, zda je uchazeč ten pravý? Zeptejte se ho ještě na tyto tři otázky:</a:t>
            </a:r>
          </a:p>
          <a:p>
            <a:pPr algn="l">
              <a:buFont typeface="Arial" panose="020B0604020202020204" pitchFamily="34" charset="0"/>
              <a:buChar char="•"/>
            </a:pPr>
            <a:r>
              <a:rPr lang="cs-CZ" b="0" i="0" dirty="0">
                <a:solidFill>
                  <a:srgbClr val="2C2C2C"/>
                </a:solidFill>
                <a:effectLst/>
                <a:latin typeface="Open Sans" panose="020B0606030504020204" pitchFamily="34" charset="0"/>
              </a:rPr>
              <a:t>8. Jaké výzvy vám v této profesi přijdou nejzásadnější?</a:t>
            </a:r>
          </a:p>
          <a:p>
            <a:pPr algn="l">
              <a:buFont typeface="Arial" panose="020B0604020202020204" pitchFamily="34" charset="0"/>
              <a:buChar char="•"/>
            </a:pPr>
            <a:r>
              <a:rPr lang="cs-CZ" b="0" i="0" dirty="0">
                <a:solidFill>
                  <a:srgbClr val="2C2C2C"/>
                </a:solidFill>
                <a:effectLst/>
                <a:latin typeface="Open Sans" panose="020B0606030504020204" pitchFamily="34" charset="0"/>
              </a:rPr>
              <a:t>9. Co vás na této pozici zajímá nejvíce?</a:t>
            </a:r>
          </a:p>
          <a:p>
            <a:pPr algn="l">
              <a:buFont typeface="Arial" panose="020B0604020202020204" pitchFamily="34" charset="0"/>
              <a:buChar char="•"/>
            </a:pPr>
            <a:r>
              <a:rPr lang="cs-CZ" b="0" i="0" dirty="0">
                <a:solidFill>
                  <a:srgbClr val="2C2C2C"/>
                </a:solidFill>
                <a:effectLst/>
                <a:latin typeface="Open Sans" panose="020B0606030504020204" pitchFamily="34" charset="0"/>
              </a:rPr>
              <a:t>10. Máte nějaké otázky na mě?</a:t>
            </a:r>
          </a:p>
          <a:p>
            <a:endParaRPr lang="cs-CZ" b="0" i="0" dirty="0">
              <a:solidFill>
                <a:srgbClr val="2C2C2C"/>
              </a:solidFill>
              <a:effectLst/>
              <a:latin typeface="Open Sans" panose="020B0606030504020204" pitchFamily="34" charset="0"/>
            </a:endParaRPr>
          </a:p>
          <a:p>
            <a:endParaRPr lang="cs-CZ" dirty="0"/>
          </a:p>
        </p:txBody>
      </p:sp>
    </p:spTree>
    <p:extLst>
      <p:ext uri="{BB962C8B-B14F-4D97-AF65-F5344CB8AC3E}">
        <p14:creationId xmlns:p14="http://schemas.microsoft.com/office/powerpoint/2010/main" val="15722168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62E8E-571B-4576-91A4-9D0928C9DCB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98E4D2A-24A4-48D3-BAF1-2A2F6807BC2A}"/>
              </a:ext>
            </a:extLst>
          </p:cNvPr>
          <p:cNvSpPr>
            <a:spLocks noGrp="1"/>
          </p:cNvSpPr>
          <p:nvPr>
            <p:ph idx="1"/>
          </p:nvPr>
        </p:nvSpPr>
        <p:spPr/>
        <p:txBody>
          <a:bodyPr/>
          <a:lstStyle/>
          <a:p>
            <a:pPr marL="0" indent="0" algn="l">
              <a:buNone/>
            </a:pPr>
            <a:r>
              <a:rPr lang="cs-CZ" b="0" i="0" dirty="0">
                <a:solidFill>
                  <a:srgbClr val="2C2C2C"/>
                </a:solidFill>
                <a:effectLst/>
                <a:latin typeface="Open Sans" panose="020B0606030504020204" pitchFamily="34" charset="0"/>
              </a:rPr>
              <a:t>Zeptejte se ho ještě na tyto tři otázky:</a:t>
            </a:r>
          </a:p>
          <a:p>
            <a:pPr marL="0" indent="0" algn="l">
              <a:buNone/>
            </a:pPr>
            <a:endParaRPr lang="cs-CZ" b="0" i="0" dirty="0">
              <a:solidFill>
                <a:srgbClr val="2C2C2C"/>
              </a:solidFill>
              <a:effectLst/>
              <a:latin typeface="Open Sans" panose="020B0606030504020204" pitchFamily="34" charset="0"/>
            </a:endParaRPr>
          </a:p>
          <a:p>
            <a:pPr algn="l">
              <a:buFont typeface="Arial" panose="020B0604020202020204" pitchFamily="34" charset="0"/>
              <a:buChar char="•"/>
            </a:pPr>
            <a:r>
              <a:rPr lang="cs-CZ" b="0" i="0" dirty="0">
                <a:solidFill>
                  <a:srgbClr val="2C2C2C"/>
                </a:solidFill>
                <a:effectLst/>
                <a:latin typeface="Open Sans" panose="020B0606030504020204" pitchFamily="34" charset="0"/>
              </a:rPr>
              <a:t>8. Jaké výzvy vám v této profesi přijdou nejzásadnější?</a:t>
            </a:r>
          </a:p>
          <a:p>
            <a:pPr algn="l">
              <a:buFont typeface="Arial" panose="020B0604020202020204" pitchFamily="34" charset="0"/>
              <a:buChar char="•"/>
            </a:pPr>
            <a:r>
              <a:rPr lang="cs-CZ" b="0" i="0" dirty="0">
                <a:solidFill>
                  <a:srgbClr val="2C2C2C"/>
                </a:solidFill>
                <a:effectLst/>
                <a:latin typeface="Open Sans" panose="020B0606030504020204" pitchFamily="34" charset="0"/>
              </a:rPr>
              <a:t>9. Co vás na této pozici zajímá nejvíce?</a:t>
            </a:r>
          </a:p>
          <a:p>
            <a:pPr algn="l">
              <a:buFont typeface="Arial" panose="020B0604020202020204" pitchFamily="34" charset="0"/>
              <a:buChar char="•"/>
            </a:pPr>
            <a:r>
              <a:rPr lang="cs-CZ" b="0" i="0" dirty="0">
                <a:solidFill>
                  <a:srgbClr val="2C2C2C"/>
                </a:solidFill>
                <a:effectLst/>
                <a:latin typeface="Open Sans" panose="020B0606030504020204" pitchFamily="34" charset="0"/>
              </a:rPr>
              <a:t>10. Máte nějaké otázky na mě?</a:t>
            </a:r>
          </a:p>
          <a:p>
            <a:endParaRPr lang="cs-CZ" dirty="0"/>
          </a:p>
        </p:txBody>
      </p:sp>
    </p:spTree>
    <p:extLst>
      <p:ext uri="{BB962C8B-B14F-4D97-AF65-F5344CB8AC3E}">
        <p14:creationId xmlns:p14="http://schemas.microsoft.com/office/powerpoint/2010/main" val="16964931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1BE10-C974-4F79-A9AC-2C96F81CF8C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7F6CDD6-F773-47B2-BCA2-4097CA55DD3A}"/>
              </a:ext>
            </a:extLst>
          </p:cNvPr>
          <p:cNvSpPr>
            <a:spLocks noGrp="1"/>
          </p:cNvSpPr>
          <p:nvPr>
            <p:ph idx="1"/>
          </p:nvPr>
        </p:nvSpPr>
        <p:spPr/>
        <p:txBody>
          <a:bodyPr/>
          <a:lstStyle/>
          <a:p>
            <a:pPr algn="ctr"/>
            <a:r>
              <a:rPr lang="cs-CZ" dirty="0"/>
              <a:t>DĚKUJI ZA POZORNOST</a:t>
            </a:r>
          </a:p>
        </p:txBody>
      </p:sp>
    </p:spTree>
    <p:extLst>
      <p:ext uri="{BB962C8B-B14F-4D97-AF65-F5344CB8AC3E}">
        <p14:creationId xmlns:p14="http://schemas.microsoft.com/office/powerpoint/2010/main" val="1281809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E29F17-6645-47F6-8429-7AF0BE14DF1F}"/>
              </a:ext>
            </a:extLst>
          </p:cNvPr>
          <p:cNvSpPr>
            <a:spLocks noGrp="1"/>
          </p:cNvSpPr>
          <p:nvPr>
            <p:ph type="title"/>
          </p:nvPr>
        </p:nvSpPr>
        <p:spPr/>
        <p:txBody>
          <a:bodyPr/>
          <a:lstStyle/>
          <a:p>
            <a:r>
              <a:rPr lang="pl-PL" b="1" i="0" dirty="0">
                <a:solidFill>
                  <a:srgbClr val="000000"/>
                </a:solidFill>
                <a:effectLst/>
                <a:latin typeface="Optima LT W02 Bold"/>
              </a:rPr>
              <a:t>3. U pohovoru by měly zaznít silné stránky</a:t>
            </a:r>
            <a:br>
              <a:rPr lang="pl-PL"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5EB6526C-C923-4F49-8341-BD133F6DCE6D}"/>
              </a:ext>
            </a:extLst>
          </p:cNvPr>
          <p:cNvSpPr>
            <a:spLocks noGrp="1"/>
          </p:cNvSpPr>
          <p:nvPr>
            <p:ph idx="1"/>
          </p:nvPr>
        </p:nvSpPr>
        <p:spPr/>
        <p:txBody>
          <a:bodyPr/>
          <a:lstStyle/>
          <a:p>
            <a:r>
              <a:rPr lang="cs-CZ" b="0" i="0" dirty="0">
                <a:solidFill>
                  <a:srgbClr val="222222"/>
                </a:solidFill>
                <a:effectLst/>
                <a:latin typeface="Open Sans" panose="020B0606030504020204" pitchFamily="34" charset="0"/>
              </a:rPr>
              <a:t>Kromě klasických dotazů, jak se kandidát k oboru dostal a co ho zajímá, nezapomínejte ani na otázku, jestli si myslí, že </a:t>
            </a:r>
            <a:r>
              <a:rPr lang="cs-CZ" b="1" i="0" dirty="0">
                <a:solidFill>
                  <a:srgbClr val="222222"/>
                </a:solidFill>
                <a:effectLst/>
                <a:latin typeface="Open Sans" panose="020B0606030504020204" pitchFamily="34" charset="0"/>
              </a:rPr>
              <a:t>využívá své silné stránky</a:t>
            </a:r>
            <a:r>
              <a:rPr lang="cs-CZ" b="0" i="0" dirty="0">
                <a:solidFill>
                  <a:srgbClr val="222222"/>
                </a:solidFill>
                <a:effectLst/>
                <a:latin typeface="Open Sans" panose="020B0606030504020204" pitchFamily="34" charset="0"/>
              </a:rPr>
              <a:t>. Můžete se tak dozvědět, co by opravdu rád dělal a v čem se bude cítit dobře. </a:t>
            </a:r>
            <a:endParaRPr lang="cs-CZ" dirty="0"/>
          </a:p>
        </p:txBody>
      </p:sp>
    </p:spTree>
    <p:extLst>
      <p:ext uri="{BB962C8B-B14F-4D97-AF65-F5344CB8AC3E}">
        <p14:creationId xmlns:p14="http://schemas.microsoft.com/office/powerpoint/2010/main" val="3338148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9CDB12-246F-443A-B0D6-5CB9BF66BC4D}"/>
              </a:ext>
            </a:extLst>
          </p:cNvPr>
          <p:cNvSpPr>
            <a:spLocks noGrp="1"/>
          </p:cNvSpPr>
          <p:nvPr>
            <p:ph type="title"/>
          </p:nvPr>
        </p:nvSpPr>
        <p:spPr/>
        <p:txBody>
          <a:bodyPr>
            <a:normAutofit fontScale="90000"/>
          </a:bodyPr>
          <a:lstStyle/>
          <a:p>
            <a:r>
              <a:rPr lang="cs-CZ" b="1" i="0" dirty="0">
                <a:solidFill>
                  <a:srgbClr val="000000"/>
                </a:solidFill>
                <a:effectLst/>
                <a:latin typeface="Optima LT W02 Bold"/>
              </a:rPr>
              <a:t>4. Upřímnost a otevřenost se u pohovoru cení</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0273ECA2-0BB3-407D-87B3-915AB270E48F}"/>
              </a:ext>
            </a:extLst>
          </p:cNvPr>
          <p:cNvSpPr>
            <a:spLocks noGrp="1"/>
          </p:cNvSpPr>
          <p:nvPr>
            <p:ph idx="1"/>
          </p:nvPr>
        </p:nvSpPr>
        <p:spPr/>
        <p:txBody>
          <a:bodyPr/>
          <a:lstStyle/>
          <a:p>
            <a:r>
              <a:rPr lang="cs-CZ" b="0" i="0" dirty="0">
                <a:solidFill>
                  <a:srgbClr val="222222"/>
                </a:solidFill>
                <a:effectLst/>
                <a:latin typeface="Open Sans" panose="020B0606030504020204" pitchFamily="34" charset="0"/>
              </a:rPr>
              <a:t>Říkejte při pohovoru </a:t>
            </a:r>
            <a:r>
              <a:rPr lang="cs-CZ" b="1" i="0" dirty="0">
                <a:solidFill>
                  <a:srgbClr val="222222"/>
                </a:solidFill>
                <a:effectLst/>
                <a:latin typeface="Open Sans" panose="020B0606030504020204" pitchFamily="34" charset="0"/>
              </a:rPr>
              <a:t>věci na rovinu</a:t>
            </a:r>
            <a:r>
              <a:rPr lang="cs-CZ" b="0" i="0" dirty="0">
                <a:solidFill>
                  <a:srgbClr val="222222"/>
                </a:solidFill>
                <a:effectLst/>
                <a:latin typeface="Open Sans" panose="020B0606030504020204" pitchFamily="34" charset="0"/>
              </a:rPr>
              <a:t>. Není čas ztrácet čas – ani váš, ani ostatních.</a:t>
            </a:r>
            <a:endParaRPr lang="cs-CZ" dirty="0"/>
          </a:p>
        </p:txBody>
      </p:sp>
    </p:spTree>
    <p:extLst>
      <p:ext uri="{BB962C8B-B14F-4D97-AF65-F5344CB8AC3E}">
        <p14:creationId xmlns:p14="http://schemas.microsoft.com/office/powerpoint/2010/main" val="3835205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4C8C33-D84E-4E86-8521-705D88DCA74E}"/>
              </a:ext>
            </a:extLst>
          </p:cNvPr>
          <p:cNvSpPr>
            <a:spLocks noGrp="1"/>
          </p:cNvSpPr>
          <p:nvPr>
            <p:ph type="title"/>
          </p:nvPr>
        </p:nvSpPr>
        <p:spPr/>
        <p:txBody>
          <a:bodyPr>
            <a:normAutofit fontScale="90000"/>
          </a:bodyPr>
          <a:lstStyle/>
          <a:p>
            <a:r>
              <a:rPr lang="cs-CZ" b="1" i="0" dirty="0">
                <a:solidFill>
                  <a:srgbClr val="000000"/>
                </a:solidFill>
                <a:effectLst/>
                <a:latin typeface="Optima LT W02 Bold"/>
              </a:rPr>
              <a:t>5. Vynechte klišé všech pracovních pohovorů</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9CBA44F0-E45A-419C-B7C9-2A4B7120E8EF}"/>
              </a:ext>
            </a:extLst>
          </p:cNvPr>
          <p:cNvSpPr>
            <a:spLocks noGrp="1"/>
          </p:cNvSpPr>
          <p:nvPr>
            <p:ph idx="1"/>
          </p:nvPr>
        </p:nvSpPr>
        <p:spPr/>
        <p:txBody>
          <a:bodyPr/>
          <a:lstStyle/>
          <a:p>
            <a:r>
              <a:rPr lang="cs-CZ" b="0" i="0" dirty="0">
                <a:solidFill>
                  <a:srgbClr val="222222"/>
                </a:solidFill>
                <a:effectLst/>
                <a:latin typeface="Open Sans" panose="020B0606030504020204" pitchFamily="34" charset="0"/>
              </a:rPr>
              <a:t>Podívejte se na celý proces výběrového řízení z pohledu kandidáta. Netouží </a:t>
            </a:r>
            <a:r>
              <a:rPr lang="cs-CZ" b="1" i="0" dirty="0">
                <a:solidFill>
                  <a:srgbClr val="222222"/>
                </a:solidFill>
                <a:effectLst/>
                <a:latin typeface="Open Sans" panose="020B0606030504020204" pitchFamily="34" charset="0"/>
              </a:rPr>
              <a:t>odpovídat víckrát na stejné otázky </a:t>
            </a:r>
            <a:r>
              <a:rPr lang="cs-CZ" b="0" i="0" dirty="0">
                <a:solidFill>
                  <a:srgbClr val="222222"/>
                </a:solidFill>
                <a:effectLst/>
                <a:latin typeface="Open Sans" panose="020B0606030504020204" pitchFamily="34" charset="0"/>
              </a:rPr>
              <a:t>a určitě</a:t>
            </a:r>
            <a:r>
              <a:rPr lang="cs-CZ" b="1" i="0" dirty="0">
                <a:solidFill>
                  <a:srgbClr val="222222"/>
                </a:solidFill>
                <a:effectLst/>
                <a:latin typeface="Open Sans" panose="020B0606030504020204" pitchFamily="34" charset="0"/>
              </a:rPr>
              <a:t> nechce pohovor absolvovat několikrát</a:t>
            </a:r>
            <a:r>
              <a:rPr lang="cs-CZ" b="0" i="0" dirty="0">
                <a:solidFill>
                  <a:srgbClr val="222222"/>
                </a:solidFill>
                <a:effectLst/>
                <a:latin typeface="Open Sans" panose="020B0606030504020204" pitchFamily="34" charset="0"/>
              </a:rPr>
              <a:t>. Proto se vyhněte klasickým chytákům jako „Kde se vidíte za 5 let?“. Tuhle odpověď má člověk stejně nadrcenou předem a nic moc neříká.</a:t>
            </a:r>
            <a:endParaRPr lang="cs-CZ" dirty="0"/>
          </a:p>
        </p:txBody>
      </p:sp>
    </p:spTree>
    <p:extLst>
      <p:ext uri="{BB962C8B-B14F-4D97-AF65-F5344CB8AC3E}">
        <p14:creationId xmlns:p14="http://schemas.microsoft.com/office/powerpoint/2010/main" val="424057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4A9DC5-B5FB-4E4C-B02A-B3512FC75CC0}"/>
              </a:ext>
            </a:extLst>
          </p:cNvPr>
          <p:cNvSpPr>
            <a:spLocks noGrp="1"/>
          </p:cNvSpPr>
          <p:nvPr>
            <p:ph type="title"/>
          </p:nvPr>
        </p:nvSpPr>
        <p:spPr/>
        <p:txBody>
          <a:bodyPr/>
          <a:lstStyle/>
          <a:p>
            <a:r>
              <a:rPr lang="cs-CZ" b="1" i="0" dirty="0">
                <a:solidFill>
                  <a:srgbClr val="000000"/>
                </a:solidFill>
                <a:effectLst/>
                <a:latin typeface="Optima LT W02 Bold"/>
              </a:rPr>
              <a:t>6. Nečekejte se zpětnou vazbou příliš dlouho</a:t>
            </a:r>
            <a:br>
              <a:rPr lang="cs-CZ" b="1" i="0" dirty="0">
                <a:solidFill>
                  <a:srgbClr val="000000"/>
                </a:solidFill>
                <a:effectLst/>
                <a:latin typeface="Optima LT W02 Bold"/>
              </a:rPr>
            </a:br>
            <a:endParaRPr lang="cs-CZ" dirty="0"/>
          </a:p>
        </p:txBody>
      </p:sp>
      <p:sp>
        <p:nvSpPr>
          <p:cNvPr id="3" name="Zástupný obsah 2">
            <a:extLst>
              <a:ext uri="{FF2B5EF4-FFF2-40B4-BE49-F238E27FC236}">
                <a16:creationId xmlns:a16="http://schemas.microsoft.com/office/drawing/2014/main" id="{A680F3A0-F32A-4BC8-AA70-A46886001049}"/>
              </a:ext>
            </a:extLst>
          </p:cNvPr>
          <p:cNvSpPr>
            <a:spLocks noGrp="1"/>
          </p:cNvSpPr>
          <p:nvPr>
            <p:ph idx="1"/>
          </p:nvPr>
        </p:nvSpPr>
        <p:spPr/>
        <p:txBody>
          <a:bodyPr/>
          <a:lstStyle/>
          <a:p>
            <a:r>
              <a:rPr lang="cs-CZ" b="0" i="0" dirty="0">
                <a:solidFill>
                  <a:srgbClr val="222222"/>
                </a:solidFill>
                <a:effectLst/>
                <a:latin typeface="Open Sans" panose="020B0606030504020204" pitchFamily="34" charset="0"/>
              </a:rPr>
              <a:t>Dělejte výběrové řízení rychle. </a:t>
            </a:r>
            <a:r>
              <a:rPr lang="cs-CZ" b="1" i="0" dirty="0">
                <a:solidFill>
                  <a:srgbClr val="222222"/>
                </a:solidFill>
                <a:effectLst/>
                <a:latin typeface="Open Sans" panose="020B0606030504020204" pitchFamily="34" charset="0"/>
              </a:rPr>
              <a:t>A rychle dávejte i zpětnou vazbu</a:t>
            </a:r>
            <a:r>
              <a:rPr lang="cs-CZ" b="0" i="0" dirty="0">
                <a:solidFill>
                  <a:srgbClr val="222222"/>
                </a:solidFill>
                <a:effectLst/>
                <a:latin typeface="Open Sans" panose="020B0606030504020204" pitchFamily="34" charset="0"/>
              </a:rPr>
              <a:t>. Váš „vyvolený“ může za 14 dní už pracovat jinde. Když budete </a:t>
            </a:r>
            <a:r>
              <a:rPr lang="cs-CZ" b="0" i="0" u="sng" dirty="0">
                <a:solidFill>
                  <a:srgbClr val="0076D1"/>
                </a:solidFill>
                <a:effectLst/>
                <a:latin typeface="Open Sans" panose="020B0606030504020204" pitchFamily="34" charset="0"/>
                <a:hlinkClick r:id="rId2"/>
              </a:rPr>
              <a:t>vybírat dlouho</a:t>
            </a:r>
            <a:r>
              <a:rPr lang="cs-CZ" b="0" i="0" dirty="0">
                <a:solidFill>
                  <a:srgbClr val="222222"/>
                </a:solidFill>
                <a:effectLst/>
                <a:latin typeface="Open Sans" panose="020B0606030504020204" pitchFamily="34" charset="0"/>
              </a:rPr>
              <a:t>, přeberete. Stejně jako na seznamce.</a:t>
            </a:r>
            <a:endParaRPr lang="cs-CZ" dirty="0"/>
          </a:p>
        </p:txBody>
      </p:sp>
    </p:spTree>
    <p:extLst>
      <p:ext uri="{BB962C8B-B14F-4D97-AF65-F5344CB8AC3E}">
        <p14:creationId xmlns:p14="http://schemas.microsoft.com/office/powerpoint/2010/main" val="125673435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3193</Words>
  <Application>Microsoft Office PowerPoint</Application>
  <PresentationFormat>Širokoúhlá obrazovka</PresentationFormat>
  <Paragraphs>167</Paragraphs>
  <Slides>52</Slides>
  <Notes>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52</vt:i4>
      </vt:variant>
    </vt:vector>
  </HeadingPairs>
  <TitlesOfParts>
    <vt:vector size="63" baseType="lpstr">
      <vt:lpstr>Arial</vt:lpstr>
      <vt:lpstr>Calibri</vt:lpstr>
      <vt:lpstr>Calibri Light</vt:lpstr>
      <vt:lpstr>inherit</vt:lpstr>
      <vt:lpstr>noto serif</vt:lpstr>
      <vt:lpstr>Open Sans</vt:lpstr>
      <vt:lpstr>Optima LT W02 Bold</vt:lpstr>
      <vt:lpstr>Roboto</vt:lpstr>
      <vt:lpstr>Roboto Slab</vt:lpstr>
      <vt:lpstr>Verdana</vt:lpstr>
      <vt:lpstr>Motiv Office</vt:lpstr>
      <vt:lpstr>Pohovor</vt:lpstr>
      <vt:lpstr>Základy vedení pohovoru </vt:lpstr>
      <vt:lpstr>Prezentace aplikace PowerPoint</vt:lpstr>
      <vt:lpstr>1. Pohovor by neměl kandidáta rozhodit  </vt:lpstr>
      <vt:lpstr>2. Zeptejte se kandidáta na vzdělávání </vt:lpstr>
      <vt:lpstr>3. U pohovoru by měly zaznít silné stránky </vt:lpstr>
      <vt:lpstr>4. Upřímnost a otevřenost se u pohovoru cení </vt:lpstr>
      <vt:lpstr>5. Vynechte klišé všech pracovních pohovorů </vt:lpstr>
      <vt:lpstr>6. Nečekejte se zpětnou vazbou příliš dlouho </vt:lpstr>
      <vt:lpstr>7. Pohovor má mít konkrétní a přímé otázky </vt:lpstr>
      <vt:lpstr>8. Pracovní pohovor v přátelském duchu </vt:lpstr>
      <vt:lpstr>9. Pohovor neprotahujte </vt:lpstr>
      <vt:lpstr>10. Nepřestávejte se vzdělávat </vt:lpstr>
      <vt:lpstr>A na co se při pohovoru raději neptat?</vt:lpstr>
      <vt:lpstr>Jaké otázky raději vynechat? </vt:lpstr>
      <vt:lpstr>Prezentace aplikace PowerPoint</vt:lpstr>
      <vt:lpstr>A co sociální sítě? </vt:lpstr>
      <vt:lpstr>Co hrozí za nedovolené sondování </vt:lpstr>
      <vt:lpstr>Haló efekt</vt:lpstr>
      <vt:lpstr>Je těžké haló efektu odolat, ale jde to </vt:lpstr>
      <vt:lpstr>Prezentace aplikace PowerPoint</vt:lpstr>
      <vt:lpstr>Typy pohovorů </vt:lpstr>
      <vt:lpstr>Prezentace aplikace PowerPoint</vt:lpstr>
      <vt:lpstr>Prezentace aplikace PowerPoint</vt:lpstr>
      <vt:lpstr>Několikakolové pohovory (Follow-up interview) </vt:lpstr>
      <vt:lpstr>Telefonický pohovor (telephone interview) </vt:lpstr>
      <vt:lpstr>Pohovory u oběda nebo večeře (meal/lunch and diner interview) </vt:lpstr>
      <vt:lpstr>Video pohovory (video interview) </vt:lpstr>
      <vt:lpstr>Případové studie (case interview) </vt:lpstr>
      <vt:lpstr>Skupinový pohovor (group interview) </vt:lpstr>
      <vt:lpstr>Panelové interview (panel/comittee interview) </vt:lpstr>
      <vt:lpstr>Jak se připravit na pracovní pohovor? Rady pro uchazeče </vt:lpstr>
      <vt:lpstr>POČKEJTE, AŽ POHOVOR UKONČÍ DRUHÁ STRANA </vt:lpstr>
      <vt:lpstr>S JAKÝMI OTÁZKAMI SE NEJČASTĚJI SETKÁTE? </vt:lpstr>
      <vt:lpstr>ČASTÉ CHYTÁKY NA PRACOVNÍCH POHOVORECH </vt:lpstr>
      <vt:lpstr>CO NA POHOVORU NEŘÍKAT </vt:lpstr>
      <vt:lpstr>DÁTE SI NĚCO K PITÍ? </vt:lpstr>
      <vt:lpstr>POZOR NA NONVERBÁLNÍ KOMUNIKACI </vt:lpstr>
      <vt:lpstr>10 věcí, na které byste se mohli během pohovoru zeptat (uchazeč) </vt:lpstr>
      <vt:lpstr>Prezentace aplikace PowerPoint</vt:lpstr>
      <vt:lpstr>Jak vést pohovor PŘEDEM:</vt:lpstr>
      <vt:lpstr>PROGRAM POHOVORU:</vt:lpstr>
      <vt:lpstr>- HLAVNÍ OTÁZKY:</vt:lpstr>
      <vt:lpstr>INFORMACE</vt:lpstr>
      <vt:lpstr>ZÁVĚR</vt:lpstr>
      <vt:lpstr>Prezentace aplikace PowerPoint</vt:lpstr>
      <vt:lpstr> REKAPITULACE  Na jaké otázky se kandidátů ptát? </vt:lpstr>
      <vt:lpstr>Špatné otázky</vt:lpstr>
      <vt:lpstr>Příklady otázek</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Hlawiczka</dc:creator>
  <cp:lastModifiedBy>Roman Hlawiczka</cp:lastModifiedBy>
  <cp:revision>9</cp:revision>
  <dcterms:created xsi:type="dcterms:W3CDTF">2021-05-09T20:13:48Z</dcterms:created>
  <dcterms:modified xsi:type="dcterms:W3CDTF">2021-05-10T11:36:18Z</dcterms:modified>
</cp:coreProperties>
</file>