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3" r:id="rId14"/>
    <p:sldId id="274" r:id="rId15"/>
    <p:sldId id="270" r:id="rId16"/>
    <p:sldId id="271" r:id="rId17"/>
    <p:sldId id="272" r:id="rId18"/>
    <p:sldId id="267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C412F-3C0F-4E20-BE5F-C9ACE84FD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561C0A-9095-4C64-8B92-F0E890B0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7EEA98-91DB-4E2B-A63A-B2DAA5AF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485472-6936-4D24-955D-FF20FF480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6A60AB-A55E-49C9-A388-D2EC7218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09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9E1BF-B2FC-41F9-89CB-D797E136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888E00-0557-4ECE-8D02-F95CEC947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FC8609-714E-4657-A096-11A8141F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52CDD7-A219-4940-A449-51B0139F9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ACFF44-773B-4608-A077-4AE3EF85C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90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4174441-9BB1-4A37-A83B-603AC98C3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31A6F0-10BE-4D30-829D-F9F92E8A9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11B08-3EEE-482A-96C8-635DAA00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65F64F-FFB8-4E4B-B6AD-258AC125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876224-273E-446C-843F-539951B9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68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4B7C0-0A20-421D-8D14-4A215CE1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E28E71-E495-43EB-AA31-ABEE627E6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69A2D-1A22-44F5-A793-B480BD9B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99D24F-F394-49AC-B133-CBA7CBE8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C9ED11-5521-42F0-B720-E69F6DA2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09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04310-A527-44CF-8B1F-C710912A3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4D2F07-4424-42E5-AECE-E14C4A6E3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42A305-6837-4A65-BFA9-2D549B10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41ABF2-4D33-4636-A2D9-4A02B1B8C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704FD7-7CAD-454A-A209-4165996C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4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223CC-B891-41A3-A785-106C8450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4828B-6306-4307-8E8C-489EC79D4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E8B3C5-12A2-49BE-A452-F72350EDC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3A689A-F566-4401-8AE4-1B706A6B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9FB179-C6C4-4589-89C1-3A4344EC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B18720-1DBE-4346-8AB9-E4CFB25C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87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75AEE-6EF3-4661-86CD-B44A023E8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F525E8-537B-4175-90AA-9A00E1F98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5A807D-943F-44B4-B100-60841F94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D15B88-5FDF-4DD0-83D7-02EF3EF64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860DCA-B2AC-4234-A7A9-05FED6988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6405255-AC9A-4BC2-B23E-68A94CF7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46753C-8255-4D05-9BCB-E4C9B507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698B1F-4EBA-4DF6-A258-B617781A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0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B259B-DBEE-487E-8B12-B26A69C7D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4445F1-73C1-4ADF-A53E-9F014537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03CB7E-3FBA-4BFB-A84B-DE8200F5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A0AF11-591E-44BD-9EBA-D65AC38B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79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001DBA-C8DC-4E7D-9DC7-0D112926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2849F4-B7A5-4585-9BFF-FB809A43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E9080C-A639-4008-9E2D-A1A5A80E7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20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9942A-477F-4D8F-B853-734E09AE0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8EC98-7719-4EA9-A59C-0FA1ED381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5C248D-6CDE-447A-BD1B-4F143BEBD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1C3BBA-9D73-4FB7-A218-26D4D6F8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06DE36-AF2D-4C54-ACD1-2B38649A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FD371-8D62-41ED-906F-844CB20E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9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DA0B6-F9E8-4675-94C5-90F3D416D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1B2D1C-0746-457B-93F9-7648B42A7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9B813F-6AFF-4704-87DB-1EA699CB3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8AF2FF-5C56-445C-B403-6E1FC871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5E430D-CC94-4A1D-9ED9-8DD8EA760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6A42D7-27B1-4E47-8671-1BA6F3917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1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D686E2-39BC-42C5-87EB-0E7B03F01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B180CF-4276-47C6-9E43-E7DCDF99A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0C740D-0ECA-4E03-9EC8-B2C3A1BB3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96ED9-54BF-4652-989F-F07B65F586AF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273E7A-334A-4BF9-A9FF-3B6E040B8C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BDF34B-0F54-4904-8CDD-1BAF7B887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755E-1520-4D0E-A317-E48AC7B83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46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/index.php?title=Bazick%C3%BD_instrument&amp;action=edit&amp;redlink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%C4%9Bnov%C3%BD_kurz" TargetMode="External"/><Relationship Id="rId7" Type="http://schemas.openxmlformats.org/officeDocument/2006/relationships/hyperlink" Target="https://cs.wikipedia.org/wiki/Jistina" TargetMode="External"/><Relationship Id="rId2" Type="http://schemas.openxmlformats.org/officeDocument/2006/relationships/hyperlink" Target="https://cs.wikipedia.org/wiki/Zaji%C5%A1t%C4%9Bn%C3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/index.php?title=Kolater%C3%A1l&amp;action=edit&amp;redlink=1" TargetMode="External"/><Relationship Id="rId5" Type="http://schemas.openxmlformats.org/officeDocument/2006/relationships/hyperlink" Target="https://cs.wikipedia.org/wiki/Over-the-counter" TargetMode="External"/><Relationship Id="rId4" Type="http://schemas.openxmlformats.org/officeDocument/2006/relationships/hyperlink" Target="https://cs.wikipedia.org/wiki/Futures_kontrakt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nkaso" TargetMode="External"/><Relationship Id="rId2" Type="http://schemas.openxmlformats.org/officeDocument/2006/relationships/hyperlink" Target="https://cs.wikipedia.org/wiki/Angli%C4%8Dtin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Pohled%C3%A1vka" TargetMode="External"/><Relationship Id="rId4" Type="http://schemas.openxmlformats.org/officeDocument/2006/relationships/hyperlink" Target="https://cs.wikipedia.org/wiki/Faktur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80251-3086-4943-B804-A3BEDCBA68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/>
              <a:t>Úvěry pro podnikatele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F6FF51-3C99-4CC3-A660-4B31D03A94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Roman Hlawiczka</a:t>
            </a:r>
          </a:p>
        </p:txBody>
      </p:sp>
    </p:spTree>
    <p:extLst>
      <p:ext uri="{BB962C8B-B14F-4D97-AF65-F5344CB8AC3E}">
        <p14:creationId xmlns:p14="http://schemas.microsoft.com/office/powerpoint/2010/main" val="252219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64F18-F6F6-481D-BFAE-B3D7D37CE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sz="3100" dirty="0"/>
              <a:t>Výsledky hospodaření FOP a PO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3B3C1917-BA9D-4821-AE5D-41156B73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5" y="1597981"/>
            <a:ext cx="11105225" cy="4578982"/>
          </a:xfrm>
        </p:spPr>
        <p:txBody>
          <a:bodyPr>
            <a:noAutofit/>
          </a:bodyPr>
          <a:lstStyle/>
          <a:p>
            <a:r>
              <a:rPr lang="cs-CZ" sz="1000" dirty="0"/>
              <a:t>EBIT = provozní zisk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1000" dirty="0"/>
              <a:t>   Čisté výnosy z tržeb</a:t>
            </a:r>
          </a:p>
          <a:p>
            <a:pPr marL="0" indent="0">
              <a:buNone/>
            </a:pPr>
            <a:r>
              <a:rPr lang="cs-CZ" sz="1000" dirty="0"/>
              <a:t>-  Provozní náklady</a:t>
            </a:r>
          </a:p>
          <a:p>
            <a:pPr marL="0" indent="0">
              <a:buNone/>
            </a:pPr>
            <a:r>
              <a:rPr lang="cs-CZ" sz="1000" dirty="0"/>
              <a:t>= EBIT</a:t>
            </a:r>
          </a:p>
          <a:p>
            <a:pPr marL="0" indent="0">
              <a:buNone/>
            </a:pPr>
            <a:r>
              <a:rPr lang="cs-CZ" sz="1000" dirty="0"/>
              <a:t>-  Placené úroky</a:t>
            </a:r>
          </a:p>
          <a:p>
            <a:pPr marL="0" indent="0">
              <a:buNone/>
            </a:pPr>
            <a:r>
              <a:rPr lang="cs-CZ" sz="1000" dirty="0"/>
              <a:t>-  Daň ze zisku</a:t>
            </a:r>
          </a:p>
          <a:p>
            <a:pPr marL="0" indent="0">
              <a:buNone/>
            </a:pPr>
            <a:r>
              <a:rPr lang="cs-CZ" sz="1000" dirty="0"/>
              <a:t>=  čistý zisk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1000" dirty="0"/>
              <a:t>EBITDA = schopnost firmy vydělat peníze (EBIT + odpisy)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1000" dirty="0"/>
              <a:t>   Čisté výnosy z tržeb</a:t>
            </a:r>
          </a:p>
          <a:p>
            <a:pPr marL="0" indent="0">
              <a:buNone/>
            </a:pPr>
            <a:r>
              <a:rPr lang="cs-CZ" sz="1000" dirty="0"/>
              <a:t>-  Provozní náklady bez odpisů</a:t>
            </a:r>
          </a:p>
          <a:p>
            <a:pPr marL="0" indent="0">
              <a:buNone/>
            </a:pPr>
            <a:r>
              <a:rPr lang="cs-CZ" sz="1000" dirty="0"/>
              <a:t>=  EBITDA</a:t>
            </a:r>
          </a:p>
          <a:p>
            <a:pPr marL="0" indent="0">
              <a:buNone/>
            </a:pPr>
            <a:r>
              <a:rPr lang="cs-CZ" sz="1000" dirty="0"/>
              <a:t>-  Odpisy (nejsou bezprostředně spojeny s peněžním výdajem)</a:t>
            </a:r>
          </a:p>
          <a:p>
            <a:pPr marL="0" indent="0">
              <a:buNone/>
            </a:pPr>
            <a:r>
              <a:rPr lang="cs-CZ" sz="1000" dirty="0"/>
              <a:t>=  EBIT</a:t>
            </a:r>
          </a:p>
          <a:p>
            <a:pPr marL="0" indent="0">
              <a:buNone/>
            </a:pPr>
            <a:r>
              <a:rPr lang="cs-CZ" sz="1000" dirty="0"/>
              <a:t>-  Placené úroky</a:t>
            </a:r>
          </a:p>
          <a:p>
            <a:pPr marL="0" indent="0">
              <a:buNone/>
            </a:pPr>
            <a:r>
              <a:rPr lang="cs-CZ" sz="1000" dirty="0"/>
              <a:t>-  Daň ze zisku</a:t>
            </a:r>
          </a:p>
          <a:p>
            <a:pPr marL="0" indent="0">
              <a:buNone/>
            </a:pPr>
            <a:r>
              <a:rPr lang="cs-CZ" sz="1000" dirty="0"/>
              <a:t>=  čistý zisk</a:t>
            </a:r>
          </a:p>
        </p:txBody>
      </p:sp>
    </p:spTree>
    <p:extLst>
      <p:ext uri="{BB962C8B-B14F-4D97-AF65-F5344CB8AC3E}">
        <p14:creationId xmlns:p14="http://schemas.microsoft.com/office/powerpoint/2010/main" val="223739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16084-625B-4F40-89DC-BFCFACC3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dirty="0"/>
              <a:t>Kdo může úvěr získat a jaký je postup?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CE576059-8FAA-4911-BF71-091D7397A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FOP, PO – s.r.o., a.s., v.o.s.</a:t>
            </a:r>
          </a:p>
          <a:p>
            <a:endParaRPr lang="cs-CZ" dirty="0"/>
          </a:p>
          <a:p>
            <a:r>
              <a:rPr lang="cs-CZ" dirty="0"/>
              <a:t>Registrace na území ČR</a:t>
            </a:r>
          </a:p>
          <a:p>
            <a:r>
              <a:rPr lang="cs-CZ" dirty="0"/>
              <a:t>Historie činnosti – min. 12 – lépe déle</a:t>
            </a:r>
          </a:p>
          <a:p>
            <a:r>
              <a:rPr lang="cs-CZ" dirty="0"/>
              <a:t>Uzavřené DP – alespoň jedno</a:t>
            </a:r>
          </a:p>
          <a:p>
            <a:r>
              <a:rPr lang="cs-CZ" dirty="0"/>
              <a:t>Žádné dluhy vůči státu (splátkové kalendáře)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  <a:latin typeface="Trebuchet MS" pitchFamily="32" charset="0"/>
              </a:rPr>
              <a:t>Pro VIP (profesní segment) – úvěry bez historie až do výše 3mil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Identifikace žadatele (název + IČ)</a:t>
            </a:r>
          </a:p>
          <a:p>
            <a:r>
              <a:rPr lang="cs-CZ" dirty="0"/>
              <a:t>Popis investičního záměru (současný stav a ideální představa)</a:t>
            </a:r>
          </a:p>
          <a:p>
            <a:r>
              <a:rPr lang="cs-CZ" dirty="0"/>
              <a:t>Ekonomika společnosti za poslední období</a:t>
            </a:r>
          </a:p>
          <a:p>
            <a:endParaRPr lang="cs-CZ" dirty="0"/>
          </a:p>
          <a:p>
            <a:r>
              <a:rPr lang="cs-CZ" dirty="0"/>
              <a:t>Odeslat na kontaktní osobu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149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53728-BA6C-47E1-B21C-237CAA3D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Forfaiting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E7D99-8E89-4946-B255-02AA7E4AD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638088"/>
                </a:solidFill>
                <a:effectLst/>
                <a:latin typeface="Montserrat"/>
              </a:rPr>
              <a:t>Nákup exportérových pohledávek, které jsou založeny na převoditelném instrumentu, jako je směnka nebo šek, </a:t>
            </a:r>
            <a:r>
              <a:rPr lang="cs-CZ" b="0" i="0" dirty="0" err="1">
                <a:solidFill>
                  <a:srgbClr val="638088"/>
                </a:solidFill>
                <a:effectLst/>
                <a:latin typeface="Montserrat"/>
              </a:rPr>
              <a:t>forfaitérem</a:t>
            </a:r>
            <a:r>
              <a:rPr lang="cs-CZ" b="0" i="0" dirty="0">
                <a:solidFill>
                  <a:srgbClr val="638088"/>
                </a:solidFill>
                <a:effectLst/>
                <a:latin typeface="Montserrat"/>
              </a:rPr>
              <a:t>. Na rozdíl od faktoringu se forfaiting týká sérií nezávislých </a:t>
            </a:r>
            <a:r>
              <a:rPr lang="cs-CZ" b="0" i="0" dirty="0" err="1">
                <a:solidFill>
                  <a:srgbClr val="638088"/>
                </a:solidFill>
                <a:effectLst/>
                <a:latin typeface="Montserrat"/>
              </a:rPr>
              <a:t>střednědobývh</a:t>
            </a:r>
            <a:r>
              <a:rPr lang="cs-CZ" b="0" i="0" dirty="0">
                <a:solidFill>
                  <a:srgbClr val="638088"/>
                </a:solidFill>
                <a:effectLst/>
                <a:latin typeface="Montserrat"/>
              </a:rPr>
              <a:t> až dlouhodobých závazků vyšší hodnoty. Jestliže </a:t>
            </a:r>
            <a:r>
              <a:rPr lang="cs-CZ" b="0" i="0" dirty="0" err="1">
                <a:solidFill>
                  <a:srgbClr val="638088"/>
                </a:solidFill>
                <a:effectLst/>
                <a:latin typeface="Montserrat"/>
              </a:rPr>
              <a:t>forfaitér</a:t>
            </a:r>
            <a:r>
              <a:rPr lang="cs-CZ" b="0" i="0" dirty="0">
                <a:solidFill>
                  <a:srgbClr val="638088"/>
                </a:solidFill>
                <a:effectLst/>
                <a:latin typeface="Montserrat"/>
              </a:rPr>
              <a:t> nakupuje směnky na </a:t>
            </a:r>
            <a:r>
              <a:rPr lang="cs-CZ" b="0" i="0" dirty="0" err="1">
                <a:solidFill>
                  <a:srgbClr val="638088"/>
                </a:solidFill>
                <a:effectLst/>
                <a:latin typeface="Montserrat"/>
              </a:rPr>
              <a:t>bezrekurzní</a:t>
            </a:r>
            <a:r>
              <a:rPr lang="cs-CZ" b="0" i="0" dirty="0">
                <a:solidFill>
                  <a:srgbClr val="638088"/>
                </a:solidFill>
                <a:effectLst/>
                <a:latin typeface="Montserrat"/>
              </a:rPr>
              <a:t> bázi, přebírá jak komerční, tak politické riziko.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745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7085D-9126-4D4F-9FD9-6DAD8170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Forward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7DC4E-2207-4ED5-AB7B-9D1A20325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Forwardový kontrakt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nebo jednoduše 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forward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je dohoda mezi dvěma stranami nakoupit nebo prodat aktivum v určitý čas v budoucnosti za určitou cenu stanovenou v současnosti. Je to opak spotového kontraktu, který představuje dohodu o koupi či prodeji aktiva v současnosti. Uzavřít forward nic nestojí. Strana zavazující se ke koupi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2" tooltip="Bazický instrument (stránka neexistuje)"/>
              </a:rPr>
              <a:t>podkladového aktiva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 budoucnu zaujímá tzv. dlouhou pozici a strana zavazující se k prodeji daného aktiva v budoucnu zaujímá krátkou pozici. Dohodnutá cena se nazývá dodací cena a je rovna forwardové ceně v čase uzavření kontraktu.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Cena podkladového instrumentu, v jakékoliv formě, je zaplacena před převodem kontroly nad instrumentem. Jedná se o jednu z mnoha forem nákupních/prodejních příkazů, kdy placení a převod aktiv neprobíhá současně.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729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8829C-96EC-41EC-9FA9-B8093141C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F6E85-1850-434A-9CAF-115494142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Forwardy, tak jako jiné deriváty, mohou být použity: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Zajištění"/>
              </a:rPr>
              <a:t>zajištění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hedgingu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proti riziku (typicky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Měnový kurz"/>
              </a:rPr>
              <a:t>měnovému kurzovému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riziku),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jako forma spekulace nebo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 využití kvality podkladového aktiva, které je citlivé na čas.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Příbuzným forwardu je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Futures kontrakt"/>
              </a:rPr>
              <a:t>futures kontrakt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Forwardy jsou velmi podobné futures, až na to, že: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nejsou přeceňovány podle momentálních tržních cen;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nejsou obchodované na burze, protože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ani nepatří mezi standardizovaná aktiva, nejsou unifikované (jde o ryzí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Over-the-counter"/>
              </a:rPr>
              <a:t>OTC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operaci, každá transakce je jiná);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nemají průběžné vypořádání marží jako je tomu u futures: Protistrany nepřevádějí dodatečný majetek k zajištění smluvní strany realizující zisk z kontraktu, nýbrž celkový nerealizovaný zisk nebo ztráta (při porovnání se spotovou cenou) se kumuluje, dokud je kontrakt otevřen. V případě forwardu ovšem lze požádat protistranu o poskytnutí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6" tooltip="Kolaterál (stránka neexistuje)"/>
              </a:rPr>
              <a:t>kolaterálu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dodatečné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Jistina"/>
              </a:rPr>
              <a:t>jistiny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v zájmu lepšího zajištění (momentálně) ziskové strany.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146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E5471-E87A-4927-BFD0-0F9B04053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Forwardová sazba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C4473-9806-4488-AB21-DC33751D4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638088"/>
                </a:solidFill>
                <a:effectLst/>
                <a:latin typeface="Montserrat"/>
              </a:rPr>
              <a:t>Cena, za niž je cizí měna nakoupena nebo prodána s dodáním a placením k určitému dni v budoucnu. Forwardová transakce umožňuje dovozcům a vývozcům, kteří budou provádět nebo inkasovat platby v cizí měně, zajistit se proti riziku fluktuací spotového kurzu.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66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9E90C-296A-4528-B09B-916C8548B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Dokumentární akreditiv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9B224-4852-4708-BD00-B75F4F23E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638088"/>
                </a:solidFill>
                <a:effectLst/>
                <a:latin typeface="Montserrat"/>
              </a:rPr>
              <a:t>Obchodní akreditiv, kdy banka platí beneficientovi, kterým je obvykle prodejce, proti předložení dokumentů určených v podmínkách akreditivu.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551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A5B38-9AEC-404B-B3CF-549DD11FC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Dokumentární inkaso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86106-E81C-4E70-B052-32A36D1D5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Dokumentární inkaso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ngličtina"/>
              </a:rPr>
              <a:t>angl.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documentary</a:t>
            </a:r>
            <a:r>
              <a:rPr lang="cs-CZ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collection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je zvláštní druh bezhotovostního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Inkaso"/>
              </a:rPr>
              <a:t>inkasa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při němž banka vývozce zprostředkuje i dodání dalších obchodních dokumentů příjemci prostřednictvím jeho banky. Dokumenty, například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Faktura"/>
              </a:rPr>
              <a:t>fakturu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pojistky atd., které příjemci (dovozci) umožní dodané zboží proclít a dále s ním disponovat, banka příjemci ovšem vydá až po zaplacení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Pohledávka"/>
              </a:rPr>
              <a:t>pohledávky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Dokumentární inkaso se tak podobá zasílání zboží na dobírku, ovšem s tím rozdílem, že při dobírce dostává odběratel přímo zboží, kdežto při dokumentárním inkasu jen příslušné doklady.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267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6C77B-1584-4044-B81C-4CF6BCCC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Podnikatelské úvěry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A6FC8-B0B7-4BA2-84F0-B2F966D5D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380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B9096-C113-4975-BB63-4A1E4101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sz="3100" dirty="0"/>
              <a:t>Základní druhy úvěrů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99FE3-F39A-4DAB-BBD6-48CF0D3D8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Kontokorentní úvěr</a:t>
            </a:r>
          </a:p>
          <a:p>
            <a:r>
              <a:rPr lang="cs-CZ" dirty="0"/>
              <a:t>Provozní úvěr</a:t>
            </a:r>
          </a:p>
          <a:p>
            <a:r>
              <a:rPr lang="cs-CZ" dirty="0"/>
              <a:t>Investiční úvěr</a:t>
            </a:r>
          </a:p>
          <a:p>
            <a:r>
              <a:rPr lang="cs-CZ" dirty="0"/>
              <a:t>Leasing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Zajištění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Směnkou </a:t>
            </a:r>
          </a:p>
          <a:p>
            <a:r>
              <a:rPr lang="cs-CZ" dirty="0"/>
              <a:t>Směnkou s avalem</a:t>
            </a:r>
          </a:p>
          <a:p>
            <a:r>
              <a:rPr lang="cs-CZ" dirty="0"/>
              <a:t>Bankovní zárukou</a:t>
            </a:r>
          </a:p>
          <a:p>
            <a:r>
              <a:rPr lang="cs-CZ" dirty="0"/>
              <a:t>Zárukou ČMZRB</a:t>
            </a:r>
          </a:p>
          <a:p>
            <a:r>
              <a:rPr lang="cs-CZ" dirty="0"/>
              <a:t>Zástavním právem k movité věci</a:t>
            </a:r>
          </a:p>
          <a:p>
            <a:r>
              <a:rPr lang="cs-CZ" dirty="0"/>
              <a:t>Zástavním právem k nemovité věci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A3AD6-714E-4B9C-87F3-A0057B1D8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sz="3100" dirty="0"/>
              <a:t>Kdo může úvěr získat a jaký je postup?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24BDAA-87A0-4002-A135-CD46DC081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FOP, PO – s.r.o., a.s., v.o.s.</a:t>
            </a:r>
          </a:p>
          <a:p>
            <a:endParaRPr lang="cs-CZ" dirty="0"/>
          </a:p>
          <a:p>
            <a:r>
              <a:rPr lang="cs-CZ" dirty="0"/>
              <a:t>Registrace na území ČR</a:t>
            </a:r>
          </a:p>
          <a:p>
            <a:r>
              <a:rPr lang="cs-CZ" dirty="0"/>
              <a:t>Historie činnosti – min. 12 – lépe déle</a:t>
            </a:r>
          </a:p>
          <a:p>
            <a:r>
              <a:rPr lang="cs-CZ" dirty="0"/>
              <a:t>Uzavřené DP – alespoň jedno</a:t>
            </a:r>
          </a:p>
          <a:p>
            <a:r>
              <a:rPr lang="cs-CZ" dirty="0"/>
              <a:t>Žádné dluhy vůči státu (splátkové kalendáře)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  <a:latin typeface="Trebuchet MS" pitchFamily="32" charset="0"/>
              </a:rPr>
              <a:t>Pro VIP (profesní segment) – úvěry bez historie až do výše 3mil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Identifikace žadatele (název + IČ)</a:t>
            </a:r>
          </a:p>
          <a:p>
            <a:r>
              <a:rPr lang="cs-CZ" dirty="0"/>
              <a:t>Popis investičního záměru (současný stav a ideální představa)</a:t>
            </a:r>
          </a:p>
          <a:p>
            <a:r>
              <a:rPr lang="cs-CZ" dirty="0"/>
              <a:t>Ekonomika společnosti za poslední období</a:t>
            </a:r>
          </a:p>
          <a:p>
            <a:endParaRPr lang="cs-CZ" dirty="0"/>
          </a:p>
          <a:p>
            <a:r>
              <a:rPr lang="cs-CZ" dirty="0"/>
              <a:t>Odeslat na kontaktní osobu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20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6A397-F5EE-41A9-93A5-A99E83445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klientských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8D928-00AE-4C9D-AEA6-6B6FD4576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700" dirty="0"/>
              <a:t>Základní funkcí je evidovat a sdílet pozitivní i negativní informace o klientech</a:t>
            </a:r>
          </a:p>
          <a:p>
            <a:r>
              <a:rPr lang="cs-CZ" sz="1700" dirty="0"/>
              <a:t>Ekonomicky spjatý subjekt!!</a:t>
            </a:r>
          </a:p>
          <a:p>
            <a:pPr marL="0" indent="0">
              <a:buNone/>
            </a:pPr>
            <a:endParaRPr lang="cs-CZ" sz="1700" dirty="0"/>
          </a:p>
          <a:p>
            <a:r>
              <a:rPr lang="cs-CZ" sz="1700" b="1" i="1" u="sng" dirty="0"/>
              <a:t>Přehled úvěrových registrů podle klientského segmentu</a:t>
            </a:r>
          </a:p>
          <a:p>
            <a:pPr lvl="1"/>
            <a:r>
              <a:rPr lang="cs-CZ" sz="1700" i="1" dirty="0"/>
              <a:t>Fyzické osoby:</a:t>
            </a:r>
          </a:p>
          <a:p>
            <a:pPr lvl="2"/>
            <a:r>
              <a:rPr lang="cs-CZ" sz="1700" dirty="0"/>
              <a:t>Bankovní registr klientských informací (BRKI)</a:t>
            </a:r>
          </a:p>
          <a:p>
            <a:pPr lvl="2"/>
            <a:r>
              <a:rPr lang="cs-CZ" sz="1700" dirty="0"/>
              <a:t>Nebankovní registr klientských informací (NRKI)</a:t>
            </a:r>
          </a:p>
          <a:p>
            <a:pPr lvl="2"/>
            <a:r>
              <a:rPr lang="cs-CZ" sz="1700" dirty="0" err="1"/>
              <a:t>Solus</a:t>
            </a:r>
            <a:endParaRPr lang="cs-CZ" sz="1700" dirty="0"/>
          </a:p>
          <a:p>
            <a:pPr marL="914400" lvl="2" indent="0">
              <a:buNone/>
            </a:pPr>
            <a:endParaRPr lang="cs-CZ" sz="1700" dirty="0"/>
          </a:p>
          <a:p>
            <a:pPr lvl="1"/>
            <a:r>
              <a:rPr lang="cs-CZ" sz="1700" i="1" dirty="0"/>
              <a:t>Fyzické osoby podnikající (FOP) a právnické osoby (PO):</a:t>
            </a:r>
          </a:p>
          <a:p>
            <a:pPr lvl="2"/>
            <a:r>
              <a:rPr lang="cs-CZ" sz="1700" dirty="0"/>
              <a:t>Bankovní registr klientských informací (BRKI) - FOP</a:t>
            </a:r>
          </a:p>
          <a:p>
            <a:pPr lvl="2"/>
            <a:r>
              <a:rPr lang="cs-CZ" sz="1700" dirty="0"/>
              <a:t>Nebankovní registr klientských informací (NRKI) – FOP</a:t>
            </a:r>
          </a:p>
          <a:p>
            <a:pPr lvl="2"/>
            <a:r>
              <a:rPr lang="cs-CZ" sz="1700" dirty="0" err="1"/>
              <a:t>Solus</a:t>
            </a:r>
            <a:r>
              <a:rPr lang="cs-CZ" sz="1700" dirty="0"/>
              <a:t> – FOP i PO</a:t>
            </a:r>
          </a:p>
          <a:p>
            <a:pPr lvl="2"/>
            <a:r>
              <a:rPr lang="cs-CZ" sz="1700" dirty="0"/>
              <a:t>Centrální registr úvěrů ČNB – FOP i PO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36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7DE28-5D09-47CF-AF88-AA0326A94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klientských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7C184-DB14-4D0A-AC6C-E6ACBC0A7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registru </a:t>
            </a:r>
            <a:r>
              <a:rPr lang="cs-CZ" dirty="0" err="1"/>
              <a:t>Solus</a:t>
            </a:r>
            <a:r>
              <a:rPr lang="cs-CZ" dirty="0"/>
              <a:t> nenahlíží = MT, SB</a:t>
            </a:r>
          </a:p>
          <a:p>
            <a:endParaRPr lang="cs-CZ" dirty="0"/>
          </a:p>
          <a:p>
            <a:r>
              <a:rPr lang="cs-CZ" dirty="0"/>
              <a:t>Do výdajů nepočítá KTK a KK = RB, ČS</a:t>
            </a:r>
          </a:p>
          <a:p>
            <a:endParaRPr lang="cs-CZ" dirty="0"/>
          </a:p>
          <a:p>
            <a:r>
              <a:rPr lang="cs-CZ" dirty="0"/>
              <a:t>Výdaje na RČ u účelových úvěrů částečně zohledňuje = MT</a:t>
            </a:r>
          </a:p>
          <a:p>
            <a:endParaRPr lang="cs-CZ" dirty="0"/>
          </a:p>
          <a:p>
            <a:r>
              <a:rPr lang="cs-CZ" dirty="0"/>
              <a:t>AHU bez „příjmu“ poskytuje = RB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66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403FC-B0F1-45D5-83D3-8E047E781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dirty="0"/>
              <a:t>Start-up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EF070-A9BA-457A-B621-F47DA99F4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Mám historii, ale otevírám novou společnost s jiným předmětem činnosti, která není v rozvaze mateřské firmy a nemá k ní žádné zpětné vazby = projektové financování</a:t>
            </a:r>
          </a:p>
          <a:p>
            <a:r>
              <a:rPr lang="cs-CZ" dirty="0"/>
              <a:t>Chci začít podnikat a potřebuji prostředky na rozjezd firmy = smolař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Klient podniká, ale nemá ještě DP!!</a:t>
            </a:r>
          </a:p>
          <a:p>
            <a:r>
              <a:rPr lang="cs-CZ" dirty="0"/>
              <a:t>Dokladujeme vždy obraty na BU, ideálně alespoň 6m</a:t>
            </a:r>
          </a:p>
          <a:p>
            <a:r>
              <a:rPr lang="cs-CZ" dirty="0"/>
              <a:t>Úvěry splátkové i nesplátkové do: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RB 250.000 </a:t>
            </a:r>
          </a:p>
          <a:p>
            <a:pPr>
              <a:buFontTx/>
              <a:buChar char="-"/>
            </a:pPr>
            <a:r>
              <a:rPr lang="cs-CZ" dirty="0"/>
              <a:t>UCB 100.000/250.000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885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753E7-147D-46CB-AB09-00A3167CC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dirty="0"/>
              <a:t>Výsledky hospodaření FOP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6F3AEC-16ED-4359-A1F4-F09DD867D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Daňové přiznání</a:t>
            </a:r>
          </a:p>
          <a:p>
            <a:pPr>
              <a:buFontTx/>
              <a:buChar char="-"/>
            </a:pPr>
            <a:r>
              <a:rPr lang="cs-CZ" dirty="0"/>
              <a:t>Uplatňuji výdaje procentem z příjmu</a:t>
            </a:r>
          </a:p>
          <a:p>
            <a:pPr>
              <a:buFontTx/>
              <a:buChar char="-"/>
            </a:pPr>
            <a:r>
              <a:rPr lang="cs-CZ" dirty="0"/>
              <a:t>Vedu daňovou evidenci</a:t>
            </a:r>
          </a:p>
          <a:p>
            <a:pPr>
              <a:buFontTx/>
              <a:buChar char="-"/>
            </a:pPr>
            <a:r>
              <a:rPr lang="cs-CZ" dirty="0"/>
              <a:t>Vedu účetnictví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Vlastní kapitál?</a:t>
            </a:r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1EF9B99-251D-4A08-A545-07EEE458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363" y="1316112"/>
            <a:ext cx="570736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B1077105-34F4-476C-A62B-F71D01D73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4214143"/>
            <a:ext cx="6912768" cy="227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83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E9FD6-25AF-43FE-9F1E-25E48551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dirty="0"/>
              <a:t>Výsledky hospodaření FOP a PO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C1ABFD0A-8DB1-462E-BAEA-C80195CFA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Rozvaha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67F7587-4E4A-4C09-82A2-6965DE56D5D8}"/>
              </a:ext>
            </a:extLst>
          </p:cNvPr>
          <p:cNvCxnSpPr/>
          <p:nvPr/>
        </p:nvCxnSpPr>
        <p:spPr>
          <a:xfrm>
            <a:off x="2279576" y="2689536"/>
            <a:ext cx="6768752" cy="13464"/>
          </a:xfrm>
          <a:prstGeom prst="line">
            <a:avLst/>
          </a:prstGeom>
          <a:ln w="25400">
            <a:solidFill>
              <a:srgbClr val="6369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94967BF2-DB6C-4FA6-9C1E-8F01E25CC281}"/>
              </a:ext>
            </a:extLst>
          </p:cNvPr>
          <p:cNvSpPr txBox="1"/>
          <p:nvPr/>
        </p:nvSpPr>
        <p:spPr>
          <a:xfrm>
            <a:off x="2783632" y="18448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AKTIVA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18427C6-D35A-44FE-B8A9-2CA0DE25A34F}"/>
              </a:ext>
            </a:extLst>
          </p:cNvPr>
          <p:cNvSpPr txBox="1"/>
          <p:nvPr/>
        </p:nvSpPr>
        <p:spPr>
          <a:xfrm>
            <a:off x="7392144" y="181255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PASIVA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B0843E4-5A96-4866-A4F0-F5AF23AFEF4B}"/>
              </a:ext>
            </a:extLst>
          </p:cNvPr>
          <p:cNvCxnSpPr/>
          <p:nvPr/>
        </p:nvCxnSpPr>
        <p:spPr>
          <a:xfrm>
            <a:off x="5655073" y="2689536"/>
            <a:ext cx="0" cy="2592288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055BC2CA-8994-4D65-9DCA-E6CA596F44F4}"/>
              </a:ext>
            </a:extLst>
          </p:cNvPr>
          <p:cNvSpPr txBox="1"/>
          <p:nvPr/>
        </p:nvSpPr>
        <p:spPr>
          <a:xfrm>
            <a:off x="2063552" y="278092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Dlouhodobá aktiva</a:t>
            </a:r>
          </a:p>
          <a:p>
            <a:r>
              <a:rPr lang="cs-CZ" dirty="0">
                <a:solidFill>
                  <a:srgbClr val="636965"/>
                </a:solidFill>
              </a:rPr>
              <a:t>- nehmotný, hmotný finanční..</a:t>
            </a:r>
          </a:p>
          <a:p>
            <a:r>
              <a:rPr lang="cs-CZ" dirty="0">
                <a:solidFill>
                  <a:srgbClr val="636965"/>
                </a:solidFill>
              </a:rPr>
              <a:t>(užívají se déle než 1rok)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65D1AEE-59F7-46B1-8A82-42C72A0ACAFA}"/>
              </a:ext>
            </a:extLst>
          </p:cNvPr>
          <p:cNvSpPr txBox="1"/>
          <p:nvPr/>
        </p:nvSpPr>
        <p:spPr>
          <a:xfrm>
            <a:off x="2070448" y="378904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Krátkodobý majetek</a:t>
            </a:r>
          </a:p>
          <a:p>
            <a:r>
              <a:rPr lang="cs-CZ" dirty="0">
                <a:solidFill>
                  <a:srgbClr val="636965"/>
                </a:solidFill>
              </a:rPr>
              <a:t>- zásoby, mzdy, peníze..</a:t>
            </a:r>
          </a:p>
          <a:p>
            <a:r>
              <a:rPr lang="cs-CZ" dirty="0">
                <a:solidFill>
                  <a:srgbClr val="636965"/>
                </a:solidFill>
              </a:rPr>
              <a:t>(realizace v tomto období)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BE93204-014F-4839-B089-F93253CA5002}"/>
              </a:ext>
            </a:extLst>
          </p:cNvPr>
          <p:cNvSpPr txBox="1"/>
          <p:nvPr/>
        </p:nvSpPr>
        <p:spPr>
          <a:xfrm>
            <a:off x="2095208" y="512554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A = co firma vlastní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9699915-2B6F-4717-8D16-5C65C7AAFD46}"/>
              </a:ext>
            </a:extLst>
          </p:cNvPr>
          <p:cNvSpPr txBox="1"/>
          <p:nvPr/>
        </p:nvSpPr>
        <p:spPr>
          <a:xfrm>
            <a:off x="6132004" y="2781931"/>
            <a:ext cx="2916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Vlastní zdroje: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rgbClr val="636965"/>
                </a:solidFill>
              </a:rPr>
              <a:t>Základní kapitál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rgbClr val="636965"/>
                </a:solidFill>
              </a:rPr>
              <a:t>Fondy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rgbClr val="636965"/>
                </a:solidFill>
              </a:rPr>
              <a:t>Výsledek hospodaření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FD5478A-3A13-4D39-8CD8-B672154F6664}"/>
              </a:ext>
            </a:extLst>
          </p:cNvPr>
          <p:cNvSpPr txBox="1"/>
          <p:nvPr/>
        </p:nvSpPr>
        <p:spPr>
          <a:xfrm>
            <a:off x="6186944" y="3927539"/>
            <a:ext cx="3365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Cizí zdroje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rgbClr val="636965"/>
                </a:solidFill>
              </a:rPr>
              <a:t>Dl. cizí kapitál (úvěry)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rgbClr val="636965"/>
                </a:solidFill>
              </a:rPr>
              <a:t>Kr. cizí kapitál (dodavatelé..)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DD78F93-E53A-408B-B1CF-4121691599B0}"/>
              </a:ext>
            </a:extLst>
          </p:cNvPr>
          <p:cNvSpPr txBox="1"/>
          <p:nvPr/>
        </p:nvSpPr>
        <p:spPr>
          <a:xfrm>
            <a:off x="6132004" y="5125542"/>
            <a:ext cx="4157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636965"/>
                </a:solidFill>
              </a:rPr>
              <a:t>P = kde na to vzala zdroje</a:t>
            </a:r>
          </a:p>
          <a:p>
            <a:r>
              <a:rPr lang="cs-CZ" dirty="0">
                <a:solidFill>
                  <a:srgbClr val="636965"/>
                </a:solidFill>
              </a:rPr>
              <a:t>(vydělala, vklad společníků, půjčila si)</a:t>
            </a:r>
          </a:p>
        </p:txBody>
      </p:sp>
    </p:spTree>
    <p:extLst>
      <p:ext uri="{BB962C8B-B14F-4D97-AF65-F5344CB8AC3E}">
        <p14:creationId xmlns:p14="http://schemas.microsoft.com/office/powerpoint/2010/main" val="248484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044FF-0859-4EC2-A415-1378F8F5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Podnikatelské úvěry</a:t>
            </a:r>
            <a:br>
              <a:rPr lang="cs-CZ" dirty="0"/>
            </a:br>
            <a:r>
              <a:rPr lang="cs-CZ" sz="3100" dirty="0"/>
              <a:t>Výsledky hospodaření FOP a PO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3C461D-7666-4ED9-A6CF-F6F5DB180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Výkazy zisku a zrát (výsledovka)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Výnosy (tržby) </a:t>
            </a:r>
          </a:p>
          <a:p>
            <a:pPr marL="0" indent="0">
              <a:buNone/>
            </a:pPr>
            <a:r>
              <a:rPr lang="cs-CZ" dirty="0"/>
              <a:t>-   Náklady (na materiál, mzdy, odpisy…)</a:t>
            </a:r>
          </a:p>
          <a:p>
            <a:pPr marL="0" indent="0">
              <a:buNone/>
            </a:pPr>
            <a:r>
              <a:rPr lang="cs-CZ" dirty="0"/>
              <a:t>=  Provozní výsledek hospodaření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+  Výnos z finančního majetku  </a:t>
            </a:r>
          </a:p>
          <a:p>
            <a:pPr marL="0" indent="0">
              <a:buNone/>
            </a:pPr>
            <a:r>
              <a:rPr lang="cs-CZ" dirty="0"/>
              <a:t>-  Náklady finančního majetku (nejčastěji úroky z úvěru)</a:t>
            </a:r>
          </a:p>
          <a:p>
            <a:pPr marL="0" indent="0">
              <a:buNone/>
            </a:pPr>
            <a:r>
              <a:rPr lang="cs-CZ" dirty="0"/>
              <a:t>=  Finanční výsledek hospodaření</a:t>
            </a:r>
          </a:p>
          <a:p>
            <a:pPr marL="0" indent="0">
              <a:buNone/>
            </a:pPr>
            <a:r>
              <a:rPr lang="cs-CZ" dirty="0"/>
              <a:t>-   Daň z příjmů</a:t>
            </a:r>
          </a:p>
          <a:p>
            <a:pPr marL="0" indent="0">
              <a:buNone/>
            </a:pPr>
            <a:r>
              <a:rPr lang="cs-CZ" dirty="0"/>
              <a:t>=  Výsledek hospodaření po zdanění</a:t>
            </a:r>
          </a:p>
          <a:p>
            <a:pPr marL="0" indent="0">
              <a:buNone/>
            </a:pPr>
            <a:r>
              <a:rPr lang="cs-CZ" dirty="0"/>
              <a:t>Výsledek hospodaření za účetní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7177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1196</Words>
  <Application>Microsoft Office PowerPoint</Application>
  <PresentationFormat>Širokoúhlá obrazovka</PresentationFormat>
  <Paragraphs>166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Montserrat</vt:lpstr>
      <vt:lpstr>Trebuchet MS</vt:lpstr>
      <vt:lpstr>Motiv Office</vt:lpstr>
      <vt:lpstr>Úvěry pro podnikatele</vt:lpstr>
      <vt:lpstr>Podnikatelské úvěry Základní druhy úvěrů </vt:lpstr>
      <vt:lpstr>Podnikatelské úvěry Kdo může úvěr získat a jaký je postup? </vt:lpstr>
      <vt:lpstr>Registr klientských informací</vt:lpstr>
      <vt:lpstr>Registr klientských informací</vt:lpstr>
      <vt:lpstr>Podnikatelské úvěry Start-up </vt:lpstr>
      <vt:lpstr>Podnikatelské úvěry Výsledky hospodaření FOP </vt:lpstr>
      <vt:lpstr>Podnikatelské úvěry Výsledky hospodaření FOP a PO </vt:lpstr>
      <vt:lpstr>Podnikatelské úvěry Výsledky hospodaření FOP a PO </vt:lpstr>
      <vt:lpstr>Podnikatelské úvěry Výsledky hospodaření FOP a PO </vt:lpstr>
      <vt:lpstr>Podnikatelské úvěry Kdo může úvěr získat a jaký je postup? </vt:lpstr>
      <vt:lpstr>Forfaiting</vt:lpstr>
      <vt:lpstr>Forward</vt:lpstr>
      <vt:lpstr>Prezentace aplikace PowerPoint</vt:lpstr>
      <vt:lpstr>Forwardová sazba</vt:lpstr>
      <vt:lpstr>Dokumentární akreditiv</vt:lpstr>
      <vt:lpstr>Dokumentární inkaso </vt:lpstr>
      <vt:lpstr>Podnikatelské úvěry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Úvěry pro podnikatele</dc:title>
  <dc:creator>Roman Hlawiczka</dc:creator>
  <cp:lastModifiedBy>Roman Hlawiczka</cp:lastModifiedBy>
  <cp:revision>7</cp:revision>
  <dcterms:created xsi:type="dcterms:W3CDTF">2021-04-01T10:35:32Z</dcterms:created>
  <dcterms:modified xsi:type="dcterms:W3CDTF">2021-04-06T12:18:53Z</dcterms:modified>
</cp:coreProperties>
</file>