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401" r:id="rId4"/>
    <p:sldId id="378" r:id="rId5"/>
    <p:sldId id="358" r:id="rId6"/>
    <p:sldId id="316" r:id="rId7"/>
    <p:sldId id="379" r:id="rId8"/>
    <p:sldId id="304" r:id="rId9"/>
    <p:sldId id="388" r:id="rId10"/>
    <p:sldId id="403" r:id="rId11"/>
    <p:sldId id="372" r:id="rId12"/>
    <p:sldId id="373" r:id="rId13"/>
    <p:sldId id="380" r:id="rId14"/>
    <p:sldId id="389" r:id="rId15"/>
    <p:sldId id="381" r:id="rId16"/>
    <p:sldId id="400" r:id="rId17"/>
    <p:sldId id="402" r:id="rId18"/>
    <p:sldId id="382" r:id="rId19"/>
    <p:sldId id="406" r:id="rId20"/>
    <p:sldId id="390" r:id="rId21"/>
    <p:sldId id="397" r:id="rId22"/>
    <p:sldId id="398" r:id="rId23"/>
    <p:sldId id="392" r:id="rId24"/>
    <p:sldId id="399" r:id="rId25"/>
    <p:sldId id="27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5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7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61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8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53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Standardy nákladů lze rozdělit na 3 základní skupiny, a to na</a:t>
            </a:r>
            <a:r>
              <a:rPr lang="pl-PL" sz="2400" dirty="0" smtClean="0"/>
              <a:t>:</a:t>
            </a:r>
          </a:p>
          <a:p>
            <a:pPr algn="just"/>
            <a:endParaRPr lang="pl-PL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Základní standardy nákladů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Ideální standardy nákladů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Běžně dosažitelné standardy nákladů </a:t>
            </a:r>
            <a:endParaRPr lang="cs-CZ" sz="2400" dirty="0" smtClean="0"/>
          </a:p>
          <a:p>
            <a:pPr lvl="1"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5089" y="1203598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Zjišťují se 2 způsoby:</a:t>
            </a:r>
          </a:p>
          <a:p>
            <a:endParaRPr lang="cs-CZ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průběžně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má </a:t>
            </a:r>
            <a:r>
              <a:rPr lang="cs-CZ" sz="2400" dirty="0"/>
              <a:t>význam hlavně v malosériové a středně sériové výrobě, kdy </a:t>
            </a:r>
            <a:r>
              <a:rPr lang="cs-CZ" sz="2400" dirty="0" smtClean="0"/>
              <a:t>je částka </a:t>
            </a:r>
            <a:r>
              <a:rPr lang="cs-CZ" sz="2400" dirty="0"/>
              <a:t>odchylek za určité období u určité kalkulační položky součtem dílčích </a:t>
            </a:r>
            <a:r>
              <a:rPr lang="cs-CZ" sz="2400" dirty="0" smtClean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ctr"/>
            <a:r>
              <a:rPr lang="cs-CZ" sz="2400" b="1" u="sng" dirty="0" smtClean="0"/>
              <a:t>skutečné náklady = náklady </a:t>
            </a:r>
            <a:r>
              <a:rPr lang="cs-CZ" sz="2400" b="1" u="sng" dirty="0"/>
              <a:t>podle standardů ± </a:t>
            </a:r>
            <a:r>
              <a:rPr lang="cs-CZ" sz="2400" b="1" u="sng" dirty="0" smtClean="0"/>
              <a:t>odchylky</a:t>
            </a:r>
            <a:endParaRPr lang="cs-CZ" sz="2000" b="1" u="sng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používá se </a:t>
            </a:r>
            <a:r>
              <a:rPr lang="cs-CZ" sz="2400" dirty="0"/>
              <a:t>v procesní technologii a u režijních </a:t>
            </a:r>
            <a:r>
              <a:rPr lang="cs-CZ" sz="2400" dirty="0" smtClean="0"/>
              <a:t>nákladů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Platí:</a:t>
            </a:r>
          </a:p>
          <a:p>
            <a:pPr marL="0" lvl="1"/>
            <a:endParaRPr lang="cs-CZ" sz="2400" b="1" dirty="0" smtClean="0"/>
          </a:p>
          <a:p>
            <a:pPr marL="0" lvl="1" algn="ctr"/>
            <a:r>
              <a:rPr lang="cs-CZ" sz="2000" b="1" u="sng" dirty="0" smtClean="0"/>
              <a:t>Skutečné </a:t>
            </a:r>
            <a:r>
              <a:rPr lang="cs-CZ" sz="2000" b="1" u="sng" dirty="0"/>
              <a:t>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Základní 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kvalitativní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jako rozdíl mezi rozpočtovanou a skutečnou úrovní dosažené ceny, mzdového ocenění a jiných parametrů souvisejících s oceněním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kvantitativní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naopak z rozdílu mezi rozpočtovanou a skutečnou úrovní naturální spotřeby, prodaných výkonů a jiných parametrů, které souvisejí s věcnou podstatou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6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Spotřební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Rozpočtová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Výkonnostní </a:t>
            </a:r>
            <a:endParaRPr lang="cs-CZ" sz="2400" dirty="0" smtClean="0"/>
          </a:p>
          <a:p>
            <a:pPr lvl="1" algn="just"/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Objemová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 smtClean="0"/>
              <a:t>Účinnostní</a:t>
            </a:r>
            <a:r>
              <a:rPr lang="cs-CZ" sz="2400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Kapacitní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1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Spotřební odchylka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variabilních </a:t>
            </a:r>
            <a:r>
              <a:rPr lang="cs-CZ" sz="24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ukazuje</a:t>
            </a:r>
            <a:r>
              <a:rPr lang="cs-CZ" sz="2400" dirty="0"/>
              <a:t>, zda ve vztahu ke skutečné </a:t>
            </a:r>
            <a:r>
              <a:rPr lang="cs-CZ" sz="2400" dirty="0" smtClean="0"/>
              <a:t>úrovni aktivity </a:t>
            </a:r>
            <a:r>
              <a:rPr lang="cs-CZ" sz="2400" dirty="0"/>
              <a:t>byly </a:t>
            </a:r>
            <a:r>
              <a:rPr lang="cs-CZ" sz="2400" dirty="0" smtClean="0"/>
              <a:t>plánované variabilní </a:t>
            </a:r>
            <a:r>
              <a:rPr lang="cs-CZ" sz="2400" dirty="0"/>
              <a:t>náklady vyšší nebo </a:t>
            </a:r>
            <a:r>
              <a:rPr lang="cs-CZ" sz="2400" dirty="0" smtClean="0"/>
              <a:t>nižší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Objemová odchylka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u </a:t>
            </a:r>
            <a:r>
              <a:rPr lang="cs-CZ" sz="2400" dirty="0"/>
              <a:t>fixních </a:t>
            </a:r>
            <a:r>
              <a:rPr lang="cs-CZ" sz="24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ukazuje</a:t>
            </a:r>
            <a:r>
              <a:rPr lang="cs-CZ" sz="2400" dirty="0"/>
              <a:t>, zda se vůbec </a:t>
            </a:r>
            <a:r>
              <a:rPr lang="cs-CZ" sz="2400" dirty="0" smtClean="0"/>
              <a:t>skutečné fixní </a:t>
            </a:r>
            <a:r>
              <a:rPr lang="cs-CZ" sz="2400" dirty="0"/>
              <a:t>náklady </a:t>
            </a:r>
            <a:r>
              <a:rPr lang="cs-CZ" sz="2400" dirty="0" smtClean="0"/>
              <a:t>liší od </a:t>
            </a:r>
            <a:r>
              <a:rPr lang="cs-CZ" sz="2400" dirty="0"/>
              <a:t>rozpočtovaných </a:t>
            </a:r>
            <a:r>
              <a:rPr lang="cs-CZ" sz="2400" dirty="0" smtClean="0"/>
              <a:t>(plánovaných) fixních 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</a:t>
            </a:r>
            <a:r>
              <a:rPr lang="cs-CZ" sz="2400" dirty="0" smtClean="0"/>
              <a:t>kazuje,</a:t>
            </a:r>
            <a:r>
              <a:rPr lang="cs-CZ" sz="2400" dirty="0" smtClean="0"/>
              <a:t> </a:t>
            </a:r>
            <a:r>
              <a:rPr lang="cs-CZ" sz="2400" dirty="0"/>
              <a:t>jak objem produkce ovlivňuje podíl fixní režie na </a:t>
            </a:r>
            <a:r>
              <a:rPr lang="cs-CZ" sz="2400" dirty="0" smtClean="0"/>
              <a:t>jednotku produkce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48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8228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obvykle užší než </a:t>
            </a:r>
            <a:r>
              <a:rPr lang="cs-CZ" sz="2000" dirty="0" smtClean="0"/>
              <a:t>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směrná </a:t>
            </a:r>
            <a:r>
              <a:rPr lang="cs-CZ" sz="2000" dirty="0"/>
              <a:t>veličina </a:t>
            </a:r>
            <a:r>
              <a:rPr lang="cs-CZ" sz="2000" dirty="0" smtClean="0"/>
              <a:t>se vyjadřuje </a:t>
            </a:r>
            <a:r>
              <a:rPr lang="cs-CZ" sz="2000" dirty="0"/>
              <a:t>pomocí naturálních jednotek, pro tyto naturální </a:t>
            </a:r>
            <a:r>
              <a:rPr lang="cs-CZ" sz="2000" dirty="0" smtClean="0"/>
              <a:t>jednotky jsou stanoveny normované </a:t>
            </a:r>
            <a:r>
              <a:rPr lang="cs-CZ" sz="2000" dirty="0"/>
              <a:t>ceny, pomocí nichž stanovíme normu v </a:t>
            </a:r>
            <a:r>
              <a:rPr lang="cs-CZ" sz="2000" dirty="0" smtClean="0"/>
              <a:t>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 smtClean="0"/>
              <a:t>technická příprava výroby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U </a:t>
            </a:r>
            <a:r>
              <a:rPr lang="cs-CZ" sz="2000" dirty="0"/>
              <a:t>variabilních nákladů se spotřební odchylka </a:t>
            </a:r>
            <a:r>
              <a:rPr lang="cs-CZ" sz="2000" dirty="0" smtClean="0"/>
              <a:t>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rozpočtovou </a:t>
            </a:r>
            <a:r>
              <a:rPr lang="cs-CZ" sz="2000" b="1" dirty="0" smtClean="0"/>
              <a:t>odchylku</a:t>
            </a: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určuje</a:t>
            </a:r>
            <a:r>
              <a:rPr lang="cs-CZ" sz="2000" dirty="0"/>
              <a:t>, o kolik je skutečná režie </a:t>
            </a:r>
            <a:r>
              <a:rPr lang="cs-CZ" sz="2000" dirty="0" smtClean="0"/>
              <a:t>variabilních nákladů větší </a:t>
            </a:r>
            <a:r>
              <a:rPr lang="cs-CZ" sz="2000" dirty="0"/>
              <a:t>nebo menší než </a:t>
            </a:r>
            <a:r>
              <a:rPr lang="cs-CZ" sz="2000" dirty="0" smtClean="0"/>
              <a:t>rozpočtované variabilní </a:t>
            </a:r>
            <a:r>
              <a:rPr lang="cs-CZ" sz="2000" dirty="0"/>
              <a:t>náklady zahrnuté ve variantním rozpočtu, který je přepočtený pro </a:t>
            </a:r>
            <a:r>
              <a:rPr lang="cs-CZ" sz="2000" dirty="0" smtClean="0"/>
              <a:t>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výkonnostní </a:t>
            </a:r>
            <a:r>
              <a:rPr lang="cs-CZ" sz="2000" b="1" dirty="0" smtClean="0"/>
              <a:t>odchylku</a:t>
            </a: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ukazuje</a:t>
            </a:r>
            <a:r>
              <a:rPr lang="cs-CZ" sz="2000" dirty="0"/>
              <a:t>, kolik variabilních nákladů bylo neúčelně </a:t>
            </a:r>
            <a:r>
              <a:rPr lang="cs-CZ" sz="2000" dirty="0" smtClean="0"/>
              <a:t>vynaloženo na </a:t>
            </a:r>
            <a:r>
              <a:rPr lang="cs-CZ" sz="2000" dirty="0"/>
              <a:t>některou z neproduktivních aktivit jako jsou výroba zmetků a jejich </a:t>
            </a:r>
            <a:r>
              <a:rPr lang="cs-CZ" sz="2000" dirty="0" smtClean="0"/>
              <a:t>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Objemová </a:t>
            </a:r>
            <a:r>
              <a:rPr lang="cs-CZ" sz="2000" dirty="0"/>
              <a:t>odchylka u fixních nákladů se rozkládá navíc na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účinnostní</a:t>
            </a:r>
            <a:r>
              <a:rPr lang="cs-CZ" sz="2000" b="1" dirty="0" smtClean="0"/>
              <a:t> </a:t>
            </a:r>
            <a:r>
              <a:rPr lang="cs-CZ" sz="2000" b="1" dirty="0" smtClean="0"/>
              <a:t>odchylku</a:t>
            </a: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ukazuje </a:t>
            </a:r>
            <a:r>
              <a:rPr lang="cs-CZ" sz="2000" dirty="0"/>
              <a:t>naopak důsledky dopadu neproduktivní činnosti na </a:t>
            </a:r>
            <a:r>
              <a:rPr lang="cs-CZ" sz="2000" dirty="0" smtClean="0"/>
              <a:t>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kapacitní </a:t>
            </a:r>
            <a:r>
              <a:rPr lang="cs-CZ" sz="2000" b="1" dirty="0" smtClean="0"/>
              <a:t>odchylku</a:t>
            </a: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vzniká </a:t>
            </a:r>
            <a:r>
              <a:rPr lang="cs-CZ" sz="2000" dirty="0"/>
              <a:t>v důsledku nižší nebo vyšší úrovně celkové aktivity, </a:t>
            </a:r>
            <a:r>
              <a:rPr lang="cs-CZ" sz="2000" dirty="0" smtClean="0"/>
              <a:t>než je </a:t>
            </a:r>
            <a:r>
              <a:rPr lang="cs-CZ" sz="2000" dirty="0"/>
              <a:t>stanoveno v rozpočtu režie, bez přihlédnutí k tomu, zda se jedná o produktivní nebo </a:t>
            </a:r>
            <a:r>
              <a:rPr lang="cs-CZ" sz="2000" dirty="0" smtClean="0"/>
              <a:t>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rozpočtová </a:t>
            </a:r>
            <a:r>
              <a:rPr lang="cs-CZ" sz="2400" b="1" dirty="0"/>
              <a:t>odchylka </a:t>
            </a:r>
            <a:r>
              <a:rPr lang="cs-CZ" sz="2400" dirty="0"/>
              <a:t>– obvykle je v odpovědnosti útvaru, ve kterém </a:t>
            </a:r>
            <a:r>
              <a:rPr lang="cs-CZ" sz="2400" dirty="0" smtClean="0"/>
              <a:t>vznikla</a:t>
            </a:r>
          </a:p>
          <a:p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výkonnostní </a:t>
            </a:r>
            <a:r>
              <a:rPr lang="cs-CZ" sz="2400" b="1" dirty="0"/>
              <a:t>a </a:t>
            </a:r>
            <a:r>
              <a:rPr lang="cs-CZ" sz="2400" b="1" dirty="0" err="1"/>
              <a:t>účinnostní</a:t>
            </a:r>
            <a:r>
              <a:rPr lang="cs-CZ" sz="2400" b="1" dirty="0"/>
              <a:t> odchylka </a:t>
            </a:r>
            <a:r>
              <a:rPr lang="cs-CZ" sz="2400" dirty="0"/>
              <a:t>– protože se váže </a:t>
            </a:r>
            <a:r>
              <a:rPr lang="cs-CZ" sz="2400" dirty="0" smtClean="0"/>
              <a:t>k neproduktivnímu </a:t>
            </a:r>
            <a:r>
              <a:rPr lang="cs-CZ" sz="2400" dirty="0"/>
              <a:t>využití </a:t>
            </a:r>
            <a:r>
              <a:rPr lang="cs-CZ" sz="2400" dirty="0" smtClean="0"/>
              <a:t>kapacity, vystavují </a:t>
            </a:r>
            <a:r>
              <a:rPr lang="cs-CZ" sz="2400" dirty="0"/>
              <a:t>se pro tyto případy samostatné doklady (mzdové doklady, hlášení zmetků, </a:t>
            </a:r>
            <a:r>
              <a:rPr lang="cs-CZ" sz="2400" dirty="0" err="1" smtClean="0"/>
              <a:t>odchylkové</a:t>
            </a:r>
            <a:r>
              <a:rPr lang="cs-CZ" sz="2400" dirty="0"/>
              <a:t> </a:t>
            </a:r>
            <a:r>
              <a:rPr lang="cs-CZ" sz="2400" dirty="0" smtClean="0"/>
              <a:t>doklady </a:t>
            </a:r>
            <a:r>
              <a:rPr lang="cs-CZ" sz="2400" dirty="0"/>
              <a:t>a další), u kterých lze stanovit individuální </a:t>
            </a:r>
            <a:r>
              <a:rPr lang="cs-CZ" sz="2400" dirty="0" smtClean="0"/>
              <a:t>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kapacitní </a:t>
            </a:r>
            <a:r>
              <a:rPr lang="cs-CZ" sz="2400" b="1" dirty="0"/>
              <a:t>odchylka </a:t>
            </a:r>
            <a:r>
              <a:rPr lang="cs-CZ" sz="2400" dirty="0"/>
              <a:t>– obvykle bývá v odpovědnosti vedení podniku (závodu, </a:t>
            </a:r>
            <a:r>
              <a:rPr lang="cs-CZ" sz="2400" dirty="0" smtClean="0"/>
              <a:t>oddělení) podle </a:t>
            </a:r>
            <a:r>
              <a:rPr lang="cs-CZ" sz="2400" dirty="0"/>
              <a:t>podmínek konkrétního </a:t>
            </a:r>
            <a:r>
              <a:rPr lang="cs-CZ" sz="2400" dirty="0" smtClean="0"/>
              <a:t>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odchylky </a:t>
            </a:r>
            <a:r>
              <a:rPr lang="cs-CZ" sz="2400" b="1" dirty="0"/>
              <a:t>z prostojů </a:t>
            </a:r>
            <a:r>
              <a:rPr lang="cs-CZ" sz="2400" dirty="0"/>
              <a:t>nebo z jiného neproduktivního užití kapacity - obvykle je </a:t>
            </a:r>
            <a:r>
              <a:rPr lang="cs-CZ" sz="2400" dirty="0" smtClean="0"/>
              <a:t>můžeme rozlišovat </a:t>
            </a:r>
            <a:r>
              <a:rPr lang="cs-CZ" sz="2400" dirty="0"/>
              <a:t>podle odpovědnosti </a:t>
            </a:r>
            <a:r>
              <a:rPr lang="cs-CZ" sz="2400" dirty="0" smtClean="0"/>
              <a:t>v daném útvaru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Normy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946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ve většině případů </a:t>
            </a:r>
            <a:r>
              <a:rPr lang="cs-CZ" sz="2000" dirty="0" smtClean="0"/>
              <a:t>se používá </a:t>
            </a:r>
            <a:r>
              <a:rPr lang="cs-CZ" sz="2000" dirty="0"/>
              <a:t>u rozpočtování přímých </a:t>
            </a:r>
            <a:r>
              <a:rPr lang="cs-CZ" sz="2000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jedná </a:t>
            </a:r>
            <a:r>
              <a:rPr lang="cs-CZ" sz="2000" dirty="0"/>
              <a:t>se o vztahovou či směrnou veličinu týkající se například spotřeby materiálu, práce apod., která je vyjádřena v naturálních </a:t>
            </a:r>
            <a:r>
              <a:rPr lang="cs-CZ" sz="2000" dirty="0" smtClean="0"/>
              <a:t>jednotkách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následně </a:t>
            </a:r>
            <a:r>
              <a:rPr lang="cs-CZ" sz="2000" dirty="0"/>
              <a:t>je skrze vztahovou veličinu převedena na peněžní </a:t>
            </a:r>
            <a:r>
              <a:rPr lang="cs-CZ" sz="2000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příkladem </a:t>
            </a:r>
            <a:r>
              <a:rPr lang="cs-CZ" sz="2000" dirty="0"/>
              <a:t>může být například hodina, kg, </a:t>
            </a:r>
            <a:r>
              <a:rPr lang="cs-CZ" sz="2000" dirty="0" smtClean="0"/>
              <a:t>kWh</a:t>
            </a:r>
            <a:r>
              <a:rPr lang="cs-CZ" sz="2000" dirty="0"/>
              <a:t> </a:t>
            </a:r>
            <a:r>
              <a:rPr lang="cs-CZ" sz="2000" dirty="0" smtClean="0"/>
              <a:t>apod.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153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chápán šířeji než norma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norma </a:t>
            </a:r>
            <a:r>
              <a:rPr lang="cs-CZ" sz="2000" dirty="0"/>
              <a:t>se převážně používá </a:t>
            </a:r>
            <a:r>
              <a:rPr lang="cs-CZ" sz="2000" dirty="0" smtClean="0"/>
              <a:t>pro označení </a:t>
            </a:r>
            <a:r>
              <a:rPr lang="cs-CZ" sz="2000" dirty="0"/>
              <a:t>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</a:t>
            </a:r>
            <a:r>
              <a:rPr lang="cs-CZ" sz="2000" dirty="0" smtClean="0"/>
              <a:t>kdy funkci </a:t>
            </a:r>
            <a:r>
              <a:rPr lang="cs-CZ" sz="2000" dirty="0"/>
              <a:t>standardu plní rozpočet režijních </a:t>
            </a:r>
            <a:r>
              <a:rPr lang="cs-CZ" sz="20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mezi </a:t>
            </a:r>
            <a:r>
              <a:rPr lang="cs-CZ" sz="2000" dirty="0"/>
              <a:t>standardy se zahrnují i další </a:t>
            </a:r>
            <a:r>
              <a:rPr lang="cs-CZ" sz="2000" dirty="0" smtClean="0"/>
              <a:t>směrné veličiny</a:t>
            </a:r>
            <a:r>
              <a:rPr lang="cs-CZ" sz="2000" dirty="0"/>
              <a:t>, kterými mohou být cena materiálu, výrobku, mzdová sazba, ale i standardní </a:t>
            </a:r>
            <a:r>
              <a:rPr lang="cs-CZ" sz="2000" dirty="0" smtClean="0"/>
              <a:t>kapacita, standardní </a:t>
            </a:r>
            <a:r>
              <a:rPr lang="cs-CZ" sz="2000" dirty="0"/>
              <a:t>objem výroby nebo </a:t>
            </a:r>
            <a:r>
              <a:rPr lang="cs-CZ" sz="2000" dirty="0" smtClean="0"/>
              <a:t>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se stanovuje standard pro objem </a:t>
            </a:r>
            <a:r>
              <a:rPr lang="cs-CZ" sz="2000" dirty="0" smtClean="0"/>
              <a:t>výroby (prodeje</a:t>
            </a:r>
            <a:r>
              <a:rPr lang="cs-CZ" sz="2000" dirty="0"/>
              <a:t>), stanoví se nepřímo i standardní </a:t>
            </a:r>
            <a:r>
              <a:rPr lang="cs-CZ" sz="2000" dirty="0" smtClean="0"/>
              <a:t>výnosy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228306" cy="325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</a:t>
            </a:r>
            <a:r>
              <a:rPr lang="cs-CZ" sz="2000" dirty="0"/>
              <a:t>metoda řízení nákladů, případně výnosů ve </a:t>
            </a:r>
            <a:r>
              <a:rPr lang="cs-CZ" sz="2000" dirty="0" smtClean="0"/>
              <a:t>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</a:t>
            </a:r>
            <a:r>
              <a:rPr lang="cs-CZ" sz="2000" dirty="0" smtClean="0"/>
              <a:t>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</a:t>
            </a:r>
            <a:r>
              <a:rPr lang="cs-CZ" sz="2000" dirty="0" smtClean="0"/>
              <a:t>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kalkulace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rozpočtování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 smtClean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rozbor </a:t>
            </a:r>
            <a:r>
              <a:rPr lang="cs-CZ" sz="2000" dirty="0"/>
              <a:t>a poskytování </a:t>
            </a:r>
            <a:r>
              <a:rPr lang="cs-CZ" sz="2000" b="1" dirty="0"/>
              <a:t>informací pro </a:t>
            </a:r>
            <a:r>
              <a:rPr lang="cs-CZ" sz="2000" b="1" dirty="0" smtClean="0"/>
              <a:t>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 smtClean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27560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oskytuje informace pro</a:t>
            </a:r>
            <a:r>
              <a:rPr lang="cs-CZ" sz="2000" b="1" dirty="0" smtClean="0"/>
              <a:t> </a:t>
            </a:r>
            <a:r>
              <a:rPr lang="cs-CZ" sz="2000" b="1" dirty="0"/>
              <a:t>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</a:t>
            </a:r>
            <a:r>
              <a:rPr lang="cs-CZ" sz="2000" dirty="0" smtClean="0"/>
              <a:t>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</a:t>
            </a:r>
            <a:r>
              <a:rPr lang="cs-CZ" sz="2000" dirty="0"/>
              <a:t>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</a:t>
            </a:r>
            <a:r>
              <a:rPr lang="cs-CZ" sz="2000" dirty="0" smtClean="0"/>
              <a:t>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 smtClean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Probíhá v 5 etapách:</a:t>
            </a:r>
          </a:p>
          <a:p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 smtClean="0"/>
              <a:t>standardy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zjišťují </a:t>
            </a:r>
            <a:r>
              <a:rPr lang="cs-CZ" sz="1700" dirty="0"/>
              <a:t>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</a:t>
            </a:r>
            <a:r>
              <a:rPr lang="cs-CZ" sz="1700" dirty="0" smtClean="0"/>
              <a:t>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kontroluje </a:t>
            </a:r>
            <a:r>
              <a:rPr lang="cs-CZ" sz="1700" dirty="0"/>
              <a:t>se dodržení standardů a zjišťují se </a:t>
            </a:r>
            <a:r>
              <a:rPr lang="cs-CZ" sz="1700" b="1" dirty="0" smtClean="0"/>
              <a:t>odchylky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provádí </a:t>
            </a:r>
            <a:r>
              <a:rPr lang="cs-CZ" sz="1700" dirty="0"/>
              <a:t>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</a:t>
            </a:r>
            <a:r>
              <a:rPr lang="cs-CZ" sz="1700" dirty="0" smtClean="0"/>
              <a:t>osoby zodpovědné </a:t>
            </a:r>
            <a:r>
              <a:rPr lang="cs-CZ" sz="1700" dirty="0"/>
              <a:t>za jejich </a:t>
            </a:r>
            <a:r>
              <a:rPr lang="cs-CZ" sz="1700" dirty="0" smtClean="0"/>
              <a:t>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na </a:t>
            </a:r>
            <a:r>
              <a:rPr lang="cs-CZ" sz="1700" dirty="0"/>
              <a:t>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</a:t>
            </a:r>
            <a:r>
              <a:rPr lang="cs-CZ" sz="17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</a:t>
            </a:r>
            <a:r>
              <a:rPr lang="cs-CZ" sz="1700" dirty="0" smtClean="0"/>
              <a:t>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opatření</a:t>
            </a:r>
            <a:r>
              <a:rPr lang="cs-CZ" sz="1700" dirty="0"/>
              <a:t>, které si vynutí </a:t>
            </a:r>
            <a:r>
              <a:rPr lang="cs-CZ" sz="1700" b="1" dirty="0"/>
              <a:t>změnu </a:t>
            </a:r>
            <a:r>
              <a:rPr lang="cs-CZ" sz="1700" dirty="0" smtClean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 smtClean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</a:t>
            </a:r>
            <a:r>
              <a:rPr lang="cs-CZ" sz="2000" dirty="0" smtClean="0"/>
              <a:t>jako </a:t>
            </a:r>
            <a:r>
              <a:rPr lang="cs-CZ" sz="2000" b="1" dirty="0" smtClean="0"/>
              <a:t>normy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</a:t>
            </a:r>
            <a:r>
              <a:rPr lang="cs-CZ" sz="2000" b="1" dirty="0" smtClean="0"/>
              <a:t>režie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</a:t>
            </a:r>
            <a:r>
              <a:rPr lang="cs-CZ" sz="2000" b="1" dirty="0" smtClean="0"/>
              <a:t>kalkulace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vztahu k trvání a změně standardu (času) můžeme rozlišit tyto typy standardů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operativní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průměrné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odhadované</a:t>
            </a:r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10427</TotalTime>
  <Words>952</Words>
  <Application>Microsoft Office PowerPoint</Application>
  <PresentationFormat>Předvádění na obrazovce (16:9)</PresentationFormat>
  <Paragraphs>218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SLU</vt:lpstr>
      <vt:lpstr>METODA STANDARDNÍCH NÁKLADŮ</vt:lpstr>
      <vt:lpstr>Norma</vt:lpstr>
      <vt:lpstr>Normy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Základní typy odchylek</vt:lpstr>
      <vt:lpstr>Typy odchylek</vt:lpstr>
      <vt:lpstr>Spotřební odchylka</vt:lpstr>
      <vt:lpstr>Objemová odchylka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352</cp:revision>
  <dcterms:created xsi:type="dcterms:W3CDTF">2016-07-06T15:42:34Z</dcterms:created>
  <dcterms:modified xsi:type="dcterms:W3CDTF">2021-04-26T08:43:06Z</dcterms:modified>
</cp:coreProperties>
</file>