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7"/>
  </p:notesMasterIdLst>
  <p:sldIdLst>
    <p:sldId id="256" r:id="rId2"/>
    <p:sldId id="277" r:id="rId3"/>
    <p:sldId id="401" r:id="rId4"/>
    <p:sldId id="378" r:id="rId5"/>
    <p:sldId id="358" r:id="rId6"/>
    <p:sldId id="316" r:id="rId7"/>
    <p:sldId id="379" r:id="rId8"/>
    <p:sldId id="304" r:id="rId9"/>
    <p:sldId id="388" r:id="rId10"/>
    <p:sldId id="403" r:id="rId11"/>
    <p:sldId id="372" r:id="rId12"/>
    <p:sldId id="373" r:id="rId13"/>
    <p:sldId id="380" r:id="rId14"/>
    <p:sldId id="389" r:id="rId15"/>
    <p:sldId id="381" r:id="rId16"/>
    <p:sldId id="400" r:id="rId17"/>
    <p:sldId id="402" r:id="rId18"/>
    <p:sldId id="382" r:id="rId19"/>
    <p:sldId id="406" r:id="rId20"/>
    <p:sldId id="390" r:id="rId21"/>
    <p:sldId id="397" r:id="rId22"/>
    <p:sldId id="398" r:id="rId23"/>
    <p:sldId id="392" r:id="rId24"/>
    <p:sldId id="399" r:id="rId25"/>
    <p:sldId id="273" r:id="rId26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307871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13" autoAdjust="0"/>
    <p:restoredTop sz="94621" autoAdjust="0"/>
  </p:normalViewPr>
  <p:slideViewPr>
    <p:cSldViewPr>
      <p:cViewPr varScale="1">
        <p:scale>
          <a:sx n="88" d="100"/>
          <a:sy n="88" d="100"/>
        </p:scale>
        <p:origin x="668" y="52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26. 4. 2021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4140495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1843306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7407982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9406078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5841530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2552110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1592538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650719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1212513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6476125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512506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37584025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11135771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93743139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56955957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7538441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4653548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1888522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3506772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9634116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8389077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7812307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825304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 smtClean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  <a:endParaRPr lang="cs-CZ" sz="2400" dirty="0">
              <a:solidFill>
                <a:srgbClr val="981E3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 smtClean="0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 smtClean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15516" y="195486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699542"/>
            <a:ext cx="5112568" cy="216024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32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METODA STANDARDNÍCH NÁKLADŮ</a:t>
            </a:r>
            <a:endParaRPr lang="cs-CZ" sz="32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5463809" y="3651870"/>
            <a:ext cx="3680191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12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Přednáška č. </a:t>
            </a:r>
            <a:r>
              <a:rPr lang="cs-CZ" altLang="cs-CZ" sz="12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</a:t>
            </a:r>
            <a:endParaRPr lang="cs-CZ" altLang="cs-CZ" sz="12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endParaRPr lang="cs-CZ" altLang="cs-CZ" sz="1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0551"/>
            <a:ext cx="7920880" cy="482564"/>
          </a:xfrm>
        </p:spPr>
        <p:txBody>
          <a:bodyPr/>
          <a:lstStyle/>
          <a:p>
            <a:r>
              <a:rPr lang="pl-PL" altLang="cs-CZ" sz="3600" b="1" dirty="0" smtClean="0"/>
              <a:t>Typy standardů</a:t>
            </a:r>
            <a:endParaRPr lang="cs-CZ" altLang="cs-CZ" sz="3600" b="1" dirty="0"/>
          </a:p>
        </p:txBody>
      </p:sp>
      <p:sp>
        <p:nvSpPr>
          <p:cNvPr id="2" name="TextovéPole 1"/>
          <p:cNvSpPr txBox="1"/>
          <p:nvPr/>
        </p:nvSpPr>
        <p:spPr>
          <a:xfrm>
            <a:off x="395536" y="987574"/>
            <a:ext cx="799288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l-PL" sz="2400" dirty="0"/>
              <a:t>Standardy nákladů lze rozdělit na 3 základní skupiny, a to na</a:t>
            </a:r>
            <a:r>
              <a:rPr lang="pl-PL" sz="2400" dirty="0" smtClean="0"/>
              <a:t>:</a:t>
            </a:r>
          </a:p>
          <a:p>
            <a:pPr algn="just"/>
            <a:endParaRPr lang="pl-PL" sz="2400" dirty="0"/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pl-PL" sz="2400" dirty="0" smtClean="0"/>
              <a:t>Základní standardy nákladů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pl-PL" sz="2400" dirty="0" smtClean="0"/>
              <a:t>Ideální standardy nákladů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pl-PL" sz="2400" dirty="0" smtClean="0"/>
              <a:t>Běžně dosažitelné standardy nákladů </a:t>
            </a:r>
            <a:endParaRPr lang="cs-CZ" sz="2400" dirty="0" smtClean="0"/>
          </a:p>
          <a:p>
            <a:pPr lvl="1" algn="just"/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7213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704856" cy="432047"/>
          </a:xfrm>
        </p:spPr>
        <p:txBody>
          <a:bodyPr/>
          <a:lstStyle/>
          <a:p>
            <a:r>
              <a:rPr lang="pl-PL" altLang="cs-CZ" sz="3200" b="1" dirty="0" smtClean="0"/>
              <a:t>Odchylky od standardů</a:t>
            </a:r>
            <a:endParaRPr lang="cs-CZ" altLang="cs-CZ" sz="3200" b="1" dirty="0"/>
          </a:p>
        </p:txBody>
      </p:sp>
      <p:sp>
        <p:nvSpPr>
          <p:cNvPr id="2" name="TextovéPole 1"/>
          <p:cNvSpPr txBox="1"/>
          <p:nvPr/>
        </p:nvSpPr>
        <p:spPr>
          <a:xfrm>
            <a:off x="435089" y="1203598"/>
            <a:ext cx="7416824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/>
              <a:t>k</a:t>
            </a:r>
            <a:r>
              <a:rPr lang="cs-CZ" sz="2400" dirty="0" smtClean="0"/>
              <a:t>ontrola hospodárnosti a efektivnosti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4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/>
              <a:t>p</a:t>
            </a:r>
            <a:r>
              <a:rPr lang="cs-CZ" sz="2400" dirty="0" smtClean="0"/>
              <a:t>ropojeny s prémiováním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000" dirty="0" smtClean="0"/>
          </a:p>
        </p:txBody>
      </p:sp>
    </p:spTree>
    <p:extLst>
      <p:ext uri="{BB962C8B-B14F-4D97-AF65-F5344CB8AC3E}">
        <p14:creationId xmlns:p14="http://schemas.microsoft.com/office/powerpoint/2010/main" val="1842338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704856" cy="432047"/>
          </a:xfrm>
        </p:spPr>
        <p:txBody>
          <a:bodyPr/>
          <a:lstStyle/>
          <a:p>
            <a:r>
              <a:rPr lang="pl-PL" altLang="cs-CZ" sz="3200" b="1" dirty="0" smtClean="0"/>
              <a:t>Zjišťování odchylek</a:t>
            </a:r>
            <a:endParaRPr lang="cs-CZ" altLang="cs-CZ" sz="3200" b="1" dirty="0"/>
          </a:p>
        </p:txBody>
      </p:sp>
      <p:sp>
        <p:nvSpPr>
          <p:cNvPr id="2" name="TextovéPole 1"/>
          <p:cNvSpPr txBox="1"/>
          <p:nvPr/>
        </p:nvSpPr>
        <p:spPr>
          <a:xfrm>
            <a:off x="395536" y="987574"/>
            <a:ext cx="7416824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Zjišťují se 2 způsoby:</a:t>
            </a:r>
          </a:p>
          <a:p>
            <a:endParaRPr lang="cs-CZ" sz="2400" dirty="0" smtClean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cs-CZ" sz="2400" dirty="0" smtClean="0"/>
              <a:t>průběžně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cs-CZ" sz="2400" dirty="0" smtClean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cs-CZ" sz="2400" dirty="0" smtClean="0"/>
              <a:t>dodatečným výpočtem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pl-PL" sz="2000" dirty="0"/>
          </a:p>
        </p:txBody>
      </p:sp>
    </p:spTree>
    <p:extLst>
      <p:ext uri="{BB962C8B-B14F-4D97-AF65-F5344CB8AC3E}">
        <p14:creationId xmlns:p14="http://schemas.microsoft.com/office/powerpoint/2010/main" val="3118405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704856" cy="432047"/>
          </a:xfrm>
        </p:spPr>
        <p:txBody>
          <a:bodyPr/>
          <a:lstStyle/>
          <a:p>
            <a:r>
              <a:rPr lang="pl-PL" altLang="cs-CZ" sz="3200" b="1" dirty="0" smtClean="0"/>
              <a:t>Zjišťování odchylek - průběžně</a:t>
            </a:r>
            <a:endParaRPr lang="cs-CZ" altLang="cs-CZ" sz="3200" b="1" dirty="0"/>
          </a:p>
        </p:txBody>
      </p:sp>
      <p:sp>
        <p:nvSpPr>
          <p:cNvPr id="2" name="TextovéPole 1"/>
          <p:cNvSpPr txBox="1"/>
          <p:nvPr/>
        </p:nvSpPr>
        <p:spPr>
          <a:xfrm>
            <a:off x="395536" y="987574"/>
            <a:ext cx="8136904" cy="2616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endParaRPr lang="cs-CZ" sz="2400" dirty="0" smtClean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400" dirty="0" smtClean="0"/>
              <a:t>má </a:t>
            </a:r>
            <a:r>
              <a:rPr lang="cs-CZ" sz="2400" dirty="0"/>
              <a:t>význam hlavně v malosériové a středně sériové výrobě, kdy </a:t>
            </a:r>
            <a:r>
              <a:rPr lang="cs-CZ" sz="2400" dirty="0" smtClean="0"/>
              <a:t>je částka </a:t>
            </a:r>
            <a:r>
              <a:rPr lang="cs-CZ" sz="2400" dirty="0"/>
              <a:t>odchylek za určité období u určité kalkulační položky součtem dílčích </a:t>
            </a:r>
            <a:r>
              <a:rPr lang="cs-CZ" sz="2400" dirty="0" smtClean="0"/>
              <a:t>odchylek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cs-CZ" sz="2400" dirty="0"/>
          </a:p>
          <a:p>
            <a:pPr algn="ctr"/>
            <a:r>
              <a:rPr lang="cs-CZ" sz="2400" b="1" u="sng" dirty="0" smtClean="0"/>
              <a:t>skutečné náklady = náklady </a:t>
            </a:r>
            <a:r>
              <a:rPr lang="cs-CZ" sz="2400" b="1" u="sng" dirty="0"/>
              <a:t>podle standardů ± </a:t>
            </a:r>
            <a:r>
              <a:rPr lang="cs-CZ" sz="2400" b="1" u="sng" dirty="0" smtClean="0"/>
              <a:t>odchylky</a:t>
            </a:r>
            <a:endParaRPr lang="cs-CZ" sz="2000" b="1" u="sng" dirty="0"/>
          </a:p>
          <a:p>
            <a:endParaRPr lang="pl-PL" sz="2000" dirty="0"/>
          </a:p>
        </p:txBody>
      </p:sp>
    </p:spTree>
    <p:extLst>
      <p:ext uri="{BB962C8B-B14F-4D97-AF65-F5344CB8AC3E}">
        <p14:creationId xmlns:p14="http://schemas.microsoft.com/office/powerpoint/2010/main" val="3405281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704856" cy="432047"/>
          </a:xfrm>
        </p:spPr>
        <p:txBody>
          <a:bodyPr/>
          <a:lstStyle/>
          <a:p>
            <a:r>
              <a:rPr lang="pl-PL" altLang="cs-CZ" sz="2800" b="1" dirty="0" smtClean="0"/>
              <a:t>Zjišťování odchylek – dodatečným výpočtem</a:t>
            </a:r>
            <a:endParaRPr lang="cs-CZ" altLang="cs-CZ" sz="2800" b="1" dirty="0"/>
          </a:p>
        </p:txBody>
      </p:sp>
      <p:sp>
        <p:nvSpPr>
          <p:cNvPr id="2" name="TextovéPole 1"/>
          <p:cNvSpPr txBox="1"/>
          <p:nvPr/>
        </p:nvSpPr>
        <p:spPr>
          <a:xfrm>
            <a:off x="395536" y="987574"/>
            <a:ext cx="7848872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endParaRPr lang="cs-CZ" sz="24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 smtClean="0"/>
              <a:t>používá se </a:t>
            </a:r>
            <a:r>
              <a:rPr lang="cs-CZ" sz="2400" dirty="0"/>
              <a:t>v procesní technologii a u režijních </a:t>
            </a:r>
            <a:r>
              <a:rPr lang="cs-CZ" sz="2400" dirty="0" smtClean="0"/>
              <a:t>nákladů</a:t>
            </a:r>
            <a:endParaRPr lang="cs-CZ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4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 smtClean="0"/>
              <a:t>Platí:</a:t>
            </a:r>
          </a:p>
          <a:p>
            <a:pPr marL="0" lvl="1"/>
            <a:endParaRPr lang="cs-CZ" sz="2400" b="1" dirty="0" smtClean="0"/>
          </a:p>
          <a:p>
            <a:pPr marL="0" lvl="1" algn="ctr"/>
            <a:r>
              <a:rPr lang="cs-CZ" sz="2000" b="1" u="sng" dirty="0" smtClean="0"/>
              <a:t>Skutečné </a:t>
            </a:r>
            <a:r>
              <a:rPr lang="cs-CZ" sz="2000" b="1" u="sng" dirty="0"/>
              <a:t>náklady = náklady podle standardů ± odchylky</a:t>
            </a:r>
          </a:p>
          <a:p>
            <a:endParaRPr lang="pl-PL" sz="2000" dirty="0"/>
          </a:p>
        </p:txBody>
      </p:sp>
    </p:spTree>
    <p:extLst>
      <p:ext uri="{BB962C8B-B14F-4D97-AF65-F5344CB8AC3E}">
        <p14:creationId xmlns:p14="http://schemas.microsoft.com/office/powerpoint/2010/main" val="41809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704856" cy="432047"/>
          </a:xfrm>
        </p:spPr>
        <p:txBody>
          <a:bodyPr/>
          <a:lstStyle/>
          <a:p>
            <a:r>
              <a:rPr lang="pl-PL" altLang="cs-CZ" sz="3200" b="1" dirty="0" smtClean="0"/>
              <a:t>Odchylky</a:t>
            </a:r>
            <a:endParaRPr lang="cs-CZ" altLang="cs-CZ" sz="3200" b="1" dirty="0"/>
          </a:p>
        </p:txBody>
      </p:sp>
      <p:sp>
        <p:nvSpPr>
          <p:cNvPr id="2" name="TextovéPole 1"/>
          <p:cNvSpPr txBox="1"/>
          <p:nvPr/>
        </p:nvSpPr>
        <p:spPr>
          <a:xfrm>
            <a:off x="395536" y="987574"/>
            <a:ext cx="7416824" cy="28931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200" dirty="0" smtClean="0"/>
              <a:t>podle místa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200" dirty="0"/>
              <a:t>p</a:t>
            </a:r>
            <a:r>
              <a:rPr lang="cs-CZ" sz="2200" dirty="0" smtClean="0"/>
              <a:t>odle výrobku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200" dirty="0"/>
              <a:t>p</a:t>
            </a:r>
            <a:r>
              <a:rPr lang="cs-CZ" sz="2200" dirty="0" smtClean="0"/>
              <a:t>ozitivní 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200" dirty="0"/>
              <a:t>n</a:t>
            </a:r>
            <a:r>
              <a:rPr lang="cs-CZ" sz="2200" dirty="0" smtClean="0"/>
              <a:t>egativní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200" dirty="0"/>
              <a:t>p</a:t>
            </a:r>
            <a:r>
              <a:rPr lang="cs-CZ" sz="2200" dirty="0" smtClean="0"/>
              <a:t>říznivá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200" dirty="0"/>
              <a:t>n</a:t>
            </a:r>
            <a:r>
              <a:rPr lang="cs-CZ" sz="2200" dirty="0" smtClean="0"/>
              <a:t>epříznivá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000" dirty="0" smtClean="0"/>
          </a:p>
        </p:txBody>
      </p:sp>
    </p:spTree>
    <p:extLst>
      <p:ext uri="{BB962C8B-B14F-4D97-AF65-F5344CB8AC3E}">
        <p14:creationId xmlns:p14="http://schemas.microsoft.com/office/powerpoint/2010/main" val="3688493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23479"/>
            <a:ext cx="7776864" cy="576064"/>
          </a:xfrm>
        </p:spPr>
        <p:txBody>
          <a:bodyPr/>
          <a:lstStyle/>
          <a:p>
            <a:r>
              <a:rPr lang="cs-CZ" altLang="cs-CZ" sz="3200" b="1" dirty="0" smtClean="0"/>
              <a:t>Základní typy odchylek</a:t>
            </a:r>
            <a:endParaRPr lang="cs-CZ" altLang="cs-CZ" sz="3200" b="1" dirty="0"/>
          </a:p>
        </p:txBody>
      </p:sp>
      <p:sp>
        <p:nvSpPr>
          <p:cNvPr id="2" name="TextovéPole 1"/>
          <p:cNvSpPr txBox="1"/>
          <p:nvPr/>
        </p:nvSpPr>
        <p:spPr>
          <a:xfrm>
            <a:off x="395536" y="987575"/>
            <a:ext cx="8064896" cy="41857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endParaRPr lang="cs-CZ" b="1" dirty="0" smtClean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000" b="1" dirty="0" smtClean="0"/>
              <a:t>kvalitativní odchylky - </a:t>
            </a:r>
            <a:r>
              <a:rPr lang="cs-CZ" sz="2000" dirty="0" smtClean="0"/>
              <a:t>vznikají </a:t>
            </a:r>
            <a:r>
              <a:rPr lang="cs-CZ" sz="2000" dirty="0"/>
              <a:t>jako rozdíl mezi rozpočtovanou a skutečnou úrovní dosažené ceny, mzdového ocenění a jiných parametrů souvisejících s oceněním hodnocené </a:t>
            </a:r>
            <a:r>
              <a:rPr lang="cs-CZ" sz="2000" dirty="0" smtClean="0"/>
              <a:t>veličiny</a:t>
            </a:r>
            <a:endParaRPr lang="cs-CZ" sz="2000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cs-CZ" sz="2000" b="1" dirty="0" smtClean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000" b="1" dirty="0" smtClean="0"/>
              <a:t>kvantitativní odchylky - </a:t>
            </a:r>
            <a:r>
              <a:rPr lang="cs-CZ" sz="2000" dirty="0" smtClean="0"/>
              <a:t>vznikají </a:t>
            </a:r>
            <a:r>
              <a:rPr lang="cs-CZ" sz="2000" dirty="0"/>
              <a:t>naopak z rozdílu mezi rozpočtovanou a skutečnou úrovní naturální spotřeby, prodaných výkonů a jiných parametrů, které souvisejí s věcnou podstatou hodnocené </a:t>
            </a:r>
            <a:r>
              <a:rPr lang="cs-CZ" sz="2000" dirty="0" smtClean="0"/>
              <a:t>veličiny</a:t>
            </a:r>
            <a:endParaRPr lang="cs-CZ" sz="20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pl-PL" dirty="0" smtClean="0"/>
          </a:p>
        </p:txBody>
      </p:sp>
    </p:spTree>
    <p:extLst>
      <p:ext uri="{BB962C8B-B14F-4D97-AF65-F5344CB8AC3E}">
        <p14:creationId xmlns:p14="http://schemas.microsoft.com/office/powerpoint/2010/main" val="1466347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704856" cy="432047"/>
          </a:xfrm>
        </p:spPr>
        <p:txBody>
          <a:bodyPr/>
          <a:lstStyle/>
          <a:p>
            <a:r>
              <a:rPr lang="pl-PL" altLang="cs-CZ" sz="2800" b="1" dirty="0" smtClean="0"/>
              <a:t>Typy odchylek</a:t>
            </a:r>
            <a:endParaRPr lang="cs-CZ" altLang="cs-CZ" sz="2800" b="1" dirty="0"/>
          </a:p>
        </p:txBody>
      </p:sp>
      <p:sp>
        <p:nvSpPr>
          <p:cNvPr id="2" name="TextovéPole 1"/>
          <p:cNvSpPr txBox="1"/>
          <p:nvPr/>
        </p:nvSpPr>
        <p:spPr>
          <a:xfrm>
            <a:off x="395536" y="987574"/>
            <a:ext cx="7992888" cy="33547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cs-CZ" sz="2000" dirty="0" smtClean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400" dirty="0" smtClean="0"/>
              <a:t>Spotřební odchylka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cs-CZ" sz="2400" dirty="0" smtClean="0"/>
              <a:t>Rozpočtová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cs-CZ" sz="2400" dirty="0" smtClean="0"/>
              <a:t>Výkonnostní </a:t>
            </a:r>
            <a:endParaRPr lang="cs-CZ" sz="2400" dirty="0" smtClean="0"/>
          </a:p>
          <a:p>
            <a:pPr lvl="1" algn="just"/>
            <a:endParaRPr lang="cs-CZ" sz="2400" dirty="0" smtClean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400" dirty="0" smtClean="0"/>
              <a:t>Objemová odchylka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cs-CZ" sz="2400" dirty="0" err="1" smtClean="0"/>
              <a:t>Účinnostní</a:t>
            </a:r>
            <a:r>
              <a:rPr lang="cs-CZ" sz="2400" dirty="0" smtClean="0"/>
              <a:t> 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cs-CZ" sz="2400" dirty="0" smtClean="0"/>
              <a:t>Kapacitní 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endParaRPr lang="pl-PL" sz="2400" dirty="0"/>
          </a:p>
        </p:txBody>
      </p:sp>
    </p:spTree>
    <p:extLst>
      <p:ext uri="{BB962C8B-B14F-4D97-AF65-F5344CB8AC3E}">
        <p14:creationId xmlns:p14="http://schemas.microsoft.com/office/powerpoint/2010/main" val="2467194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059582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704856" cy="432047"/>
          </a:xfrm>
        </p:spPr>
        <p:txBody>
          <a:bodyPr/>
          <a:lstStyle/>
          <a:p>
            <a:r>
              <a:rPr lang="pl-PL" altLang="cs-CZ" sz="2800" b="1" dirty="0" smtClean="0"/>
              <a:t>Spotřební odchylka</a:t>
            </a:r>
            <a:endParaRPr lang="cs-CZ" altLang="cs-CZ" sz="2800" b="1" dirty="0"/>
          </a:p>
        </p:txBody>
      </p:sp>
      <p:sp>
        <p:nvSpPr>
          <p:cNvPr id="2" name="TextovéPole 1"/>
          <p:cNvSpPr txBox="1"/>
          <p:nvPr/>
        </p:nvSpPr>
        <p:spPr>
          <a:xfrm>
            <a:off x="395536" y="987574"/>
            <a:ext cx="7992888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cs-CZ" sz="2000" dirty="0" smtClean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400" dirty="0"/>
              <a:t>u variabilních </a:t>
            </a:r>
            <a:r>
              <a:rPr lang="cs-CZ" sz="2400" dirty="0" smtClean="0"/>
              <a:t>nákladů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cs-CZ" sz="2400" dirty="0" smtClean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400" dirty="0" smtClean="0"/>
              <a:t>ukazuje</a:t>
            </a:r>
            <a:r>
              <a:rPr lang="cs-CZ" sz="2400" dirty="0"/>
              <a:t>, zda ve vztahu ke skutečné </a:t>
            </a:r>
            <a:r>
              <a:rPr lang="cs-CZ" sz="2400" dirty="0" smtClean="0"/>
              <a:t>úrovni aktivity </a:t>
            </a:r>
            <a:r>
              <a:rPr lang="cs-CZ" sz="2400" dirty="0"/>
              <a:t>byly </a:t>
            </a:r>
            <a:r>
              <a:rPr lang="cs-CZ" sz="2400" dirty="0" smtClean="0"/>
              <a:t>plánované variabilní </a:t>
            </a:r>
            <a:r>
              <a:rPr lang="cs-CZ" sz="2400" dirty="0"/>
              <a:t>náklady vyšší nebo </a:t>
            </a:r>
            <a:r>
              <a:rPr lang="cs-CZ" sz="2400" dirty="0" smtClean="0"/>
              <a:t>nižší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cs-CZ" sz="2400" b="1" dirty="0" smtClean="0"/>
          </a:p>
        </p:txBody>
      </p:sp>
    </p:spTree>
    <p:extLst>
      <p:ext uri="{BB962C8B-B14F-4D97-AF65-F5344CB8AC3E}">
        <p14:creationId xmlns:p14="http://schemas.microsoft.com/office/powerpoint/2010/main" val="3480322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704856" cy="432047"/>
          </a:xfrm>
        </p:spPr>
        <p:txBody>
          <a:bodyPr/>
          <a:lstStyle/>
          <a:p>
            <a:r>
              <a:rPr lang="pl-PL" altLang="cs-CZ" sz="2800" b="1" dirty="0" smtClean="0"/>
              <a:t>Objemová odchylka</a:t>
            </a:r>
            <a:endParaRPr lang="cs-CZ" altLang="cs-CZ" sz="2800" b="1" dirty="0"/>
          </a:p>
        </p:txBody>
      </p:sp>
      <p:sp>
        <p:nvSpPr>
          <p:cNvPr id="2" name="TextovéPole 1"/>
          <p:cNvSpPr txBox="1"/>
          <p:nvPr/>
        </p:nvSpPr>
        <p:spPr>
          <a:xfrm>
            <a:off x="395536" y="987574"/>
            <a:ext cx="7992888" cy="29854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cs-CZ" sz="2000" dirty="0" smtClean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400" dirty="0" smtClean="0"/>
              <a:t>u </a:t>
            </a:r>
            <a:r>
              <a:rPr lang="cs-CZ" sz="2400" dirty="0"/>
              <a:t>fixních </a:t>
            </a:r>
            <a:r>
              <a:rPr lang="cs-CZ" sz="2400" dirty="0" smtClean="0"/>
              <a:t>nákladů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cs-CZ" sz="2400" dirty="0" smtClean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400" dirty="0" smtClean="0"/>
              <a:t>ukazuje</a:t>
            </a:r>
            <a:r>
              <a:rPr lang="cs-CZ" sz="2400" dirty="0"/>
              <a:t>, zda se vůbec </a:t>
            </a:r>
            <a:r>
              <a:rPr lang="cs-CZ" sz="2400" dirty="0" smtClean="0"/>
              <a:t>skutečné fixní </a:t>
            </a:r>
            <a:r>
              <a:rPr lang="cs-CZ" sz="2400" dirty="0"/>
              <a:t>náklady </a:t>
            </a:r>
            <a:r>
              <a:rPr lang="cs-CZ" sz="2400" dirty="0" smtClean="0"/>
              <a:t>liší od </a:t>
            </a:r>
            <a:r>
              <a:rPr lang="cs-CZ" sz="2400" dirty="0"/>
              <a:t>rozpočtovaných </a:t>
            </a:r>
            <a:r>
              <a:rPr lang="cs-CZ" sz="2400" dirty="0" smtClean="0"/>
              <a:t>(plánovaných) fixních nákladů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cs-CZ" sz="2400" dirty="0" smtClean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400" dirty="0"/>
              <a:t>u</a:t>
            </a:r>
            <a:r>
              <a:rPr lang="cs-CZ" sz="2400" dirty="0" smtClean="0"/>
              <a:t>kazuje,</a:t>
            </a:r>
            <a:r>
              <a:rPr lang="cs-CZ" sz="2400" dirty="0" smtClean="0"/>
              <a:t> </a:t>
            </a:r>
            <a:r>
              <a:rPr lang="cs-CZ" sz="2400" dirty="0"/>
              <a:t>jak objem produkce ovlivňuje podíl fixní režie na </a:t>
            </a:r>
            <a:r>
              <a:rPr lang="cs-CZ" sz="2400" dirty="0" smtClean="0"/>
              <a:t>jednotku produkce</a:t>
            </a:r>
            <a:endParaRPr lang="pl-PL" sz="2400" dirty="0"/>
          </a:p>
        </p:txBody>
      </p:sp>
    </p:spTree>
    <p:extLst>
      <p:ext uri="{BB962C8B-B14F-4D97-AF65-F5344CB8AC3E}">
        <p14:creationId xmlns:p14="http://schemas.microsoft.com/office/powerpoint/2010/main" val="894820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488832" cy="432047"/>
          </a:xfrm>
        </p:spPr>
        <p:txBody>
          <a:bodyPr/>
          <a:lstStyle/>
          <a:p>
            <a:r>
              <a:rPr lang="pl-PL" altLang="cs-CZ" sz="3200" b="1" dirty="0" smtClean="0"/>
              <a:t>Norma</a:t>
            </a:r>
            <a:endParaRPr lang="cs-CZ" altLang="cs-CZ" sz="3200" b="1" dirty="0"/>
          </a:p>
        </p:txBody>
      </p:sp>
      <p:sp>
        <p:nvSpPr>
          <p:cNvPr id="2" name="TextovéPole 1"/>
          <p:cNvSpPr txBox="1"/>
          <p:nvPr/>
        </p:nvSpPr>
        <p:spPr>
          <a:xfrm>
            <a:off x="395536" y="1059582"/>
            <a:ext cx="8228305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000" dirty="0" smtClean="0"/>
              <a:t>je </a:t>
            </a:r>
            <a:r>
              <a:rPr lang="cs-CZ" sz="2000" dirty="0"/>
              <a:t>obvykle užší než </a:t>
            </a:r>
            <a:r>
              <a:rPr lang="cs-CZ" sz="2000" dirty="0" smtClean="0"/>
              <a:t>standard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cs-CZ" sz="2000" dirty="0" smtClean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000" dirty="0" smtClean="0"/>
              <a:t>směrná </a:t>
            </a:r>
            <a:r>
              <a:rPr lang="cs-CZ" sz="2000" dirty="0"/>
              <a:t>veličina </a:t>
            </a:r>
            <a:r>
              <a:rPr lang="cs-CZ" sz="2000" dirty="0" smtClean="0"/>
              <a:t>se vyjadřuje </a:t>
            </a:r>
            <a:r>
              <a:rPr lang="cs-CZ" sz="2000" dirty="0"/>
              <a:t>pomocí naturálních jednotek, pro tyto naturální </a:t>
            </a:r>
            <a:r>
              <a:rPr lang="cs-CZ" sz="2000" dirty="0" smtClean="0"/>
              <a:t>jednotky jsou stanoveny normované </a:t>
            </a:r>
            <a:r>
              <a:rPr lang="cs-CZ" sz="2000" dirty="0"/>
              <a:t>ceny, pomocí nichž stanovíme normu v </a:t>
            </a:r>
            <a:r>
              <a:rPr lang="cs-CZ" sz="2000" dirty="0" smtClean="0"/>
              <a:t>peněžních jednotkách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cs-CZ" sz="2000" dirty="0" smtClean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000" dirty="0" smtClean="0"/>
              <a:t>za </a:t>
            </a:r>
            <a:r>
              <a:rPr lang="cs-CZ" sz="2000" b="1" dirty="0"/>
              <a:t>stanovení normy v naturálních jednotkách </a:t>
            </a:r>
            <a:r>
              <a:rPr lang="cs-CZ" sz="2000" dirty="0"/>
              <a:t>obvykle odpovídá </a:t>
            </a:r>
            <a:r>
              <a:rPr lang="cs-CZ" sz="2000" b="1" dirty="0" smtClean="0"/>
              <a:t>technická příprava výroby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97920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704856" cy="432047"/>
          </a:xfrm>
        </p:spPr>
        <p:txBody>
          <a:bodyPr/>
          <a:lstStyle/>
          <a:p>
            <a:r>
              <a:rPr lang="pl-PL" altLang="cs-CZ" b="1" dirty="0" smtClean="0"/>
              <a:t>Typy odchylek</a:t>
            </a:r>
            <a:endParaRPr lang="cs-CZ" altLang="cs-CZ" b="1" dirty="0"/>
          </a:p>
        </p:txBody>
      </p:sp>
      <p:sp>
        <p:nvSpPr>
          <p:cNvPr id="2" name="TextovéPole 1"/>
          <p:cNvSpPr txBox="1"/>
          <p:nvPr/>
        </p:nvSpPr>
        <p:spPr>
          <a:xfrm>
            <a:off x="395536" y="987574"/>
            <a:ext cx="8496944" cy="35283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000" dirty="0" smtClean="0"/>
              <a:t>U </a:t>
            </a:r>
            <a:r>
              <a:rPr lang="cs-CZ" sz="2000" dirty="0"/>
              <a:t>variabilních nákladů se spotřební odchylka </a:t>
            </a:r>
            <a:r>
              <a:rPr lang="cs-CZ" sz="2000" dirty="0" smtClean="0"/>
              <a:t>rozkládá na:</a:t>
            </a:r>
          </a:p>
          <a:p>
            <a:pPr algn="just"/>
            <a:endParaRPr lang="cs-CZ" sz="2000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000" b="1" dirty="0" smtClean="0"/>
              <a:t>rozpočtovou </a:t>
            </a:r>
            <a:r>
              <a:rPr lang="cs-CZ" sz="2000" b="1" dirty="0" smtClean="0"/>
              <a:t>odchylku</a:t>
            </a:r>
            <a:endParaRPr lang="cs-CZ" sz="2000" dirty="0"/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cs-CZ" sz="2000" dirty="0" smtClean="0"/>
              <a:t>určuje</a:t>
            </a:r>
            <a:r>
              <a:rPr lang="cs-CZ" sz="2000" dirty="0"/>
              <a:t>, o kolik je skutečná režie </a:t>
            </a:r>
            <a:r>
              <a:rPr lang="cs-CZ" sz="2000" dirty="0" smtClean="0"/>
              <a:t>variabilních nákladů větší </a:t>
            </a:r>
            <a:r>
              <a:rPr lang="cs-CZ" sz="2000" dirty="0"/>
              <a:t>nebo menší než </a:t>
            </a:r>
            <a:r>
              <a:rPr lang="cs-CZ" sz="2000" dirty="0" smtClean="0"/>
              <a:t>rozpočtované variabilní </a:t>
            </a:r>
            <a:r>
              <a:rPr lang="cs-CZ" sz="2000" dirty="0"/>
              <a:t>náklady zahrnuté ve variantním rozpočtu, který je přepočtený pro </a:t>
            </a:r>
            <a:r>
              <a:rPr lang="cs-CZ" sz="2000" dirty="0" smtClean="0"/>
              <a:t>skutečnou úroveň aktivity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cs-CZ" sz="2000" dirty="0" smtClean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000" b="1" dirty="0" smtClean="0"/>
              <a:t>výkonnostní </a:t>
            </a:r>
            <a:r>
              <a:rPr lang="cs-CZ" sz="2000" b="1" dirty="0" smtClean="0"/>
              <a:t>odchylku</a:t>
            </a:r>
            <a:endParaRPr lang="cs-CZ" sz="2000" dirty="0"/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cs-CZ" sz="2000" dirty="0" smtClean="0"/>
              <a:t>ukazuje</a:t>
            </a:r>
            <a:r>
              <a:rPr lang="cs-CZ" sz="2000" dirty="0"/>
              <a:t>, kolik variabilních nákladů bylo neúčelně </a:t>
            </a:r>
            <a:r>
              <a:rPr lang="cs-CZ" sz="2000" dirty="0" smtClean="0"/>
              <a:t>vynaloženo na </a:t>
            </a:r>
            <a:r>
              <a:rPr lang="cs-CZ" sz="2000" dirty="0"/>
              <a:t>některou z neproduktivních aktivit jako jsou výroba zmetků a jejich </a:t>
            </a:r>
            <a:r>
              <a:rPr lang="cs-CZ" sz="2000" dirty="0" smtClean="0"/>
              <a:t>opravy</a:t>
            </a:r>
            <a:endParaRPr lang="pl-PL" sz="2000" dirty="0"/>
          </a:p>
        </p:txBody>
      </p:sp>
    </p:spTree>
    <p:extLst>
      <p:ext uri="{BB962C8B-B14F-4D97-AF65-F5344CB8AC3E}">
        <p14:creationId xmlns:p14="http://schemas.microsoft.com/office/powerpoint/2010/main" val="2761875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82920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704856" cy="432047"/>
          </a:xfrm>
        </p:spPr>
        <p:txBody>
          <a:bodyPr/>
          <a:lstStyle/>
          <a:p>
            <a:r>
              <a:rPr lang="pl-PL" altLang="cs-CZ" b="1" dirty="0" smtClean="0"/>
              <a:t>Typy odchylek</a:t>
            </a:r>
            <a:endParaRPr lang="cs-CZ" altLang="cs-CZ" b="1" dirty="0"/>
          </a:p>
        </p:txBody>
      </p:sp>
      <p:sp>
        <p:nvSpPr>
          <p:cNvPr id="2" name="TextovéPole 1"/>
          <p:cNvSpPr txBox="1"/>
          <p:nvPr/>
        </p:nvSpPr>
        <p:spPr>
          <a:xfrm>
            <a:off x="395536" y="987574"/>
            <a:ext cx="8424936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000" dirty="0" smtClean="0"/>
              <a:t>Objemová </a:t>
            </a:r>
            <a:r>
              <a:rPr lang="cs-CZ" sz="2000" dirty="0"/>
              <a:t>odchylka u fixních nákladů se rozkládá navíc na</a:t>
            </a:r>
            <a:r>
              <a:rPr lang="cs-CZ" sz="2000" dirty="0" smtClean="0"/>
              <a:t>:</a:t>
            </a:r>
          </a:p>
          <a:p>
            <a:pPr algn="just"/>
            <a:endParaRPr lang="cs-CZ" sz="2000" dirty="0" smtClean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000" b="1" dirty="0" err="1" smtClean="0"/>
              <a:t>účinnostní</a:t>
            </a:r>
            <a:r>
              <a:rPr lang="cs-CZ" sz="2000" b="1" dirty="0" smtClean="0"/>
              <a:t> </a:t>
            </a:r>
            <a:r>
              <a:rPr lang="cs-CZ" sz="2000" b="1" dirty="0" smtClean="0"/>
              <a:t>odchylku</a:t>
            </a:r>
            <a:endParaRPr lang="cs-CZ" sz="2000" dirty="0"/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cs-CZ" sz="2000" dirty="0" smtClean="0"/>
              <a:t>ukazuje </a:t>
            </a:r>
            <a:r>
              <a:rPr lang="cs-CZ" sz="2000" dirty="0"/>
              <a:t>naopak důsledky dopadu neproduktivní činnosti na </a:t>
            </a:r>
            <a:r>
              <a:rPr lang="cs-CZ" sz="2000" dirty="0" smtClean="0"/>
              <a:t>fixní náklady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cs-CZ" sz="2000" b="1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000" b="1" dirty="0" smtClean="0"/>
              <a:t>kapacitní </a:t>
            </a:r>
            <a:r>
              <a:rPr lang="cs-CZ" sz="2000" b="1" dirty="0" smtClean="0"/>
              <a:t>odchylku</a:t>
            </a:r>
            <a:endParaRPr lang="cs-CZ" sz="2000" dirty="0"/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cs-CZ" sz="2000" dirty="0" smtClean="0"/>
              <a:t>vzniká </a:t>
            </a:r>
            <a:r>
              <a:rPr lang="cs-CZ" sz="2000" dirty="0"/>
              <a:t>v důsledku nižší nebo vyšší úrovně celkové aktivity, </a:t>
            </a:r>
            <a:r>
              <a:rPr lang="cs-CZ" sz="2000" dirty="0" smtClean="0"/>
              <a:t>než je </a:t>
            </a:r>
            <a:r>
              <a:rPr lang="cs-CZ" sz="2000" dirty="0"/>
              <a:t>stanoveno v rozpočtu režie, bez přihlédnutí k tomu, zda se jedná o produktivní nebo </a:t>
            </a:r>
            <a:r>
              <a:rPr lang="cs-CZ" sz="2000" dirty="0" smtClean="0"/>
              <a:t>neproduktivní činnost</a:t>
            </a:r>
          </a:p>
          <a:p>
            <a:endParaRPr lang="pl-PL" sz="2000" dirty="0"/>
          </a:p>
        </p:txBody>
      </p:sp>
    </p:spTree>
    <p:extLst>
      <p:ext uri="{BB962C8B-B14F-4D97-AF65-F5344CB8AC3E}">
        <p14:creationId xmlns:p14="http://schemas.microsoft.com/office/powerpoint/2010/main" val="983958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704856" cy="432047"/>
          </a:xfrm>
        </p:spPr>
        <p:txBody>
          <a:bodyPr/>
          <a:lstStyle/>
          <a:p>
            <a:r>
              <a:rPr lang="pl-PL" altLang="cs-CZ" sz="3200" b="1" dirty="0" smtClean="0"/>
              <a:t>Typy odchylek</a:t>
            </a:r>
            <a:endParaRPr lang="cs-CZ" altLang="cs-CZ" sz="3200" b="1" dirty="0"/>
          </a:p>
        </p:txBody>
      </p:sp>
      <p:sp>
        <p:nvSpPr>
          <p:cNvPr id="2" name="TextovéPole 1"/>
          <p:cNvSpPr txBox="1"/>
          <p:nvPr/>
        </p:nvSpPr>
        <p:spPr>
          <a:xfrm>
            <a:off x="395536" y="987574"/>
            <a:ext cx="7416824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/>
              <a:t>Kapacitní odchylka </a:t>
            </a:r>
            <a:r>
              <a:rPr lang="cs-CZ" sz="2000" dirty="0"/>
              <a:t>se někdy navíc člení na podrobnější typy</a:t>
            </a:r>
            <a:r>
              <a:rPr lang="cs-CZ" sz="2000" dirty="0" smtClean="0"/>
              <a:t>:</a:t>
            </a:r>
          </a:p>
          <a:p>
            <a:endParaRPr lang="cs-CZ" sz="2000" dirty="0"/>
          </a:p>
          <a:p>
            <a:r>
              <a:rPr lang="cs-CZ" sz="2000" dirty="0"/>
              <a:t>• odchylka z prostojů,</a:t>
            </a:r>
          </a:p>
          <a:p>
            <a:r>
              <a:rPr lang="cs-CZ" sz="2000" dirty="0"/>
              <a:t>• odchylka z kalendářních rozdílů,</a:t>
            </a:r>
          </a:p>
          <a:p>
            <a:r>
              <a:rPr lang="cs-CZ" sz="2000" dirty="0"/>
              <a:t>• odchylka z nevyužívané kapacity</a:t>
            </a:r>
            <a:r>
              <a:rPr lang="cs-CZ" sz="2000" dirty="0" smtClean="0"/>
              <a:t>.</a:t>
            </a:r>
          </a:p>
          <a:p>
            <a:endParaRPr lang="cs-CZ" sz="2000" dirty="0"/>
          </a:p>
          <a:p>
            <a:r>
              <a:rPr lang="cs-CZ" sz="2000" dirty="0"/>
              <a:t>U kapacitní odchylky je třeba dále rozlišovat, jestli se odvozuje od</a:t>
            </a:r>
            <a:r>
              <a:rPr lang="cs-CZ" sz="2000" dirty="0" smtClean="0"/>
              <a:t>:</a:t>
            </a:r>
          </a:p>
          <a:p>
            <a:endParaRPr lang="cs-CZ" sz="2000" dirty="0"/>
          </a:p>
          <a:p>
            <a:r>
              <a:rPr lang="cs-CZ" sz="2000" dirty="0"/>
              <a:t>• optimálního využití kapacity, nebo</a:t>
            </a:r>
          </a:p>
          <a:p>
            <a:r>
              <a:rPr lang="cs-CZ" sz="2000" dirty="0"/>
              <a:t>• plánovaného využití v daném období.</a:t>
            </a:r>
            <a:endParaRPr lang="pl-PL" sz="2000" dirty="0"/>
          </a:p>
        </p:txBody>
      </p:sp>
    </p:spTree>
    <p:extLst>
      <p:ext uri="{BB962C8B-B14F-4D97-AF65-F5344CB8AC3E}">
        <p14:creationId xmlns:p14="http://schemas.microsoft.com/office/powerpoint/2010/main" val="600510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704856" cy="432047"/>
          </a:xfrm>
        </p:spPr>
        <p:txBody>
          <a:bodyPr/>
          <a:lstStyle/>
          <a:p>
            <a:r>
              <a:rPr lang="pl-PL" altLang="cs-CZ" sz="3200" b="1" dirty="0" smtClean="0"/>
              <a:t>Určení odpovědnosti za odchylky</a:t>
            </a:r>
            <a:endParaRPr lang="cs-CZ" altLang="cs-CZ" sz="3200" b="1" dirty="0"/>
          </a:p>
        </p:txBody>
      </p:sp>
      <p:sp>
        <p:nvSpPr>
          <p:cNvPr id="2" name="TextovéPole 1"/>
          <p:cNvSpPr txBox="1"/>
          <p:nvPr/>
        </p:nvSpPr>
        <p:spPr>
          <a:xfrm>
            <a:off x="395536" y="1275606"/>
            <a:ext cx="8136904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b="1" dirty="0" smtClean="0"/>
              <a:t>rozpočtová </a:t>
            </a:r>
            <a:r>
              <a:rPr lang="cs-CZ" sz="2400" b="1" dirty="0"/>
              <a:t>odchylka </a:t>
            </a:r>
            <a:r>
              <a:rPr lang="cs-CZ" sz="2400" dirty="0"/>
              <a:t>– obvykle je v odpovědnosti útvaru, ve kterém </a:t>
            </a:r>
            <a:r>
              <a:rPr lang="cs-CZ" sz="2400" dirty="0" smtClean="0"/>
              <a:t>vznikla</a:t>
            </a:r>
          </a:p>
          <a:p>
            <a:endParaRPr lang="cs-CZ" sz="2400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400" b="1" dirty="0" smtClean="0"/>
              <a:t>výkonnostní </a:t>
            </a:r>
            <a:r>
              <a:rPr lang="cs-CZ" sz="2400" b="1" dirty="0"/>
              <a:t>a </a:t>
            </a:r>
            <a:r>
              <a:rPr lang="cs-CZ" sz="2400" b="1" dirty="0" err="1"/>
              <a:t>účinnostní</a:t>
            </a:r>
            <a:r>
              <a:rPr lang="cs-CZ" sz="2400" b="1" dirty="0"/>
              <a:t> odchylka </a:t>
            </a:r>
            <a:r>
              <a:rPr lang="cs-CZ" sz="2400" dirty="0"/>
              <a:t>– protože se váže </a:t>
            </a:r>
            <a:r>
              <a:rPr lang="cs-CZ" sz="2400" dirty="0" smtClean="0"/>
              <a:t>k neproduktivnímu </a:t>
            </a:r>
            <a:r>
              <a:rPr lang="cs-CZ" sz="2400" dirty="0"/>
              <a:t>využití </a:t>
            </a:r>
            <a:r>
              <a:rPr lang="cs-CZ" sz="2400" dirty="0" smtClean="0"/>
              <a:t>kapacity, vystavují </a:t>
            </a:r>
            <a:r>
              <a:rPr lang="cs-CZ" sz="2400" dirty="0"/>
              <a:t>se pro tyto případy samostatné doklady (mzdové doklady, hlášení zmetků, </a:t>
            </a:r>
            <a:r>
              <a:rPr lang="cs-CZ" sz="2400" dirty="0" err="1" smtClean="0"/>
              <a:t>odchylkové</a:t>
            </a:r>
            <a:r>
              <a:rPr lang="cs-CZ" sz="2400" dirty="0"/>
              <a:t> </a:t>
            </a:r>
            <a:r>
              <a:rPr lang="cs-CZ" sz="2400" dirty="0" smtClean="0"/>
              <a:t>doklady </a:t>
            </a:r>
            <a:r>
              <a:rPr lang="cs-CZ" sz="2400" dirty="0"/>
              <a:t>a další), u kterých lze stanovit individuální </a:t>
            </a:r>
            <a:r>
              <a:rPr lang="cs-CZ" sz="2400" dirty="0" smtClean="0"/>
              <a:t>odpovědnost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456952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704856" cy="432047"/>
          </a:xfrm>
        </p:spPr>
        <p:txBody>
          <a:bodyPr/>
          <a:lstStyle/>
          <a:p>
            <a:r>
              <a:rPr lang="pl-PL" altLang="cs-CZ" sz="3200" b="1" dirty="0" smtClean="0"/>
              <a:t>Určení odpovědnosti za odchylky</a:t>
            </a:r>
            <a:endParaRPr lang="cs-CZ" altLang="cs-CZ" sz="3200" b="1" dirty="0"/>
          </a:p>
        </p:txBody>
      </p:sp>
      <p:sp>
        <p:nvSpPr>
          <p:cNvPr id="2" name="TextovéPole 1"/>
          <p:cNvSpPr txBox="1"/>
          <p:nvPr/>
        </p:nvSpPr>
        <p:spPr>
          <a:xfrm>
            <a:off x="395536" y="987574"/>
            <a:ext cx="828092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endParaRPr lang="cs-CZ" sz="2400" b="1" dirty="0" smtClean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400" b="1" dirty="0" smtClean="0"/>
              <a:t>kapacitní </a:t>
            </a:r>
            <a:r>
              <a:rPr lang="cs-CZ" sz="2400" b="1" dirty="0"/>
              <a:t>odchylka </a:t>
            </a:r>
            <a:r>
              <a:rPr lang="cs-CZ" sz="2400" dirty="0"/>
              <a:t>– obvykle bývá v odpovědnosti vedení podniku (závodu, </a:t>
            </a:r>
            <a:r>
              <a:rPr lang="cs-CZ" sz="2400" dirty="0" smtClean="0"/>
              <a:t>oddělení) podle </a:t>
            </a:r>
            <a:r>
              <a:rPr lang="cs-CZ" sz="2400" dirty="0"/>
              <a:t>podmínek konkrétního </a:t>
            </a:r>
            <a:r>
              <a:rPr lang="cs-CZ" sz="2400" dirty="0" smtClean="0"/>
              <a:t>podniku</a:t>
            </a:r>
          </a:p>
          <a:p>
            <a:pPr algn="just"/>
            <a:endParaRPr lang="cs-CZ" sz="2400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400" b="1" dirty="0" smtClean="0"/>
              <a:t>odchylky </a:t>
            </a:r>
            <a:r>
              <a:rPr lang="cs-CZ" sz="2400" b="1" dirty="0"/>
              <a:t>z prostojů </a:t>
            </a:r>
            <a:r>
              <a:rPr lang="cs-CZ" sz="2400" dirty="0"/>
              <a:t>nebo z jiného neproduktivního užití kapacity - obvykle je </a:t>
            </a:r>
            <a:r>
              <a:rPr lang="cs-CZ" sz="2400" dirty="0" smtClean="0"/>
              <a:t>můžeme rozlišovat </a:t>
            </a:r>
            <a:r>
              <a:rPr lang="cs-CZ" sz="2400" dirty="0"/>
              <a:t>podle odpovědnosti </a:t>
            </a:r>
            <a:r>
              <a:rPr lang="cs-CZ" sz="2400" dirty="0" smtClean="0"/>
              <a:t>v daném útvaru</a:t>
            </a:r>
            <a:endParaRPr lang="pl-PL" sz="2400" dirty="0"/>
          </a:p>
        </p:txBody>
      </p:sp>
    </p:spTree>
    <p:extLst>
      <p:ext uri="{BB962C8B-B14F-4D97-AF65-F5344CB8AC3E}">
        <p14:creationId xmlns:p14="http://schemas.microsoft.com/office/powerpoint/2010/main" val="3784802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55576" y="2067694"/>
            <a:ext cx="6696744" cy="1368152"/>
          </a:xfrm>
        </p:spPr>
        <p:txBody>
          <a:bodyPr/>
          <a:lstStyle/>
          <a:p>
            <a:pPr algn="ctr"/>
            <a:r>
              <a:rPr lang="cs-CZ" altLang="cs-CZ" sz="4000" b="1" dirty="0" smtClean="0">
                <a:solidFill>
                  <a:srgbClr val="00544D"/>
                </a:solidFill>
              </a:rPr>
              <a:t>Děkuji za pozornost </a:t>
            </a:r>
            <a:endParaRPr lang="cs-CZ" sz="4000" b="1" dirty="0"/>
          </a:p>
        </p:txBody>
      </p:sp>
    </p:spTree>
    <p:extLst>
      <p:ext uri="{BB962C8B-B14F-4D97-AF65-F5344CB8AC3E}">
        <p14:creationId xmlns:p14="http://schemas.microsoft.com/office/powerpoint/2010/main" val="1394438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23479"/>
            <a:ext cx="7776864" cy="576064"/>
          </a:xfrm>
        </p:spPr>
        <p:txBody>
          <a:bodyPr/>
          <a:lstStyle/>
          <a:p>
            <a:r>
              <a:rPr lang="cs-CZ" altLang="cs-CZ" sz="3200" b="1" dirty="0" smtClean="0"/>
              <a:t>Normy</a:t>
            </a:r>
            <a:endParaRPr lang="cs-CZ" altLang="cs-CZ" sz="3200" b="1" dirty="0"/>
          </a:p>
        </p:txBody>
      </p:sp>
      <p:sp>
        <p:nvSpPr>
          <p:cNvPr id="2" name="TextovéPole 1"/>
          <p:cNvSpPr txBox="1"/>
          <p:nvPr/>
        </p:nvSpPr>
        <p:spPr>
          <a:xfrm>
            <a:off x="395536" y="1194632"/>
            <a:ext cx="8064896" cy="39395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000" dirty="0"/>
              <a:t>ve většině případů </a:t>
            </a:r>
            <a:r>
              <a:rPr lang="cs-CZ" sz="2000" dirty="0" smtClean="0"/>
              <a:t>se používá </a:t>
            </a:r>
            <a:r>
              <a:rPr lang="cs-CZ" sz="2000" dirty="0"/>
              <a:t>u rozpočtování přímých </a:t>
            </a:r>
            <a:r>
              <a:rPr lang="cs-CZ" sz="2000" dirty="0" smtClean="0"/>
              <a:t>nákladů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sz="20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000" dirty="0" smtClean="0"/>
              <a:t>jedná </a:t>
            </a:r>
            <a:r>
              <a:rPr lang="cs-CZ" sz="2000" dirty="0"/>
              <a:t>se o vztahovou či směrnou veličinu týkající se například spotřeby materiálu, práce apod., která je vyjádřena v naturálních </a:t>
            </a:r>
            <a:r>
              <a:rPr lang="cs-CZ" sz="2000" dirty="0" smtClean="0"/>
              <a:t>jednotkách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sz="20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000" dirty="0" smtClean="0"/>
              <a:t>následně </a:t>
            </a:r>
            <a:r>
              <a:rPr lang="cs-CZ" sz="2000" dirty="0"/>
              <a:t>je skrze vztahovou veličinu převedena na peněžní </a:t>
            </a:r>
            <a:r>
              <a:rPr lang="cs-CZ" sz="2000" dirty="0" smtClean="0"/>
              <a:t>jednotky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sz="20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000" dirty="0" smtClean="0"/>
              <a:t>příkladem </a:t>
            </a:r>
            <a:r>
              <a:rPr lang="cs-CZ" sz="2000" dirty="0"/>
              <a:t>může být například hodina, kg, </a:t>
            </a:r>
            <a:r>
              <a:rPr lang="cs-CZ" sz="2000" dirty="0" smtClean="0"/>
              <a:t>kWh</a:t>
            </a:r>
            <a:r>
              <a:rPr lang="cs-CZ" sz="2000" dirty="0"/>
              <a:t> </a:t>
            </a:r>
            <a:r>
              <a:rPr lang="cs-CZ" sz="2000" dirty="0" smtClean="0"/>
              <a:t>apod.</a:t>
            </a:r>
            <a:endParaRPr lang="cs-CZ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pl-PL" dirty="0" smtClean="0"/>
          </a:p>
        </p:txBody>
      </p:sp>
    </p:spTree>
    <p:extLst>
      <p:ext uri="{BB962C8B-B14F-4D97-AF65-F5344CB8AC3E}">
        <p14:creationId xmlns:p14="http://schemas.microsoft.com/office/powerpoint/2010/main" val="2715384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488832" cy="432047"/>
          </a:xfrm>
        </p:spPr>
        <p:txBody>
          <a:bodyPr/>
          <a:lstStyle/>
          <a:p>
            <a:r>
              <a:rPr lang="pl-PL" altLang="cs-CZ" sz="3200" b="1" dirty="0" smtClean="0"/>
              <a:t>Standard</a:t>
            </a:r>
            <a:endParaRPr lang="cs-CZ" altLang="cs-CZ" sz="3200" b="1" dirty="0"/>
          </a:p>
        </p:txBody>
      </p:sp>
      <p:sp>
        <p:nvSpPr>
          <p:cNvPr id="2" name="TextovéPole 1"/>
          <p:cNvSpPr txBox="1"/>
          <p:nvPr/>
        </p:nvSpPr>
        <p:spPr>
          <a:xfrm>
            <a:off x="376142" y="969081"/>
            <a:ext cx="8084289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000" dirty="0"/>
              <a:t>j</a:t>
            </a:r>
            <a:r>
              <a:rPr lang="cs-CZ" sz="2000" dirty="0" smtClean="0"/>
              <a:t>e chápán šířeji než norma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cs-CZ" sz="2000" dirty="0" smtClean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000" dirty="0" smtClean="0"/>
              <a:t>norma </a:t>
            </a:r>
            <a:r>
              <a:rPr lang="cs-CZ" sz="2000" dirty="0"/>
              <a:t>se převážně používá </a:t>
            </a:r>
            <a:r>
              <a:rPr lang="cs-CZ" sz="2000" dirty="0" smtClean="0"/>
              <a:t>pro označení </a:t>
            </a:r>
            <a:r>
              <a:rPr lang="cs-CZ" sz="2000" dirty="0"/>
              <a:t>přímých (jednicových) nákladů, pojem standard </a:t>
            </a:r>
            <a:r>
              <a:rPr lang="cs-CZ" sz="2000" b="1" dirty="0"/>
              <a:t>zahrnuje i režijní náklady</a:t>
            </a:r>
            <a:r>
              <a:rPr lang="cs-CZ" sz="2000" dirty="0"/>
              <a:t>, </a:t>
            </a:r>
            <a:r>
              <a:rPr lang="cs-CZ" sz="2000" dirty="0" smtClean="0"/>
              <a:t>kdy funkci </a:t>
            </a:r>
            <a:r>
              <a:rPr lang="cs-CZ" sz="2000" dirty="0"/>
              <a:t>standardu plní rozpočet režijních </a:t>
            </a:r>
            <a:r>
              <a:rPr lang="cs-CZ" sz="2000" dirty="0" smtClean="0"/>
              <a:t>nákladů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cs-CZ" sz="2000" dirty="0" smtClean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000" dirty="0" smtClean="0"/>
              <a:t>mezi </a:t>
            </a:r>
            <a:r>
              <a:rPr lang="cs-CZ" sz="2000" dirty="0"/>
              <a:t>standardy se zahrnují i další </a:t>
            </a:r>
            <a:r>
              <a:rPr lang="cs-CZ" sz="2000" dirty="0" smtClean="0"/>
              <a:t>směrné veličiny</a:t>
            </a:r>
            <a:r>
              <a:rPr lang="cs-CZ" sz="2000" dirty="0"/>
              <a:t>, kterými mohou být cena materiálu, výrobku, mzdová sazba, ale i standardní </a:t>
            </a:r>
            <a:r>
              <a:rPr lang="cs-CZ" sz="2000" dirty="0" smtClean="0"/>
              <a:t>kapacita, standardní </a:t>
            </a:r>
            <a:r>
              <a:rPr lang="cs-CZ" sz="2000" dirty="0"/>
              <a:t>objem výroby nebo </a:t>
            </a:r>
            <a:r>
              <a:rPr lang="cs-CZ" sz="2000" dirty="0" smtClean="0"/>
              <a:t>prodeje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cs-CZ" sz="2000" dirty="0" smtClean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000" dirty="0" smtClean="0"/>
              <a:t>protože </a:t>
            </a:r>
            <a:r>
              <a:rPr lang="cs-CZ" sz="2000" dirty="0"/>
              <a:t>se stanovuje standard pro objem </a:t>
            </a:r>
            <a:r>
              <a:rPr lang="cs-CZ" sz="2000" dirty="0" smtClean="0"/>
              <a:t>výroby (prodeje</a:t>
            </a:r>
            <a:r>
              <a:rPr lang="cs-CZ" sz="2000" dirty="0"/>
              <a:t>), stanoví se nepřímo i standardní </a:t>
            </a:r>
            <a:r>
              <a:rPr lang="cs-CZ" sz="2000" dirty="0" smtClean="0"/>
              <a:t>výnosy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544682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8064896" cy="504055"/>
          </a:xfrm>
        </p:spPr>
        <p:txBody>
          <a:bodyPr/>
          <a:lstStyle/>
          <a:p>
            <a:r>
              <a:rPr lang="pl-PL" altLang="cs-CZ" sz="3200" b="1" dirty="0" smtClean="0"/>
              <a:t>Metoda standardních nákladů</a:t>
            </a:r>
            <a:endParaRPr lang="cs-CZ" altLang="cs-CZ" sz="3200" b="1" dirty="0"/>
          </a:p>
        </p:txBody>
      </p:sp>
      <p:sp>
        <p:nvSpPr>
          <p:cNvPr id="2" name="TextovéPole 1"/>
          <p:cNvSpPr txBox="1"/>
          <p:nvPr/>
        </p:nvSpPr>
        <p:spPr>
          <a:xfrm>
            <a:off x="376142" y="969081"/>
            <a:ext cx="8228306" cy="32588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 smtClean="0"/>
              <a:t>komplexní </a:t>
            </a:r>
            <a:r>
              <a:rPr lang="cs-CZ" sz="2000" dirty="0"/>
              <a:t>metoda řízení nákladů, případně výnosů ve </a:t>
            </a:r>
            <a:r>
              <a:rPr lang="cs-CZ" sz="2000" dirty="0" smtClean="0"/>
              <a:t>vnitropodnikovém pojetí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0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/>
              <a:t>využívá všechny základní prvky manažerského </a:t>
            </a:r>
            <a:r>
              <a:rPr lang="cs-CZ" sz="2000" dirty="0" smtClean="0"/>
              <a:t>účetnictví, a to: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000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sz="2000" dirty="0" smtClean="0"/>
              <a:t>účtování </a:t>
            </a:r>
            <a:r>
              <a:rPr lang="cs-CZ" sz="2000" b="1" dirty="0"/>
              <a:t>nákladů</a:t>
            </a:r>
            <a:r>
              <a:rPr lang="cs-CZ" sz="2000" dirty="0"/>
              <a:t>, případně i </a:t>
            </a:r>
            <a:r>
              <a:rPr lang="cs-CZ" sz="2000" dirty="0" smtClean="0"/>
              <a:t>výnosů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sz="2000" b="1" dirty="0" smtClean="0"/>
              <a:t>kalkulace</a:t>
            </a:r>
            <a:endParaRPr lang="cs-CZ" sz="2000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sz="2000" b="1" dirty="0" smtClean="0"/>
              <a:t>rozpočtování</a:t>
            </a:r>
            <a:endParaRPr lang="cs-CZ" sz="2000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sz="2000" dirty="0" smtClean="0"/>
              <a:t>vnitropodnikové </a:t>
            </a:r>
            <a:r>
              <a:rPr lang="cs-CZ" sz="2000" b="1" dirty="0"/>
              <a:t>odpovědnostní </a:t>
            </a:r>
            <a:r>
              <a:rPr lang="cs-CZ" sz="2000" dirty="0" smtClean="0"/>
              <a:t>účetnictví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sz="2000" dirty="0" smtClean="0"/>
              <a:t>rozbor </a:t>
            </a:r>
            <a:r>
              <a:rPr lang="cs-CZ" sz="2000" dirty="0"/>
              <a:t>a poskytování </a:t>
            </a:r>
            <a:r>
              <a:rPr lang="cs-CZ" sz="2000" b="1" dirty="0"/>
              <a:t>informací pro </a:t>
            </a:r>
            <a:r>
              <a:rPr lang="cs-CZ" sz="2000" b="1" dirty="0" smtClean="0"/>
              <a:t>rozhodování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009575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920880" cy="562612"/>
          </a:xfrm>
        </p:spPr>
        <p:txBody>
          <a:bodyPr/>
          <a:lstStyle/>
          <a:p>
            <a:r>
              <a:rPr lang="pl-PL" altLang="cs-CZ" sz="3200" b="1" dirty="0" smtClean="0"/>
              <a:t>Cíle metody standarních nákladů</a:t>
            </a:r>
            <a:endParaRPr lang="cs-CZ" altLang="cs-CZ" sz="3200" b="1" dirty="0"/>
          </a:p>
        </p:txBody>
      </p:sp>
      <p:sp>
        <p:nvSpPr>
          <p:cNvPr id="2" name="TextovéPole 1"/>
          <p:cNvSpPr txBox="1"/>
          <p:nvPr/>
        </p:nvSpPr>
        <p:spPr>
          <a:xfrm>
            <a:off x="611560" y="1275606"/>
            <a:ext cx="7416824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/>
              <a:t>p</a:t>
            </a:r>
            <a:r>
              <a:rPr lang="cs-CZ" sz="2000" dirty="0" smtClean="0"/>
              <a:t>oskytuje informace pro</a:t>
            </a:r>
            <a:r>
              <a:rPr lang="cs-CZ" sz="2000" b="1" dirty="0" smtClean="0"/>
              <a:t> </a:t>
            </a:r>
            <a:r>
              <a:rPr lang="cs-CZ" sz="2000" b="1" dirty="0"/>
              <a:t>kontrolu</a:t>
            </a:r>
            <a:r>
              <a:rPr lang="cs-CZ" sz="2000" dirty="0"/>
              <a:t>, zejména </a:t>
            </a:r>
            <a:r>
              <a:rPr lang="cs-CZ" sz="2000" b="1" dirty="0"/>
              <a:t>běžné řízení nákladů </a:t>
            </a:r>
            <a:r>
              <a:rPr lang="cs-CZ" sz="2000" dirty="0"/>
              <a:t>pro </a:t>
            </a:r>
            <a:r>
              <a:rPr lang="cs-CZ" sz="2000" dirty="0" smtClean="0"/>
              <a:t>manažery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0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 smtClean="0"/>
              <a:t>využití </a:t>
            </a:r>
            <a:r>
              <a:rPr lang="cs-CZ" sz="2000" dirty="0"/>
              <a:t>informací i ve </a:t>
            </a:r>
            <a:r>
              <a:rPr lang="cs-CZ" sz="2000" b="1" dirty="0"/>
              <a:t>finančním účetnictví</a:t>
            </a:r>
            <a:r>
              <a:rPr lang="cs-CZ" sz="2000" dirty="0"/>
              <a:t>, zvláště pro sestavení rozvahy, popř. i </a:t>
            </a:r>
            <a:r>
              <a:rPr lang="cs-CZ" sz="2000" dirty="0" smtClean="0"/>
              <a:t>výsledovky</a:t>
            </a:r>
          </a:p>
        </p:txBody>
      </p:sp>
    </p:spTree>
    <p:extLst>
      <p:ext uri="{BB962C8B-B14F-4D97-AF65-F5344CB8AC3E}">
        <p14:creationId xmlns:p14="http://schemas.microsoft.com/office/powerpoint/2010/main" val="2703895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920880" cy="562612"/>
          </a:xfrm>
        </p:spPr>
        <p:txBody>
          <a:bodyPr/>
          <a:lstStyle/>
          <a:p>
            <a:r>
              <a:rPr lang="pl-PL" altLang="cs-CZ" sz="2800" b="1" dirty="0" smtClean="0"/>
              <a:t>Způsob fungovaní metody standardních nákladů</a:t>
            </a:r>
            <a:endParaRPr lang="cs-CZ" altLang="cs-CZ" sz="2800" b="1" dirty="0"/>
          </a:p>
        </p:txBody>
      </p:sp>
      <p:sp>
        <p:nvSpPr>
          <p:cNvPr id="2" name="TextovéPole 1"/>
          <p:cNvSpPr txBox="1"/>
          <p:nvPr/>
        </p:nvSpPr>
        <p:spPr>
          <a:xfrm>
            <a:off x="431540" y="756459"/>
            <a:ext cx="8172908" cy="40164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700" dirty="0" smtClean="0"/>
              <a:t>Probíhá v 5 etapách:</a:t>
            </a:r>
          </a:p>
          <a:p>
            <a:endParaRPr lang="cs-CZ" sz="17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1700" dirty="0"/>
              <a:t>stanoví se </a:t>
            </a:r>
            <a:r>
              <a:rPr lang="cs-CZ" sz="1700" b="1" dirty="0" smtClean="0"/>
              <a:t>standardy</a:t>
            </a:r>
            <a:endParaRPr lang="cs-CZ" sz="17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17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1700" dirty="0" smtClean="0"/>
              <a:t>zjišťují </a:t>
            </a:r>
            <a:r>
              <a:rPr lang="cs-CZ" sz="1700" dirty="0"/>
              <a:t>se </a:t>
            </a:r>
            <a:r>
              <a:rPr lang="cs-CZ" sz="1700" b="1" dirty="0"/>
              <a:t>skutečné veličiny</a:t>
            </a:r>
            <a:r>
              <a:rPr lang="cs-CZ" sz="1700" dirty="0"/>
              <a:t>, u některých jak v naturálním, tak i hodnotovém </a:t>
            </a:r>
            <a:r>
              <a:rPr lang="cs-CZ" sz="1700" dirty="0" smtClean="0"/>
              <a:t>vyjádření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17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1700" dirty="0" smtClean="0"/>
              <a:t>kontroluje </a:t>
            </a:r>
            <a:r>
              <a:rPr lang="cs-CZ" sz="1700" dirty="0"/>
              <a:t>se dodržení standardů a zjišťují se </a:t>
            </a:r>
            <a:r>
              <a:rPr lang="cs-CZ" sz="1700" b="1" dirty="0" smtClean="0"/>
              <a:t>odchylky</a:t>
            </a:r>
            <a:endParaRPr lang="cs-CZ" sz="17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17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1700" dirty="0" smtClean="0"/>
              <a:t>provádí </a:t>
            </a:r>
            <a:r>
              <a:rPr lang="cs-CZ" sz="1700" dirty="0"/>
              <a:t>se </a:t>
            </a:r>
            <a:r>
              <a:rPr lang="cs-CZ" sz="1700" b="1" dirty="0"/>
              <a:t>rozbor </a:t>
            </a:r>
            <a:r>
              <a:rPr lang="cs-CZ" sz="1700" dirty="0"/>
              <a:t>odchylek a zjišťuje se </a:t>
            </a:r>
            <a:r>
              <a:rPr lang="cs-CZ" sz="1700" b="1" dirty="0"/>
              <a:t>příčina vzniku odchylek </a:t>
            </a:r>
            <a:r>
              <a:rPr lang="cs-CZ" sz="1700" dirty="0"/>
              <a:t>a útvary, případně </a:t>
            </a:r>
            <a:r>
              <a:rPr lang="cs-CZ" sz="1700" dirty="0" smtClean="0"/>
              <a:t>osoby zodpovědné </a:t>
            </a:r>
            <a:r>
              <a:rPr lang="cs-CZ" sz="1700" dirty="0"/>
              <a:t>za jejich </a:t>
            </a:r>
            <a:r>
              <a:rPr lang="cs-CZ" sz="1700" dirty="0" smtClean="0"/>
              <a:t>vznik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17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1700" dirty="0" smtClean="0"/>
              <a:t>na </a:t>
            </a:r>
            <a:r>
              <a:rPr lang="cs-CZ" sz="1700" dirty="0"/>
              <a:t>rozbor navazuje </a:t>
            </a:r>
            <a:r>
              <a:rPr lang="cs-CZ" sz="1700" b="1" dirty="0"/>
              <a:t>opatření</a:t>
            </a:r>
            <a:r>
              <a:rPr lang="cs-CZ" sz="1700" dirty="0"/>
              <a:t>, které může být dvojího druhu</a:t>
            </a:r>
            <a:r>
              <a:rPr lang="cs-CZ" sz="1700" dirty="0" smtClean="0"/>
              <a:t>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cs-CZ" sz="1700" dirty="0"/>
              <a:t>opatření, které má </a:t>
            </a:r>
            <a:r>
              <a:rPr lang="cs-CZ" sz="1700" b="1" dirty="0"/>
              <a:t>zabránit vzniku </a:t>
            </a:r>
            <a:r>
              <a:rPr lang="cs-CZ" sz="1700" dirty="0"/>
              <a:t>negativní odchylky ze stejné příčiny do </a:t>
            </a:r>
            <a:r>
              <a:rPr lang="cs-CZ" sz="1700" dirty="0" smtClean="0"/>
              <a:t>budoucnosti,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cs-CZ" sz="1700" dirty="0" smtClean="0"/>
              <a:t>opatření</a:t>
            </a:r>
            <a:r>
              <a:rPr lang="cs-CZ" sz="1700" dirty="0"/>
              <a:t>, které si vynutí </a:t>
            </a:r>
            <a:r>
              <a:rPr lang="cs-CZ" sz="1700" b="1" dirty="0"/>
              <a:t>změnu </a:t>
            </a:r>
            <a:r>
              <a:rPr lang="cs-CZ" sz="1700" dirty="0" smtClean="0"/>
              <a:t>podmínek (např. výrobních)</a:t>
            </a:r>
          </a:p>
        </p:txBody>
      </p:sp>
    </p:spTree>
    <p:extLst>
      <p:ext uri="{BB962C8B-B14F-4D97-AF65-F5344CB8AC3E}">
        <p14:creationId xmlns:p14="http://schemas.microsoft.com/office/powerpoint/2010/main" val="1343287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0551"/>
            <a:ext cx="7920880" cy="482564"/>
          </a:xfrm>
        </p:spPr>
        <p:txBody>
          <a:bodyPr/>
          <a:lstStyle/>
          <a:p>
            <a:r>
              <a:rPr lang="pl-PL" altLang="cs-CZ" sz="3200" b="1" dirty="0" smtClean="0"/>
              <a:t>Typy standardů</a:t>
            </a:r>
            <a:endParaRPr lang="cs-CZ" altLang="cs-CZ" sz="3200" b="1" dirty="0"/>
          </a:p>
        </p:txBody>
      </p:sp>
      <p:sp>
        <p:nvSpPr>
          <p:cNvPr id="2" name="TextovéPole 1"/>
          <p:cNvSpPr txBox="1"/>
          <p:nvPr/>
        </p:nvSpPr>
        <p:spPr>
          <a:xfrm>
            <a:off x="395536" y="1131590"/>
            <a:ext cx="7416824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/>
              <a:t>Z hledisky </a:t>
            </a:r>
            <a:r>
              <a:rPr lang="cs-CZ" sz="2000" b="1" dirty="0"/>
              <a:t>typologie standardů </a:t>
            </a:r>
            <a:r>
              <a:rPr lang="cs-CZ" sz="2000" dirty="0"/>
              <a:t>je nutno rozlišit, zda jde o</a:t>
            </a:r>
            <a:r>
              <a:rPr lang="cs-CZ" sz="2000" dirty="0" smtClean="0"/>
              <a:t>:</a:t>
            </a:r>
          </a:p>
          <a:p>
            <a:endParaRPr lang="cs-CZ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 smtClean="0"/>
              <a:t>standardy </a:t>
            </a:r>
            <a:r>
              <a:rPr lang="cs-CZ" sz="2000" b="1" dirty="0"/>
              <a:t>přímých nákladů</a:t>
            </a:r>
            <a:r>
              <a:rPr lang="cs-CZ" sz="2000" dirty="0"/>
              <a:t>, označované </a:t>
            </a:r>
            <a:r>
              <a:rPr lang="cs-CZ" sz="2000" dirty="0" smtClean="0"/>
              <a:t>jako </a:t>
            </a:r>
            <a:r>
              <a:rPr lang="cs-CZ" sz="2000" b="1" dirty="0" smtClean="0"/>
              <a:t>normy</a:t>
            </a:r>
            <a:endParaRPr lang="cs-CZ" sz="20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 smtClean="0"/>
              <a:t>standardy </a:t>
            </a:r>
            <a:r>
              <a:rPr lang="cs-CZ" sz="2000" b="1" dirty="0"/>
              <a:t>režijních nákladů</a:t>
            </a:r>
            <a:r>
              <a:rPr lang="cs-CZ" sz="2000" dirty="0"/>
              <a:t>, jejichž nástrojem je </a:t>
            </a:r>
            <a:r>
              <a:rPr lang="cs-CZ" sz="2000" b="1" dirty="0"/>
              <a:t>rozpočet </a:t>
            </a:r>
            <a:r>
              <a:rPr lang="cs-CZ" sz="2000" b="1" dirty="0" smtClean="0"/>
              <a:t>režie</a:t>
            </a:r>
            <a:endParaRPr lang="cs-CZ" sz="20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 smtClean="0"/>
              <a:t>standardy </a:t>
            </a:r>
            <a:r>
              <a:rPr lang="cs-CZ" sz="2000" b="1" dirty="0"/>
              <a:t>celkových nákladů</a:t>
            </a:r>
            <a:r>
              <a:rPr lang="cs-CZ" sz="2000" dirty="0"/>
              <a:t>, které vyjadřujeme jako </a:t>
            </a:r>
            <a:r>
              <a:rPr lang="cs-CZ" sz="2000" b="1" dirty="0"/>
              <a:t>předběžné </a:t>
            </a:r>
            <a:r>
              <a:rPr lang="cs-CZ" sz="2000" b="1" dirty="0" smtClean="0"/>
              <a:t>kalkulace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86424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0551"/>
            <a:ext cx="7920880" cy="482564"/>
          </a:xfrm>
        </p:spPr>
        <p:txBody>
          <a:bodyPr/>
          <a:lstStyle/>
          <a:p>
            <a:r>
              <a:rPr lang="pl-PL" altLang="cs-CZ" sz="3600" b="1" dirty="0" smtClean="0"/>
              <a:t>Typy standardů</a:t>
            </a:r>
            <a:endParaRPr lang="cs-CZ" altLang="cs-CZ" sz="3600" b="1" dirty="0"/>
          </a:p>
        </p:txBody>
      </p:sp>
      <p:sp>
        <p:nvSpPr>
          <p:cNvPr id="2" name="TextovéPole 1"/>
          <p:cNvSpPr txBox="1"/>
          <p:nvPr/>
        </p:nvSpPr>
        <p:spPr>
          <a:xfrm>
            <a:off x="395536" y="987574"/>
            <a:ext cx="7992888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400" dirty="0"/>
              <a:t>Ve vztahu k trvání a změně standardu (času) můžeme rozlišit tyto typy standardů</a:t>
            </a:r>
            <a:r>
              <a:rPr lang="cs-CZ" sz="2400" dirty="0" smtClean="0"/>
              <a:t>:</a:t>
            </a:r>
          </a:p>
          <a:p>
            <a:pPr algn="just"/>
            <a:endParaRPr lang="cs-CZ" sz="2400" dirty="0"/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cs-CZ" sz="2400" dirty="0" smtClean="0"/>
              <a:t>operativní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cs-CZ" sz="2400" dirty="0" smtClean="0"/>
              <a:t>průměrné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cs-CZ" sz="2400" dirty="0" smtClean="0"/>
              <a:t>základní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cs-CZ" sz="2400" dirty="0" smtClean="0"/>
              <a:t>odhadované</a:t>
            </a:r>
          </a:p>
        </p:txBody>
      </p:sp>
    </p:spTree>
    <p:extLst>
      <p:ext uri="{BB962C8B-B14F-4D97-AF65-F5344CB8AC3E}">
        <p14:creationId xmlns:p14="http://schemas.microsoft.com/office/powerpoint/2010/main" val="1979615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10427</TotalTime>
  <Words>952</Words>
  <Application>Microsoft Office PowerPoint</Application>
  <PresentationFormat>Předvádění na obrazovce (16:9)</PresentationFormat>
  <Paragraphs>218</Paragraphs>
  <Slides>25</Slides>
  <Notes>23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25</vt:i4>
      </vt:variant>
    </vt:vector>
  </HeadingPairs>
  <TitlesOfParts>
    <vt:vector size="29" baseType="lpstr">
      <vt:lpstr>Arial</vt:lpstr>
      <vt:lpstr>Calibri</vt:lpstr>
      <vt:lpstr>Times New Roman</vt:lpstr>
      <vt:lpstr>SLU</vt:lpstr>
      <vt:lpstr>METODA STANDARDNÍCH NÁKLADŮ</vt:lpstr>
      <vt:lpstr>Norma</vt:lpstr>
      <vt:lpstr>Normy</vt:lpstr>
      <vt:lpstr>Standard</vt:lpstr>
      <vt:lpstr>Metoda standardních nákladů</vt:lpstr>
      <vt:lpstr>Cíle metody standarních nákladů</vt:lpstr>
      <vt:lpstr>Způsob fungovaní metody standardních nákladů</vt:lpstr>
      <vt:lpstr>Typy standardů</vt:lpstr>
      <vt:lpstr>Typy standardů</vt:lpstr>
      <vt:lpstr>Typy standardů</vt:lpstr>
      <vt:lpstr>Odchylky od standardů</vt:lpstr>
      <vt:lpstr>Zjišťování odchylek</vt:lpstr>
      <vt:lpstr>Zjišťování odchylek - průběžně</vt:lpstr>
      <vt:lpstr>Zjišťování odchylek – dodatečným výpočtem</vt:lpstr>
      <vt:lpstr>Odchylky</vt:lpstr>
      <vt:lpstr>Základní typy odchylek</vt:lpstr>
      <vt:lpstr>Typy odchylek</vt:lpstr>
      <vt:lpstr>Spotřební odchylka</vt:lpstr>
      <vt:lpstr>Objemová odchylka</vt:lpstr>
      <vt:lpstr>Typy odchylek</vt:lpstr>
      <vt:lpstr>Typy odchylek</vt:lpstr>
      <vt:lpstr>Typy odchylek</vt:lpstr>
      <vt:lpstr>Určení odpovědnosti za odchylky</vt:lpstr>
      <vt:lpstr>Určení odpovědnosti za odchylky</vt:lpstr>
      <vt:lpstr>Děkuji za pozornost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Vymetal</cp:lastModifiedBy>
  <cp:revision>352</cp:revision>
  <dcterms:created xsi:type="dcterms:W3CDTF">2016-07-06T15:42:34Z</dcterms:created>
  <dcterms:modified xsi:type="dcterms:W3CDTF">2021-04-26T08:43:06Z</dcterms:modified>
</cp:coreProperties>
</file>