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299" r:id="rId21"/>
    <p:sldId id="293" r:id="rId22"/>
    <p:sldId id="32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520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22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267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590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785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697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047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41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609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90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80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527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0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11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328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73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811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89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5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8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>KRITÉRIA HODNOTOVÉHO ŘÍZENÍ PODNIKATELSKÉHO PROCESU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Hospodárnost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základním </a:t>
            </a:r>
            <a:r>
              <a:rPr lang="cs-CZ" dirty="0"/>
              <a:t>kritériem pro vyjádření racionality při vynakládání ekonomických </a:t>
            </a:r>
            <a:r>
              <a:rPr lang="cs-CZ" dirty="0" smtClean="0"/>
              <a:t>zdrojů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yjadřuje </a:t>
            </a:r>
            <a:r>
              <a:rPr lang="cs-CZ" dirty="0"/>
              <a:t>průběh nákladů podniku, při kterém je dosaženo žádoucích výstupů s co nejmenším vynaložením zdrojů ekonomického </a:t>
            </a:r>
            <a:r>
              <a:rPr lang="cs-CZ" dirty="0" smtClean="0"/>
              <a:t>růstu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měření </a:t>
            </a:r>
            <a:r>
              <a:rPr lang="cs-CZ" dirty="0"/>
              <a:t>hospodárnosti je založeno na porovnání </a:t>
            </a:r>
            <a:r>
              <a:rPr lang="cs-CZ" b="1" dirty="0"/>
              <a:t>skutečně vynaložených nákladů</a:t>
            </a:r>
            <a:r>
              <a:rPr lang="cs-CZ" dirty="0"/>
              <a:t> </a:t>
            </a:r>
            <a:r>
              <a:rPr lang="cs-CZ" dirty="0" smtClean="0"/>
              <a:t>s </a:t>
            </a:r>
            <a:r>
              <a:rPr lang="cs-CZ" b="1" dirty="0" smtClean="0"/>
              <a:t>předem </a:t>
            </a:r>
            <a:r>
              <a:rPr lang="cs-CZ" b="1" dirty="0"/>
              <a:t>stanovenou </a:t>
            </a:r>
            <a:r>
              <a:rPr lang="cs-CZ" b="1" dirty="0" smtClean="0"/>
              <a:t>úrovní nákladů</a:t>
            </a: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ospodárnost lze prosazovat dvěma základními cestami či jejich kombinací: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e formě úspornosti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e formě výtěžnosti či účinnosti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742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Hospodárnost ve formě úspornosti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jí dosaženo tehdy, jestliže je žádoucích výkonů </a:t>
            </a:r>
            <a:r>
              <a:rPr lang="cs-CZ" sz="2000" dirty="0"/>
              <a:t>podniku </a:t>
            </a:r>
            <a:r>
              <a:rPr lang="cs-CZ" sz="2000" dirty="0" smtClean="0"/>
              <a:t>dosahováno </a:t>
            </a:r>
            <a:r>
              <a:rPr lang="cs-CZ" sz="2000" dirty="0"/>
              <a:t>s </a:t>
            </a:r>
            <a:r>
              <a:rPr lang="cs-CZ" sz="2000" dirty="0" smtClean="0"/>
              <a:t>co nejnižšími náklady 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úspornost se projevuje jako reálné snížení absolutní výše nákladů, jejichž čerpání je spojeno s konkrétním druhem </a:t>
            </a:r>
            <a:r>
              <a:rPr lang="cs-CZ" sz="2000" dirty="0" smtClean="0"/>
              <a:t>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u="sng" dirty="0" smtClean="0"/>
          </a:p>
          <a:p>
            <a:pPr algn="ctr"/>
            <a:r>
              <a:rPr lang="cs-CZ" sz="2000" u="sng" dirty="0" smtClean="0"/>
              <a:t>Hospodárnost = plánované náklady – skutečné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641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1"/>
            <a:ext cx="8424936" cy="504055"/>
          </a:xfrm>
        </p:spPr>
        <p:txBody>
          <a:bodyPr/>
          <a:lstStyle/>
          <a:p>
            <a:r>
              <a:rPr lang="cs-CZ" altLang="cs-CZ" sz="3200" b="1" dirty="0" smtClean="0"/>
              <a:t>Hospodárnost ve formě výtěžnosti (účinnosti)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748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zaměřuje </a:t>
            </a:r>
            <a:r>
              <a:rPr lang="cs-CZ" dirty="0" smtClean="0"/>
              <a:t>se na </a:t>
            </a:r>
            <a:r>
              <a:rPr lang="cs-CZ" dirty="0"/>
              <a:t>maximalizaci objemů provedených výkonů při konstantních </a:t>
            </a:r>
            <a:r>
              <a:rPr lang="cs-CZ" dirty="0" smtClean="0"/>
              <a:t>nákladech (</a:t>
            </a:r>
            <a:r>
              <a:rPr lang="cs-CZ" dirty="0" smtClean="0"/>
              <a:t>z daného </a:t>
            </a:r>
            <a:r>
              <a:rPr lang="cs-CZ" dirty="0"/>
              <a:t>rozsahu </a:t>
            </a:r>
            <a:r>
              <a:rPr lang="cs-CZ" dirty="0" smtClean="0"/>
              <a:t>zdrojů jde o </a:t>
            </a:r>
            <a:r>
              <a:rPr lang="cs-CZ" dirty="0"/>
              <a:t>maximalizaci </a:t>
            </a:r>
            <a:r>
              <a:rPr lang="cs-CZ" dirty="0" smtClean="0"/>
              <a:t>účinků)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účinnost se neprojevuje absolutním, ale pouze relativním snížením nákladů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obě </a:t>
            </a:r>
            <a:r>
              <a:rPr lang="cs-CZ" dirty="0"/>
              <a:t>formy </a:t>
            </a:r>
            <a:r>
              <a:rPr lang="cs-CZ" dirty="0" smtClean="0"/>
              <a:t>hospodárnosti se </a:t>
            </a:r>
            <a:r>
              <a:rPr lang="cs-CZ" dirty="0"/>
              <a:t>projevují v kombinaci a vedou ke stejným </a:t>
            </a:r>
            <a:r>
              <a:rPr lang="cs-CZ" dirty="0" smtClean="0"/>
              <a:t>výsledkům, a </a:t>
            </a:r>
            <a:r>
              <a:rPr lang="cs-CZ" dirty="0" smtClean="0"/>
              <a:t>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smtClean="0"/>
              <a:t>ke </a:t>
            </a:r>
            <a:r>
              <a:rPr lang="cs-CZ" b="1" dirty="0"/>
              <a:t>snižování průměrných nákladů na jednotku </a:t>
            </a:r>
            <a:r>
              <a:rPr lang="cs-CZ" b="1" dirty="0" smtClean="0"/>
              <a:t>produkce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ctr"/>
            <a:r>
              <a:rPr lang="cs-CZ" u="sng" dirty="0" smtClean="0"/>
              <a:t>Hospodárnost = plánované náklady na jeden kus – skutečné náklady na jeden kus 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97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Ekonomická účinnost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konomická </a:t>
            </a:r>
            <a:r>
              <a:rPr lang="cs-CZ" dirty="0"/>
              <a:t>účinnost vynaložených nákladů je výsledkem měření vynaložených nákladů s dosaženým ekonomickým </a:t>
            </a:r>
            <a:r>
              <a:rPr lang="cs-CZ" dirty="0" smtClean="0"/>
              <a:t>prospěchem (výnosy)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/>
              <a:t>formou je </a:t>
            </a:r>
            <a:r>
              <a:rPr lang="cs-CZ" b="1" dirty="0"/>
              <a:t>porovnání nákladů</a:t>
            </a:r>
            <a:r>
              <a:rPr lang="cs-CZ" dirty="0"/>
              <a:t>, které byly vynaloženy v souvislosti s realizací </a:t>
            </a:r>
            <a:r>
              <a:rPr lang="cs-CZ" dirty="0" smtClean="0"/>
              <a:t>výkonů - </a:t>
            </a:r>
            <a:r>
              <a:rPr lang="cs-CZ" b="1" dirty="0"/>
              <a:t>s výnosy z prodeje</a:t>
            </a:r>
            <a:r>
              <a:rPr lang="cs-CZ" dirty="0"/>
              <a:t> těchto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konomickou </a:t>
            </a:r>
            <a:r>
              <a:rPr lang="cs-CZ" dirty="0"/>
              <a:t>účinnost </a:t>
            </a:r>
            <a:r>
              <a:rPr lang="cs-CZ" dirty="0" smtClean="0"/>
              <a:t>lze jednoznačně </a:t>
            </a:r>
            <a:r>
              <a:rPr lang="cs-CZ" dirty="0"/>
              <a:t>kvantifikovat pomocí </a:t>
            </a:r>
            <a:r>
              <a:rPr lang="cs-CZ" b="1" dirty="0" smtClean="0"/>
              <a:t>zisku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z</a:t>
            </a:r>
            <a:r>
              <a:rPr lang="cs-CZ" b="1" dirty="0" smtClean="0"/>
              <a:t>isk - </a:t>
            </a:r>
            <a:r>
              <a:rPr lang="cs-CZ" dirty="0" smtClean="0"/>
              <a:t>odráží </a:t>
            </a:r>
            <a:r>
              <a:rPr lang="cs-CZ" dirty="0"/>
              <a:t>úspěšnost podnikání a </a:t>
            </a:r>
            <a:r>
              <a:rPr lang="cs-CZ" dirty="0" smtClean="0"/>
              <a:t>jeho </a:t>
            </a:r>
            <a:r>
              <a:rPr lang="cs-CZ" dirty="0"/>
              <a:t>výše navazuje na zvýšení hodnoty podniku za dané období a schopnost a míru jeho rozšířené </a:t>
            </a:r>
            <a:r>
              <a:rPr lang="cs-CZ" dirty="0" smtClean="0"/>
              <a:t>reprodukce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0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Nejdůležitější funkce zisku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02559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kriteriální</a:t>
            </a:r>
            <a:r>
              <a:rPr lang="cs-CZ" dirty="0" smtClean="0"/>
              <a:t> - jsou </a:t>
            </a:r>
            <a:r>
              <a:rPr lang="cs-CZ" dirty="0"/>
              <a:t>hlavním kritériem pro hodnocení úspěšnosti </a:t>
            </a:r>
            <a:r>
              <a:rPr lang="cs-CZ" dirty="0" smtClean="0"/>
              <a:t>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reprodukční</a:t>
            </a:r>
            <a:r>
              <a:rPr lang="cs-CZ" dirty="0" smtClean="0"/>
              <a:t> - </a:t>
            </a:r>
            <a:r>
              <a:rPr lang="pl-PL" dirty="0" smtClean="0"/>
              <a:t>zisk </a:t>
            </a:r>
            <a:r>
              <a:rPr lang="pl-PL" dirty="0"/>
              <a:t>zabezpečuje v ekonomice rozšířenou </a:t>
            </a:r>
            <a:r>
              <a:rPr lang="pl-PL" dirty="0" smtClean="0"/>
              <a:t>reprodukci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distribuční</a:t>
            </a:r>
            <a:r>
              <a:rPr lang="cs-CZ" dirty="0" smtClean="0"/>
              <a:t> - vyjadřuje </a:t>
            </a:r>
            <a:r>
              <a:rPr lang="cs-CZ" dirty="0"/>
              <a:t>a zobrazuje zisk jako zdroj rozdělení zejména ve vztahu k vlastníkům a daňovým úřadům (státu</a:t>
            </a:r>
            <a:r>
              <a:rPr lang="cs-CZ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timulační -</a:t>
            </a:r>
            <a:r>
              <a:rPr lang="cs-CZ" dirty="0" smtClean="0"/>
              <a:t> souvisí </a:t>
            </a:r>
            <a:r>
              <a:rPr lang="cs-CZ" dirty="0"/>
              <a:t>s využitím zisku jako nástroje zainteresovanosti pracovníků podniku na hodnotových </a:t>
            </a:r>
            <a:r>
              <a:rPr lang="cs-CZ" dirty="0" smtClean="0"/>
              <a:t>výsledcích</a:t>
            </a:r>
          </a:p>
        </p:txBody>
      </p:sp>
    </p:spTree>
    <p:extLst>
      <p:ext uri="{BB962C8B-B14F-4D97-AF65-F5344CB8AC3E}">
        <p14:creationId xmlns:p14="http://schemas.microsoft.com/office/powerpoint/2010/main" val="1653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altLang="cs-CZ" sz="3200" b="1" dirty="0" smtClean="0"/>
              <a:t>Úrovně zisku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Mezi nejpoužívanější úrovně zisku pro rozhodovací úlohy v manažerském a nákladovém účetnictví lze zařadit:</a:t>
            </a:r>
          </a:p>
          <a:p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isk </a:t>
            </a:r>
            <a:r>
              <a:rPr lang="cs-CZ" dirty="0"/>
              <a:t>z hlavní výdělečné činnosti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zisk </a:t>
            </a:r>
            <a:r>
              <a:rPr lang="cs-CZ" dirty="0"/>
              <a:t>z běžné činnosti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čistý </a:t>
            </a:r>
            <a:r>
              <a:rPr lang="cs-CZ" dirty="0"/>
              <a:t>zisk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nerozdělený zisk</a:t>
            </a:r>
          </a:p>
        </p:txBody>
      </p:sp>
    </p:spTree>
    <p:extLst>
      <p:ext uri="{BB962C8B-B14F-4D97-AF65-F5344CB8AC3E}">
        <p14:creationId xmlns:p14="http://schemas.microsoft.com/office/powerpoint/2010/main" val="35090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Ekonomická efektivnost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5536" y="987575"/>
                <a:ext cx="8496944" cy="3853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vychází </a:t>
                </a:r>
                <a:r>
                  <a:rPr lang="cs-CZ" b="1" dirty="0"/>
                  <a:t>z porovnání vynaložených nákladů s dosaženým ekonomickým prospěchem,</a:t>
                </a:r>
                <a:r>
                  <a:rPr lang="cs-CZ" dirty="0"/>
                  <a:t> tudíž z kvantifikace zisku hodnoceného </a:t>
                </a:r>
                <a:r>
                  <a:rPr lang="cs-CZ" dirty="0" smtClean="0"/>
                  <a:t>období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b="1" dirty="0" smtClean="0"/>
                  <a:t>z </a:t>
                </a:r>
                <a:r>
                  <a:rPr lang="cs-CZ" b="1" dirty="0"/>
                  <a:t>hlediska vlastníků</a:t>
                </a:r>
                <a:r>
                  <a:rPr lang="cs-CZ" dirty="0"/>
                  <a:t> je nejčastěji efektivnost hodnocena </a:t>
                </a:r>
                <a:r>
                  <a:rPr lang="cs-CZ" b="1" dirty="0"/>
                  <a:t>poměrem mezi ziskem a průměrnou výši celkového nebo vlastního </a:t>
                </a:r>
                <a:r>
                  <a:rPr lang="cs-CZ" b="1" dirty="0" smtClean="0"/>
                  <a:t>kapitálu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b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je </a:t>
                </a:r>
                <a:r>
                  <a:rPr lang="cs-CZ" dirty="0"/>
                  <a:t>potřeba také sledovat kromě ekonomické efektivnosti také faktory jejího </a:t>
                </a:r>
                <a:r>
                  <a:rPr lang="cs-CZ" dirty="0" smtClean="0"/>
                  <a:t>zvyšování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Rentabilita vlastního kapitálu (ROE)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𝐸𝐴𝑇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𝑣𝑙𝑎𝑠𝑡𝑛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𝑘𝑎𝑝𝑖𝑡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𝑖𝑠𝑡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𝑧𝑖𝑠𝑘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𝑣𝑙𝑎𝑠𝑡𝑛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𝑘𝑎𝑝𝑖𝑡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cs-CZ" dirty="0"/>
              </a:p>
              <a:p>
                <a:pPr algn="just"/>
                <a:endParaRPr lang="cs-CZ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lvl="1"/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5"/>
                <a:ext cx="8496944" cy="3853171"/>
              </a:xfrm>
              <a:prstGeom prst="rect">
                <a:avLst/>
              </a:prstGeom>
              <a:blipFill rotWithShape="0">
                <a:blip r:embed="rId3"/>
                <a:stretch>
                  <a:fillRect l="-502" t="-791" r="-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Ekonomická přidaná hodnota (EVA)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748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rozdíl </a:t>
            </a:r>
            <a:r>
              <a:rPr lang="cs-CZ" dirty="0"/>
              <a:t>mezi čistým </a:t>
            </a:r>
            <a:r>
              <a:rPr lang="cs-CZ" dirty="0" smtClean="0"/>
              <a:t>provozním ziskem a kapitálovými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bere </a:t>
            </a:r>
            <a:r>
              <a:rPr lang="cs-CZ" dirty="0"/>
              <a:t>v potaz </a:t>
            </a:r>
            <a:r>
              <a:rPr lang="cs-CZ" dirty="0" smtClean="0"/>
              <a:t>také </a:t>
            </a:r>
            <a:r>
              <a:rPr lang="cs-CZ" dirty="0"/>
              <a:t>náklady na vlastní </a:t>
            </a:r>
            <a:r>
              <a:rPr lang="cs-CZ" dirty="0" smtClean="0"/>
              <a:t>kapitál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slouží </a:t>
            </a:r>
            <a:r>
              <a:rPr lang="cs-CZ" dirty="0"/>
              <a:t>především k posouzení hodnoty majetku </a:t>
            </a:r>
            <a:r>
              <a:rPr lang="cs-CZ" dirty="0" smtClean="0"/>
              <a:t>vlastníků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/>
              <a:t>nákladů na kapitál se </a:t>
            </a:r>
            <a:r>
              <a:rPr lang="cs-CZ" dirty="0" smtClean="0"/>
              <a:t>započítávají náklady obětované příležitosti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cs-CZ" i="1" u="sng" dirty="0" smtClean="0"/>
              <a:t>EVA = čistý provozní zisk po zdanění – náklady na vlastní kapitál – náklady na cizí kapitál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475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Solventnost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stálá </a:t>
            </a:r>
            <a:r>
              <a:rPr lang="cs-CZ" dirty="0"/>
              <a:t>a </a:t>
            </a:r>
            <a:r>
              <a:rPr lang="cs-CZ" dirty="0" smtClean="0"/>
              <a:t>dlouhodobá </a:t>
            </a:r>
            <a:r>
              <a:rPr lang="cs-CZ" dirty="0"/>
              <a:t>schopnost podniku dostát svým </a:t>
            </a:r>
            <a:r>
              <a:rPr lang="cs-CZ" dirty="0" smtClean="0"/>
              <a:t>závazkům v době splatnosti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yjadřuje se obvykle vztahem mezi oběžnými aktivy (pracovní kapitál)  a krátkodobými závazky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rozdíl </a:t>
            </a:r>
            <a:r>
              <a:rPr lang="cs-CZ" dirty="0"/>
              <a:t>obou složek se nazývá </a:t>
            </a:r>
            <a:r>
              <a:rPr lang="cs-CZ" b="1" dirty="0" smtClean="0"/>
              <a:t>čistý pracovní kapitál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u="sng" dirty="0" smtClean="0"/>
              <a:t>čistý pracovní kapitál = oběžná aktiva – krátkodobé závazky</a:t>
            </a:r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44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Likvidita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rátkodobá schopnost </a:t>
            </a:r>
            <a:r>
              <a:rPr lang="cs-CZ" dirty="0"/>
              <a:t>podniku dostát svým okamžitým </a:t>
            </a:r>
            <a:r>
              <a:rPr lang="cs-CZ" dirty="0" smtClean="0"/>
              <a:t>závazkům v době splatnosti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nejčastěji </a:t>
            </a:r>
            <a:r>
              <a:rPr lang="cs-CZ" dirty="0"/>
              <a:t>se vyjadřuje jako poměr mezi tzv. likvidními prostředky (které má podnik k dispozici v peněžní formě, nebo je možno je rychle a bez rizika za hotové peníze směnit) a krátkodobými </a:t>
            </a:r>
            <a:r>
              <a:rPr lang="cs-CZ" dirty="0" smtClean="0"/>
              <a:t>závazky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kamžitá likvidita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ohotová likvidita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ěžná likvidita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003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Cíl podnikatelského procesu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podnikatelský proces má za cíl </a:t>
            </a:r>
            <a:r>
              <a:rPr lang="cs-CZ" sz="2000" b="1" dirty="0" smtClean="0"/>
              <a:t>transformaci </a:t>
            </a:r>
            <a:r>
              <a:rPr lang="cs-CZ" sz="2000" b="1" dirty="0"/>
              <a:t>vstupů na výstupy </a:t>
            </a:r>
            <a:r>
              <a:rPr lang="cs-CZ" sz="2000" dirty="0"/>
              <a:t>s cílem </a:t>
            </a:r>
            <a:r>
              <a:rPr lang="cs-CZ" sz="2000" dirty="0" smtClean="0"/>
              <a:t>zhodnotit </a:t>
            </a:r>
            <a:r>
              <a:rPr lang="cs-CZ" sz="2000" b="1" dirty="0" smtClean="0"/>
              <a:t>vložené zdroje a vytvořit zisk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zisk lze chápat jako výtěžek </a:t>
            </a:r>
            <a:r>
              <a:rPr lang="cs-CZ" sz="2000" dirty="0"/>
              <a:t>dané aktivity, vzniklý přebytkem ekonomického prospěchu nad ekonomickými zdroji, převoditelný na peníze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pPr algn="ctr"/>
            <a:r>
              <a:rPr lang="pl-PL" sz="2000" b="1" u="sng" dirty="0"/>
              <a:t>Výsledek hospodaření (zisk/ztráta) = výnosy -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925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Výdaje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představují </a:t>
            </a:r>
            <a:r>
              <a:rPr lang="cs-CZ" dirty="0"/>
              <a:t>vynaložení peněžních prostředků víceméně bez zřetele na jejich </a:t>
            </a:r>
            <a:r>
              <a:rPr lang="cs-CZ" dirty="0" smtClean="0"/>
              <a:t>použití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výdaj </a:t>
            </a:r>
            <a:r>
              <a:rPr lang="cs-CZ" dirty="0"/>
              <a:t>nevede k celkovému úbytku majetku, ale pouze ke změně v jeho </a:t>
            </a:r>
            <a:r>
              <a:rPr lang="cs-CZ" dirty="0" smtClean="0"/>
              <a:t>struktuře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příkladem může být úhrada </a:t>
            </a:r>
            <a:r>
              <a:rPr lang="cs-CZ" dirty="0"/>
              <a:t>přijaté faktury za elektrickou energii, výplata mezd a úhrady sociálního a zdravotního pojištění, pořízení dlouhodobého majetku a </a:t>
            </a:r>
            <a:r>
              <a:rPr lang="cs-CZ" dirty="0" smtClean="0"/>
              <a:t>další </a:t>
            </a:r>
            <a:endParaRPr lang="en-GB" dirty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14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Rozdíly mezi náklady a výdaji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/>
              <a:t>Mezi </a:t>
            </a:r>
            <a:r>
              <a:rPr lang="cs-CZ" sz="1600" dirty="0"/>
              <a:t>náklady a výdaji existuje </a:t>
            </a:r>
            <a:r>
              <a:rPr lang="cs-CZ" sz="1600" b="1" dirty="0"/>
              <a:t>tzv. věcná a časová nesourodost: </a:t>
            </a: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věcná </a:t>
            </a:r>
            <a:r>
              <a:rPr lang="cs-CZ" sz="1600" dirty="0"/>
              <a:t>nesourodost vyjadřuje, že ne všechny výdaje jsou vynaloženy účelně, tj. nevedou k dosažení výkonu, příkladem mohou být škody na dlouhodobém majetku nebo podnikem zaplacené pokuty,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časová </a:t>
            </a:r>
            <a:r>
              <a:rPr lang="cs-CZ" sz="1600" dirty="0"/>
              <a:t>nesourodost je způsobena rozdílným časovým momentem pro posouzení vzniku nákladu a výdaje, výdaj se posuzuje v okamžiku skutečného úbytku peněz, kdežto pro náklad je důležitý moment účelového vynaložení (skutečná spotřeba nákladové položky). Tato skutečnost rozdílného posuzování vzniku nákladu a výdaje je v účetnictví ošetření pomocí tzv. </a:t>
            </a:r>
            <a:r>
              <a:rPr lang="cs-CZ" sz="1600" b="1" dirty="0"/>
              <a:t>časového rozlišování nákladů</a:t>
            </a:r>
            <a:r>
              <a:rPr lang="cs-CZ" sz="1600" dirty="0" smtClean="0"/>
              <a:t>.</a:t>
            </a:r>
          </a:p>
          <a:p>
            <a:pPr lvl="1" algn="just"/>
            <a:r>
              <a:rPr lang="cs-CZ" sz="1600" dirty="0" smtClean="0"/>
              <a:t> </a:t>
            </a:r>
            <a:endParaRPr lang="en-GB" sz="1600" dirty="0"/>
          </a:p>
          <a:p>
            <a:pPr algn="just"/>
            <a:r>
              <a:rPr lang="cs-CZ" sz="1600" dirty="0"/>
              <a:t>Obdobně </a:t>
            </a:r>
            <a:r>
              <a:rPr lang="cs-CZ" sz="1600" dirty="0" smtClean="0"/>
              <a:t>lze vymezit </a:t>
            </a:r>
            <a:r>
              <a:rPr lang="cs-CZ" sz="1600" dirty="0"/>
              <a:t>vztah mezi výnosy a příjmy.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69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6019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Náklady a výnosy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Náklady a výnosy jsou považovány za základní kategorie ekonomického pohybu představující hlavní prvky účetnictví.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náklady </a:t>
            </a:r>
            <a:r>
              <a:rPr lang="cs-CZ" dirty="0" smtClean="0"/>
              <a:t>- vynaložení </a:t>
            </a:r>
            <a:r>
              <a:rPr lang="cs-CZ" dirty="0"/>
              <a:t>(obětování) ekonomických zdrojů na určitý výkon jako výsledek aktivity, převoditelné na peníze, přinášející očekávaný ekonomický </a:t>
            </a:r>
            <a:r>
              <a:rPr lang="cs-CZ" dirty="0" smtClean="0"/>
              <a:t>prospěch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např. nákup materiálu, spotřeba </a:t>
            </a:r>
            <a:r>
              <a:rPr lang="cs-CZ" dirty="0"/>
              <a:t>elektrické energie, mzdové a sociální náklady, spotřeba materiálu, nákladové </a:t>
            </a:r>
            <a:r>
              <a:rPr lang="cs-CZ" dirty="0" smtClean="0"/>
              <a:t>úroky apod.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výnosy</a:t>
            </a:r>
            <a:r>
              <a:rPr lang="cs-CZ" dirty="0" smtClean="0"/>
              <a:t> - ekonomický </a:t>
            </a:r>
            <a:r>
              <a:rPr lang="cs-CZ" dirty="0"/>
              <a:t>prospěch, převoditelný na </a:t>
            </a:r>
            <a:r>
              <a:rPr lang="cs-CZ" dirty="0" smtClean="0"/>
              <a:t>peníze, </a:t>
            </a:r>
            <a:r>
              <a:rPr lang="cs-CZ" dirty="0"/>
              <a:t>získaný účelným využitím ekonomických </a:t>
            </a:r>
            <a:r>
              <a:rPr lang="cs-CZ" dirty="0" smtClean="0"/>
              <a:t>zdrojů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apř. tržby z prodeje výrobků, majetku, úroky z vkladů apod.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55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Náklady v </a:t>
            </a:r>
            <a:r>
              <a:rPr lang="cs-CZ" altLang="cs-CZ" sz="3200" b="1" dirty="0" smtClean="0"/>
              <a:t>nákladovém </a:t>
            </a:r>
            <a:r>
              <a:rPr lang="cs-CZ" altLang="cs-CZ" sz="3200" b="1" dirty="0" smtClean="0"/>
              <a:t>účetnictví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987574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Vychází se z charakteristiky nákladů jako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hodnotově vyjádřeného,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účelného vynaložení ekonomických zdrojů podniku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účelově souvisejícího s ekonomickou činností.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Rozlišujeme 2 rysy nákladů: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účelnost</a:t>
            </a:r>
            <a:r>
              <a:rPr lang="cs-CZ" dirty="0" smtClean="0"/>
              <a:t> – náklady vynaloženy hospodárně, přiměřeně k výsledku činnosti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účelovost (účelový charakter) </a:t>
            </a:r>
            <a:r>
              <a:rPr lang="cs-CZ" dirty="0" smtClean="0"/>
              <a:t>-  vynaložení ekonomického zdroje tak, aby byl ekonomický prospěch vyšší než vynaložené ekonomické zdroje (výnosy &gt; náklady)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altLang="cs-CZ" sz="3200" b="1" dirty="0" smtClean="0"/>
              <a:t>Vnitropodnikové útvary a jejich členění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5289" y="77155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útvarové členění bylo </a:t>
            </a:r>
            <a:r>
              <a:rPr lang="cs-CZ" dirty="0"/>
              <a:t>vytvořeno v souvislosti s organizací </a:t>
            </a:r>
            <a:r>
              <a:rPr lang="cs-CZ" dirty="0" smtClean="0"/>
              <a:t>podniku a souvisí </a:t>
            </a:r>
            <a:r>
              <a:rPr lang="cs-CZ" dirty="0"/>
              <a:t>s vymezením pravomoci a odpovědnosti jednotlivých </a:t>
            </a:r>
            <a:r>
              <a:rPr lang="cs-CZ" dirty="0" smtClean="0"/>
              <a:t>útvarů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obvykle se člení na: </a:t>
            </a:r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hlavní </a:t>
            </a:r>
            <a:r>
              <a:rPr lang="cs-CZ" sz="1600" dirty="0"/>
              <a:t>činnosti (např. výroba, služby</a:t>
            </a:r>
            <a:r>
              <a:rPr lang="cs-CZ" sz="1600" dirty="0" smtClean="0"/>
              <a:t>)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nákup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zásobování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distribuce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prodej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servisní činnosti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finanční řízení</a:t>
            </a: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generální ředitel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004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Podnikové náklady a jejich členění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7504" y="84355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druhovém členění nákladů</a:t>
            </a:r>
            <a:endParaRPr lang="cs-CZ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členění podle podstaty vynaložených zdrojů na vstupu do podniku nebo útvaru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provozní náklady a finanční náklady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účelové členění nákladů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provádí se na účtech útvarů či výkonů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poskytuje </a:t>
            </a:r>
            <a:r>
              <a:rPr lang="cs-CZ" dirty="0"/>
              <a:t>informace o tom, kde byly </a:t>
            </a:r>
            <a:r>
              <a:rPr lang="cs-CZ" dirty="0" smtClean="0"/>
              <a:t>náklady vynaloženy</a:t>
            </a:r>
            <a:r>
              <a:rPr lang="cs-CZ" dirty="0"/>
              <a:t>, popřípadě na jaký </a:t>
            </a:r>
            <a:r>
              <a:rPr lang="cs-CZ" dirty="0" smtClean="0"/>
              <a:t>výkon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jednicové </a:t>
            </a:r>
            <a:r>
              <a:rPr lang="cs-CZ" dirty="0" smtClean="0"/>
              <a:t>(vztaženy k výkonu či operaci)</a:t>
            </a:r>
            <a:r>
              <a:rPr lang="cs-CZ" b="1" dirty="0" smtClean="0"/>
              <a:t> či režijní náklady </a:t>
            </a:r>
            <a:r>
              <a:rPr lang="cs-CZ" dirty="0" smtClean="0"/>
              <a:t>(vztaženy k podpůrným procesům organizace)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závislost nákladů </a:t>
            </a:r>
            <a:r>
              <a:rPr lang="cs-CZ" b="1" dirty="0"/>
              <a:t>na objemu výkonů</a:t>
            </a:r>
            <a:r>
              <a:rPr lang="cs-CZ" dirty="0"/>
              <a:t> (náklady variabilní </a:t>
            </a:r>
            <a:r>
              <a:rPr lang="cs-CZ" dirty="0" smtClean="0"/>
              <a:t>a náklady </a:t>
            </a:r>
            <a:r>
              <a:rPr lang="cs-CZ" dirty="0"/>
              <a:t>fixní)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kdo </a:t>
            </a:r>
            <a:r>
              <a:rPr lang="cs-CZ" b="1" dirty="0"/>
              <a:t>nese odpovědnost za jejich vývoj</a:t>
            </a:r>
            <a:r>
              <a:rPr lang="cs-CZ" dirty="0"/>
              <a:t> (náklady ovlivnitelné a neovlivnitelné útvarem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688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Podnikové náklady a jejich členění</a:t>
            </a:r>
            <a:endParaRPr lang="cs-CZ" altLang="cs-CZ" sz="32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843558"/>
            <a:ext cx="6696744" cy="4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039" y="195486"/>
            <a:ext cx="7920880" cy="360040"/>
          </a:xfrm>
        </p:spPr>
        <p:txBody>
          <a:bodyPr/>
          <a:lstStyle/>
          <a:p>
            <a:r>
              <a:rPr lang="cs-CZ" altLang="cs-CZ" sz="3200" b="1" dirty="0" smtClean="0"/>
              <a:t>Výrobní proces</a:t>
            </a:r>
            <a:endParaRPr lang="cs-CZ" altLang="cs-CZ" sz="32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843558"/>
            <a:ext cx="704051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r>
              <a:rPr lang="pl-PL" altLang="cs-CZ" sz="2800" b="1" dirty="0" smtClean="0"/>
              <a:t>Základní kategorie </a:t>
            </a:r>
            <a:r>
              <a:rPr lang="pl-PL" altLang="cs-CZ" sz="2800" b="1" dirty="0"/>
              <a:t>ekonomického řízení podniku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ze </a:t>
            </a:r>
            <a:r>
              <a:rPr lang="cs-CZ" sz="2000" dirty="0"/>
              <a:t>vztahu mezi vynaloženými náklady a získaným </a:t>
            </a:r>
            <a:r>
              <a:rPr lang="cs-CZ" sz="2000" dirty="0" smtClean="0"/>
              <a:t>výnosy je </a:t>
            </a:r>
            <a:r>
              <a:rPr lang="cs-CZ" sz="2000" dirty="0"/>
              <a:t>možno odvodit některá </a:t>
            </a:r>
            <a:r>
              <a:rPr lang="cs-CZ" sz="2000" b="1" dirty="0"/>
              <a:t>kritéria racionálního průběhu uskutečňování konkrétních výkonů</a:t>
            </a:r>
            <a:r>
              <a:rPr lang="cs-CZ" sz="2000" dirty="0"/>
              <a:t>, procesů a aktivit, </a:t>
            </a:r>
            <a:r>
              <a:rPr lang="cs-CZ" sz="2000" dirty="0" smtClean="0"/>
              <a:t>mezi něž lze zařadit: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h</a:t>
            </a:r>
            <a:r>
              <a:rPr lang="cs-CZ" sz="2000" b="1" dirty="0" smtClean="0"/>
              <a:t>ospodárnost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e</a:t>
            </a:r>
            <a:r>
              <a:rPr lang="cs-CZ" sz="2000" b="1" dirty="0" smtClean="0"/>
              <a:t>konomická účinnost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e</a:t>
            </a:r>
            <a:r>
              <a:rPr lang="cs-CZ" sz="2000" b="1" dirty="0" smtClean="0"/>
              <a:t>konomická efektivnost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olventnost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l</a:t>
            </a:r>
            <a:r>
              <a:rPr lang="cs-CZ" sz="2000" dirty="0" smtClean="0"/>
              <a:t>ikvidita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struktura vlastního a cizího kapitálu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845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3851</TotalTime>
  <Words>1162</Words>
  <Application>Microsoft Office PowerPoint</Application>
  <PresentationFormat>Předvádění na obrazovce (16:9)</PresentationFormat>
  <Paragraphs>223</Paragraphs>
  <Slides>22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SLU</vt:lpstr>
      <vt:lpstr>KRITÉRIA HODNOTOVÉHO ŘÍZENÍ PODNIKATELSKÉHO PROCESU </vt:lpstr>
      <vt:lpstr>Cíl podnikatelského procesu</vt:lpstr>
      <vt:lpstr>Náklady a výnosy</vt:lpstr>
      <vt:lpstr>Náklady v nákladovém účetnictví</vt:lpstr>
      <vt:lpstr>Vnitropodnikové útvary a jejich členění </vt:lpstr>
      <vt:lpstr>Podnikové náklady a jejich členění</vt:lpstr>
      <vt:lpstr>Podnikové náklady a jejich členění</vt:lpstr>
      <vt:lpstr>Výrobní proces</vt:lpstr>
      <vt:lpstr>Základní kategorie ekonomického řízení podniku</vt:lpstr>
      <vt:lpstr>Hospodárnost</vt:lpstr>
      <vt:lpstr>Hospodárnost ve formě úspornosti</vt:lpstr>
      <vt:lpstr>Hospodárnost ve formě výtěžnosti (účinnosti)</vt:lpstr>
      <vt:lpstr>Ekonomická účinnost</vt:lpstr>
      <vt:lpstr>Nejdůležitější funkce zisku</vt:lpstr>
      <vt:lpstr>Úrovně zisku</vt:lpstr>
      <vt:lpstr>Ekonomická efektivnost</vt:lpstr>
      <vt:lpstr>Ekonomická přidaná hodnota (EVA)</vt:lpstr>
      <vt:lpstr>Solventnost</vt:lpstr>
      <vt:lpstr>Likvidita</vt:lpstr>
      <vt:lpstr>Výdaje</vt:lpstr>
      <vt:lpstr>Rozdíly mezi náklady a výdaji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155</cp:revision>
  <dcterms:created xsi:type="dcterms:W3CDTF">2016-07-06T15:42:34Z</dcterms:created>
  <dcterms:modified xsi:type="dcterms:W3CDTF">2020-03-02T08:08:12Z</dcterms:modified>
</cp:coreProperties>
</file>