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9"/>
  </p:handoutMasterIdLst>
  <p:sldIdLst>
    <p:sldId id="256" r:id="rId2"/>
    <p:sldId id="258" r:id="rId3"/>
    <p:sldId id="259" r:id="rId4"/>
    <p:sldId id="275" r:id="rId5"/>
    <p:sldId id="284" r:id="rId6"/>
    <p:sldId id="285" r:id="rId7"/>
    <p:sldId id="288" r:id="rId8"/>
    <p:sldId id="289" r:id="rId9"/>
    <p:sldId id="290" r:id="rId10"/>
    <p:sldId id="292" r:id="rId11"/>
    <p:sldId id="293" r:id="rId12"/>
    <p:sldId id="294" r:id="rId13"/>
    <p:sldId id="295" r:id="rId14"/>
    <p:sldId id="286" r:id="rId15"/>
    <p:sldId id="287" r:id="rId16"/>
    <p:sldId id="277" r:id="rId17"/>
    <p:sldId id="270" r:id="rId18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617E529-94B7-439E-8512-05A9E4309F9F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F1389D3-EB67-44EF-B173-4341949E73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2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8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3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0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4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10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0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64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24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5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22.2.2021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47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3-30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cik.cz/publikace/zmeny-v-uctovani-nakladu-a-vynosu/" TargetMode="External"/><Relationship Id="rId2" Type="http://schemas.openxmlformats.org/officeDocument/2006/relationships/hyperlink" Target="https://www.mesec.cz/zakony/zakon-o-ucetnictvi/f567569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eport.cz/blog/nezapomente-zverejnit-ucetni-zaverk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y.centrum.cz/zakon-o-ucetnictvi/cast-1-paragraf-1" TargetMode="External"/><Relationship Id="rId2" Type="http://schemas.openxmlformats.org/officeDocument/2006/relationships/hyperlink" Target="http://zakony.centrum.cz/zakon-o-danich-z-prijmu/cast-1-paragraf-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z-data.cz/clanky/danova-evidence-co-je-pro-koho-j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Účetní a daňové praktikum</a:t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FIÚ/BPUDP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2386" y="4725144"/>
            <a:ext cx="5918454" cy="115212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Michaela Strzelecká, Ph.D.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 LS 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2020/2021</a:t>
            </a:r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Občanský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Nabytí účinnosti od 01. 01. 2014,</a:t>
            </a:r>
          </a:p>
          <a:p>
            <a:r>
              <a:rPr lang="cs-CZ" dirty="0" smtClean="0"/>
              <a:t>Byl zrušen obchodní zákoník – předchůdcem byl hospodářský zákoník,</a:t>
            </a:r>
          </a:p>
          <a:p>
            <a:r>
              <a:rPr lang="cs-CZ" dirty="0" smtClean="0"/>
              <a:t>Rekodifikace – rozsáhlé změny v legislativě ČR od roku 2014,</a:t>
            </a:r>
          </a:p>
          <a:p>
            <a:r>
              <a:rPr lang="cs-CZ" dirty="0" smtClean="0"/>
              <a:t>Občanský zákoník – označován jako NOZ (nový občanský zákoník) X není však název předpisu,</a:t>
            </a:r>
          </a:p>
          <a:p>
            <a:r>
              <a:rPr lang="cs-CZ" dirty="0" smtClean="0"/>
              <a:t>Dle § 20 NOZ – Právnická osoba</a:t>
            </a:r>
          </a:p>
          <a:p>
            <a:pPr lvl="1"/>
            <a:r>
              <a:rPr lang="cs-CZ" dirty="0" smtClean="0"/>
              <a:t>Právnická osoba je organizovaný útvar, o kterém zákon stanoví, že má právní osobnost</a:t>
            </a:r>
          </a:p>
          <a:p>
            <a:pPr lvl="1"/>
            <a:r>
              <a:rPr lang="cs-CZ" dirty="0" smtClean="0"/>
              <a:t>Právnická osoba má práva a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768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REJSTŘÍK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veřejných rejstřících právnických a fyzických osob, účinnost od 01. 01. 2014,</a:t>
            </a:r>
          </a:p>
          <a:p>
            <a:r>
              <a:rPr lang="cs-CZ" dirty="0" smtClean="0"/>
              <a:t>Představuje informační systém veřejné správy,</a:t>
            </a:r>
          </a:p>
          <a:p>
            <a:r>
              <a:rPr lang="cs-CZ" dirty="0" smtClean="0"/>
              <a:t>Je veden v elektronické podobě,</a:t>
            </a:r>
          </a:p>
          <a:p>
            <a:r>
              <a:rPr lang="cs-CZ" dirty="0" smtClean="0"/>
              <a:t>Povinnost ÚJ ukládání dokumentů,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www.zakonyprolidi.cz/cs/2013-304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254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ÚJ -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Sestavení seznamu majetku ÚJ (rozvaha) ke dni vzniku,</a:t>
            </a:r>
          </a:p>
          <a:p>
            <a:r>
              <a:rPr lang="cs-CZ" dirty="0" smtClean="0"/>
              <a:t>Plný X zkrácený rozsah,</a:t>
            </a:r>
          </a:p>
          <a:p>
            <a:r>
              <a:rPr lang="cs-CZ" b="1" u="sng" dirty="0" smtClean="0"/>
              <a:t>Sestavení účtového rozvrhu v souladu se Směrnou účtovou osnovou</a:t>
            </a:r>
            <a:r>
              <a:rPr lang="cs-CZ" dirty="0" smtClean="0"/>
              <a:t>,</a:t>
            </a:r>
          </a:p>
          <a:p>
            <a:r>
              <a:rPr lang="cs-CZ" dirty="0" smtClean="0"/>
              <a:t>Otevření účetních knih – zaúčtování počátečních stavů,</a:t>
            </a:r>
          </a:p>
          <a:p>
            <a:r>
              <a:rPr lang="cs-CZ" dirty="0" smtClean="0"/>
              <a:t>Otevírání a uzavírání účetních knih dle ČÚS (č. 002)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273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 –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knihy – obrat – plátce DPH – správce daně,</a:t>
            </a:r>
          </a:p>
          <a:p>
            <a:r>
              <a:rPr lang="cs-CZ" dirty="0" smtClean="0"/>
              <a:t>Účetní období – rok kalendářní X hospodářský,</a:t>
            </a:r>
          </a:p>
          <a:p>
            <a:r>
              <a:rPr lang="cs-CZ" dirty="0" smtClean="0"/>
              <a:t>Kategorizace ÚJ – mikro, malá, střední, velká ÚJ,</a:t>
            </a:r>
          </a:p>
          <a:p>
            <a:r>
              <a:rPr lang="cs-CZ" dirty="0" smtClean="0"/>
              <a:t>Aktiva celkem,</a:t>
            </a:r>
          </a:p>
          <a:p>
            <a:r>
              <a:rPr lang="cs-CZ" dirty="0" smtClean="0"/>
              <a:t>Roční úhrn čistého obratu,</a:t>
            </a:r>
          </a:p>
          <a:p>
            <a:r>
              <a:rPr lang="cs-CZ" dirty="0" smtClean="0"/>
              <a:t>Průměrný počet zaměstnanců,</a:t>
            </a:r>
          </a:p>
          <a:p>
            <a:r>
              <a:rPr lang="cs-CZ" dirty="0" smtClean="0"/>
              <a:t>Pořizovací cena – reprodukční pořizovací cena,</a:t>
            </a:r>
          </a:p>
          <a:p>
            <a:r>
              <a:rPr lang="cs-CZ" dirty="0" smtClean="0"/>
              <a:t>SU, AU, podrozvahové účty,</a:t>
            </a:r>
          </a:p>
          <a:p>
            <a:r>
              <a:rPr lang="cs-CZ" dirty="0" smtClean="0"/>
              <a:t>Účetní zápisy – účetní doklady.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908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Doklad - prokazování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průkazný účetní záznam, který musí obsahovat povinné náležitosti (podrobněji viz § 11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značení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bsah a účastníky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peněžní částku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nožství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vyhotovení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uskutečnění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podpisový záznam</a:t>
            </a:r>
          </a:p>
          <a:p>
            <a:pPr marL="274320" lvl="1" indent="0"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vyhotoven bez zbytečného odkladu po zjištění skutečností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je povinna zachytit skutečnosti předmětu účetnictví účetními doklady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Doklad - prokazování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604448" cy="4641379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musí být přehledně uspořádané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upraví vnitřním předpisem oprávněnost odpovědných osob za podpisový záznam.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Opravy v dokladech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nesmí vést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neúplnosti, neprůkaznosti, nesprávnosti, nesrozumitelnosti, nepřehlednosti účetnictví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podléhají lhůtám úschovy a archivace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6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Povinnosti ke dni vzniku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Zahajovací rozvaha (seznam majetku),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čty hlavní knihy se otevírají účetními zápisy (pomocí účtu 701) podvojným souvztažným zápisem všechny aktivní a pasivní složky v peněžitém vyjádření.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Majetková struktura,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Sestavení AU – a jejich další využití,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Inventarizace,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Cílem 1. semináře bylo seznámení s aktuálním legislativním prostředím pro podnikatele – především z hlediska vedení účetnictví a zopakování základní terminologie (legislativní, účetní).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Uvedené legislativní zdroje budou podkladem pro další semináře.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Studijní materiály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Studijní opora: Účetní a daňové praktikum 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(elektronická forma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IS)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Legislativní předpisy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Standardy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 a další zdroje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Práce s www stránkami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Seminář č. 1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964488" cy="4320480"/>
          </a:xfrm>
        </p:spPr>
        <p:txBody>
          <a:bodyPr>
            <a:normAutofit/>
          </a:bodyPr>
          <a:lstStyle/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Fyzická a právnická osoba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Dokladování a prokazování pro legislativní účely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pojmy - opakování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Majetková struktura a zahajovací rozvaha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možností účtového rozvrhu a interních směrnic pro analytické účty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8880"/>
            <a:ext cx="8278688" cy="377728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Účetnictví se vyznačuje četnými změnami ve svých předpisech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České účetní standardy pro podnikatele 001-023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Webové stránky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www.mfcr.cz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www.zakonyprolidi.cz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www.business.center.cz                             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změny se zaměřením na předmět UDP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4785395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účetních jednotek (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mikro-malé-střední-velké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https://www.mesec.cz/zakony/zakon-o-ucetnictvi/f5675699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hospodaření je členěn na provozní a finanční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Nejsou mimořádné N a V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https://www.fucik.cz/publikace/zmeny-v-uctovani-nakladu-a-vynosu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v účtovém rozvrhu – práce s aktuálním ÚR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a obsah účetních výkazů – dle Vyhlášky 500/2002 Sb.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– povinnost zveřejnění pro mikro a malé ÚJ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https://www.dreport.cz/blog/nezapomente-zverejnit-ucetni-zaverku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Účetní právo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 (prováděcí vyhláška k účetnictví pro podnikatele)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ČÚS č. 001-023 pro podnikatele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směrnicí upraví ÚJ variantní situaci v legislativě (např. cestovní náhrady) a platí pro celou ÚJ na dané období zpravidla účetní období (rok)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 právní  Normy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Živnostenský zákon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Zákoník práce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dani z příjmů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Občanský zákoník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obchodních korporacích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…a další…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8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Podnikající FO 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možnosti evidencí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3849291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 odst. 7…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zakony.centrum.cz/zakon-o-danich-z-prijmu/cast-1-paragraf-7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7b daňová evidence…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§ 1 odst. 2 písm. e)…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zakony.centrum.cz/zakon-o-ucetnictvi/cast-1-paragraf-1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6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Právnická osoba podnikající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právnická osoba podnikající analogické možnosti volby jako fyzická osoba prokazování svého hospodaření?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www.az-data.cz/clanky/danova-evidence-co-je-pro-koho-je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13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466</TotalTime>
  <Words>718</Words>
  <Application>Microsoft Office PowerPoint</Application>
  <PresentationFormat>Předvádění na obrazovce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Rockwell</vt:lpstr>
      <vt:lpstr>Rockwell Condensed</vt:lpstr>
      <vt:lpstr>Times New Roman</vt:lpstr>
      <vt:lpstr>Wingdings</vt:lpstr>
      <vt:lpstr>Dřevo</vt:lpstr>
      <vt:lpstr>Účetní a daňové praktikum  FIÚ/BPUDP</vt:lpstr>
      <vt:lpstr>Studijní materiály</vt:lpstr>
      <vt:lpstr>Seminář č. 1</vt:lpstr>
      <vt:lpstr>Aktuální stav účetnictví a souvisejících předpisů</vt:lpstr>
      <vt:lpstr>Hlavní změny se zaměřením na předmět UDP</vt:lpstr>
      <vt:lpstr>Účetní právo</vt:lpstr>
      <vt:lpstr>Další  právní  Normy</vt:lpstr>
      <vt:lpstr>Podnikající FO  a možnosti evidencí</vt:lpstr>
      <vt:lpstr>Právnická osoba podnikající</vt:lpstr>
      <vt:lpstr>Občanský zákoník</vt:lpstr>
      <vt:lpstr>VEŘEJNÝ REJSTŘÍK</vt:lpstr>
      <vt:lpstr>Vznik ÚJ - povinnosti</vt:lpstr>
      <vt:lpstr>TERMINOLOGIE – OPAKOVÁNÍ</vt:lpstr>
      <vt:lpstr>Doklad - prokazování</vt:lpstr>
      <vt:lpstr>Doklad - prokazování</vt:lpstr>
      <vt:lpstr>Povinnosti ke dni vzniku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UC/PUDP</dc:title>
  <dc:creator>user</dc:creator>
  <cp:lastModifiedBy>Florián</cp:lastModifiedBy>
  <cp:revision>89</cp:revision>
  <dcterms:created xsi:type="dcterms:W3CDTF">2012-02-20T08:21:13Z</dcterms:created>
  <dcterms:modified xsi:type="dcterms:W3CDTF">2021-02-22T12:56:12Z</dcterms:modified>
</cp:coreProperties>
</file>