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5" r:id="rId3"/>
    <p:sldId id="313" r:id="rId4"/>
    <p:sldId id="314" r:id="rId5"/>
    <p:sldId id="307" r:id="rId6"/>
    <p:sldId id="318" r:id="rId7"/>
    <p:sldId id="317" r:id="rId8"/>
    <p:sldId id="319" r:id="rId9"/>
    <p:sldId id="257" r:id="rId10"/>
    <p:sldId id="315" r:id="rId11"/>
    <p:sldId id="336" r:id="rId12"/>
    <p:sldId id="310" r:id="rId13"/>
    <p:sldId id="337" r:id="rId14"/>
    <p:sldId id="275" r:id="rId15"/>
    <p:sldId id="338" r:id="rId16"/>
    <p:sldId id="329" r:id="rId17"/>
    <p:sldId id="330" r:id="rId18"/>
    <p:sldId id="331" r:id="rId19"/>
    <p:sldId id="339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4" r:id="rId29"/>
    <p:sldId id="263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F2B2B"/>
    <a:srgbClr val="98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 autoAdjust="0"/>
    <p:restoredTop sz="94660"/>
  </p:normalViewPr>
  <p:slideViewPr>
    <p:cSldViewPr>
      <p:cViewPr varScale="1">
        <p:scale>
          <a:sx n="83" d="100"/>
          <a:sy n="83" d="100"/>
        </p:scale>
        <p:origin x="82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58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60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49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95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85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29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89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916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36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45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35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630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512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533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38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95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08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03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74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56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10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4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6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FS.AST.DOMS.GD.Z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data.worldbank.org/indicator/CM.MKT.LCAP.GD.Z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0"/>
              </a:spcBef>
            </a:pP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lvl="0" algn="r">
              <a:spcBef>
                <a:spcPts val="0"/>
              </a:spcBef>
            </a:pP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simakova@opf.slu.cz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87" y="555517"/>
            <a:ext cx="195774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576" y="98757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/>
              <a:t>???</a:t>
            </a:r>
          </a:p>
          <a:p>
            <a:pPr marL="0" indent="0" algn="ctr">
              <a:buNone/>
            </a:pPr>
            <a:r>
              <a:rPr lang="cs-CZ" sz="2400" b="1" dirty="0" err="1"/>
              <a:t>When</a:t>
            </a:r>
            <a:r>
              <a:rPr lang="cs-CZ" sz="2400" b="1" dirty="0"/>
              <a:t> </a:t>
            </a:r>
            <a:r>
              <a:rPr lang="cs-CZ" sz="2400" b="1" dirty="0" err="1"/>
              <a:t>government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Greece</a:t>
            </a:r>
            <a:r>
              <a:rPr lang="cs-CZ" sz="2400" b="1" dirty="0"/>
              <a:t> </a:t>
            </a:r>
            <a:r>
              <a:rPr lang="cs-CZ" sz="2400" b="1" dirty="0" err="1"/>
              <a:t>experienced</a:t>
            </a:r>
            <a:r>
              <a:rPr lang="cs-CZ" sz="2400" b="1" dirty="0"/>
              <a:t> </a:t>
            </a:r>
            <a:r>
              <a:rPr lang="cs-CZ" sz="2400" b="1" dirty="0" err="1"/>
              <a:t>problems</a:t>
            </a:r>
            <a:r>
              <a:rPr lang="cs-CZ" sz="2400" b="1" dirty="0"/>
              <a:t> in meeting </a:t>
            </a:r>
            <a:r>
              <a:rPr lang="cs-CZ" sz="2400" b="1" dirty="0" err="1"/>
              <a:t>its</a:t>
            </a:r>
            <a:r>
              <a:rPr lang="cs-CZ" sz="2400" b="1" dirty="0"/>
              <a:t> </a:t>
            </a:r>
            <a:r>
              <a:rPr lang="cs-CZ" sz="2400" b="1" dirty="0" err="1"/>
              <a:t>debt</a:t>
            </a:r>
            <a:r>
              <a:rPr lang="cs-CZ" sz="2400" b="1" dirty="0"/>
              <a:t> </a:t>
            </a:r>
            <a:r>
              <a:rPr lang="cs-CZ" sz="2400" b="1" dirty="0" err="1"/>
              <a:t>obligation</a:t>
            </a:r>
            <a:r>
              <a:rPr lang="cs-CZ" sz="2400" b="1" dirty="0"/>
              <a:t> in 2010, </a:t>
            </a:r>
            <a:r>
              <a:rPr lang="cs-CZ" sz="2400" b="1" dirty="0" err="1"/>
              <a:t>some</a:t>
            </a:r>
            <a:r>
              <a:rPr lang="cs-CZ" sz="2400" b="1" dirty="0"/>
              <a:t> </a:t>
            </a:r>
            <a:r>
              <a:rPr lang="cs-CZ" sz="2400" b="1" dirty="0" err="1"/>
              <a:t>investors</a:t>
            </a:r>
            <a:r>
              <a:rPr lang="cs-CZ" sz="2400" b="1" dirty="0"/>
              <a:t> </a:t>
            </a:r>
            <a:r>
              <a:rPr lang="cs-CZ" sz="2400" b="1" dirty="0" err="1"/>
              <a:t>became</a:t>
            </a:r>
            <a:r>
              <a:rPr lang="cs-CZ" sz="2400" b="1" dirty="0"/>
              <a:t> </a:t>
            </a:r>
            <a:r>
              <a:rPr lang="cs-CZ" sz="2400" b="1" dirty="0" err="1"/>
              <a:t>concerned</a:t>
            </a:r>
            <a:r>
              <a:rPr lang="cs-CZ" sz="2400" b="1" dirty="0"/>
              <a:t> </a:t>
            </a:r>
            <a:r>
              <a:rPr lang="cs-CZ" sz="2400" b="1" dirty="0" err="1"/>
              <a:t>that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crisis</a:t>
            </a:r>
            <a:r>
              <a:rPr lang="cs-CZ" sz="2400" b="1" dirty="0"/>
              <a:t> </a:t>
            </a:r>
            <a:r>
              <a:rPr lang="cs-CZ" sz="2400" b="1" dirty="0" err="1"/>
              <a:t>would</a:t>
            </a:r>
            <a:r>
              <a:rPr lang="cs-CZ" sz="2400" b="1" dirty="0"/>
              <a:t> </a:t>
            </a:r>
            <a:r>
              <a:rPr lang="cs-CZ" sz="2400" b="1" dirty="0" err="1"/>
              <a:t>spread</a:t>
            </a:r>
            <a:r>
              <a:rPr lang="cs-CZ" sz="2400" b="1" dirty="0"/>
              <a:t> to </a:t>
            </a:r>
            <a:r>
              <a:rPr lang="cs-CZ" sz="2400" b="1" dirty="0" err="1"/>
              <a:t>other</a:t>
            </a:r>
            <a:r>
              <a:rPr lang="cs-CZ" sz="2400" b="1" dirty="0"/>
              <a:t> </a:t>
            </a:r>
            <a:r>
              <a:rPr lang="cs-CZ" sz="2400" b="1" dirty="0" err="1"/>
              <a:t>European</a:t>
            </a:r>
            <a:r>
              <a:rPr lang="cs-CZ" sz="2400" b="1" dirty="0"/>
              <a:t> </a:t>
            </a:r>
            <a:r>
              <a:rPr lang="cs-CZ" sz="2400" b="1" dirty="0" err="1"/>
              <a:t>countries</a:t>
            </a:r>
            <a:r>
              <a:rPr lang="cs-CZ" sz="2400" b="1" dirty="0"/>
              <a:t>. </a:t>
            </a:r>
            <a:r>
              <a:rPr lang="cs-CZ" sz="2400" b="1" dirty="0" err="1"/>
              <a:t>Explain</a:t>
            </a:r>
            <a:r>
              <a:rPr lang="cs-CZ" sz="2400" b="1" dirty="0"/>
              <a:t> </a:t>
            </a:r>
            <a:r>
              <a:rPr lang="cs-CZ" sz="2400" b="1" dirty="0" err="1"/>
              <a:t>why</a:t>
            </a:r>
            <a:r>
              <a:rPr lang="cs-CZ" sz="2400" b="1" dirty="0"/>
              <a:t> </a:t>
            </a:r>
            <a:r>
              <a:rPr lang="cs-CZ" sz="2400" b="1" dirty="0" err="1"/>
              <a:t>integrated</a:t>
            </a:r>
            <a:r>
              <a:rPr lang="cs-CZ" sz="2400" b="1" dirty="0"/>
              <a:t> </a:t>
            </a:r>
            <a:r>
              <a:rPr lang="cs-CZ" sz="2400" b="1" dirty="0" err="1"/>
              <a:t>European</a:t>
            </a:r>
            <a:r>
              <a:rPr lang="cs-CZ" sz="2400" b="1" dirty="0"/>
              <a:t> </a:t>
            </a:r>
            <a:r>
              <a:rPr lang="cs-CZ" sz="2400" b="1" dirty="0" err="1"/>
              <a:t>financial</a:t>
            </a:r>
            <a:r>
              <a:rPr lang="cs-CZ" sz="2400" b="1" dirty="0"/>
              <a:t> </a:t>
            </a:r>
            <a:r>
              <a:rPr lang="cs-CZ" sz="2400" b="1" dirty="0" err="1"/>
              <a:t>markets</a:t>
            </a:r>
            <a:r>
              <a:rPr lang="cs-CZ" sz="2400" b="1" dirty="0"/>
              <a:t> </a:t>
            </a:r>
            <a:r>
              <a:rPr lang="cs-CZ" sz="2400" b="1" dirty="0" err="1"/>
              <a:t>might</a:t>
            </a:r>
            <a:r>
              <a:rPr lang="cs-CZ" sz="2400" b="1" dirty="0"/>
              <a:t> </a:t>
            </a:r>
            <a:r>
              <a:rPr lang="cs-CZ" sz="2400" b="1" dirty="0" err="1"/>
              <a:t>allow</a:t>
            </a:r>
            <a:r>
              <a:rPr lang="cs-CZ" sz="2400" b="1" dirty="0"/>
              <a:t> a </a:t>
            </a:r>
            <a:r>
              <a:rPr lang="cs-CZ" sz="2400" b="1" dirty="0" err="1"/>
              <a:t>debt</a:t>
            </a:r>
            <a:r>
              <a:rPr lang="cs-CZ" sz="2400" b="1" dirty="0"/>
              <a:t> </a:t>
            </a:r>
            <a:r>
              <a:rPr lang="cs-CZ" sz="2400" b="1" dirty="0" err="1"/>
              <a:t>crisis</a:t>
            </a:r>
            <a:r>
              <a:rPr lang="cs-CZ" sz="2400" b="1" dirty="0"/>
              <a:t> in </a:t>
            </a:r>
            <a:r>
              <a:rPr lang="cs-CZ" sz="2400" b="1" dirty="0" err="1"/>
              <a:t>one</a:t>
            </a:r>
            <a:r>
              <a:rPr lang="cs-CZ" sz="2400" b="1" dirty="0"/>
              <a:t> </a:t>
            </a:r>
            <a:r>
              <a:rPr lang="cs-CZ" sz="2400" b="1" dirty="0" err="1"/>
              <a:t>European</a:t>
            </a:r>
            <a:r>
              <a:rPr lang="cs-CZ" sz="2400" b="1" dirty="0"/>
              <a:t> country to </a:t>
            </a:r>
            <a:r>
              <a:rPr lang="cs-CZ" sz="2400" b="1" dirty="0" err="1"/>
              <a:t>spread</a:t>
            </a:r>
            <a:r>
              <a:rPr lang="cs-CZ" sz="2400" b="1" dirty="0"/>
              <a:t> to </a:t>
            </a:r>
            <a:r>
              <a:rPr lang="cs-CZ" sz="2400" b="1" dirty="0" err="1"/>
              <a:t>other</a:t>
            </a:r>
            <a:r>
              <a:rPr lang="cs-CZ" sz="2400" b="1" dirty="0"/>
              <a:t> </a:t>
            </a:r>
            <a:r>
              <a:rPr lang="cs-CZ" sz="2400" b="1" dirty="0" err="1"/>
              <a:t>countries</a:t>
            </a:r>
            <a:r>
              <a:rPr lang="cs-CZ" sz="2400" b="1" dirty="0"/>
              <a:t> in </a:t>
            </a:r>
            <a:r>
              <a:rPr lang="cs-CZ" sz="2400" b="1" dirty="0" err="1"/>
              <a:t>Europe</a:t>
            </a:r>
            <a:r>
              <a:rPr lang="cs-CZ" sz="2400" b="1" dirty="0"/>
              <a:t>. </a:t>
            </a:r>
          </a:p>
          <a:p>
            <a:pPr marL="0" indent="0" algn="ctr">
              <a:buNone/>
            </a:pPr>
            <a:r>
              <a:rPr lang="cs-CZ" sz="2400" b="1" dirty="0"/>
              <a:t>???</a:t>
            </a: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1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242773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???What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money</a:t>
            </a:r>
            <a:r>
              <a:rPr lang="cs-CZ" sz="2400" b="1" dirty="0"/>
              <a:t>, </a:t>
            </a:r>
            <a:r>
              <a:rPr lang="cs-CZ" sz="2400" b="1" dirty="0" err="1"/>
              <a:t>why</a:t>
            </a:r>
            <a:r>
              <a:rPr lang="cs-CZ" sz="2400" b="1" dirty="0"/>
              <a:t> </a:t>
            </a:r>
            <a:r>
              <a:rPr lang="cs-CZ" sz="2400" b="1" dirty="0" err="1"/>
              <a:t>money</a:t>
            </a:r>
            <a:r>
              <a:rPr lang="cs-CZ" sz="2400" b="1" dirty="0"/>
              <a:t> </a:t>
            </a:r>
            <a:r>
              <a:rPr lang="cs-CZ" sz="2400" b="1" dirty="0" err="1"/>
              <a:t>came</a:t>
            </a:r>
            <a:r>
              <a:rPr lang="cs-CZ" sz="2400" b="1" dirty="0"/>
              <a:t> </a:t>
            </a:r>
            <a:r>
              <a:rPr lang="cs-CZ" sz="2400" b="1" dirty="0" err="1"/>
              <a:t>into</a:t>
            </a:r>
            <a:r>
              <a:rPr lang="cs-CZ" sz="2400" b="1" dirty="0"/>
              <a:t> existence</a:t>
            </a:r>
            <a:r>
              <a:rPr lang="en-US" sz="2400" b="1" dirty="0"/>
              <a:t>???</a:t>
            </a: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8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Definition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Money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131590"/>
            <a:ext cx="889436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Money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any</a:t>
            </a:r>
            <a:r>
              <a:rPr lang="cs-CZ" sz="2000" dirty="0"/>
              <a:t> </a:t>
            </a:r>
            <a:r>
              <a:rPr lang="cs-CZ" sz="2000" dirty="0" err="1"/>
              <a:t>good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widely</a:t>
            </a:r>
            <a:r>
              <a:rPr lang="cs-CZ" sz="2000" dirty="0"/>
              <a:t> </a:t>
            </a:r>
            <a:r>
              <a:rPr lang="cs-CZ" sz="2000" dirty="0" err="1"/>
              <a:t>accepted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purposes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exchange</a:t>
            </a:r>
            <a:r>
              <a:rPr lang="cs-CZ" sz="2000" dirty="0"/>
              <a:t> and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repayments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debts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Functions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medium of exchange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money is used to intermediate the exchange of goods and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it solves the problem of the double coincidence of wants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unit of account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money measures the market value of goods, services, and other transactions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it decreases number of prices (in barter:  4 types of goods = 6 prices, 100 types of goods = 495 prices)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store of value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money is a way to keep some of our wealth in a readily spendable form for future needs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5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242773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???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we</a:t>
            </a:r>
            <a:r>
              <a:rPr lang="cs-CZ" sz="2400" b="1" dirty="0"/>
              <a:t> </a:t>
            </a:r>
            <a:r>
              <a:rPr lang="cs-CZ" sz="2400" b="1" dirty="0" err="1"/>
              <a:t>consider</a:t>
            </a:r>
            <a:r>
              <a:rPr lang="cs-CZ" sz="2400" b="1" dirty="0"/>
              <a:t> </a:t>
            </a:r>
            <a:r>
              <a:rPr lang="cs-CZ" sz="2400" b="1" dirty="0" err="1"/>
              <a:t>Bitcoin</a:t>
            </a:r>
            <a:r>
              <a:rPr lang="cs-CZ" sz="2400" b="1" dirty="0"/>
              <a:t> </a:t>
            </a:r>
            <a:r>
              <a:rPr lang="cs-CZ" sz="2400" b="1" dirty="0" err="1"/>
              <a:t>or</a:t>
            </a:r>
            <a:r>
              <a:rPr lang="cs-CZ" sz="2400" b="1" dirty="0"/>
              <a:t> </a:t>
            </a:r>
            <a:r>
              <a:rPr lang="cs-CZ" sz="2400" b="1" dirty="0" err="1"/>
              <a:t>other</a:t>
            </a:r>
            <a:r>
              <a:rPr lang="cs-CZ" sz="2400" b="1" dirty="0"/>
              <a:t> </a:t>
            </a:r>
            <a:r>
              <a:rPr lang="cs-CZ" sz="2400" b="1" dirty="0" err="1"/>
              <a:t>cryptocurrencies</a:t>
            </a:r>
            <a:r>
              <a:rPr lang="cs-CZ" sz="2400" b="1" dirty="0"/>
              <a:t> as </a:t>
            </a:r>
            <a:r>
              <a:rPr lang="cs-CZ" sz="2400" b="1" dirty="0" err="1"/>
              <a:t>money</a:t>
            </a:r>
            <a:r>
              <a:rPr lang="en-US" sz="2400" b="1" dirty="0"/>
              <a:t>???</a:t>
            </a: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2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Bimetallism (before 1850s – 1870)</a:t>
            </a:r>
          </a:p>
          <a:p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Gold Standard (1870s – 1914)</a:t>
            </a:r>
          </a:p>
          <a:p>
            <a:endParaRPr lang="en-US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Interwar period (1918 – 1939)</a:t>
            </a:r>
          </a:p>
          <a:p>
            <a:endParaRPr lang="en-US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Bretton Woods system (1945 – 1972)</a:t>
            </a:r>
          </a:p>
          <a:p>
            <a:endParaRPr lang="en-US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/>
              <a:t>System of floating exchange rates (1972 – present)</a:t>
            </a: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907300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Evolution of the International Monetary System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85"/>
              </a:spcBef>
            </a:pPr>
            <a:r>
              <a:rPr lang="en-US" altLang="cs-CZ" sz="2000" dirty="0"/>
              <a:t>Variety of exchange rate regimes</a:t>
            </a:r>
          </a:p>
          <a:p>
            <a:pPr lvl="1">
              <a:spcBef>
                <a:spcPts val="485"/>
              </a:spcBef>
            </a:pPr>
            <a:r>
              <a:rPr lang="en-US" altLang="cs-CZ" sz="1600" dirty="0"/>
              <a:t>Selection depends on a country’s preferences and specifics</a:t>
            </a:r>
          </a:p>
          <a:p>
            <a:pPr>
              <a:spcBef>
                <a:spcPts val="485"/>
              </a:spcBef>
            </a:pPr>
            <a:r>
              <a:rPr lang="en-US" altLang="cs-CZ" sz="2000" dirty="0"/>
              <a:t>Three most important currencies (USD, EUR, JPY)</a:t>
            </a:r>
          </a:p>
          <a:p>
            <a:pPr lvl="1">
              <a:spcBef>
                <a:spcPts val="485"/>
              </a:spcBef>
            </a:pPr>
            <a:r>
              <a:rPr lang="en-US" altLang="cs-CZ" sz="1600" dirty="0"/>
              <a:t>Discussions on the role of GBP and CNY</a:t>
            </a:r>
          </a:p>
          <a:p>
            <a:pPr>
              <a:spcBef>
                <a:spcPts val="485"/>
              </a:spcBef>
            </a:pPr>
            <a:r>
              <a:rPr lang="en-US" altLang="cs-CZ" sz="2000" dirty="0"/>
              <a:t>Evidences on monetary integration with the </a:t>
            </a:r>
            <a:r>
              <a:rPr lang="cs-CZ" altLang="cs-CZ" sz="2000" dirty="0"/>
              <a:t>E</a:t>
            </a:r>
            <a:r>
              <a:rPr lang="en-US" altLang="cs-CZ" sz="2000" dirty="0" err="1"/>
              <a:t>urozone</a:t>
            </a:r>
            <a:r>
              <a:rPr lang="en-US" altLang="cs-CZ" sz="2000" dirty="0"/>
              <a:t> as the most advanced example</a:t>
            </a:r>
          </a:p>
          <a:p>
            <a:pPr>
              <a:spcBef>
                <a:spcPts val="485"/>
              </a:spcBef>
            </a:pPr>
            <a:r>
              <a:rPr lang="en-US" altLang="cs-CZ" sz="2000" dirty="0"/>
              <a:t>Financial crises as a phenomena of current system</a:t>
            </a:r>
          </a:p>
          <a:p>
            <a:pPr lvl="1">
              <a:spcBef>
                <a:spcPts val="485"/>
              </a:spcBef>
            </a:pPr>
            <a:r>
              <a:rPr lang="en-US" altLang="cs-CZ" sz="1600" dirty="0"/>
              <a:t>Crises in Latin America</a:t>
            </a:r>
          </a:p>
          <a:p>
            <a:pPr lvl="1">
              <a:spcBef>
                <a:spcPts val="485"/>
              </a:spcBef>
            </a:pPr>
            <a:r>
              <a:rPr lang="en-US" altLang="cs-CZ" sz="1600" dirty="0"/>
              <a:t>Crises in South-East Asia</a:t>
            </a:r>
          </a:p>
          <a:p>
            <a:pPr lvl="1">
              <a:spcBef>
                <a:spcPts val="485"/>
              </a:spcBef>
            </a:pPr>
            <a:r>
              <a:rPr lang="en-US" altLang="cs-CZ" sz="1600" dirty="0"/>
              <a:t>Global financial crisis</a:t>
            </a:r>
          </a:p>
          <a:p>
            <a:pPr>
              <a:spcBef>
                <a:spcPts val="485"/>
              </a:spcBef>
            </a:pPr>
            <a:r>
              <a:rPr lang="en-US" altLang="cs-CZ" sz="2000" dirty="0"/>
              <a:t>Discussions on controls and regulation of international capital flows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Present </a:t>
            </a:r>
            <a:r>
              <a:rPr lang="cs-CZ" b="1" dirty="0" smtClean="0">
                <a:solidFill>
                  <a:srgbClr val="307871"/>
                </a:solidFill>
              </a:rPr>
              <a:t>I</a:t>
            </a:r>
            <a:r>
              <a:rPr lang="en-US" b="1" dirty="0" err="1" smtClean="0">
                <a:solidFill>
                  <a:srgbClr val="307871"/>
                </a:solidFill>
              </a:rPr>
              <a:t>nternational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onetary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S</a:t>
            </a:r>
            <a:r>
              <a:rPr lang="en-US" b="1" dirty="0" err="1" smtClean="0">
                <a:solidFill>
                  <a:srgbClr val="307871"/>
                </a:solidFill>
              </a:rPr>
              <a:t>ystem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34556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Balance </a:t>
            </a:r>
            <a:r>
              <a:rPr lang="cs-CZ" b="1" dirty="0" err="1">
                <a:solidFill>
                  <a:srgbClr val="307871"/>
                </a:solidFill>
              </a:rPr>
              <a:t>of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Current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Account</a:t>
            </a:r>
            <a:r>
              <a:rPr lang="cs-CZ" b="1" dirty="0">
                <a:solidFill>
                  <a:srgbClr val="307871"/>
                </a:solidFill>
              </a:rPr>
              <a:t> in </a:t>
            </a:r>
            <a:r>
              <a:rPr lang="cs-CZ" b="1" dirty="0" err="1">
                <a:solidFill>
                  <a:srgbClr val="307871"/>
                </a:solidFill>
              </a:rPr>
              <a:t>Selected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Countries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0"/>
          <a:stretch/>
        </p:blipFill>
        <p:spPr>
          <a:xfrm>
            <a:off x="116339" y="1611711"/>
            <a:ext cx="4455306" cy="24170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9" b="5051"/>
          <a:stretch/>
        </p:blipFill>
        <p:spPr>
          <a:xfrm>
            <a:off x="4535996" y="1347614"/>
            <a:ext cx="4548630" cy="29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 err="1">
                <a:solidFill>
                  <a:srgbClr val="307871"/>
                </a:solidFill>
              </a:rPr>
              <a:t>Current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Account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Imbalances</a:t>
            </a:r>
            <a:r>
              <a:rPr lang="cs-CZ" b="1" dirty="0">
                <a:solidFill>
                  <a:srgbClr val="307871"/>
                </a:solidFill>
              </a:rPr>
              <a:t> (% </a:t>
            </a:r>
            <a:r>
              <a:rPr lang="cs-CZ" b="1" dirty="0" err="1">
                <a:solidFill>
                  <a:srgbClr val="307871"/>
                </a:solidFill>
              </a:rPr>
              <a:t>of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World</a:t>
            </a:r>
            <a:r>
              <a:rPr lang="cs-CZ" b="1" dirty="0">
                <a:solidFill>
                  <a:srgbClr val="307871"/>
                </a:solidFill>
              </a:rPr>
              <a:t> GDP)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7664" r="6294"/>
          <a:stretch/>
        </p:blipFill>
        <p:spPr>
          <a:xfrm>
            <a:off x="683568" y="703189"/>
            <a:ext cx="6936338" cy="39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5496" y="254310"/>
            <a:ext cx="8136904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Top 20 </a:t>
            </a:r>
            <a:r>
              <a:rPr lang="cs-CZ" b="1" dirty="0" err="1">
                <a:solidFill>
                  <a:srgbClr val="307871"/>
                </a:solidFill>
              </a:rPr>
              <a:t>Countries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According</a:t>
            </a:r>
            <a:r>
              <a:rPr lang="cs-CZ" b="1" dirty="0">
                <a:solidFill>
                  <a:srgbClr val="307871"/>
                </a:solidFill>
              </a:rPr>
              <a:t> to </a:t>
            </a:r>
            <a:r>
              <a:rPr lang="cs-CZ" b="1" dirty="0" err="1">
                <a:solidFill>
                  <a:srgbClr val="307871"/>
                </a:solidFill>
              </a:rPr>
              <a:t>Foreign</a:t>
            </a:r>
            <a:r>
              <a:rPr lang="cs-CZ" b="1" dirty="0">
                <a:solidFill>
                  <a:srgbClr val="307871"/>
                </a:solidFill>
              </a:rPr>
              <a:t> Exchange </a:t>
            </a:r>
            <a:r>
              <a:rPr lang="cs-CZ" b="1" dirty="0" err="1">
                <a:solidFill>
                  <a:srgbClr val="307871"/>
                </a:solidFill>
              </a:rPr>
              <a:t>Reserves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7BF4F847-F9FD-4416-8903-0C32549D0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16402" r="46063" b="6635"/>
          <a:stretch/>
        </p:blipFill>
        <p:spPr>
          <a:xfrm>
            <a:off x="2501770" y="725297"/>
            <a:ext cx="4140460" cy="42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institutions are integral part of the international monetary system as they built up the institutional framework</a:t>
            </a:r>
          </a:p>
          <a:p>
            <a:r>
              <a:rPr lang="en-US" altLang="cs-CZ" sz="2000" dirty="0"/>
              <a:t>Several institutions with global or remarkably international influence</a:t>
            </a:r>
          </a:p>
          <a:p>
            <a:pPr lvl="1"/>
            <a:r>
              <a:rPr lang="en-US" altLang="cs-CZ" sz="1600" dirty="0"/>
              <a:t>International Monetary Fund</a:t>
            </a:r>
          </a:p>
          <a:p>
            <a:pPr lvl="1"/>
            <a:r>
              <a:rPr lang="en-US" altLang="cs-CZ" sz="1600" dirty="0"/>
              <a:t>World Bank and World Bank Group</a:t>
            </a:r>
          </a:p>
          <a:p>
            <a:pPr lvl="1"/>
            <a:r>
              <a:rPr lang="en-US" altLang="cs-CZ" sz="1600" dirty="0"/>
              <a:t>Central banks of major economic centers (Federal Reserve System, European Central Bank, Bank of Japan, Bank of England)</a:t>
            </a:r>
          </a:p>
          <a:p>
            <a:pPr lvl="1"/>
            <a:r>
              <a:rPr lang="en-US" altLang="cs-CZ" sz="1600" dirty="0"/>
              <a:t>Regional development banks</a:t>
            </a:r>
          </a:p>
          <a:p>
            <a:pPr lvl="1"/>
            <a:r>
              <a:rPr lang="en-US" altLang="cs-CZ" sz="1600" dirty="0"/>
              <a:t>Bank for International Settlements</a:t>
            </a:r>
          </a:p>
          <a:p>
            <a:pPr lvl="1"/>
            <a:r>
              <a:rPr lang="en-US" altLang="cs-CZ" sz="1600" dirty="0"/>
              <a:t>European Investment Bank</a:t>
            </a:r>
          </a:p>
          <a:p>
            <a:r>
              <a:rPr lang="en-US" altLang="cs-CZ" sz="2000" dirty="0"/>
              <a:t>Listed institutions differ in size as well as objective</a:t>
            </a:r>
          </a:p>
          <a:p>
            <a:pPr lvl="1"/>
            <a:endParaRPr lang="en-US" altLang="cs-CZ" sz="1600" dirty="0"/>
          </a:p>
          <a:p>
            <a:endParaRPr lang="en-US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Key </a:t>
            </a:r>
            <a:r>
              <a:rPr lang="cs-CZ" b="1" dirty="0" smtClean="0">
                <a:solidFill>
                  <a:srgbClr val="307871"/>
                </a:solidFill>
              </a:rPr>
              <a:t>I</a:t>
            </a:r>
            <a:r>
              <a:rPr lang="en-US" b="1" dirty="0" err="1" smtClean="0">
                <a:solidFill>
                  <a:srgbClr val="307871"/>
                </a:solidFill>
              </a:rPr>
              <a:t>nternational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F</a:t>
            </a:r>
            <a:r>
              <a:rPr lang="en-US" b="1" dirty="0" err="1" smtClean="0">
                <a:solidFill>
                  <a:srgbClr val="307871"/>
                </a:solidFill>
              </a:rPr>
              <a:t>inancial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I</a:t>
            </a:r>
            <a:r>
              <a:rPr lang="en-US" b="1" dirty="0" err="1" smtClean="0">
                <a:solidFill>
                  <a:srgbClr val="307871"/>
                </a:solidFill>
              </a:rPr>
              <a:t>nstitutions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/>
              <a:t>Boeing 787 </a:t>
            </a:r>
            <a:r>
              <a:rPr lang="cs-CZ" b="1" dirty="0" err="1"/>
              <a:t>Dreamliner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2438" t="17802" r="29525" b="23399"/>
          <a:stretch/>
        </p:blipFill>
        <p:spPr>
          <a:xfrm>
            <a:off x="1663445" y="793514"/>
            <a:ext cx="6256927" cy="43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6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Final stage of long-lasting process of economic integration in Europe</a:t>
            </a:r>
          </a:p>
          <a:p>
            <a:r>
              <a:rPr lang="en-US" sz="2000" dirty="0"/>
              <a:t>EMU has been a long standing objective since late 1960s</a:t>
            </a:r>
          </a:p>
          <a:p>
            <a:r>
              <a:rPr lang="en-US" sz="2000" dirty="0"/>
              <a:t>Euro area with single currency and monetary policy emerged in 1999</a:t>
            </a:r>
          </a:p>
          <a:p>
            <a:r>
              <a:rPr lang="en-US" sz="2000" dirty="0"/>
              <a:t>Economic and monetary union involves</a:t>
            </a:r>
          </a:p>
          <a:p>
            <a:pPr lvl="1"/>
            <a:r>
              <a:rPr lang="en-US" sz="1600" dirty="0"/>
              <a:t>Policy </a:t>
            </a:r>
            <a:r>
              <a:rPr lang="en-US" sz="1600" dirty="0" err="1"/>
              <a:t>harmoni</a:t>
            </a:r>
            <a:r>
              <a:rPr lang="cs-CZ" sz="1600" dirty="0"/>
              <a:t>z</a:t>
            </a:r>
            <a:r>
              <a:rPr lang="en-US" sz="1600" dirty="0" err="1"/>
              <a:t>ation</a:t>
            </a:r>
            <a:r>
              <a:rPr lang="en-US" sz="1600" dirty="0"/>
              <a:t> to remove obstacles to factor mobility </a:t>
            </a:r>
          </a:p>
          <a:p>
            <a:pPr lvl="1"/>
            <a:r>
              <a:rPr lang="en-US" sz="1600" dirty="0"/>
              <a:t>A more marked and wider range of common policies, especially in relation to macroeconomic policy</a:t>
            </a:r>
          </a:p>
          <a:p>
            <a:pPr lvl="1"/>
            <a:r>
              <a:rPr lang="en-US" sz="1600" dirty="0"/>
              <a:t>Irrevocably fixed exchange rates or, as in the case of the EU, a single currency</a:t>
            </a:r>
          </a:p>
          <a:p>
            <a:pPr lvl="1"/>
            <a:r>
              <a:rPr lang="en-US" sz="1600" dirty="0"/>
              <a:t>A common monetary policy – that is, one interest rate and exchange rate policy determined by a single Central Bank</a:t>
            </a:r>
          </a:p>
          <a:p>
            <a:pPr lvl="1"/>
            <a:r>
              <a:rPr lang="en-US" sz="1600" dirty="0"/>
              <a:t>Some pooling of foreign exchange reserves</a:t>
            </a:r>
          </a:p>
          <a:p>
            <a:pPr lvl="1"/>
            <a:r>
              <a:rPr lang="en-US" sz="1600" dirty="0"/>
              <a:t>Possible inter-state transfers to offset economic distortions arising from EMU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Economic and monetary union (EMU)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European Union and Euro Area (Eurozone)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1026" name="Picture 2" descr="Map of the Eurozone (euro area), showing which countries use the euro as their currency. Includes members, pre-members (ERM II or ERM-2 waiting area), EU non-members using the euro, and other EU countries (color blind accessible). Updated for July 2020 with the entry of Croatia and Bulgaria into the ERM-II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80197"/>
            <a:ext cx="5472608" cy="44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United Kingdom (GBP)</a:t>
            </a:r>
          </a:p>
          <a:p>
            <a:pPr lvl="1"/>
            <a:r>
              <a:rPr lang="en-US" sz="1600" dirty="0"/>
              <a:t>Before </a:t>
            </a:r>
            <a:r>
              <a:rPr lang="en-US" sz="1600" dirty="0" err="1"/>
              <a:t>Brexit</a:t>
            </a:r>
            <a:r>
              <a:rPr lang="en-US" sz="1600" dirty="0"/>
              <a:t>: „opt-out“ clause and five economic tests by Gordon Brown</a:t>
            </a:r>
          </a:p>
          <a:p>
            <a:pPr lvl="1"/>
            <a:r>
              <a:rPr lang="en-US" sz="1600" dirty="0"/>
              <a:t>Brexit 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en-US" sz="1600" dirty="0"/>
              <a:t>United Kingdom outside the EU</a:t>
            </a:r>
          </a:p>
          <a:p>
            <a:r>
              <a:rPr lang="en-US" sz="2000" dirty="0"/>
              <a:t>Denmark (DKK)</a:t>
            </a:r>
          </a:p>
          <a:p>
            <a:pPr lvl="1"/>
            <a:r>
              <a:rPr lang="en-US" sz="1600" dirty="0"/>
              <a:t>„Opt-out“ clause</a:t>
            </a:r>
          </a:p>
          <a:p>
            <a:pPr lvl="1"/>
            <a:r>
              <a:rPr lang="en-US" sz="1600" dirty="0"/>
              <a:t>Adoption of Euro refused by referendum</a:t>
            </a:r>
          </a:p>
          <a:p>
            <a:r>
              <a:rPr lang="en-US" sz="2000" dirty="0"/>
              <a:t>Sweden (SEK)</a:t>
            </a:r>
          </a:p>
          <a:p>
            <a:pPr lvl="1"/>
            <a:r>
              <a:rPr lang="en-US" sz="1600" dirty="0"/>
              <a:t>Referendum + political decision to not fulfill one criterion</a:t>
            </a:r>
          </a:p>
          <a:p>
            <a:r>
              <a:rPr lang="en-US" sz="2000" dirty="0"/>
              <a:t>BG, CZ, HR, HU, PL, RO</a:t>
            </a:r>
          </a:p>
          <a:p>
            <a:pPr lvl="1"/>
            <a:r>
              <a:rPr lang="en-US" sz="1600" dirty="0"/>
              <a:t>Convergence criteria must be fulfilled first</a:t>
            </a:r>
          </a:p>
          <a:p>
            <a:pPr lvl="1"/>
            <a:r>
              <a:rPr lang="en-US" sz="1600" dirty="0"/>
              <a:t>Political will to accept the euro must exist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Why </a:t>
            </a:r>
            <a:r>
              <a:rPr lang="cs-CZ" b="1" dirty="0" smtClean="0">
                <a:solidFill>
                  <a:srgbClr val="307871"/>
                </a:solidFill>
              </a:rPr>
              <a:t>S</a:t>
            </a:r>
            <a:r>
              <a:rPr lang="en-US" b="1" dirty="0" err="1" smtClean="0">
                <a:solidFill>
                  <a:srgbClr val="307871"/>
                </a:solidFill>
              </a:rPr>
              <a:t>ome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b="1" dirty="0">
                <a:solidFill>
                  <a:srgbClr val="307871"/>
                </a:solidFill>
              </a:rPr>
              <a:t>EU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smtClean="0">
                <a:solidFill>
                  <a:srgbClr val="307871"/>
                </a:solidFill>
              </a:rPr>
              <a:t>embers </a:t>
            </a:r>
            <a:r>
              <a:rPr lang="en-US" b="1" dirty="0">
                <a:solidFill>
                  <a:srgbClr val="307871"/>
                </a:solidFill>
              </a:rPr>
              <a:t>do not </a:t>
            </a:r>
            <a:r>
              <a:rPr lang="cs-CZ" b="1" dirty="0" smtClean="0">
                <a:solidFill>
                  <a:srgbClr val="307871"/>
                </a:solidFill>
              </a:rPr>
              <a:t>H</a:t>
            </a:r>
            <a:r>
              <a:rPr lang="en-US" b="1" dirty="0" err="1" smtClean="0">
                <a:solidFill>
                  <a:srgbClr val="307871"/>
                </a:solidFill>
              </a:rPr>
              <a:t>ave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b="1" dirty="0">
                <a:solidFill>
                  <a:srgbClr val="307871"/>
                </a:solidFill>
              </a:rPr>
              <a:t>the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uro</a:t>
            </a:r>
            <a:r>
              <a:rPr lang="en-US" b="1" dirty="0">
                <a:solidFill>
                  <a:srgbClr val="307871"/>
                </a:solidFill>
              </a:rPr>
              <a:t>?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51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Stage One (July 1, 1990 – December 31, 1993)</a:t>
            </a:r>
          </a:p>
          <a:p>
            <a:pPr lvl="1"/>
            <a:r>
              <a:rPr lang="en-US" sz="1600" dirty="0"/>
              <a:t>Exchange controls were abolished, capital movements liberalized</a:t>
            </a:r>
          </a:p>
          <a:p>
            <a:pPr lvl="1"/>
            <a:r>
              <a:rPr lang="en-US" sz="1600" dirty="0"/>
              <a:t>Set up of formal convergence</a:t>
            </a:r>
          </a:p>
          <a:p>
            <a:r>
              <a:rPr lang="en-US" sz="2000" dirty="0"/>
              <a:t>Stage Two (January 1, 1994 – December 31, 1998)</a:t>
            </a:r>
          </a:p>
          <a:p>
            <a:pPr lvl="1"/>
            <a:r>
              <a:rPr lang="en-US" sz="1600" dirty="0"/>
              <a:t>Name of the new currency decided</a:t>
            </a:r>
          </a:p>
          <a:p>
            <a:pPr lvl="1"/>
            <a:r>
              <a:rPr lang="en-US" sz="1600" dirty="0"/>
              <a:t>Practical framework for the euro adoption defined</a:t>
            </a:r>
          </a:p>
          <a:p>
            <a:pPr lvl="1"/>
            <a:r>
              <a:rPr lang="en-US" sz="1600" dirty="0"/>
              <a:t>European Central Bank established</a:t>
            </a:r>
          </a:p>
          <a:p>
            <a:r>
              <a:rPr lang="en-US" sz="2000" dirty="0"/>
              <a:t>Stage Three (January 1, 1999 – continuing)</a:t>
            </a:r>
          </a:p>
          <a:p>
            <a:pPr lvl="1"/>
            <a:r>
              <a:rPr lang="en-US" sz="1600" dirty="0"/>
              <a:t>11 countries joined Euro Area (Greece two years later)</a:t>
            </a:r>
          </a:p>
          <a:p>
            <a:pPr lvl="1"/>
            <a:r>
              <a:rPr lang="en-US" sz="1600" dirty="0"/>
              <a:t>Single monetary policy came into effect</a:t>
            </a:r>
          </a:p>
          <a:p>
            <a:pPr lvl="1"/>
            <a:r>
              <a:rPr lang="en-US" sz="1600" dirty="0"/>
              <a:t>Euro coins and notes introduced in early 2002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Three </a:t>
            </a:r>
            <a:r>
              <a:rPr lang="cs-CZ" b="1" dirty="0" smtClean="0">
                <a:solidFill>
                  <a:srgbClr val="307871"/>
                </a:solidFill>
              </a:rPr>
              <a:t>S</a:t>
            </a:r>
            <a:r>
              <a:rPr lang="en-US" b="1" dirty="0" err="1" smtClean="0">
                <a:solidFill>
                  <a:srgbClr val="307871"/>
                </a:solidFill>
              </a:rPr>
              <a:t>tages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b="1" dirty="0">
                <a:solidFill>
                  <a:srgbClr val="307871"/>
                </a:solidFill>
              </a:rPr>
              <a:t>for the EMU </a:t>
            </a:r>
            <a:r>
              <a:rPr lang="cs-CZ" b="1" dirty="0" smtClean="0">
                <a:solidFill>
                  <a:srgbClr val="307871"/>
                </a:solidFill>
              </a:rPr>
              <a:t>I</a:t>
            </a:r>
            <a:r>
              <a:rPr lang="en-US" b="1" dirty="0" err="1" smtClean="0">
                <a:solidFill>
                  <a:srgbClr val="307871"/>
                </a:solidFill>
              </a:rPr>
              <a:t>mplementation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Nominal convergence</a:t>
            </a:r>
          </a:p>
          <a:p>
            <a:pPr lvl="1"/>
            <a:r>
              <a:rPr lang="en-US" sz="1600" dirty="0"/>
              <a:t>Five convergence criteria (Maastricht criteria) for countries joining the Euro Area</a:t>
            </a:r>
          </a:p>
          <a:p>
            <a:r>
              <a:rPr lang="en-US" sz="2000" dirty="0"/>
              <a:t>Real convergence</a:t>
            </a:r>
          </a:p>
          <a:p>
            <a:pPr lvl="1"/>
            <a:r>
              <a:rPr lang="en-US" sz="1600" dirty="0"/>
              <a:t>Economic cycle, structure of economy</a:t>
            </a:r>
          </a:p>
          <a:p>
            <a:pPr lvl="1"/>
            <a:r>
              <a:rPr lang="en-US" sz="1600" dirty="0"/>
              <a:t>Real exchange rates, productivity, labor costs</a:t>
            </a:r>
          </a:p>
          <a:p>
            <a:pPr lvl="1"/>
            <a:r>
              <a:rPr lang="en-US" sz="1600" dirty="0"/>
              <a:t>International trade, international investments</a:t>
            </a:r>
          </a:p>
          <a:p>
            <a:r>
              <a:rPr lang="en-US" sz="2000" dirty="0"/>
              <a:t>Institutional convergence</a:t>
            </a:r>
          </a:p>
          <a:p>
            <a:pPr lvl="1"/>
            <a:r>
              <a:rPr lang="en-US" sz="1600" dirty="0"/>
              <a:t>Legal institutions and legal acts</a:t>
            </a:r>
          </a:p>
          <a:p>
            <a:pPr lvl="1"/>
            <a:r>
              <a:rPr lang="en-US" sz="1600" dirty="0"/>
              <a:t>Shareholders‘ and creditors‘ rights, investor protection</a:t>
            </a:r>
          </a:p>
          <a:p>
            <a:pPr lvl="1"/>
            <a:r>
              <a:rPr lang="en-US" sz="1600" dirty="0"/>
              <a:t>Market regulations</a:t>
            </a:r>
          </a:p>
          <a:p>
            <a:pPr lvl="1"/>
            <a:r>
              <a:rPr lang="en-US" sz="1600" dirty="0"/>
              <a:t>State capacity on enforcing contracts and tax collection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Convergence is </a:t>
            </a:r>
            <a:r>
              <a:rPr lang="cs-CZ" b="1" dirty="0" smtClean="0">
                <a:solidFill>
                  <a:srgbClr val="307871"/>
                </a:solidFill>
              </a:rPr>
              <a:t>K</a:t>
            </a:r>
            <a:r>
              <a:rPr lang="en-US" b="1" dirty="0" err="1" smtClean="0">
                <a:solidFill>
                  <a:srgbClr val="307871"/>
                </a:solidFill>
              </a:rPr>
              <a:t>ey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b="1" dirty="0">
                <a:solidFill>
                  <a:srgbClr val="307871"/>
                </a:solidFill>
              </a:rPr>
              <a:t>in the EMU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0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Maastricht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onvergence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riteria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64653" y="1193589"/>
          <a:ext cx="8742686" cy="304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9106">
                  <a:extLst>
                    <a:ext uri="{9D8B030D-6E8A-4147-A177-3AD203B41FA5}">
                      <a16:colId xmlns="" xmlns:a16="http://schemas.microsoft.com/office/drawing/2014/main" val="3236973978"/>
                    </a:ext>
                  </a:extLst>
                </a:gridCol>
                <a:gridCol w="1496716">
                  <a:extLst>
                    <a:ext uri="{9D8B030D-6E8A-4147-A177-3AD203B41FA5}">
                      <a16:colId xmlns="" xmlns:a16="http://schemas.microsoft.com/office/drawing/2014/main" val="2500487104"/>
                    </a:ext>
                  </a:extLst>
                </a:gridCol>
                <a:gridCol w="1496716">
                  <a:extLst>
                    <a:ext uri="{9D8B030D-6E8A-4147-A177-3AD203B41FA5}">
                      <a16:colId xmlns="" xmlns:a16="http://schemas.microsoft.com/office/drawing/2014/main" val="375483594"/>
                    </a:ext>
                  </a:extLst>
                </a:gridCol>
                <a:gridCol w="1496716">
                  <a:extLst>
                    <a:ext uri="{9D8B030D-6E8A-4147-A177-3AD203B41FA5}">
                      <a16:colId xmlns="" xmlns:a16="http://schemas.microsoft.com/office/drawing/2014/main" val="1782365552"/>
                    </a:ext>
                  </a:extLst>
                </a:gridCol>
                <a:gridCol w="1496716">
                  <a:extLst>
                    <a:ext uri="{9D8B030D-6E8A-4147-A177-3AD203B41FA5}">
                      <a16:colId xmlns="" xmlns:a16="http://schemas.microsoft.com/office/drawing/2014/main" val="45819373"/>
                    </a:ext>
                  </a:extLst>
                </a:gridCol>
                <a:gridCol w="1496716">
                  <a:extLst>
                    <a:ext uri="{9D8B030D-6E8A-4147-A177-3AD203B41FA5}">
                      <a16:colId xmlns="" xmlns:a16="http://schemas.microsoft.com/office/drawing/2014/main" val="4172038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What is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Price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Sound public finances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Sustainable public finances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Durability of convergence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Exchange rate 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853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How it</a:t>
                      </a:r>
                      <a:r>
                        <a:rPr lang="en-US" sz="1400" b="1" baseline="0" noProof="0" dirty="0">
                          <a:solidFill>
                            <a:srgbClr val="307871"/>
                          </a:solidFill>
                        </a:rPr>
                        <a:t> is measured</a:t>
                      </a:r>
                      <a:endParaRPr lang="en-US" sz="1400" b="1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Consumer price inflation rate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Government deficit as % of GDP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Government debt as % of GDP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Long-term interest rate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Deviation from a central rate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071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307871"/>
                          </a:solidFill>
                        </a:rPr>
                        <a:t>Convergence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Not more than 1.5 percentage points above the rate of the three best performing Member States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Reference value: not more than 3%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Reference value: not more than 60%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Not more than 2 percentage points above the rate of the three best performing Member States in terms of price stability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307871"/>
                          </a:solidFill>
                        </a:rPr>
                        <a:t>Participation in ERM II for at least 2 years without severe tensions</a:t>
                      </a:r>
                      <a:endParaRPr lang="en-US" sz="1400" b="0" noProof="0" dirty="0">
                        <a:solidFill>
                          <a:srgbClr val="3078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266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23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4"/>
            <a:ext cx="446449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Benefits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elimination of intra-EU transaction costs lower interest rates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uniform interest rates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removal of exchange rate uncertainty in intra-EMU trade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removes the option of competitive devaluations between EU states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financial integration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economic cushioning from domestic political instability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creates a new international currency to represent the EU’s combined economic weight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Costs and </a:t>
            </a:r>
            <a:r>
              <a:rPr lang="cs-CZ" b="1" dirty="0" smtClean="0">
                <a:solidFill>
                  <a:srgbClr val="307871"/>
                </a:solidFill>
              </a:rPr>
              <a:t>B</a:t>
            </a:r>
            <a:r>
              <a:rPr lang="en-US" b="1" dirty="0" err="1" smtClean="0">
                <a:solidFill>
                  <a:srgbClr val="307871"/>
                </a:solidFill>
              </a:rPr>
              <a:t>enefits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b="1" dirty="0">
                <a:solidFill>
                  <a:srgbClr val="307871"/>
                </a:solidFill>
              </a:rPr>
              <a:t>of EMU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0" y="987574"/>
            <a:ext cx="4464496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Costs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short term deflation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loss of the exchange rate as a tool of national economic policy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loss of power to set interest rates and control the supply of money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potential problems related to a lack of ‘real’ convergence and potential policy conflicts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the inappropriateness of one monetary policy for so many states </a:t>
            </a:r>
          </a:p>
        </p:txBody>
      </p:sp>
    </p:spTree>
    <p:extLst>
      <p:ext uri="{BB962C8B-B14F-4D97-AF65-F5344CB8AC3E}">
        <p14:creationId xmlns:p14="http://schemas.microsoft.com/office/powerpoint/2010/main" val="417474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ECB is the central bank with responsibility for conducting monetary policy for the euro area</a:t>
            </a:r>
            <a:endParaRPr lang="en-US" sz="1600" dirty="0"/>
          </a:p>
          <a:p>
            <a:r>
              <a:rPr lang="en-US" sz="2000" dirty="0"/>
              <a:t>European System of Central Banks (ESCB) comprises the ECB and the national central banks of all EU Member States whether they have adopted the euro or not</a:t>
            </a:r>
          </a:p>
          <a:p>
            <a:r>
              <a:rPr lang="en-US" sz="2000" dirty="0" err="1"/>
              <a:t>Eurosystem</a:t>
            </a:r>
            <a:r>
              <a:rPr lang="en-US" sz="2000" dirty="0"/>
              <a:t> comprises the ECB and the </a:t>
            </a:r>
            <a:r>
              <a:rPr lang="en-US" sz="2000" dirty="0" err="1"/>
              <a:t>the</a:t>
            </a:r>
            <a:r>
              <a:rPr lang="en-US" sz="2000" dirty="0"/>
              <a:t> national central banks of those countries that have adopted the euro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Eurosystem</a:t>
            </a:r>
            <a:r>
              <a:rPr lang="en-US" sz="1600" dirty="0"/>
              <a:t> and the ESCB will co-exist as long as there are EU Member States outside the euro area</a:t>
            </a:r>
          </a:p>
          <a:p>
            <a:r>
              <a:rPr lang="en-US" sz="2000" dirty="0"/>
              <a:t>Euro area consists of the EU countries that have adopted the euro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European Central Bank (ECB)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The primary objective is to maintain price stability in the euro area</a:t>
            </a:r>
          </a:p>
          <a:p>
            <a:r>
              <a:rPr lang="en-US" sz="2000" dirty="0"/>
              <a:t>Price stability defined as a year-on-year increase in the Harmonized Index of Consumer Prices (HICP) for the euro area of below 2%</a:t>
            </a:r>
          </a:p>
          <a:p>
            <a:r>
              <a:rPr lang="en-US" sz="2000" dirty="0"/>
              <a:t>Operational framework consists of the following instruments</a:t>
            </a:r>
          </a:p>
          <a:p>
            <a:pPr lvl="1"/>
            <a:r>
              <a:rPr lang="en-US" sz="1600" dirty="0"/>
              <a:t>Open market operations</a:t>
            </a:r>
          </a:p>
          <a:p>
            <a:pPr lvl="2"/>
            <a:r>
              <a:rPr lang="en-US" sz="1400" dirty="0"/>
              <a:t>Main refinancing operations</a:t>
            </a:r>
          </a:p>
          <a:p>
            <a:pPr lvl="2"/>
            <a:r>
              <a:rPr lang="en-US" sz="1400" dirty="0"/>
              <a:t>Longer-term refinancing operations</a:t>
            </a:r>
          </a:p>
          <a:p>
            <a:pPr lvl="2"/>
            <a:r>
              <a:rPr lang="en-US" sz="1400" dirty="0"/>
              <a:t>Fine-tuning operations</a:t>
            </a:r>
          </a:p>
          <a:p>
            <a:pPr lvl="2"/>
            <a:r>
              <a:rPr lang="en-US" sz="1400" dirty="0"/>
              <a:t>Structural operations</a:t>
            </a:r>
          </a:p>
          <a:p>
            <a:pPr lvl="1"/>
            <a:r>
              <a:rPr lang="en-US" sz="1600" dirty="0"/>
              <a:t>Standing facilities</a:t>
            </a:r>
          </a:p>
          <a:p>
            <a:pPr lvl="2"/>
            <a:r>
              <a:rPr lang="en-US" sz="1400" dirty="0"/>
              <a:t>Marginal lending facility</a:t>
            </a:r>
          </a:p>
          <a:p>
            <a:pPr lvl="2"/>
            <a:r>
              <a:rPr lang="en-US" sz="1400" dirty="0"/>
              <a:t>Deposit facility</a:t>
            </a:r>
          </a:p>
          <a:p>
            <a:pPr lvl="1"/>
            <a:r>
              <a:rPr lang="en-US" sz="1600" dirty="0"/>
              <a:t>Minimum reserve requirements to credit institutions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Objective and instruments of the ECB monetary policy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6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1059582"/>
            <a:ext cx="8686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i="1" dirty="0" err="1" smtClean="0">
                <a:solidFill>
                  <a:srgbClr val="00544D"/>
                </a:solidFill>
                <a:latin typeface="+mj-lt"/>
              </a:rPr>
              <a:t>Have</a:t>
            </a:r>
            <a:r>
              <a:rPr lang="cs-CZ" altLang="cs-CZ" sz="4000" b="1" i="1" dirty="0" smtClean="0">
                <a:solidFill>
                  <a:srgbClr val="00544D"/>
                </a:solidFill>
                <a:latin typeface="+mj-lt"/>
              </a:rPr>
              <a:t> a Nice </a:t>
            </a:r>
            <a:r>
              <a:rPr lang="cs-CZ" altLang="cs-CZ" sz="4000" b="1" i="1" dirty="0" err="1" smtClean="0">
                <a:solidFill>
                  <a:srgbClr val="00544D"/>
                </a:solidFill>
                <a:latin typeface="+mj-lt"/>
              </a:rPr>
              <a:t>Day</a:t>
            </a:r>
            <a:r>
              <a:rPr lang="cs-CZ" altLang="cs-CZ" sz="4000" b="1" i="1" dirty="0" smtClean="0">
                <a:solidFill>
                  <a:srgbClr val="00544D"/>
                </a:solidFill>
                <a:latin typeface="+mj-lt"/>
              </a:rPr>
              <a:t> </a:t>
            </a:r>
            <a:r>
              <a:rPr lang="cs-CZ" altLang="cs-CZ" sz="4000" b="1" i="1" dirty="0" smtClean="0">
                <a:solidFill>
                  <a:srgbClr val="00544D"/>
                </a:solidFill>
                <a:latin typeface="Wingdings" panose="05000000000000000000" pitchFamily="2" charset="2"/>
              </a:rPr>
              <a:t>J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cs-CZ" altLang="cs-CZ" sz="4000" b="1" i="1" dirty="0">
              <a:solidFill>
                <a:srgbClr val="00544D"/>
              </a:solidFill>
              <a:latin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cs-CZ" altLang="cs-CZ" sz="4000" b="1" i="1" dirty="0">
              <a:solidFill>
                <a:srgbClr val="00544D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38" y="1706661"/>
            <a:ext cx="8686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i="1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2400" i="1">
                <a:solidFill>
                  <a:srgbClr val="00544D"/>
                </a:solidFill>
                <a:latin typeface="Arial" panose="020B0604020202020204" pitchFamily="34" charset="0"/>
              </a:rPr>
            </a:br>
            <a:endParaRPr lang="cs-CZ" altLang="cs-CZ" sz="2400" i="1" dirty="0">
              <a:solidFill>
                <a:srgbClr val="00544D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 flipV="1">
            <a:off x="7827217" y="195014"/>
            <a:ext cx="1224136" cy="86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  <p:bldP spid="4" grpId="0" build="allAtOnce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9933" y="170765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Clr>
                <a:srgbClr val="307871"/>
              </a:buClr>
              <a:buNone/>
            </a:pPr>
            <a:r>
              <a:rPr lang="cs-CZ" sz="2400" b="1" dirty="0"/>
              <a:t>???</a:t>
            </a:r>
            <a:r>
              <a:rPr lang="cs-CZ" sz="2400" b="1" dirty="0" err="1"/>
              <a:t>What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financial</a:t>
            </a:r>
            <a:r>
              <a:rPr lang="cs-CZ" sz="2400" b="1" dirty="0"/>
              <a:t> </a:t>
            </a:r>
            <a:r>
              <a:rPr lang="cs-CZ" sz="2400" b="1" dirty="0" err="1"/>
              <a:t>system</a:t>
            </a:r>
            <a:r>
              <a:rPr lang="cs-CZ" sz="2400" b="1" dirty="0"/>
              <a:t>???</a:t>
            </a: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3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07871"/>
                </a:solidFill>
              </a:rPr>
              <a:t>Financial system is system that allows transfer money between savers and borrowers</a:t>
            </a:r>
          </a:p>
          <a:p>
            <a:endParaRPr lang="en-US" sz="2000" dirty="0">
              <a:solidFill>
                <a:srgbClr val="307871"/>
              </a:solidFill>
            </a:endParaRPr>
          </a:p>
          <a:p>
            <a:r>
              <a:rPr lang="en-US" sz="2000" dirty="0">
                <a:solidFill>
                  <a:srgbClr val="307871"/>
                </a:solidFill>
              </a:rPr>
              <a:t>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7871"/>
                </a:solidFill>
              </a:rPr>
              <a:t>to channel funds from lenders to borrowers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7871"/>
                </a:solidFill>
              </a:rPr>
              <a:t>to create a payment and clearing mechanism</a:t>
            </a: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Definition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Financial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1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288" t="26200" r="22954" b="17800"/>
          <a:stretch/>
        </p:blipFill>
        <p:spPr>
          <a:xfrm>
            <a:off x="-36512" y="-15448"/>
            <a:ext cx="9145016" cy="51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85698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en-US" sz="2000" dirty="0"/>
              <a:t>M-System</a:t>
            </a:r>
          </a:p>
          <a:p>
            <a:pPr lvl="1">
              <a:buClr>
                <a:srgbClr val="307871"/>
              </a:buClr>
            </a:pPr>
            <a:r>
              <a:rPr lang="en-US" sz="1600" dirty="0"/>
              <a:t>based on capital markets</a:t>
            </a:r>
          </a:p>
          <a:p>
            <a:pPr lvl="1">
              <a:buClr>
                <a:srgbClr val="307871"/>
              </a:buClr>
            </a:pPr>
            <a:r>
              <a:rPr lang="en-US" sz="1600" dirty="0"/>
              <a:t>USA, Great Britain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en-US" sz="2000" dirty="0"/>
              <a:t>B-System</a:t>
            </a:r>
          </a:p>
          <a:p>
            <a:pPr lvl="1">
              <a:buClr>
                <a:srgbClr val="307871"/>
              </a:buClr>
            </a:pPr>
            <a:r>
              <a:rPr lang="en-US" sz="1600" dirty="0"/>
              <a:t>based on financial intermediaries (banks)</a:t>
            </a:r>
          </a:p>
          <a:p>
            <a:pPr lvl="1">
              <a:buClr>
                <a:srgbClr val="307871"/>
              </a:buClr>
            </a:pPr>
            <a:r>
              <a:rPr lang="en-US" sz="1600" dirty="0"/>
              <a:t>Czech Republic, Germany, Austria</a:t>
            </a: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err="1">
                <a:solidFill>
                  <a:srgbClr val="307871"/>
                </a:solidFill>
              </a:rPr>
              <a:t>Types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of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Financial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b="1" dirty="0" err="1">
                <a:solidFill>
                  <a:srgbClr val="307871"/>
                </a:solidFill>
              </a:rPr>
              <a:t>System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242773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???What about financial system in your country???</a:t>
            </a: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Compare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the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financial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system</a:t>
            </a:r>
            <a:r>
              <a:rPr lang="cs-CZ" sz="2400" b="1" dirty="0">
                <a:solidFill>
                  <a:srgbClr val="C00000"/>
                </a:solidFill>
              </a:rPr>
              <a:t> in </a:t>
            </a:r>
            <a:r>
              <a:rPr lang="cs-CZ" sz="2400" b="1" dirty="0" err="1">
                <a:solidFill>
                  <a:srgbClr val="C00000"/>
                </a:solidFill>
              </a:rPr>
              <a:t>your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home</a:t>
            </a:r>
            <a:r>
              <a:rPr lang="cs-CZ" sz="2400" b="1" dirty="0">
                <a:solidFill>
                  <a:srgbClr val="C00000"/>
                </a:solidFill>
              </a:rPr>
              <a:t> country </a:t>
            </a:r>
            <a:r>
              <a:rPr lang="cs-CZ" sz="2400" b="1" dirty="0" err="1">
                <a:solidFill>
                  <a:srgbClr val="C00000"/>
                </a:solidFill>
              </a:rPr>
              <a:t>with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one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typical</a:t>
            </a:r>
            <a:r>
              <a:rPr lang="cs-CZ" sz="2400" b="1" dirty="0">
                <a:solidFill>
                  <a:srgbClr val="C00000"/>
                </a:solidFill>
              </a:rPr>
              <a:t>  B-</a:t>
            </a:r>
            <a:r>
              <a:rPr lang="cs-CZ" sz="2400" b="1" dirty="0" err="1">
                <a:solidFill>
                  <a:srgbClr val="C00000"/>
                </a:solidFill>
              </a:rPr>
              <a:t>based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system</a:t>
            </a:r>
            <a:r>
              <a:rPr lang="cs-CZ" sz="2400" b="1" dirty="0">
                <a:solidFill>
                  <a:srgbClr val="C00000"/>
                </a:solidFill>
              </a:rPr>
              <a:t> and </a:t>
            </a:r>
            <a:r>
              <a:rPr lang="cs-CZ" sz="2400" b="1" dirty="0" err="1">
                <a:solidFill>
                  <a:srgbClr val="C00000"/>
                </a:solidFill>
              </a:rPr>
              <a:t>one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typical</a:t>
            </a:r>
            <a:r>
              <a:rPr lang="cs-CZ" sz="2400" b="1" dirty="0">
                <a:solidFill>
                  <a:srgbClr val="C00000"/>
                </a:solidFill>
              </a:rPr>
              <a:t> M-</a:t>
            </a:r>
            <a:r>
              <a:rPr lang="cs-CZ" sz="2400" b="1" dirty="0" err="1">
                <a:solidFill>
                  <a:srgbClr val="C00000"/>
                </a:solidFill>
              </a:rPr>
              <a:t>based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system</a:t>
            </a:r>
            <a:r>
              <a:rPr lang="cs-CZ" sz="2400" b="1" dirty="0">
                <a:solidFill>
                  <a:srgbClr val="C00000"/>
                </a:solidFill>
              </a:rPr>
              <a:t>. </a:t>
            </a:r>
            <a:endParaRPr lang="en-US" sz="2400" b="1" dirty="0">
              <a:solidFill>
                <a:srgbClr val="C00000"/>
              </a:solidFill>
            </a:endParaRP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2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85698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en-US" sz="2000" dirty="0"/>
              <a:t>domestic credit provided by financial sector (% of GDP)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2000" dirty="0"/>
              <a:t>	</a:t>
            </a:r>
            <a:r>
              <a:rPr lang="en-US" sz="2000" dirty="0">
                <a:hlinkClick r:id="rId3"/>
              </a:rPr>
              <a:t>http://data.worldbank.org/indicator/FS.AST.DOMS.GD.ZS</a:t>
            </a: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en-US" sz="2000" dirty="0"/>
          </a:p>
          <a:p>
            <a:pPr>
              <a:buClr>
                <a:srgbClr val="307871"/>
              </a:buClr>
            </a:pPr>
            <a:r>
              <a:rPr lang="en-US" sz="2000" dirty="0"/>
              <a:t>market capitalization of listed companies (% of GDP)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2000" dirty="0"/>
              <a:t>	</a:t>
            </a:r>
            <a:r>
              <a:rPr lang="en-US" sz="2000" dirty="0">
                <a:hlinkClick r:id="rId4"/>
              </a:rPr>
              <a:t>http://data.worldbank.org/indicator/CM.MKT.LCAP.GD.ZS</a:t>
            </a: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Clr>
                <a:srgbClr val="307871"/>
              </a:buClr>
              <a:buNone/>
            </a:pPr>
            <a:endParaRPr lang="en-US" sz="20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err="1">
                <a:solidFill>
                  <a:srgbClr val="307871"/>
                </a:solidFill>
              </a:rPr>
              <a:t>Statistics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85698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system of international arrangements, rules, institutions, policies in regard to exchange rates, international payments and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flows</a:t>
            </a:r>
          </a:p>
          <a:p>
            <a:endParaRPr lang="cs-CZ" altLang="cs-CZ" sz="2000" dirty="0"/>
          </a:p>
          <a:p>
            <a:r>
              <a:rPr lang="en-US" altLang="cs-CZ" sz="2000" dirty="0"/>
              <a:t>Institutional framework within which</a:t>
            </a:r>
          </a:p>
          <a:p>
            <a:pPr lvl="1"/>
            <a:r>
              <a:rPr lang="en-US" altLang="cs-CZ" sz="1600" dirty="0"/>
              <a:t>International payments are made</a:t>
            </a:r>
          </a:p>
          <a:p>
            <a:pPr lvl="1"/>
            <a:r>
              <a:rPr lang="en-US" altLang="cs-CZ" sz="1600" dirty="0"/>
              <a:t>Movements of capital are accommodated</a:t>
            </a:r>
          </a:p>
          <a:p>
            <a:pPr lvl="1"/>
            <a:r>
              <a:rPr lang="en-US" altLang="cs-CZ" sz="1600" dirty="0"/>
              <a:t>Exchange rates are determined</a:t>
            </a:r>
          </a:p>
          <a:p>
            <a:endParaRPr lang="cs-CZ" altLang="cs-CZ" sz="2000" dirty="0"/>
          </a:p>
          <a:p>
            <a:r>
              <a:rPr lang="en-US" altLang="cs-CZ" sz="2000" dirty="0"/>
              <a:t>International monetary system has evolved over time as international trade/business/finance have changed, technology has improved and political systems have changed</a:t>
            </a:r>
          </a:p>
          <a:p>
            <a:pPr lvl="1"/>
            <a:endParaRPr lang="en-US" altLang="cs-CZ" sz="1600" dirty="0"/>
          </a:p>
          <a:p>
            <a:endParaRPr lang="en-US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Definition of the International Monetary System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27784" y="4731990"/>
            <a:ext cx="3816424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Environment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1522</Words>
  <Application>Microsoft Office PowerPoint</Application>
  <PresentationFormat>Předvádění na obrazovce (16:9)</PresentationFormat>
  <Paragraphs>252</Paragraphs>
  <Slides>29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International Financial Environment</vt:lpstr>
      <vt:lpstr>Boeing 787 Dreamliner</vt:lpstr>
      <vt:lpstr>Questions and Applications</vt:lpstr>
      <vt:lpstr>Definition of Financial System</vt:lpstr>
      <vt:lpstr>Prezentace aplikace PowerPoint</vt:lpstr>
      <vt:lpstr>Types of Financial System</vt:lpstr>
      <vt:lpstr>Questions and Applications</vt:lpstr>
      <vt:lpstr>Statistics</vt:lpstr>
      <vt:lpstr>Definition of the International Monetary System</vt:lpstr>
      <vt:lpstr>Questions and Applications</vt:lpstr>
      <vt:lpstr>Questions and Applications</vt:lpstr>
      <vt:lpstr>Definition of the Money</vt:lpstr>
      <vt:lpstr>Questions and Applications</vt:lpstr>
      <vt:lpstr>Evolution of the International Monetary System</vt:lpstr>
      <vt:lpstr>Present International Monetary System</vt:lpstr>
      <vt:lpstr>Balance of Current Account in Selected Countries</vt:lpstr>
      <vt:lpstr>Current Account Imbalances (% of World GDP)</vt:lpstr>
      <vt:lpstr>Top 20 Countries According to Foreign Exchange Reserves</vt:lpstr>
      <vt:lpstr>Key International Financial Institutions</vt:lpstr>
      <vt:lpstr>Economic and monetary union (EMU)</vt:lpstr>
      <vt:lpstr>European Union and Euro Area (Eurozone)</vt:lpstr>
      <vt:lpstr>Why Some EU Members do not Have the Euro?</vt:lpstr>
      <vt:lpstr>Three Stages for the EMU Implementation</vt:lpstr>
      <vt:lpstr>Convergence is Key in the EMU</vt:lpstr>
      <vt:lpstr>Maastricht Convergence Criteria</vt:lpstr>
      <vt:lpstr>Costs and Benefits of EMU</vt:lpstr>
      <vt:lpstr>European Central Bank (ECB)</vt:lpstr>
      <vt:lpstr>Objective and instruments of the ECB monetary policy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152</cp:revision>
  <dcterms:created xsi:type="dcterms:W3CDTF">2016-07-06T15:42:34Z</dcterms:created>
  <dcterms:modified xsi:type="dcterms:W3CDTF">2021-03-01T12:04:55Z</dcterms:modified>
</cp:coreProperties>
</file>