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339" r:id="rId4"/>
    <p:sldId id="374" r:id="rId5"/>
    <p:sldId id="302" r:id="rId6"/>
    <p:sldId id="340" r:id="rId7"/>
    <p:sldId id="301" r:id="rId8"/>
    <p:sldId id="375" r:id="rId9"/>
    <p:sldId id="305" r:id="rId10"/>
    <p:sldId id="306" r:id="rId11"/>
    <p:sldId id="308" r:id="rId12"/>
    <p:sldId id="341" r:id="rId13"/>
    <p:sldId id="307" r:id="rId14"/>
    <p:sldId id="376" r:id="rId15"/>
    <p:sldId id="309" r:id="rId16"/>
    <p:sldId id="377" r:id="rId17"/>
    <p:sldId id="310" r:id="rId18"/>
    <p:sldId id="378" r:id="rId19"/>
    <p:sldId id="343" r:id="rId20"/>
    <p:sldId id="344" r:id="rId21"/>
    <p:sldId id="383" r:id="rId22"/>
    <p:sldId id="384" r:id="rId23"/>
    <p:sldId id="385" r:id="rId24"/>
    <p:sldId id="386" r:id="rId25"/>
    <p:sldId id="263" r:id="rId26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avárek" initials="DS" lastIdx="1" clrIdx="0">
    <p:extLst>
      <p:ext uri="{19B8F6BF-5375-455C-9EA6-DF929625EA0E}">
        <p15:presenceInfo xmlns:p15="http://schemas.microsoft.com/office/powerpoint/2012/main" userId="Daniel Stavá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B"/>
    <a:srgbClr val="000000"/>
    <a:srgbClr val="981E3A"/>
    <a:srgbClr val="0033CC"/>
    <a:srgbClr val="307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85814" autoAdjust="0"/>
  </p:normalViewPr>
  <p:slideViewPr>
    <p:cSldViewPr>
      <p:cViewPr varScale="1">
        <p:scale>
          <a:sx n="101" d="100"/>
          <a:sy n="101" d="100"/>
        </p:scale>
        <p:origin x="725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916D-1F56-4010-B660-C3673F4210AE}" type="datetimeFigureOut">
              <a:rPr lang="cs-CZ" smtClean="0"/>
              <a:t>15. 3. 2021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7063-3D75-4B0B-9A06-07737F9E8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05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91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57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66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60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76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52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147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92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458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530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75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764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607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41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79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20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02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72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74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0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91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44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</a:t>
            </a:r>
            <a:r>
              <a:rPr lang="cs-CZ" altLang="cs-CZ" smtClean="0">
                <a:cs typeface="Times New Roman" panose="02020603050405020304" pitchFamily="18" charset="0"/>
              </a:rPr>
              <a:t>doplňující informace, </a:t>
            </a:r>
            <a:r>
              <a:rPr lang="cs-CZ" altLang="cs-CZ" dirty="0" smtClean="0">
                <a:cs typeface="Times New Roman" panose="02020603050405020304" pitchFamily="18" charset="0"/>
              </a:rPr>
              <a:t>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0963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cs-CZ" altLang="cs-CZ" sz="105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simakova@opf.slu.cz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87" y="555517"/>
            <a:ext cx="195774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922195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Basel</a:t>
            </a:r>
            <a:r>
              <a:rPr lang="cs-CZ" altLang="cs-CZ" sz="2000" dirty="0" smtClean="0"/>
              <a:t> I -&gt; </a:t>
            </a:r>
            <a:r>
              <a:rPr lang="cs-CZ" altLang="cs-CZ" sz="2000" dirty="0" err="1" smtClean="0"/>
              <a:t>Basel</a:t>
            </a:r>
            <a:r>
              <a:rPr lang="cs-CZ" altLang="cs-CZ" sz="2000" dirty="0" smtClean="0"/>
              <a:t> II-&gt;) </a:t>
            </a:r>
            <a:r>
              <a:rPr lang="en-US" altLang="cs-CZ" sz="2000" dirty="0" smtClean="0"/>
              <a:t>Basel </a:t>
            </a:r>
            <a:r>
              <a:rPr lang="cs-CZ" altLang="cs-CZ" sz="2000" dirty="0"/>
              <a:t>I</a:t>
            </a:r>
            <a:r>
              <a:rPr lang="en-US" altLang="cs-CZ" sz="2000" dirty="0" smtClean="0"/>
              <a:t>II Accord</a:t>
            </a:r>
            <a:endParaRPr lang="cs-CZ" altLang="cs-CZ" sz="2000" dirty="0" smtClean="0"/>
          </a:p>
          <a:p>
            <a:pPr lvl="1"/>
            <a:r>
              <a:rPr lang="en-US" altLang="cs-CZ" sz="1600" dirty="0"/>
              <a:t>an internationally agreed set of minimum requirements which apply to internationally active banks </a:t>
            </a:r>
            <a:endParaRPr lang="cs-CZ" altLang="cs-CZ" sz="1600" dirty="0" smtClean="0"/>
          </a:p>
          <a:p>
            <a:pPr lvl="1"/>
            <a:r>
              <a:rPr lang="en-US" altLang="cs-CZ" sz="1600" dirty="0" smtClean="0"/>
              <a:t>measures </a:t>
            </a:r>
            <a:r>
              <a:rPr lang="en-US" altLang="cs-CZ" sz="1600" dirty="0"/>
              <a:t>developed by the Basel Committee on Banking Supervision in response to the financial crisis of 2007-09. </a:t>
            </a:r>
            <a:endParaRPr lang="cs-CZ" altLang="cs-CZ" sz="1600" dirty="0" smtClean="0"/>
          </a:p>
          <a:p>
            <a:pPr lvl="1"/>
            <a:r>
              <a:rPr lang="en-US" altLang="cs-CZ" sz="1600" dirty="0" smtClean="0"/>
              <a:t>measures </a:t>
            </a:r>
            <a:r>
              <a:rPr lang="en-US" altLang="cs-CZ" sz="1600" dirty="0"/>
              <a:t>aim to strengthen the </a:t>
            </a:r>
            <a:r>
              <a:rPr lang="en-US" altLang="cs-CZ" sz="1600" dirty="0" smtClean="0"/>
              <a:t>regulation, </a:t>
            </a:r>
            <a:r>
              <a:rPr lang="en-US" altLang="cs-CZ" sz="1600" dirty="0"/>
              <a:t>supervision and risk management of banks.</a:t>
            </a:r>
          </a:p>
          <a:p>
            <a:r>
              <a:rPr lang="en-US" altLang="cs-CZ" sz="2000" dirty="0" smtClean="0"/>
              <a:t>Single </a:t>
            </a:r>
            <a:r>
              <a:rPr lang="en-US" altLang="cs-CZ" sz="2000" dirty="0"/>
              <a:t>European </a:t>
            </a:r>
            <a:r>
              <a:rPr lang="en-US" altLang="cs-CZ" sz="2000" dirty="0" smtClean="0"/>
              <a:t>Act</a:t>
            </a:r>
            <a:endParaRPr lang="cs-CZ" altLang="cs-CZ" sz="2000" dirty="0" smtClean="0"/>
          </a:p>
          <a:p>
            <a:pPr lvl="1"/>
            <a:r>
              <a:rPr lang="en-US" altLang="cs-CZ" sz="1800" dirty="0"/>
              <a:t>Capital can flow freely throughout Europe.</a:t>
            </a:r>
          </a:p>
          <a:p>
            <a:pPr lvl="1"/>
            <a:r>
              <a:rPr lang="en-US" altLang="cs-CZ" sz="1800" dirty="0" smtClean="0"/>
              <a:t>Banks </a:t>
            </a:r>
            <a:r>
              <a:rPr lang="en-US" altLang="cs-CZ" sz="1800" dirty="0"/>
              <a:t>can offer a wide variety of </a:t>
            </a:r>
            <a:r>
              <a:rPr lang="en-US" altLang="cs-CZ" sz="1800" dirty="0" smtClean="0"/>
              <a:t>lending, leasing, </a:t>
            </a:r>
            <a:r>
              <a:rPr lang="en-US" altLang="cs-CZ" sz="1800" dirty="0"/>
              <a:t>and securities activities in the EU.</a:t>
            </a:r>
          </a:p>
          <a:p>
            <a:pPr lvl="1"/>
            <a:r>
              <a:rPr lang="en-US" altLang="cs-CZ" sz="1800" dirty="0" smtClean="0"/>
              <a:t>Regulations </a:t>
            </a:r>
            <a:r>
              <a:rPr lang="en-US" altLang="cs-CZ" sz="1800" dirty="0"/>
              <a:t>regarding </a:t>
            </a:r>
            <a:r>
              <a:rPr lang="en-US" altLang="cs-CZ" sz="1800" dirty="0" smtClean="0"/>
              <a:t>competition, mergers, </a:t>
            </a:r>
            <a:r>
              <a:rPr lang="en-US" altLang="cs-CZ" sz="1800" dirty="0"/>
              <a:t>and taxes are similar throughout the EU.</a:t>
            </a:r>
          </a:p>
          <a:p>
            <a:pPr lvl="1"/>
            <a:r>
              <a:rPr lang="en-US" altLang="cs-CZ" sz="1800" dirty="0" smtClean="0"/>
              <a:t>A </a:t>
            </a:r>
            <a:r>
              <a:rPr lang="en-US" altLang="cs-CZ" sz="1800" dirty="0"/>
              <a:t>bank established in any one of the EU countries has the right to expand into </a:t>
            </a:r>
            <a:r>
              <a:rPr lang="en-US" altLang="cs-CZ" sz="1800" dirty="0" smtClean="0"/>
              <a:t>any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or </a:t>
            </a:r>
            <a:r>
              <a:rPr lang="en-US" altLang="cs-CZ" sz="1800" dirty="0"/>
              <a:t>all of the other EU countries.</a:t>
            </a:r>
          </a:p>
          <a:p>
            <a:pPr lvl="1"/>
            <a:endParaRPr lang="en-US" sz="1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/>
              <a:t>Standardizing Global Bank Regulations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1434" y="975907"/>
            <a:ext cx="885698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 smtClean="0"/>
              <a:t>When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a single bank is unwilling or unable to lend the amount needed by a </a:t>
            </a:r>
            <a:r>
              <a:rPr lang="cs-CZ" altLang="cs-CZ" sz="2000" dirty="0" smtClean="0"/>
              <a:t>MNC</a:t>
            </a:r>
            <a:r>
              <a:rPr lang="en-US" altLang="cs-CZ" sz="2000" dirty="0" smtClean="0"/>
              <a:t>, </a:t>
            </a:r>
            <a:r>
              <a:rPr lang="en-US" altLang="cs-CZ" sz="2000" dirty="0"/>
              <a:t>a syndicate of banks may be organized.</a:t>
            </a:r>
          </a:p>
          <a:p>
            <a:pPr lvl="1"/>
            <a:r>
              <a:rPr lang="cs-CZ" altLang="cs-CZ" sz="1600" dirty="0"/>
              <a:t>L</a:t>
            </a:r>
            <a:r>
              <a:rPr lang="en-US" altLang="cs-CZ" sz="1600" dirty="0" err="1" smtClean="0"/>
              <a:t>ead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bank is</a:t>
            </a:r>
            <a:r>
              <a:rPr lang="cs-CZ" altLang="cs-CZ" sz="1600" dirty="0"/>
              <a:t> </a:t>
            </a:r>
            <a:r>
              <a:rPr lang="en-US" altLang="cs-CZ" sz="1600" dirty="0"/>
              <a:t>responsible for negotiating terms with the borrower. </a:t>
            </a:r>
            <a:endParaRPr lang="cs-CZ" altLang="cs-CZ" sz="1600" dirty="0" smtClean="0"/>
          </a:p>
          <a:p>
            <a:pPr lvl="1"/>
            <a:r>
              <a:rPr lang="cs-CZ" altLang="cs-CZ" sz="1600" dirty="0" smtClean="0"/>
              <a:t>L</a:t>
            </a:r>
            <a:r>
              <a:rPr lang="en-US" altLang="cs-CZ" sz="1600" dirty="0" err="1" smtClean="0"/>
              <a:t>ead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bank organizes a</a:t>
            </a:r>
            <a:r>
              <a:rPr lang="cs-CZ" altLang="cs-CZ" sz="1600" dirty="0"/>
              <a:t> </a:t>
            </a:r>
            <a:r>
              <a:rPr lang="en-US" altLang="cs-CZ" sz="1600" dirty="0"/>
              <a:t>group of banks to underwrite the loans. </a:t>
            </a:r>
            <a:r>
              <a:rPr lang="en-US" altLang="cs-CZ" sz="1600" dirty="0" smtClean="0"/>
              <a:t>The </a:t>
            </a:r>
            <a:r>
              <a:rPr lang="en-US" altLang="cs-CZ" sz="1600" dirty="0"/>
              <a:t>syndicate of banks is usually formed in</a:t>
            </a:r>
            <a:r>
              <a:rPr lang="cs-CZ" altLang="cs-CZ" sz="1600" dirty="0"/>
              <a:t> </a:t>
            </a:r>
            <a:r>
              <a:rPr lang="en-US" altLang="cs-CZ" sz="1600" dirty="0"/>
              <a:t>about 6 </a:t>
            </a:r>
            <a:r>
              <a:rPr lang="en-US" altLang="cs-CZ" sz="1600" dirty="0" smtClean="0"/>
              <a:t>weeks, </a:t>
            </a:r>
            <a:r>
              <a:rPr lang="en-US" altLang="cs-CZ" sz="1600" dirty="0"/>
              <a:t>or less if the borrower is well known</a:t>
            </a:r>
            <a:r>
              <a:rPr lang="cs-CZ" altLang="cs-CZ" sz="1600" dirty="0"/>
              <a:t> (</a:t>
            </a:r>
            <a:r>
              <a:rPr lang="en-US" altLang="cs-CZ" sz="1600" dirty="0"/>
              <a:t>credit evaluation</a:t>
            </a:r>
            <a:r>
              <a:rPr lang="cs-CZ" altLang="cs-CZ" sz="1600" dirty="0"/>
              <a:t> </a:t>
            </a:r>
            <a:r>
              <a:rPr lang="en-US" altLang="cs-CZ" sz="1600" dirty="0"/>
              <a:t>can be conducted more </a:t>
            </a:r>
            <a:r>
              <a:rPr lang="en-US" altLang="cs-CZ" sz="1600" dirty="0" smtClean="0"/>
              <a:t>quickly</a:t>
            </a:r>
            <a:r>
              <a:rPr lang="cs-CZ" altLang="cs-CZ" sz="1600" dirty="0" smtClean="0"/>
              <a:t>)</a:t>
            </a:r>
            <a:r>
              <a:rPr lang="en-US" altLang="cs-CZ" sz="1600" dirty="0" smtClean="0"/>
              <a:t>.</a:t>
            </a:r>
            <a:endParaRPr lang="cs-CZ" altLang="cs-CZ" sz="1600" dirty="0" smtClean="0"/>
          </a:p>
          <a:p>
            <a:pPr lvl="1"/>
            <a:r>
              <a:rPr lang="cs-CZ" altLang="cs-CZ" sz="1600" dirty="0" err="1" smtClean="0"/>
              <a:t>Each</a:t>
            </a:r>
            <a:r>
              <a:rPr lang="cs-CZ" altLang="cs-CZ" sz="1600" dirty="0" smtClean="0"/>
              <a:t> bank in </a:t>
            </a:r>
            <a:r>
              <a:rPr lang="cs-CZ" altLang="cs-CZ" sz="1600" dirty="0" err="1" smtClean="0"/>
              <a:t>the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syndicate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participates</a:t>
            </a:r>
            <a:r>
              <a:rPr lang="cs-CZ" altLang="cs-CZ" sz="1600" dirty="0" smtClean="0"/>
              <a:t> in </a:t>
            </a:r>
            <a:r>
              <a:rPr lang="cs-CZ" altLang="cs-CZ" sz="1600" dirty="0" err="1" smtClean="0"/>
              <a:t>lending</a:t>
            </a:r>
            <a:r>
              <a:rPr lang="cs-CZ" altLang="cs-CZ" sz="1600" dirty="0" smtClean="0"/>
              <a:t>.</a:t>
            </a:r>
            <a:endParaRPr lang="en-US" altLang="cs-CZ" sz="1600" dirty="0"/>
          </a:p>
          <a:p>
            <a:endParaRPr lang="cs-CZ" altLang="cs-CZ" sz="2000" dirty="0" smtClean="0"/>
          </a:p>
          <a:p>
            <a:r>
              <a:rPr lang="en-US" altLang="cs-CZ" sz="2000" dirty="0" smtClean="0"/>
              <a:t>Borrowers </a:t>
            </a:r>
            <a:r>
              <a:rPr lang="en-US" altLang="cs-CZ" sz="2000" dirty="0"/>
              <a:t>that receive a syndicated loan incur various fees </a:t>
            </a:r>
            <a:r>
              <a:rPr lang="cs-CZ" altLang="cs-CZ" sz="2000" dirty="0" smtClean="0"/>
              <a:t>(</a:t>
            </a:r>
            <a:r>
              <a:rPr lang="en-US" altLang="cs-CZ" sz="2000" dirty="0" smtClean="0"/>
              <a:t>besides </a:t>
            </a:r>
            <a:r>
              <a:rPr lang="en-US" altLang="cs-CZ" sz="2000" dirty="0"/>
              <a:t>the </a:t>
            </a:r>
            <a:r>
              <a:rPr lang="en-US" altLang="cs-CZ" sz="2000" dirty="0" smtClean="0"/>
              <a:t>interest</a:t>
            </a:r>
            <a:r>
              <a:rPr lang="cs-CZ" altLang="cs-CZ" sz="2000" dirty="0" smtClean="0"/>
              <a:t>)</a:t>
            </a:r>
            <a:r>
              <a:rPr lang="en-US" altLang="cs-CZ" sz="2000" dirty="0" smtClean="0"/>
              <a:t>. </a:t>
            </a:r>
            <a:endParaRPr lang="cs-CZ" altLang="cs-CZ" sz="2000" dirty="0" smtClean="0"/>
          </a:p>
          <a:p>
            <a:pPr lvl="1"/>
            <a:r>
              <a:rPr lang="en-US" altLang="cs-CZ" sz="1600" dirty="0" smtClean="0"/>
              <a:t>Front-end </a:t>
            </a:r>
            <a:r>
              <a:rPr lang="en-US" altLang="cs-CZ" sz="1600" dirty="0"/>
              <a:t>management </a:t>
            </a:r>
            <a:r>
              <a:rPr lang="en-US" altLang="cs-CZ" sz="1600" dirty="0" smtClean="0"/>
              <a:t>fees</a:t>
            </a:r>
            <a:r>
              <a:rPr lang="cs-CZ" altLang="cs-CZ" sz="1600" dirty="0" smtClean="0"/>
              <a:t> - </a:t>
            </a:r>
            <a:r>
              <a:rPr lang="en-US" altLang="cs-CZ" sz="1600" dirty="0" smtClean="0"/>
              <a:t>paid </a:t>
            </a:r>
            <a:r>
              <a:rPr lang="en-US" altLang="cs-CZ" sz="1600" dirty="0"/>
              <a:t>to cover the costs of organizing the syndicate</a:t>
            </a:r>
            <a:r>
              <a:rPr lang="cs-CZ" altLang="cs-CZ" sz="1600" dirty="0"/>
              <a:t> </a:t>
            </a:r>
            <a:r>
              <a:rPr lang="en-US" altLang="cs-CZ" sz="1600" dirty="0"/>
              <a:t>and underwriting the loan. </a:t>
            </a:r>
            <a:endParaRPr lang="cs-CZ" altLang="cs-CZ" sz="1600" dirty="0"/>
          </a:p>
          <a:p>
            <a:pPr lvl="1"/>
            <a:r>
              <a:rPr lang="cs-CZ" altLang="cs-CZ" sz="1600" dirty="0"/>
              <a:t>C</a:t>
            </a:r>
            <a:r>
              <a:rPr lang="en-US" altLang="cs-CZ" sz="1600" dirty="0" err="1"/>
              <a:t>ommitment</a:t>
            </a:r>
            <a:r>
              <a:rPr lang="en-US" altLang="cs-CZ" sz="1600" dirty="0"/>
              <a:t> fee </a:t>
            </a:r>
            <a:r>
              <a:rPr lang="cs-CZ" altLang="cs-CZ" sz="1600" dirty="0" smtClean="0"/>
              <a:t>(0</a:t>
            </a:r>
            <a:r>
              <a:rPr lang="en-US" altLang="cs-CZ" sz="1600" dirty="0"/>
              <a:t>.25 </a:t>
            </a:r>
            <a:r>
              <a:rPr lang="cs-CZ" altLang="cs-CZ" sz="1600" dirty="0" smtClean="0"/>
              <a:t>-</a:t>
            </a:r>
            <a:r>
              <a:rPr lang="en-US" altLang="cs-CZ" sz="1600" dirty="0" smtClean="0"/>
              <a:t> </a:t>
            </a:r>
            <a:r>
              <a:rPr lang="cs-CZ" altLang="cs-CZ" sz="1600" dirty="0" smtClean="0"/>
              <a:t>0</a:t>
            </a:r>
            <a:r>
              <a:rPr lang="en-US" altLang="cs-CZ" sz="1600" dirty="0" smtClean="0"/>
              <a:t>.50 </a:t>
            </a:r>
            <a:r>
              <a:rPr lang="cs-CZ" altLang="cs-CZ" sz="1600" dirty="0" smtClean="0"/>
              <a:t>%) - </a:t>
            </a:r>
            <a:r>
              <a:rPr lang="en-US" altLang="cs-CZ" sz="1600" dirty="0" smtClean="0"/>
              <a:t>charged </a:t>
            </a:r>
            <a:r>
              <a:rPr lang="en-US" altLang="cs-CZ" sz="1600" dirty="0"/>
              <a:t>annually on the unused portion of the available </a:t>
            </a:r>
            <a:r>
              <a:rPr lang="en-US" altLang="cs-CZ" sz="1600" dirty="0" smtClean="0"/>
              <a:t>credit.</a:t>
            </a: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/>
              <a:t>Syndicated</a:t>
            </a:r>
            <a:r>
              <a:rPr lang="cs-CZ" b="1" dirty="0" smtClean="0"/>
              <a:t> </a:t>
            </a:r>
            <a:r>
              <a:rPr lang="cs-CZ" b="1" dirty="0" err="1" smtClean="0"/>
              <a:t>Loans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885698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 smtClean="0"/>
              <a:t>Factors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affecting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interest rate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syndicated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loan</a:t>
            </a:r>
            <a:r>
              <a:rPr lang="en-US" altLang="cs-CZ" sz="2000" dirty="0" smtClean="0"/>
              <a:t> </a:t>
            </a:r>
            <a:endParaRPr lang="cs-CZ" altLang="cs-CZ" sz="2000" dirty="0" smtClean="0"/>
          </a:p>
          <a:p>
            <a:pPr lvl="1"/>
            <a:r>
              <a:rPr lang="en-US" altLang="cs-CZ" sz="1600" dirty="0"/>
              <a:t>currency denominating the loan</a:t>
            </a:r>
            <a:endParaRPr lang="cs-CZ" altLang="cs-CZ" sz="1600" dirty="0"/>
          </a:p>
          <a:p>
            <a:pPr lvl="1"/>
            <a:r>
              <a:rPr lang="en-US" altLang="cs-CZ" sz="1600" dirty="0" smtClean="0"/>
              <a:t>maturity </a:t>
            </a:r>
            <a:r>
              <a:rPr lang="en-US" altLang="cs-CZ" sz="1600" dirty="0"/>
              <a:t>of the </a:t>
            </a:r>
            <a:r>
              <a:rPr lang="en-US" altLang="cs-CZ" sz="1600" dirty="0" smtClean="0"/>
              <a:t>loan</a:t>
            </a:r>
            <a:endParaRPr lang="cs-CZ" altLang="cs-CZ" sz="1600" dirty="0" smtClean="0"/>
          </a:p>
          <a:p>
            <a:pPr lvl="1"/>
            <a:r>
              <a:rPr lang="en-US" altLang="cs-CZ" sz="1600" dirty="0" smtClean="0"/>
              <a:t>creditworthiness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of </a:t>
            </a:r>
            <a:r>
              <a:rPr lang="en-US" altLang="cs-CZ" sz="1600" dirty="0"/>
              <a:t>the </a:t>
            </a:r>
            <a:r>
              <a:rPr lang="en-US" altLang="cs-CZ" sz="1600" dirty="0" err="1" smtClean="0"/>
              <a:t>borrowe</a:t>
            </a:r>
            <a:r>
              <a:rPr lang="cs-CZ" altLang="cs-CZ" sz="1600" dirty="0" smtClean="0"/>
              <a:t>r</a:t>
            </a:r>
            <a:r>
              <a:rPr lang="en-US" altLang="cs-CZ" sz="1600" dirty="0" smtClean="0"/>
              <a:t> </a:t>
            </a:r>
            <a:endParaRPr lang="cs-CZ" altLang="cs-CZ" sz="1600" dirty="0" smtClean="0"/>
          </a:p>
          <a:p>
            <a:pPr lvl="1"/>
            <a:r>
              <a:rPr lang="en-US" altLang="cs-CZ" sz="1600" dirty="0" smtClean="0"/>
              <a:t>interbank </a:t>
            </a:r>
            <a:r>
              <a:rPr lang="en-US" altLang="cs-CZ" sz="1600" dirty="0"/>
              <a:t>lending </a:t>
            </a:r>
            <a:r>
              <a:rPr lang="en-US" altLang="cs-CZ" sz="1600" dirty="0" smtClean="0"/>
              <a:t>rate</a:t>
            </a:r>
          </a:p>
          <a:p>
            <a:r>
              <a:rPr lang="en-US" altLang="cs-CZ" sz="2000" dirty="0" smtClean="0"/>
              <a:t>Syndicated loans not only reduce the default risk of a large loan to the degree of participation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for each individual bank, but they can also add an extra incentive for the borrower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to repay the loan.</a:t>
            </a:r>
            <a:endParaRPr lang="cs-CZ" altLang="cs-CZ" sz="2000" dirty="0" smtClean="0"/>
          </a:p>
          <a:p>
            <a:pPr lvl="1"/>
            <a:r>
              <a:rPr lang="en-US" altLang="cs-CZ" sz="1600" dirty="0" smtClean="0"/>
              <a:t>If a </a:t>
            </a:r>
            <a:r>
              <a:rPr lang="cs-CZ" altLang="cs-CZ" sz="1600" dirty="0" smtClean="0"/>
              <a:t>MNC </a:t>
            </a:r>
            <a:r>
              <a:rPr lang="en-US" altLang="cs-CZ" sz="1600" dirty="0" smtClean="0"/>
              <a:t>defaults on a loan to a syndicate, word will</a:t>
            </a:r>
            <a:r>
              <a:rPr lang="cs-CZ" altLang="cs-CZ" sz="1600" dirty="0" smtClean="0"/>
              <a:t> </a:t>
            </a:r>
            <a:r>
              <a:rPr lang="en-US" altLang="cs-CZ" sz="1600" dirty="0"/>
              <a:t>quickly spread among </a:t>
            </a:r>
            <a:r>
              <a:rPr lang="en-US" altLang="cs-CZ" sz="1600" dirty="0" smtClean="0"/>
              <a:t>banks, </a:t>
            </a:r>
            <a:r>
              <a:rPr lang="en-US" altLang="cs-CZ" sz="1600" dirty="0"/>
              <a:t>and the </a:t>
            </a:r>
            <a:r>
              <a:rPr lang="cs-CZ" altLang="cs-CZ" sz="1600" dirty="0" smtClean="0"/>
              <a:t>MNC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will likely have difficulty </a:t>
            </a:r>
            <a:r>
              <a:rPr lang="en-US" altLang="cs-CZ" sz="1600" dirty="0" smtClean="0"/>
              <a:t>obtaining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future </a:t>
            </a:r>
            <a:r>
              <a:rPr lang="en-US" altLang="cs-CZ" sz="1600" dirty="0"/>
              <a:t>loans. Borrowers are therefore strongly encouraged to repay syndicated </a:t>
            </a:r>
            <a:r>
              <a:rPr lang="en-US" altLang="cs-CZ" sz="1600" dirty="0" smtClean="0"/>
              <a:t>loans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promptly</a:t>
            </a:r>
            <a:r>
              <a:rPr lang="en-US" altLang="cs-CZ" sz="1600" dirty="0"/>
              <a:t>. </a:t>
            </a:r>
            <a:endParaRPr lang="cs-CZ" altLang="cs-CZ" sz="1600" dirty="0" smtClean="0"/>
          </a:p>
          <a:p>
            <a:pPr lvl="1"/>
            <a:r>
              <a:rPr lang="en-US" altLang="cs-CZ" sz="1600" dirty="0" smtClean="0"/>
              <a:t>From </a:t>
            </a:r>
            <a:r>
              <a:rPr lang="en-US" altLang="cs-CZ" sz="1600" dirty="0"/>
              <a:t>the perspective of the </a:t>
            </a:r>
            <a:r>
              <a:rPr lang="en-US" altLang="cs-CZ" sz="1600" dirty="0" smtClean="0"/>
              <a:t>banks, </a:t>
            </a:r>
            <a:r>
              <a:rPr lang="en-US" altLang="cs-CZ" sz="1600" dirty="0"/>
              <a:t>syndicated loans increase the </a:t>
            </a:r>
            <a:r>
              <a:rPr lang="en-US" altLang="cs-CZ" sz="1600" dirty="0" smtClean="0"/>
              <a:t>probability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of </a:t>
            </a:r>
            <a:r>
              <a:rPr lang="en-US" altLang="cs-CZ" sz="1600" dirty="0"/>
              <a:t>prompt repayment.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/>
              <a:t>Syndicated</a:t>
            </a:r>
            <a:r>
              <a:rPr lang="cs-CZ" b="1" dirty="0" smtClean="0"/>
              <a:t> </a:t>
            </a:r>
            <a:r>
              <a:rPr lang="cs-CZ" b="1" dirty="0" err="1" smtClean="0"/>
              <a:t>Loans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1929"/>
            <a:ext cx="892899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cs-CZ" sz="1800" dirty="0"/>
              <a:t>In </a:t>
            </a:r>
            <a:r>
              <a:rPr lang="en-US" altLang="cs-CZ" sz="1800" dirty="0" smtClean="0"/>
              <a:t>2008, </a:t>
            </a:r>
            <a:r>
              <a:rPr lang="en-US" altLang="cs-CZ" sz="1800" dirty="0"/>
              <a:t>the </a:t>
            </a:r>
            <a:r>
              <a:rPr lang="cs-CZ" altLang="cs-CZ" sz="1800" dirty="0" smtClean="0"/>
              <a:t>USA </a:t>
            </a:r>
            <a:r>
              <a:rPr lang="en-US" altLang="cs-CZ" sz="1800" dirty="0" smtClean="0"/>
              <a:t>experienced </a:t>
            </a:r>
            <a:r>
              <a:rPr lang="en-US" altLang="cs-CZ" sz="1800" dirty="0"/>
              <a:t>a credit crisis that was triggered by the </a:t>
            </a:r>
            <a:r>
              <a:rPr lang="en-US" altLang="cs-CZ" sz="1800" dirty="0" smtClean="0"/>
              <a:t>substantial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defaults </a:t>
            </a:r>
            <a:r>
              <a:rPr lang="en-US" altLang="cs-CZ" sz="1800" dirty="0"/>
              <a:t>on so-called subprime (lower quality) mortgages. This led to a halt in </a:t>
            </a:r>
            <a:r>
              <a:rPr lang="en-US" altLang="cs-CZ" sz="1800" dirty="0" smtClean="0"/>
              <a:t>housing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development, </a:t>
            </a:r>
            <a:r>
              <a:rPr lang="en-US" altLang="cs-CZ" sz="1800" dirty="0"/>
              <a:t>which reduced </a:t>
            </a:r>
            <a:r>
              <a:rPr lang="en-US" altLang="cs-CZ" sz="1800" dirty="0" smtClean="0"/>
              <a:t>income, spending, </a:t>
            </a:r>
            <a:r>
              <a:rPr lang="en-US" altLang="cs-CZ" sz="1800" dirty="0"/>
              <a:t>and jobs. Financial institutions </a:t>
            </a:r>
            <a:r>
              <a:rPr lang="en-US" altLang="cs-CZ" sz="1800" dirty="0" smtClean="0"/>
              <a:t>holding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the </a:t>
            </a:r>
            <a:r>
              <a:rPr lang="en-US" altLang="cs-CZ" sz="1800" dirty="0"/>
              <a:t>mortgages or securities representing the mortgages experienced major losses. As </a:t>
            </a:r>
            <a:r>
              <a:rPr lang="en-US" altLang="cs-CZ" sz="1800" dirty="0" smtClean="0"/>
              <a:t>the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U.S</a:t>
            </a:r>
            <a:r>
              <a:rPr lang="en-US" altLang="cs-CZ" sz="1800" dirty="0"/>
              <a:t>. economy </a:t>
            </a:r>
            <a:r>
              <a:rPr lang="en-US" altLang="cs-CZ" sz="1800" dirty="0" smtClean="0"/>
              <a:t>weakened, </a:t>
            </a:r>
            <a:r>
              <a:rPr lang="en-US" altLang="cs-CZ" sz="1800" dirty="0"/>
              <a:t>investors feared that more firms might </a:t>
            </a:r>
            <a:r>
              <a:rPr lang="en-US" altLang="cs-CZ" sz="1800" dirty="0" smtClean="0"/>
              <a:t>default, </a:t>
            </a:r>
            <a:r>
              <a:rPr lang="en-US" altLang="cs-CZ" sz="1800" dirty="0"/>
              <a:t>and they </a:t>
            </a:r>
            <a:r>
              <a:rPr lang="en-US" altLang="cs-CZ" sz="1800" dirty="0" smtClean="0"/>
              <a:t>shifted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their </a:t>
            </a:r>
            <a:r>
              <a:rPr lang="en-US" altLang="cs-CZ" sz="1800" dirty="0"/>
              <a:t>funds out of risky debt securities. Financial institutions in some other </a:t>
            </a:r>
            <a:r>
              <a:rPr lang="en-US" altLang="cs-CZ" sz="1800" dirty="0" smtClean="0"/>
              <a:t>countries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such </a:t>
            </a:r>
            <a:r>
              <a:rPr lang="en-US" altLang="cs-CZ" sz="1800" dirty="0"/>
              <a:t>as the </a:t>
            </a:r>
            <a:r>
              <a:rPr lang="en-US" altLang="cs-CZ" sz="1800" dirty="0" smtClean="0"/>
              <a:t>U</a:t>
            </a:r>
            <a:r>
              <a:rPr lang="cs-CZ" altLang="cs-CZ" sz="1800" dirty="0" smtClean="0"/>
              <a:t>K </a:t>
            </a:r>
            <a:r>
              <a:rPr lang="en-US" altLang="cs-CZ" sz="1800" dirty="0" smtClean="0"/>
              <a:t>also </a:t>
            </a:r>
            <a:r>
              <a:rPr lang="en-US" altLang="cs-CZ" sz="1800" dirty="0"/>
              <a:t>offered subprime mortgage </a:t>
            </a:r>
            <a:r>
              <a:rPr lang="en-US" altLang="cs-CZ" sz="1800" dirty="0" smtClean="0"/>
              <a:t>loans, </a:t>
            </a:r>
            <a:r>
              <a:rPr lang="en-US" altLang="cs-CZ" sz="1800" dirty="0"/>
              <a:t>and also </a:t>
            </a:r>
            <a:r>
              <a:rPr lang="en-US" altLang="cs-CZ" sz="1800" dirty="0" smtClean="0"/>
              <a:t>experienced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high </a:t>
            </a:r>
            <a:r>
              <a:rPr lang="en-US" altLang="cs-CZ" sz="1800" dirty="0"/>
              <a:t>default rates. Because of the global integration of financial </a:t>
            </a:r>
            <a:r>
              <a:rPr lang="en-US" altLang="cs-CZ" sz="1800" dirty="0" smtClean="0"/>
              <a:t>markets, </a:t>
            </a:r>
            <a:r>
              <a:rPr lang="en-US" altLang="cs-CZ" sz="1800" dirty="0"/>
              <a:t>the problems </a:t>
            </a:r>
            <a:r>
              <a:rPr lang="en-US" altLang="cs-CZ" sz="1800" dirty="0" smtClean="0"/>
              <a:t>in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the U.S. </a:t>
            </a:r>
            <a:r>
              <a:rPr lang="en-US" altLang="cs-CZ" sz="1800" dirty="0"/>
              <a:t>and </a:t>
            </a:r>
            <a:r>
              <a:rPr lang="en-US" altLang="cs-CZ" sz="1800" dirty="0" smtClean="0"/>
              <a:t>U.K. </a:t>
            </a:r>
            <a:r>
              <a:rPr lang="en-US" altLang="cs-CZ" sz="1800" dirty="0"/>
              <a:t>financial markets spread to other markets. Some financial </a:t>
            </a:r>
            <a:r>
              <a:rPr lang="en-US" altLang="cs-CZ" sz="1800" dirty="0" smtClean="0"/>
              <a:t>institutions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based </a:t>
            </a:r>
            <a:r>
              <a:rPr lang="en-US" altLang="cs-CZ" sz="1800" dirty="0"/>
              <a:t>in Asia and Europe were common purchasers of subprime mortgages that </a:t>
            </a:r>
            <a:r>
              <a:rPr lang="en-US" altLang="cs-CZ" sz="1800" dirty="0" smtClean="0"/>
              <a:t>were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originated </a:t>
            </a:r>
            <a:r>
              <a:rPr lang="en-US" altLang="cs-CZ" sz="1800" dirty="0"/>
              <a:t>in the </a:t>
            </a:r>
            <a:r>
              <a:rPr lang="cs-CZ" altLang="cs-CZ" sz="1800" dirty="0" smtClean="0"/>
              <a:t>USA </a:t>
            </a:r>
            <a:r>
              <a:rPr lang="en-US" altLang="cs-CZ" sz="1800" dirty="0" smtClean="0"/>
              <a:t>and </a:t>
            </a:r>
            <a:r>
              <a:rPr lang="cs-CZ" altLang="cs-CZ" sz="1800" dirty="0" smtClean="0"/>
              <a:t>UK</a:t>
            </a:r>
            <a:r>
              <a:rPr lang="en-US" altLang="cs-CZ" sz="1800" dirty="0" smtClean="0"/>
              <a:t>. Furthermore, </a:t>
            </a:r>
            <a:r>
              <a:rPr lang="en-US" altLang="cs-CZ" sz="1800" dirty="0"/>
              <a:t>the weakness of </a:t>
            </a:r>
            <a:r>
              <a:rPr lang="en-US" altLang="cs-CZ" sz="1800" dirty="0" smtClean="0"/>
              <a:t>the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U.S</a:t>
            </a:r>
            <a:r>
              <a:rPr lang="en-US" altLang="cs-CZ" sz="1800" dirty="0"/>
              <a:t>. and European economies caused a reduction in their demand for imports from </a:t>
            </a:r>
            <a:r>
              <a:rPr lang="en-US" altLang="cs-CZ" sz="1800" dirty="0" smtClean="0"/>
              <a:t>other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countries</a:t>
            </a:r>
            <a:r>
              <a:rPr lang="en-US" altLang="cs-CZ" sz="1800" dirty="0"/>
              <a:t>. </a:t>
            </a:r>
            <a:r>
              <a:rPr lang="en-US" altLang="cs-CZ" sz="1800" dirty="0" smtClean="0"/>
              <a:t>Thus, </a:t>
            </a:r>
            <a:r>
              <a:rPr lang="en-US" altLang="cs-CZ" sz="1800" dirty="0"/>
              <a:t>the U.S. credit crisis blossomed into an international credit crisis</a:t>
            </a:r>
            <a:r>
              <a:rPr lang="en-US" altLang="cs-CZ" sz="1800" dirty="0" smtClean="0"/>
              <a:t>.</a:t>
            </a:r>
            <a:r>
              <a:rPr lang="cs-CZ" altLang="cs-CZ" sz="1800" dirty="0" smtClean="0"/>
              <a:t> </a:t>
            </a:r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/>
              <a:t>Questions</a:t>
            </a:r>
            <a:r>
              <a:rPr lang="cs-CZ" b="1" dirty="0" smtClean="0"/>
              <a:t> and </a:t>
            </a:r>
            <a:r>
              <a:rPr lang="cs-CZ" b="1" dirty="0" err="1" smtClean="0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27584" y="4299942"/>
            <a:ext cx="862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??? What was the </a:t>
            </a:r>
            <a:r>
              <a:rPr lang="en-US" b="1" dirty="0" smtClean="0"/>
              <a:t>impact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situation</a:t>
            </a:r>
            <a:r>
              <a:rPr lang="en-US" b="1" dirty="0" smtClean="0"/>
              <a:t> </a:t>
            </a:r>
            <a:r>
              <a:rPr lang="en-US" b="1" dirty="0"/>
              <a:t>on loans </a:t>
            </a:r>
            <a:r>
              <a:rPr lang="en-US" b="1" dirty="0" smtClean="0"/>
              <a:t>provided </a:t>
            </a:r>
            <a:r>
              <a:rPr lang="en-US" b="1" dirty="0"/>
              <a:t>for the </a:t>
            </a:r>
            <a:r>
              <a:rPr lang="en-US" b="1" dirty="0" smtClean="0"/>
              <a:t>MNC???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171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7491" y="2067694"/>
            <a:ext cx="8052941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/>
              <a:t>???</a:t>
            </a:r>
            <a:r>
              <a:rPr lang="cs-CZ" altLang="cs-CZ" sz="2400" b="1" dirty="0" err="1" smtClean="0"/>
              <a:t>Why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MNCs</a:t>
            </a:r>
            <a:r>
              <a:rPr lang="cs-CZ" altLang="cs-CZ" sz="2400" b="1" dirty="0" smtClean="0"/>
              <a:t> use </a:t>
            </a:r>
            <a:r>
              <a:rPr lang="cs-CZ" altLang="cs-CZ" sz="2400" b="1" dirty="0" err="1" smtClean="0"/>
              <a:t>international</a:t>
            </a:r>
            <a:r>
              <a:rPr lang="cs-CZ" altLang="cs-CZ" sz="2400" b="1" dirty="0" smtClean="0"/>
              <a:t> bond market </a:t>
            </a:r>
            <a:r>
              <a:rPr lang="cs-CZ" altLang="cs-CZ" sz="2400" b="1" dirty="0" err="1" smtClean="0"/>
              <a:t>instead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domestic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one</a:t>
            </a:r>
            <a:r>
              <a:rPr lang="cs-CZ" altLang="cs-CZ" sz="2400" b="1" dirty="0" smtClean="0"/>
              <a:t>??? </a:t>
            </a:r>
            <a:endParaRPr lang="en-US" altLang="cs-CZ" sz="2400" b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 err="1" smtClean="0"/>
              <a:t>Questions</a:t>
            </a:r>
            <a:r>
              <a:rPr lang="cs-CZ" b="1" dirty="0" smtClean="0"/>
              <a:t> and </a:t>
            </a:r>
            <a:r>
              <a:rPr lang="cs-CZ" b="1" dirty="0" err="1" smtClean="0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202" y="987574"/>
            <a:ext cx="903649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 smtClean="0"/>
              <a:t>Factors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affecting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MNCs</a:t>
            </a:r>
            <a:r>
              <a:rPr lang="cs-CZ" altLang="cs-CZ" sz="2000" dirty="0" smtClean="0"/>
              <a:t> to </a:t>
            </a:r>
            <a:r>
              <a:rPr lang="en-US" altLang="cs-CZ" sz="2000" dirty="0" smtClean="0"/>
              <a:t>issue </a:t>
            </a:r>
            <a:r>
              <a:rPr lang="en-US" altLang="cs-CZ" sz="2000" dirty="0"/>
              <a:t>bonds in the international bond </a:t>
            </a:r>
            <a:r>
              <a:rPr lang="en-US" altLang="cs-CZ" sz="2000" dirty="0" smtClean="0"/>
              <a:t>markets</a:t>
            </a:r>
            <a:endParaRPr lang="cs-CZ" altLang="cs-CZ" sz="2000" dirty="0" smtClean="0"/>
          </a:p>
          <a:p>
            <a:pPr lvl="1"/>
            <a:r>
              <a:rPr lang="cs-CZ" altLang="cs-CZ" sz="1600" dirty="0" smtClean="0"/>
              <a:t>MNC </a:t>
            </a:r>
            <a:r>
              <a:rPr lang="cs-CZ" altLang="cs-CZ" sz="1600" dirty="0" err="1" smtClean="0"/>
              <a:t>may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attract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a </a:t>
            </a:r>
            <a:r>
              <a:rPr lang="en-US" altLang="cs-CZ" sz="1600" dirty="0"/>
              <a:t>stronger demand </a:t>
            </a:r>
            <a:r>
              <a:rPr lang="cs-CZ" altLang="cs-CZ" sz="1600" dirty="0" err="1" smtClean="0"/>
              <a:t>abroad</a:t>
            </a:r>
            <a:r>
              <a:rPr lang="cs-CZ" altLang="cs-CZ" sz="1600" dirty="0" smtClean="0"/>
              <a:t> (</a:t>
            </a:r>
            <a:r>
              <a:rPr lang="cs-CZ" altLang="cs-CZ" sz="1600" dirty="0" err="1" smtClean="0"/>
              <a:t>some</a:t>
            </a:r>
            <a:r>
              <a:rPr lang="cs-CZ" altLang="cs-CZ" sz="1600" dirty="0" smtClean="0"/>
              <a:t> </a:t>
            </a:r>
            <a:r>
              <a:rPr lang="cs-CZ" altLang="cs-CZ" sz="1600" dirty="0" err="1"/>
              <a:t>countries</a:t>
            </a:r>
            <a:r>
              <a:rPr lang="cs-CZ" altLang="cs-CZ" sz="1600" dirty="0"/>
              <a:t> </a:t>
            </a:r>
            <a:r>
              <a:rPr lang="en-US" altLang="cs-CZ" sz="1600" dirty="0"/>
              <a:t>have a limited investor </a:t>
            </a:r>
            <a:r>
              <a:rPr lang="en-US" altLang="cs-CZ" sz="1600" dirty="0" smtClean="0"/>
              <a:t>base, </a:t>
            </a:r>
            <a:r>
              <a:rPr lang="en-US" altLang="cs-CZ" sz="1600" dirty="0"/>
              <a:t>so MNCs in those countries seek financing elsewhere</a:t>
            </a:r>
            <a:r>
              <a:rPr lang="cs-CZ" altLang="cs-CZ" sz="1600" dirty="0"/>
              <a:t>)</a:t>
            </a:r>
            <a:r>
              <a:rPr lang="en-US" altLang="cs-CZ" sz="1600" dirty="0"/>
              <a:t>.</a:t>
            </a:r>
            <a:endParaRPr lang="cs-CZ" altLang="cs-CZ" sz="1600" dirty="0"/>
          </a:p>
          <a:p>
            <a:pPr lvl="1"/>
            <a:r>
              <a:rPr lang="en-US" altLang="cs-CZ" sz="1600" dirty="0"/>
              <a:t>MNCs may prefer to finance a specific foreign project in a particular currency and</a:t>
            </a:r>
            <a:r>
              <a:rPr lang="cs-CZ" altLang="cs-CZ" sz="1600" dirty="0"/>
              <a:t> </a:t>
            </a:r>
            <a:r>
              <a:rPr lang="en-US" altLang="cs-CZ" sz="1600" dirty="0"/>
              <a:t>therefore may attempt to obtain funds where that currency is widely used. </a:t>
            </a:r>
            <a:endParaRPr lang="cs-CZ" altLang="cs-CZ" sz="1600" dirty="0"/>
          </a:p>
          <a:p>
            <a:pPr lvl="1"/>
            <a:r>
              <a:rPr lang="cs-CZ" altLang="cs-CZ" sz="1600" dirty="0"/>
              <a:t>F</a:t>
            </a:r>
            <a:r>
              <a:rPr lang="en-US" altLang="cs-CZ" sz="1600" dirty="0" err="1"/>
              <a:t>inancing</a:t>
            </a:r>
            <a:r>
              <a:rPr lang="cs-CZ" altLang="cs-CZ" sz="1600" dirty="0"/>
              <a:t> </a:t>
            </a:r>
            <a:r>
              <a:rPr lang="en-US" altLang="cs-CZ" sz="1600" dirty="0"/>
              <a:t>in a foreign currency with a lower interest rate may enable an MNC to reduce its</a:t>
            </a:r>
            <a:r>
              <a:rPr lang="cs-CZ" altLang="cs-CZ" sz="1600" dirty="0"/>
              <a:t> </a:t>
            </a:r>
            <a:r>
              <a:rPr lang="en-US" altLang="cs-CZ" sz="1600" dirty="0"/>
              <a:t>cost of </a:t>
            </a:r>
            <a:r>
              <a:rPr lang="en-US" altLang="cs-CZ" sz="1600" dirty="0" smtClean="0"/>
              <a:t>financing, </a:t>
            </a:r>
            <a:r>
              <a:rPr lang="en-US" altLang="cs-CZ" sz="1600" dirty="0"/>
              <a:t>although it may be exposed to exchange rate risk.</a:t>
            </a:r>
            <a:endParaRPr lang="cs-CZ" altLang="cs-CZ" sz="1600" dirty="0"/>
          </a:p>
          <a:p>
            <a:r>
              <a:rPr lang="cs-CZ" altLang="cs-CZ" sz="2000" dirty="0"/>
              <a:t>Major </a:t>
            </a:r>
            <a:r>
              <a:rPr lang="cs-CZ" altLang="cs-CZ" sz="2000" dirty="0" err="1"/>
              <a:t>participants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international</a:t>
            </a:r>
            <a:r>
              <a:rPr lang="cs-CZ" altLang="cs-CZ" sz="2000" dirty="0"/>
              <a:t> bond market</a:t>
            </a:r>
          </a:p>
          <a:p>
            <a:pPr lvl="1"/>
            <a:r>
              <a:rPr lang="en-US" altLang="cs-CZ" sz="1600" dirty="0"/>
              <a:t>Institutional investors </a:t>
            </a:r>
            <a:r>
              <a:rPr lang="cs-CZ" altLang="cs-CZ" sz="1600" dirty="0"/>
              <a:t>(</a:t>
            </a:r>
            <a:r>
              <a:rPr lang="en-US" altLang="cs-CZ" sz="1600" dirty="0"/>
              <a:t>commercial </a:t>
            </a:r>
            <a:r>
              <a:rPr lang="en-US" altLang="cs-CZ" sz="1600" dirty="0" smtClean="0"/>
              <a:t>banks, </a:t>
            </a:r>
            <a:r>
              <a:rPr lang="en-US" altLang="cs-CZ" sz="1600" dirty="0"/>
              <a:t>mutual </a:t>
            </a:r>
            <a:r>
              <a:rPr lang="en-US" altLang="cs-CZ" sz="1600" dirty="0" smtClean="0"/>
              <a:t>funds, </a:t>
            </a:r>
            <a:r>
              <a:rPr lang="en-US" altLang="cs-CZ" sz="1600" dirty="0"/>
              <a:t>insurance</a:t>
            </a:r>
            <a:r>
              <a:rPr lang="cs-CZ" altLang="cs-CZ" sz="1600" dirty="0"/>
              <a:t> c</a:t>
            </a:r>
            <a:r>
              <a:rPr lang="en-US" altLang="cs-CZ" sz="1600" dirty="0" err="1"/>
              <a:t>ompanies</a:t>
            </a:r>
            <a:r>
              <a:rPr lang="cs-CZ" altLang="cs-CZ" sz="1600" dirty="0" smtClean="0"/>
              <a:t>), P</a:t>
            </a:r>
            <a:r>
              <a:rPr lang="en-US" altLang="cs-CZ" sz="1600" dirty="0" err="1"/>
              <a:t>ension</a:t>
            </a:r>
            <a:r>
              <a:rPr lang="en-US" altLang="cs-CZ" sz="1600" dirty="0"/>
              <a:t> </a:t>
            </a:r>
            <a:r>
              <a:rPr lang="cs-CZ" altLang="cs-CZ" sz="1600" dirty="0" err="1"/>
              <a:t>funds</a:t>
            </a:r>
            <a:endParaRPr lang="cs-CZ" altLang="cs-CZ" sz="1600" dirty="0"/>
          </a:p>
          <a:p>
            <a:r>
              <a:rPr lang="en-US" altLang="cs-CZ" sz="2000" dirty="0" smtClean="0"/>
              <a:t>International </a:t>
            </a:r>
            <a:r>
              <a:rPr lang="en-US" altLang="cs-CZ" sz="2000" dirty="0"/>
              <a:t>bonds are typically classified as either foreign bonds or </a:t>
            </a:r>
            <a:r>
              <a:rPr lang="en-US" altLang="cs-CZ" sz="2000" dirty="0" smtClean="0"/>
              <a:t>Eurobonds.</a:t>
            </a:r>
            <a:endParaRPr lang="cs-CZ" altLang="cs-CZ" sz="2000" dirty="0" smtClean="0"/>
          </a:p>
          <a:p>
            <a:pPr lvl="1"/>
            <a:r>
              <a:rPr lang="cs-CZ" altLang="cs-CZ" sz="1600" dirty="0" smtClean="0"/>
              <a:t>F</a:t>
            </a:r>
            <a:r>
              <a:rPr lang="en-US" altLang="cs-CZ" sz="1600" dirty="0" err="1" smtClean="0"/>
              <a:t>oreign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bond </a:t>
            </a:r>
            <a:r>
              <a:rPr lang="en-US" altLang="cs-CZ" sz="1600" dirty="0"/>
              <a:t>is issued by a borrower foreign to the country where the bond is placed. </a:t>
            </a:r>
            <a:endParaRPr lang="cs-CZ" altLang="cs-CZ" sz="1600" dirty="0" smtClean="0"/>
          </a:p>
          <a:p>
            <a:pPr lvl="1"/>
            <a:r>
              <a:rPr lang="cs-CZ" altLang="cs-CZ" sz="1600" dirty="0" smtClean="0"/>
              <a:t>Eurobond </a:t>
            </a:r>
            <a:r>
              <a:rPr lang="cs-CZ" altLang="cs-CZ" sz="1600" dirty="0" err="1" smtClean="0"/>
              <a:t>is</a:t>
            </a:r>
            <a:r>
              <a:rPr lang="en-US" altLang="cs-CZ" sz="1600" dirty="0" smtClean="0"/>
              <a:t> bond sold </a:t>
            </a:r>
            <a:r>
              <a:rPr lang="en-US" altLang="cs-CZ" sz="1600" dirty="0"/>
              <a:t>in countries other than the country of the </a:t>
            </a:r>
            <a:r>
              <a:rPr lang="en-US" altLang="cs-CZ" sz="1600" dirty="0" smtClean="0"/>
              <a:t>currency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denominating </a:t>
            </a:r>
            <a:r>
              <a:rPr lang="en-US" altLang="cs-CZ" sz="1600" dirty="0"/>
              <a:t>the </a:t>
            </a:r>
            <a:r>
              <a:rPr lang="en-US" altLang="cs-CZ" sz="1600" dirty="0" smtClean="0"/>
              <a:t>bonds</a:t>
            </a:r>
            <a:r>
              <a:rPr lang="cs-CZ" altLang="cs-CZ" sz="1600" dirty="0" smtClean="0"/>
              <a:t>.</a:t>
            </a:r>
            <a:endParaRPr lang="en-US" alt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smtClean="0"/>
              <a:t>International Bond Market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7491" y="2067694"/>
            <a:ext cx="8052941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/>
              <a:t>???</a:t>
            </a:r>
            <a:r>
              <a:rPr lang="cs-CZ" altLang="cs-CZ" sz="2400" b="1" dirty="0" err="1" smtClean="0"/>
              <a:t>Why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MNCs</a:t>
            </a:r>
            <a:r>
              <a:rPr lang="cs-CZ" altLang="cs-CZ" sz="2400" b="1" dirty="0" smtClean="0"/>
              <a:t> use </a:t>
            </a:r>
            <a:r>
              <a:rPr lang="cs-CZ" altLang="cs-CZ" sz="2400" b="1" dirty="0" err="1" smtClean="0"/>
              <a:t>international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stock</a:t>
            </a:r>
            <a:r>
              <a:rPr lang="cs-CZ" altLang="cs-CZ" sz="2400" b="1" dirty="0" smtClean="0"/>
              <a:t> market </a:t>
            </a:r>
            <a:r>
              <a:rPr lang="cs-CZ" altLang="cs-CZ" sz="2400" b="1" dirty="0" err="1" smtClean="0"/>
              <a:t>instead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domestic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one</a:t>
            </a:r>
            <a:r>
              <a:rPr lang="cs-CZ" altLang="cs-CZ" sz="2400" b="1" dirty="0" smtClean="0"/>
              <a:t>??? </a:t>
            </a:r>
            <a:endParaRPr lang="en-US" altLang="cs-CZ" sz="2400" b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 err="1" smtClean="0"/>
              <a:t>Questions</a:t>
            </a:r>
            <a:r>
              <a:rPr lang="cs-CZ" b="1" dirty="0" smtClean="0"/>
              <a:t> and </a:t>
            </a:r>
            <a:r>
              <a:rPr lang="cs-CZ" b="1" dirty="0" err="1" smtClean="0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MNC may obtain </a:t>
            </a:r>
            <a:r>
              <a:rPr lang="cs-CZ" altLang="cs-CZ" sz="2000" dirty="0" smtClean="0"/>
              <a:t>long term </a:t>
            </a:r>
            <a:r>
              <a:rPr lang="en-US" altLang="cs-CZ" sz="2000" dirty="0" smtClean="0"/>
              <a:t>funds </a:t>
            </a:r>
            <a:r>
              <a:rPr lang="en-US" altLang="cs-CZ" sz="2000" dirty="0"/>
              <a:t>from foreign investors to issue shares in international markets. </a:t>
            </a:r>
          </a:p>
          <a:p>
            <a:endParaRPr lang="en-US" altLang="cs-CZ" sz="2000" dirty="0"/>
          </a:p>
          <a:p>
            <a:r>
              <a:rPr lang="en-US" altLang="cs-CZ" sz="2000" dirty="0"/>
              <a:t>Reasons for the issuance of shares on foreign markets:</a:t>
            </a:r>
          </a:p>
          <a:p>
            <a:pPr lvl="1"/>
            <a:r>
              <a:rPr lang="en-US" altLang="cs-CZ" sz="1600" dirty="0"/>
              <a:t>Rate of sale of shares</a:t>
            </a:r>
          </a:p>
          <a:p>
            <a:pPr lvl="1"/>
            <a:r>
              <a:rPr lang="en-US" altLang="cs-CZ" sz="1600" dirty="0" smtClean="0"/>
              <a:t>Increase</a:t>
            </a:r>
            <a:r>
              <a:rPr lang="cs-CZ" altLang="cs-CZ" sz="1600" dirty="0" smtClean="0"/>
              <a:t> in</a:t>
            </a:r>
            <a:r>
              <a:rPr lang="en-US" altLang="cs-CZ" sz="1600" dirty="0" smtClean="0"/>
              <a:t> MNC</a:t>
            </a:r>
            <a:r>
              <a:rPr lang="cs-CZ" altLang="cs-CZ" sz="1600" dirty="0" smtClean="0"/>
              <a:t>‘s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image</a:t>
            </a:r>
          </a:p>
          <a:p>
            <a:pPr lvl="1"/>
            <a:r>
              <a:rPr lang="en-US" altLang="cs-CZ" sz="1600" dirty="0"/>
              <a:t>Better emission conditions</a:t>
            </a:r>
          </a:p>
          <a:p>
            <a:pPr lvl="1"/>
            <a:r>
              <a:rPr lang="en-US" altLang="cs-CZ" sz="1600" dirty="0" smtClean="0"/>
              <a:t>Location </a:t>
            </a:r>
            <a:r>
              <a:rPr lang="en-US" altLang="cs-CZ" sz="1600" dirty="0"/>
              <a:t>of economic activities of the </a:t>
            </a:r>
            <a:r>
              <a:rPr lang="en-US" altLang="cs-CZ" sz="1600" dirty="0" smtClean="0"/>
              <a:t>MNC </a:t>
            </a:r>
            <a:endParaRPr lang="en-US" altLang="cs-CZ" sz="1600" dirty="0"/>
          </a:p>
          <a:p>
            <a:pPr lvl="1"/>
            <a:r>
              <a:rPr lang="en-US" altLang="cs-CZ" sz="1600" dirty="0"/>
              <a:t>Existence of secondary </a:t>
            </a:r>
            <a:r>
              <a:rPr lang="en-US" altLang="cs-CZ" sz="1600" dirty="0" smtClean="0"/>
              <a:t>markets </a:t>
            </a:r>
            <a:endParaRPr lang="en-US" altLang="cs-CZ" sz="1600" dirty="0"/>
          </a:p>
          <a:p>
            <a:pPr lvl="1"/>
            <a:r>
              <a:rPr lang="en-US" altLang="cs-CZ" sz="1600" dirty="0"/>
              <a:t>Liquidity of the foreign </a:t>
            </a:r>
            <a:r>
              <a:rPr lang="en-US" altLang="cs-CZ" sz="1600" dirty="0" smtClean="0"/>
              <a:t>market </a:t>
            </a:r>
            <a:endParaRPr lang="en-US" altLang="cs-CZ" sz="1600" dirty="0"/>
          </a:p>
          <a:p>
            <a:pPr lvl="1"/>
            <a:endParaRPr lang="en-US" altLang="cs-CZ" sz="18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smtClean="0"/>
              <a:t>International </a:t>
            </a:r>
            <a:r>
              <a:rPr lang="cs-CZ" b="1" dirty="0" err="1" smtClean="0"/>
              <a:t>Stock</a:t>
            </a:r>
            <a:r>
              <a:rPr lang="cs-CZ" b="1" dirty="0" smtClean="0"/>
              <a:t> Market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7491" y="2067694"/>
            <a:ext cx="8052941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/>
              <a:t>???</a:t>
            </a:r>
            <a:r>
              <a:rPr lang="cs-CZ" altLang="cs-CZ" sz="2400" b="1" dirty="0" err="1" smtClean="0"/>
              <a:t>Why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MNCs</a:t>
            </a:r>
            <a:r>
              <a:rPr lang="cs-CZ" altLang="cs-CZ" sz="2400" b="1" dirty="0" smtClean="0"/>
              <a:t> use </a:t>
            </a:r>
            <a:r>
              <a:rPr lang="cs-CZ" altLang="cs-CZ" sz="2400" b="1" dirty="0" err="1" smtClean="0"/>
              <a:t>foreign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exchange</a:t>
            </a:r>
            <a:r>
              <a:rPr lang="cs-CZ" altLang="cs-CZ" sz="2400" b="1" dirty="0" smtClean="0"/>
              <a:t> market??? </a:t>
            </a:r>
            <a:endParaRPr lang="en-US" altLang="cs-CZ" sz="2400" b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 err="1" smtClean="0"/>
              <a:t>Questions</a:t>
            </a:r>
            <a:r>
              <a:rPr lang="cs-CZ" b="1" dirty="0" smtClean="0"/>
              <a:t> and </a:t>
            </a:r>
            <a:r>
              <a:rPr lang="cs-CZ" b="1" dirty="0" err="1" smtClean="0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490284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Widely used abbreviations: FX market or FOREX</a:t>
            </a:r>
          </a:p>
          <a:p>
            <a:r>
              <a:rPr lang="en-US" altLang="cs-CZ" sz="2000" dirty="0" smtClean="0"/>
              <a:t>The place where money denominated in one currency is bought and sold with money denominated in another currency</a:t>
            </a:r>
          </a:p>
          <a:p>
            <a:r>
              <a:rPr lang="en-US" altLang="cs-CZ" sz="2000" dirty="0" smtClean="0"/>
              <a:t>The place where purchasing power in one currency can be converted into purchasing power in another currency</a:t>
            </a:r>
          </a:p>
          <a:p>
            <a:r>
              <a:rPr lang="en-US" altLang="cs-CZ" sz="2000" dirty="0" smtClean="0"/>
              <a:t>The place where exchange rates of the traded currencies are determined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/>
              <a:t>Foreign</a:t>
            </a:r>
            <a:r>
              <a:rPr lang="cs-CZ" b="1" dirty="0" smtClean="0"/>
              <a:t> </a:t>
            </a:r>
            <a:r>
              <a:rPr lang="cs-CZ" b="1" dirty="0"/>
              <a:t>E</a:t>
            </a:r>
            <a:r>
              <a:rPr lang="en-US" b="1" dirty="0" err="1" smtClean="0"/>
              <a:t>xchange</a:t>
            </a:r>
            <a:r>
              <a:rPr lang="en-US" b="1" dirty="0" smtClean="0"/>
              <a:t> </a:t>
            </a:r>
            <a:r>
              <a:rPr lang="cs-CZ" b="1" dirty="0" smtClean="0"/>
              <a:t>M</a:t>
            </a:r>
            <a:r>
              <a:rPr lang="en-US" b="1" dirty="0" err="1" smtClean="0"/>
              <a:t>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1347614"/>
            <a:ext cx="3923928" cy="28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5" y="987574"/>
            <a:ext cx="8598667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foreign </a:t>
            </a:r>
            <a:r>
              <a:rPr lang="cs-CZ" altLang="cs-CZ" sz="2000" dirty="0"/>
              <a:t>e</a:t>
            </a:r>
            <a:r>
              <a:rPr lang="en-US" altLang="cs-CZ" sz="2000" dirty="0" err="1" smtClean="0"/>
              <a:t>xchange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market</a:t>
            </a:r>
            <a:endParaRPr lang="en-US" altLang="cs-CZ" sz="2000" dirty="0"/>
          </a:p>
          <a:p>
            <a:r>
              <a:rPr lang="en-US" altLang="cs-CZ" sz="2000" dirty="0" smtClean="0"/>
              <a:t>international money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market</a:t>
            </a:r>
            <a:endParaRPr lang="en-US" altLang="cs-CZ" sz="2000" dirty="0"/>
          </a:p>
          <a:p>
            <a:r>
              <a:rPr lang="en-US" altLang="cs-CZ" sz="2000" dirty="0" smtClean="0"/>
              <a:t>international credit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market</a:t>
            </a:r>
            <a:endParaRPr lang="en-US" altLang="cs-CZ" sz="2000" dirty="0"/>
          </a:p>
          <a:p>
            <a:r>
              <a:rPr lang="en-US" altLang="cs-CZ" sz="2000" dirty="0" smtClean="0"/>
              <a:t>international bond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market </a:t>
            </a:r>
            <a:endParaRPr lang="cs-CZ" altLang="cs-CZ" sz="2000" dirty="0" smtClean="0"/>
          </a:p>
          <a:p>
            <a:r>
              <a:rPr lang="en-US" altLang="cs-CZ" sz="2000" dirty="0" smtClean="0"/>
              <a:t>international stock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market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 smtClean="0"/>
              <a:t>International </a:t>
            </a:r>
            <a:r>
              <a:rPr lang="cs-CZ" b="1" dirty="0" err="1" smtClean="0"/>
              <a:t>Financial</a:t>
            </a:r>
            <a:r>
              <a:rPr lang="cs-CZ" b="1" dirty="0" smtClean="0"/>
              <a:t> </a:t>
            </a:r>
            <a:r>
              <a:rPr lang="cs-CZ" b="1" dirty="0" err="1" smtClean="0"/>
              <a:t>Markets</a:t>
            </a:r>
            <a:r>
              <a:rPr lang="cs-CZ" b="1" dirty="0" smtClean="0"/>
              <a:t>  </a:t>
            </a:r>
            <a:r>
              <a:rPr lang="cs-CZ" b="1" dirty="0" err="1" smtClean="0"/>
              <a:t>Used</a:t>
            </a:r>
            <a:r>
              <a:rPr lang="cs-CZ" b="1" dirty="0" smtClean="0"/>
              <a:t> by MNC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The largest financial market made up of </a:t>
            </a:r>
            <a:r>
              <a:rPr lang="en-US" altLang="cs-CZ" sz="2000" dirty="0" smtClean="0"/>
              <a:t>banks, </a:t>
            </a:r>
            <a:r>
              <a:rPr lang="en-US" altLang="cs-CZ" sz="2000" dirty="0"/>
              <a:t>commercial </a:t>
            </a:r>
            <a:r>
              <a:rPr lang="en-US" altLang="cs-CZ" sz="2000" dirty="0" smtClean="0"/>
              <a:t>companies, </a:t>
            </a:r>
            <a:r>
              <a:rPr lang="en-US" altLang="cs-CZ" sz="2000" dirty="0"/>
              <a:t>central </a:t>
            </a:r>
            <a:r>
              <a:rPr lang="en-US" altLang="cs-CZ" sz="2000" dirty="0" smtClean="0"/>
              <a:t>banks, </a:t>
            </a:r>
            <a:r>
              <a:rPr lang="en-US" altLang="cs-CZ" sz="2000" dirty="0"/>
              <a:t>investment management </a:t>
            </a:r>
            <a:r>
              <a:rPr lang="en-US" altLang="cs-CZ" sz="2000" dirty="0" smtClean="0"/>
              <a:t>firms, </a:t>
            </a:r>
            <a:r>
              <a:rPr lang="en-US" altLang="cs-CZ" sz="2000" dirty="0"/>
              <a:t>hedge </a:t>
            </a:r>
            <a:r>
              <a:rPr lang="en-US" altLang="cs-CZ" sz="2000" dirty="0" smtClean="0"/>
              <a:t>funds, </a:t>
            </a:r>
            <a:r>
              <a:rPr lang="en-US" altLang="cs-CZ" sz="2000" dirty="0"/>
              <a:t>and retail brokers and investors</a:t>
            </a:r>
          </a:p>
          <a:p>
            <a:endParaRPr lang="cs-CZ" altLang="cs-CZ" sz="2000" dirty="0" smtClean="0"/>
          </a:p>
          <a:p>
            <a:r>
              <a:rPr lang="en-US" altLang="cs-CZ" sz="2000" dirty="0" smtClean="0"/>
              <a:t>Foreign </a:t>
            </a:r>
            <a:r>
              <a:rPr lang="en-US" altLang="cs-CZ" sz="2000" dirty="0"/>
              <a:t>exchange means the money of a foreign country; that </a:t>
            </a:r>
            <a:r>
              <a:rPr lang="en-US" altLang="cs-CZ" sz="2000" dirty="0" smtClean="0"/>
              <a:t>is, </a:t>
            </a:r>
            <a:r>
              <a:rPr lang="en-US" altLang="cs-CZ" sz="2000" dirty="0"/>
              <a:t>foreign currency bank </a:t>
            </a:r>
            <a:r>
              <a:rPr lang="en-US" altLang="cs-CZ" sz="2000" dirty="0" smtClean="0"/>
              <a:t>balances, banknotes, </a:t>
            </a:r>
            <a:r>
              <a:rPr lang="en-US" altLang="cs-CZ" sz="2000" dirty="0"/>
              <a:t>checks and </a:t>
            </a:r>
            <a:r>
              <a:rPr lang="en-US" altLang="cs-CZ" sz="2000" dirty="0" smtClean="0"/>
              <a:t>drafts</a:t>
            </a:r>
            <a:endParaRPr lang="cs-CZ" altLang="cs-CZ" sz="2000" dirty="0" smtClean="0"/>
          </a:p>
          <a:p>
            <a:endParaRPr lang="en-US" altLang="cs-CZ" sz="2000" dirty="0"/>
          </a:p>
          <a:p>
            <a:r>
              <a:rPr lang="en-US" altLang="cs-CZ" sz="2000" dirty="0"/>
              <a:t>A foreign exchange transaction is an agreement between a buyer and a seller that a fixed amount of one currency will be delivered for some other currency at a specified </a:t>
            </a:r>
            <a:r>
              <a:rPr lang="en-US" altLang="cs-CZ" sz="2000" dirty="0" smtClean="0"/>
              <a:t>date</a:t>
            </a:r>
            <a:endParaRPr lang="cs-CZ" altLang="cs-CZ" sz="2000" dirty="0" smtClean="0"/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/>
              <a:t>Meaning of the </a:t>
            </a:r>
            <a:r>
              <a:rPr lang="cs-CZ" b="1" dirty="0" smtClean="0"/>
              <a:t>F</a:t>
            </a:r>
            <a:r>
              <a:rPr lang="en-US" b="1" dirty="0" err="1" smtClean="0"/>
              <a:t>oreign</a:t>
            </a:r>
            <a:r>
              <a:rPr lang="en-US" b="1" dirty="0" smtClean="0"/>
              <a:t> </a:t>
            </a:r>
            <a:r>
              <a:rPr lang="cs-CZ" b="1" dirty="0" smtClean="0"/>
              <a:t>E</a:t>
            </a:r>
            <a:r>
              <a:rPr lang="en-US" b="1" dirty="0" err="1" smtClean="0"/>
              <a:t>xchange</a:t>
            </a:r>
            <a:r>
              <a:rPr lang="en-US" b="1" dirty="0" smtClean="0"/>
              <a:t> </a:t>
            </a:r>
            <a:r>
              <a:rPr lang="cs-CZ" b="1" dirty="0" smtClean="0"/>
              <a:t>M</a:t>
            </a:r>
            <a:r>
              <a:rPr lang="en-US" b="1" dirty="0" err="1" smtClean="0"/>
              <a:t>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/>
              <a:t>World</a:t>
            </a:r>
            <a:r>
              <a:rPr lang="cs-CZ" b="1" dirty="0" smtClean="0"/>
              <a:t> Market </a:t>
            </a:r>
            <a:r>
              <a:rPr lang="cs-CZ" b="1" dirty="0" err="1" smtClean="0"/>
              <a:t>Capitalization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31590"/>
            <a:ext cx="834614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b="1" dirty="0"/>
              <a:t>Major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Indexes</a:t>
            </a:r>
            <a:r>
              <a:rPr lang="cs-CZ" b="1" dirty="0"/>
              <a:t> 2000 – 2020 </a:t>
            </a:r>
            <a:r>
              <a:rPr lang="cs-CZ" b="1" dirty="0" err="1"/>
              <a:t>Comparison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Picture 2" descr="World Markets since 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5" y="777371"/>
            <a:ext cx="5399210" cy="39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/>
              <a:t>Major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Indexes</a:t>
            </a:r>
            <a:r>
              <a:rPr lang="cs-CZ" b="1" dirty="0"/>
              <a:t> 2020 </a:t>
            </a:r>
            <a:r>
              <a:rPr lang="cs-CZ" b="1" dirty="0" err="1"/>
              <a:t>Comparison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8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9" y="930574"/>
            <a:ext cx="7070773" cy="36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/>
              <a:t>OECD </a:t>
            </a:r>
            <a:r>
              <a:rPr lang="cs-CZ" b="1" dirty="0" err="1"/>
              <a:t>Global</a:t>
            </a:r>
            <a:r>
              <a:rPr lang="cs-CZ" b="1" dirty="0"/>
              <a:t> GDP </a:t>
            </a:r>
            <a:r>
              <a:rPr lang="cs-CZ" b="1" dirty="0" err="1"/>
              <a:t>Prediction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5588" t="20600" r="38188" b="9402"/>
          <a:stretch/>
        </p:blipFill>
        <p:spPr>
          <a:xfrm>
            <a:off x="1872476" y="749395"/>
            <a:ext cx="5327039" cy="39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1059582"/>
            <a:ext cx="8686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i="1" dirty="0" smtClean="0">
                <a:solidFill>
                  <a:srgbClr val="00544D"/>
                </a:solidFill>
                <a:latin typeface="+mj-lt"/>
              </a:rPr>
              <a:t>THANK YOU FOR YOUR ATTENTION</a:t>
            </a:r>
            <a: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 smtClean="0">
                <a:solidFill>
                  <a:srgbClr val="00544D"/>
                </a:solidFill>
                <a:latin typeface="Wingdings" panose="05000000000000000000" pitchFamily="2" charset="2"/>
              </a:rPr>
              <a:t>J</a:t>
            </a:r>
            <a:endParaRPr lang="cs-CZ" altLang="cs-CZ" sz="4000" b="1" i="1" dirty="0" smtClean="0">
              <a:solidFill>
                <a:srgbClr val="00544D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38" y="1706661"/>
            <a:ext cx="8686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2400" i="1" dirty="0" smtClean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2400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>        </a:t>
            </a:r>
            <a:endParaRPr lang="cs-CZ" altLang="cs-CZ" sz="2400" i="1" dirty="0" smtClean="0">
              <a:solidFill>
                <a:srgbClr val="00544D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 flipV="1">
            <a:off x="7827217" y="195014"/>
            <a:ext cx="1224136" cy="86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  <p:bldP spid="4" grpId="0" build="allAtOnce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5" y="987574"/>
            <a:ext cx="8598667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cs-CZ" sz="2000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2117" t="21599" r="33218" b="12168"/>
          <a:stretch/>
        </p:blipFill>
        <p:spPr>
          <a:xfrm>
            <a:off x="307228" y="18351"/>
            <a:ext cx="7577140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7491" y="2067694"/>
            <a:ext cx="8052941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/>
              <a:t>???</a:t>
            </a:r>
            <a:r>
              <a:rPr lang="cs-CZ" altLang="cs-CZ" sz="2400" b="1" dirty="0" err="1" smtClean="0"/>
              <a:t>Why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MNCs</a:t>
            </a:r>
            <a:r>
              <a:rPr lang="cs-CZ" altLang="cs-CZ" sz="2400" b="1" dirty="0" smtClean="0"/>
              <a:t> use </a:t>
            </a:r>
            <a:r>
              <a:rPr lang="cs-CZ" altLang="cs-CZ" sz="2400" b="1" dirty="0" err="1" smtClean="0"/>
              <a:t>international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money</a:t>
            </a:r>
            <a:r>
              <a:rPr lang="cs-CZ" altLang="cs-CZ" sz="2400" b="1" dirty="0" smtClean="0"/>
              <a:t> market </a:t>
            </a:r>
            <a:r>
              <a:rPr lang="cs-CZ" altLang="cs-CZ" sz="2400" b="1" dirty="0" err="1" smtClean="0"/>
              <a:t>instead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domestic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one</a:t>
            </a:r>
            <a:r>
              <a:rPr lang="cs-CZ" altLang="cs-CZ" sz="2400" b="1" dirty="0" smtClean="0"/>
              <a:t>??? </a:t>
            </a:r>
            <a:endParaRPr lang="en-US" altLang="cs-CZ" sz="2400" b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 err="1" smtClean="0"/>
              <a:t>Questions</a:t>
            </a:r>
            <a:r>
              <a:rPr lang="cs-CZ" b="1" dirty="0" smtClean="0"/>
              <a:t> and </a:t>
            </a:r>
            <a:r>
              <a:rPr lang="cs-CZ" b="1" dirty="0" err="1" smtClean="0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5" y="987574"/>
            <a:ext cx="8526659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 smtClean="0"/>
              <a:t>Used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borrow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short</a:t>
            </a:r>
            <a:r>
              <a:rPr lang="cs-CZ" altLang="cs-CZ" sz="2000" dirty="0" smtClean="0"/>
              <a:t>-term </a:t>
            </a:r>
            <a:r>
              <a:rPr lang="cs-CZ" altLang="cs-CZ" sz="2000" dirty="0" err="1" smtClean="0"/>
              <a:t>funds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denominated</a:t>
            </a:r>
            <a:r>
              <a:rPr lang="cs-CZ" altLang="cs-CZ" sz="2000" dirty="0" smtClean="0"/>
              <a:t> in </a:t>
            </a:r>
            <a:r>
              <a:rPr lang="cs-CZ" altLang="cs-CZ" sz="2000" dirty="0" err="1" smtClean="0"/>
              <a:t>foreign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currency</a:t>
            </a:r>
            <a:endParaRPr lang="cs-CZ" altLang="cs-CZ" sz="2000" dirty="0" smtClean="0"/>
          </a:p>
          <a:p>
            <a:pPr lvl="1"/>
            <a:r>
              <a:rPr lang="cs-CZ" altLang="cs-CZ" sz="1600" dirty="0" err="1" smtClean="0"/>
              <a:t>Borrowing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funds </a:t>
            </a:r>
            <a:r>
              <a:rPr lang="en-US" altLang="cs-CZ" sz="1600" dirty="0"/>
              <a:t>to pay for imports </a:t>
            </a:r>
            <a:r>
              <a:rPr lang="en-US" altLang="cs-CZ" sz="1600" dirty="0" smtClean="0"/>
              <a:t>denominated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in </a:t>
            </a:r>
            <a:r>
              <a:rPr lang="en-US" altLang="cs-CZ" sz="1600" dirty="0"/>
              <a:t>a foreign currency. </a:t>
            </a:r>
            <a:endParaRPr lang="cs-CZ" altLang="cs-CZ" sz="1600" dirty="0" smtClean="0"/>
          </a:p>
          <a:p>
            <a:pPr lvl="1"/>
            <a:r>
              <a:rPr lang="cs-CZ" altLang="cs-CZ" sz="1600" dirty="0" err="1" smtClean="0"/>
              <a:t>Borrowing</a:t>
            </a:r>
            <a:r>
              <a:rPr lang="cs-CZ" altLang="cs-CZ" sz="1600" dirty="0" smtClean="0"/>
              <a:t> in a </a:t>
            </a:r>
            <a:r>
              <a:rPr lang="cs-CZ" altLang="cs-CZ" sz="1600" dirty="0" err="1"/>
              <a:t>currency</a:t>
            </a:r>
            <a:r>
              <a:rPr lang="cs-CZ" altLang="cs-CZ" sz="1600" dirty="0"/>
              <a:t> i</a:t>
            </a:r>
            <a:r>
              <a:rPr lang="en-US" altLang="cs-CZ" sz="1600" dirty="0"/>
              <a:t>n</a:t>
            </a:r>
            <a:r>
              <a:rPr lang="en-US" altLang="cs-CZ" sz="2000" dirty="0" smtClean="0"/>
              <a:t> </a:t>
            </a:r>
            <a:r>
              <a:rPr lang="en-US" altLang="cs-CZ" sz="1600" dirty="0"/>
              <a:t>which the interest rate is lower. </a:t>
            </a:r>
            <a:endParaRPr lang="cs-CZ" altLang="cs-CZ" sz="1600" dirty="0" smtClean="0"/>
          </a:p>
          <a:p>
            <a:pPr lvl="2"/>
            <a:r>
              <a:rPr lang="en-US" altLang="cs-CZ" sz="1200" dirty="0" smtClean="0"/>
              <a:t>This</a:t>
            </a:r>
            <a:r>
              <a:rPr lang="cs-CZ" altLang="cs-CZ" sz="1200" dirty="0" smtClean="0"/>
              <a:t> </a:t>
            </a:r>
            <a:r>
              <a:rPr lang="en-US" altLang="cs-CZ" sz="1200" dirty="0"/>
              <a:t>strategy is especially desirable if the firms will have receivables denominated in that currency</a:t>
            </a:r>
            <a:r>
              <a:rPr lang="cs-CZ" altLang="cs-CZ" sz="1200" dirty="0"/>
              <a:t> </a:t>
            </a:r>
            <a:r>
              <a:rPr lang="en-US" altLang="cs-CZ" sz="1200" dirty="0"/>
              <a:t>in the future. </a:t>
            </a:r>
            <a:endParaRPr lang="cs-CZ" altLang="cs-CZ" sz="1200" dirty="0" smtClean="0"/>
          </a:p>
          <a:p>
            <a:pPr lvl="1"/>
            <a:r>
              <a:rPr lang="cs-CZ" altLang="cs-CZ" sz="1600" dirty="0" smtClean="0"/>
              <a:t>B</a:t>
            </a:r>
            <a:r>
              <a:rPr lang="en-US" altLang="cs-CZ" sz="1600" dirty="0" err="1" smtClean="0"/>
              <a:t>orrowing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in a currency that </a:t>
            </a:r>
            <a:r>
              <a:rPr lang="en-US" altLang="cs-CZ" sz="1600" dirty="0" smtClean="0"/>
              <a:t>will</a:t>
            </a:r>
            <a:r>
              <a:rPr lang="cs-CZ" altLang="cs-CZ" sz="1600" dirty="0"/>
              <a:t> </a:t>
            </a:r>
            <a:r>
              <a:rPr lang="en-US" altLang="cs-CZ" sz="1600" dirty="0" smtClean="0"/>
              <a:t>depreciate </a:t>
            </a:r>
            <a:r>
              <a:rPr lang="en-US" altLang="cs-CZ" sz="1600" dirty="0"/>
              <a:t>against </a:t>
            </a:r>
            <a:r>
              <a:rPr lang="cs-CZ" altLang="cs-CZ" sz="1600" dirty="0" err="1" smtClean="0"/>
              <a:t>MNC‘s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home </a:t>
            </a:r>
            <a:r>
              <a:rPr lang="en-US" altLang="cs-CZ" sz="1600" dirty="0" smtClean="0"/>
              <a:t>currency, </a:t>
            </a:r>
            <a:r>
              <a:rPr lang="en-US" altLang="cs-CZ" sz="1600" dirty="0"/>
              <a:t>as </a:t>
            </a:r>
            <a:r>
              <a:rPr lang="cs-CZ" altLang="cs-CZ" sz="1600" dirty="0" err="1" smtClean="0"/>
              <a:t>it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would be able to repay the loan at </a:t>
            </a:r>
            <a:r>
              <a:rPr lang="en-US" altLang="cs-CZ" sz="1600" dirty="0" smtClean="0"/>
              <a:t>a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more </a:t>
            </a:r>
            <a:r>
              <a:rPr lang="en-US" altLang="cs-CZ" sz="1600" dirty="0"/>
              <a:t>favorable exchange rate over time. </a:t>
            </a:r>
            <a:endParaRPr lang="cs-CZ" altLang="cs-CZ" sz="1600" dirty="0" smtClean="0"/>
          </a:p>
          <a:p>
            <a:pPr lvl="2"/>
            <a:r>
              <a:rPr lang="en-US" altLang="cs-CZ" sz="1200" dirty="0" smtClean="0"/>
              <a:t>Thus, </a:t>
            </a:r>
            <a:r>
              <a:rPr lang="en-US" altLang="cs-CZ" sz="1200" dirty="0"/>
              <a:t>the actual cost of borrowing would </a:t>
            </a:r>
            <a:r>
              <a:rPr lang="en-US" altLang="cs-CZ" sz="1200" dirty="0" smtClean="0"/>
              <a:t>be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less </a:t>
            </a:r>
            <a:r>
              <a:rPr lang="en-US" altLang="cs-CZ" sz="1200" dirty="0"/>
              <a:t>than the interest rate of that currency</a:t>
            </a:r>
            <a:r>
              <a:rPr lang="en-US" altLang="cs-CZ" sz="1200" dirty="0" smtClean="0"/>
              <a:t>.</a:t>
            </a:r>
            <a:endParaRPr lang="cs-CZ" altLang="cs-CZ" sz="1200" dirty="0" smtClean="0"/>
          </a:p>
          <a:p>
            <a:r>
              <a:rPr lang="cs-CZ" altLang="cs-CZ" sz="2000" dirty="0" err="1"/>
              <a:t>Used</a:t>
            </a:r>
            <a:r>
              <a:rPr lang="cs-CZ" altLang="cs-CZ" sz="2000" dirty="0"/>
              <a:t> to </a:t>
            </a:r>
            <a:r>
              <a:rPr lang="cs-CZ" altLang="cs-CZ" sz="2000" dirty="0" err="1" smtClean="0"/>
              <a:t>invest</a:t>
            </a:r>
            <a:r>
              <a:rPr lang="cs-CZ" altLang="cs-CZ" sz="2000" dirty="0" smtClean="0"/>
              <a:t> </a:t>
            </a:r>
            <a:r>
              <a:rPr lang="cs-CZ" altLang="cs-CZ" sz="2000" dirty="0" err="1"/>
              <a:t>short</a:t>
            </a:r>
            <a:r>
              <a:rPr lang="cs-CZ" altLang="cs-CZ" sz="2000" dirty="0"/>
              <a:t>-term </a:t>
            </a:r>
            <a:r>
              <a:rPr lang="cs-CZ" altLang="cs-CZ" sz="2000" dirty="0" err="1"/>
              <a:t>funds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in </a:t>
            </a:r>
            <a:r>
              <a:rPr lang="cs-CZ" altLang="cs-CZ" sz="2000" dirty="0" err="1"/>
              <a:t>foreign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currency</a:t>
            </a:r>
            <a:endParaRPr lang="cs-CZ" altLang="cs-CZ" sz="2000" dirty="0" smtClean="0"/>
          </a:p>
          <a:p>
            <a:pPr lvl="1"/>
            <a:r>
              <a:rPr lang="cs-CZ" altLang="cs-CZ" sz="1600" dirty="0" err="1" smtClean="0"/>
              <a:t>Investing</a:t>
            </a:r>
            <a:r>
              <a:rPr lang="cs-CZ" altLang="cs-CZ" sz="1600" dirty="0" smtClean="0"/>
              <a:t> in </a:t>
            </a:r>
            <a:r>
              <a:rPr lang="en-US" altLang="cs-CZ" sz="1600" dirty="0"/>
              <a:t>short-term investments denominated in </a:t>
            </a:r>
            <a:r>
              <a:rPr lang="cs-CZ" altLang="cs-CZ" sz="1600" dirty="0" err="1" smtClean="0"/>
              <a:t>foreign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currencies</a:t>
            </a:r>
            <a:r>
              <a:rPr lang="cs-CZ" altLang="cs-CZ" sz="1600" dirty="0"/>
              <a:t> </a:t>
            </a:r>
            <a:r>
              <a:rPr lang="cs-CZ" altLang="cs-CZ" sz="1600" dirty="0" err="1" smtClean="0"/>
              <a:t>with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higher</a:t>
            </a:r>
            <a:r>
              <a:rPr lang="en-US" altLang="cs-CZ" sz="1600" dirty="0" smtClean="0"/>
              <a:t> interest rate</a:t>
            </a:r>
            <a:r>
              <a:rPr lang="cs-CZ" altLang="cs-CZ" sz="1600" dirty="0" smtClean="0"/>
              <a:t> in </a:t>
            </a:r>
            <a:r>
              <a:rPr lang="cs-CZ" altLang="cs-CZ" sz="1600" dirty="0" err="1" smtClean="0"/>
              <a:t>comparison</a:t>
            </a:r>
            <a:r>
              <a:rPr lang="cs-CZ" altLang="cs-CZ" sz="1600" dirty="0" smtClean="0"/>
              <a:t> to </a:t>
            </a:r>
            <a:r>
              <a:rPr lang="cs-CZ" altLang="cs-CZ" sz="1600" dirty="0" err="1" smtClean="0"/>
              <a:t>interest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rate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short</a:t>
            </a:r>
            <a:r>
              <a:rPr lang="cs-CZ" altLang="cs-CZ" sz="1600" dirty="0" smtClean="0"/>
              <a:t>-term </a:t>
            </a:r>
            <a:r>
              <a:rPr lang="cs-CZ" altLang="cs-CZ" sz="1600" dirty="0" err="1" smtClean="0"/>
              <a:t>investment</a:t>
            </a:r>
            <a:r>
              <a:rPr lang="cs-CZ" altLang="cs-CZ" sz="1600" dirty="0" smtClean="0"/>
              <a:t> in </a:t>
            </a:r>
            <a:r>
              <a:rPr lang="cs-CZ" altLang="cs-CZ" sz="1600" dirty="0" err="1" smtClean="0"/>
              <a:t>local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currency</a:t>
            </a:r>
            <a:r>
              <a:rPr lang="cs-CZ" altLang="cs-CZ" sz="1600" dirty="0" smtClean="0"/>
              <a:t>.  </a:t>
            </a:r>
            <a:endParaRPr lang="en-US" altLang="cs-CZ" sz="1600" dirty="0"/>
          </a:p>
          <a:p>
            <a:pPr lvl="1"/>
            <a:r>
              <a:rPr lang="cs-CZ" altLang="cs-CZ" sz="1600" dirty="0"/>
              <a:t>I</a:t>
            </a:r>
            <a:r>
              <a:rPr lang="en-US" altLang="cs-CZ" sz="1600" dirty="0" err="1" smtClean="0"/>
              <a:t>nvesting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in a currency that will appreciate against </a:t>
            </a:r>
            <a:r>
              <a:rPr lang="en-US" altLang="cs-CZ" sz="1600" dirty="0" smtClean="0"/>
              <a:t>home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currency</a:t>
            </a:r>
            <a:r>
              <a:rPr lang="cs-CZ" altLang="cs-CZ" sz="1600" dirty="0" smtClean="0"/>
              <a:t>, so MNC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would be able to convert that currency into </a:t>
            </a:r>
            <a:r>
              <a:rPr lang="cs-CZ" altLang="cs-CZ" sz="1600" dirty="0" err="1" smtClean="0"/>
              <a:t>its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home </a:t>
            </a:r>
            <a:r>
              <a:rPr lang="en-US" altLang="cs-CZ" sz="1600" dirty="0" smtClean="0"/>
              <a:t>currency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at </a:t>
            </a:r>
            <a:r>
              <a:rPr lang="en-US" altLang="cs-CZ" sz="1600" dirty="0"/>
              <a:t>a more favorable exchange </a:t>
            </a:r>
            <a:r>
              <a:rPr lang="en-US" altLang="cs-CZ" sz="1600" dirty="0" smtClean="0"/>
              <a:t>rate</a:t>
            </a:r>
            <a:r>
              <a:rPr lang="cs-CZ" altLang="cs-CZ" sz="1600" dirty="0" smtClean="0"/>
              <a:t>.</a:t>
            </a:r>
          </a:p>
          <a:p>
            <a:pPr lvl="2"/>
            <a:r>
              <a:rPr lang="en-US" altLang="cs-CZ" sz="1200" dirty="0" smtClean="0"/>
              <a:t>Thus, </a:t>
            </a:r>
            <a:r>
              <a:rPr lang="en-US" altLang="cs-CZ" sz="1200" dirty="0"/>
              <a:t>the </a:t>
            </a:r>
            <a:r>
              <a:rPr lang="en-US" altLang="cs-CZ" sz="1200" dirty="0" smtClean="0"/>
              <a:t>actual</a:t>
            </a:r>
            <a:r>
              <a:rPr lang="cs-CZ" altLang="cs-CZ" sz="1200" dirty="0" smtClean="0"/>
              <a:t> </a:t>
            </a:r>
            <a:r>
              <a:rPr lang="en-US" altLang="cs-CZ" sz="1200" dirty="0"/>
              <a:t>return on </a:t>
            </a:r>
            <a:r>
              <a:rPr lang="en-US" altLang="cs-CZ" sz="1200" dirty="0" smtClean="0"/>
              <a:t>investment </a:t>
            </a:r>
            <a:r>
              <a:rPr lang="en-US" altLang="cs-CZ" sz="1200" dirty="0"/>
              <a:t>would be higher than the quoted interest rate on that </a:t>
            </a:r>
            <a:r>
              <a:rPr lang="en-US" altLang="cs-CZ" sz="1200" dirty="0" smtClean="0"/>
              <a:t>foreign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currency</a:t>
            </a:r>
            <a:r>
              <a:rPr lang="en-US" altLang="cs-CZ" sz="1200" dirty="0"/>
              <a:t>.</a:t>
            </a:r>
            <a:endParaRPr lang="cs-CZ" altLang="cs-CZ" sz="1200" dirty="0"/>
          </a:p>
          <a:p>
            <a:pPr lvl="1"/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smtClean="0"/>
              <a:t>International Money Market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5" y="987574"/>
            <a:ext cx="8526659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 smtClean="0"/>
              <a:t>Generally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considered</a:t>
            </a:r>
            <a:r>
              <a:rPr lang="cs-CZ" altLang="cs-CZ" sz="2000" dirty="0" smtClean="0"/>
              <a:t> as a market </a:t>
            </a:r>
            <a:r>
              <a:rPr lang="cs-CZ" altLang="cs-CZ" sz="2000" dirty="0" err="1" smtClean="0"/>
              <a:t>with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low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level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risk</a:t>
            </a:r>
          </a:p>
          <a:p>
            <a:pPr lvl="1"/>
            <a:r>
              <a:rPr lang="cs-CZ" altLang="cs-CZ" sz="1600" dirty="0" smtClean="0"/>
              <a:t>t</a:t>
            </a:r>
            <a:r>
              <a:rPr lang="en-US" altLang="cs-CZ" sz="1600" dirty="0" smtClean="0"/>
              <a:t>he </a:t>
            </a:r>
            <a:r>
              <a:rPr lang="en-US" altLang="cs-CZ" sz="1600" dirty="0"/>
              <a:t>least risky money market instruments </a:t>
            </a:r>
            <a:r>
              <a:rPr lang="en-US" altLang="cs-CZ" sz="1600" dirty="0" smtClean="0"/>
              <a:t>are, </a:t>
            </a:r>
            <a:r>
              <a:rPr lang="en-US" altLang="cs-CZ" sz="1600" dirty="0"/>
              <a:t>in </a:t>
            </a:r>
            <a:r>
              <a:rPr lang="en-US" altLang="cs-CZ" sz="1600" dirty="0" smtClean="0"/>
              <a:t>particular, </a:t>
            </a:r>
            <a:r>
              <a:rPr lang="cs-CZ" altLang="cs-CZ" sz="1600" dirty="0" smtClean="0"/>
              <a:t>s</a:t>
            </a:r>
            <a:r>
              <a:rPr lang="en-US" altLang="cs-CZ" sz="1600" dirty="0" err="1" smtClean="0"/>
              <a:t>tate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treasury bills and sovereign bonds with a maturity of up to one year. </a:t>
            </a:r>
          </a:p>
          <a:p>
            <a:pPr lvl="1"/>
            <a:r>
              <a:rPr lang="cs-CZ" altLang="cs-CZ" sz="1600" dirty="0" smtClean="0"/>
              <a:t>d</a:t>
            </a:r>
            <a:r>
              <a:rPr lang="en-US" altLang="cs-CZ" sz="1600" dirty="0" err="1" smtClean="0"/>
              <a:t>ue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to the higher risk of failure in the </a:t>
            </a:r>
            <a:r>
              <a:rPr lang="en-US" altLang="cs-CZ" sz="1600" dirty="0" smtClean="0"/>
              <a:t>MNC, </a:t>
            </a:r>
            <a:r>
              <a:rPr lang="en-US" altLang="cs-CZ" sz="1600" dirty="0"/>
              <a:t>interest rates are somewhat higher for </a:t>
            </a:r>
            <a:r>
              <a:rPr lang="en-US" altLang="cs-CZ" sz="1600" dirty="0" smtClean="0"/>
              <a:t>them</a:t>
            </a:r>
            <a:r>
              <a:rPr lang="cs-CZ" altLang="cs-CZ" sz="1600" dirty="0" smtClean="0"/>
              <a:t> in </a:t>
            </a:r>
            <a:r>
              <a:rPr lang="cs-CZ" altLang="cs-CZ" sz="1600" dirty="0" err="1" smtClean="0"/>
              <a:t>the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money</a:t>
            </a:r>
            <a:r>
              <a:rPr lang="cs-CZ" altLang="cs-CZ" sz="1600" dirty="0" smtClean="0"/>
              <a:t> market</a:t>
            </a:r>
            <a:r>
              <a:rPr lang="en-US" altLang="cs-CZ" sz="1600" dirty="0" smtClean="0"/>
              <a:t>.</a:t>
            </a:r>
            <a:endParaRPr lang="cs-CZ" altLang="cs-CZ" sz="1600" dirty="0" smtClean="0"/>
          </a:p>
          <a:p>
            <a:endParaRPr lang="cs-CZ" altLang="cs-CZ" sz="2000" dirty="0" smtClean="0"/>
          </a:p>
          <a:p>
            <a:r>
              <a:rPr lang="en-US" altLang="cs-CZ" sz="2000" dirty="0" smtClean="0"/>
              <a:t>Money </a:t>
            </a:r>
            <a:r>
              <a:rPr lang="en-US" altLang="cs-CZ" sz="2000" dirty="0"/>
              <a:t>market instruments are subject to exchange rate risk</a:t>
            </a:r>
          </a:p>
          <a:p>
            <a:pPr lvl="1"/>
            <a:r>
              <a:rPr lang="en-US" altLang="cs-CZ" sz="1600" dirty="0"/>
              <a:t>For </a:t>
            </a:r>
            <a:r>
              <a:rPr lang="en-US" altLang="cs-CZ" sz="1600" dirty="0" smtClean="0"/>
              <a:t>example, </a:t>
            </a:r>
            <a:r>
              <a:rPr lang="en-US" altLang="cs-CZ" sz="1600" dirty="0"/>
              <a:t>the profitability of an investment can be reduced when the currency in which a security is denominated </a:t>
            </a:r>
            <a:r>
              <a:rPr lang="cs-CZ" altLang="cs-CZ" sz="1600" dirty="0" err="1" smtClean="0"/>
              <a:t>depreciates</a:t>
            </a:r>
            <a:r>
              <a:rPr lang="en-US" altLang="cs-CZ" sz="1600" dirty="0" smtClean="0"/>
              <a:t> </a:t>
            </a:r>
            <a:r>
              <a:rPr lang="en-US" altLang="cs-CZ" sz="1600" dirty="0"/>
              <a:t>against the currency of the investor. This implies that even though the security does not bear any credit </a:t>
            </a:r>
            <a:r>
              <a:rPr lang="en-US" altLang="cs-CZ" sz="1600" dirty="0" smtClean="0"/>
              <a:t>risk, </a:t>
            </a:r>
            <a:r>
              <a:rPr lang="en-US" altLang="cs-CZ" sz="1600" dirty="0"/>
              <a:t>investors may lose money due to foreign exchange risk. </a:t>
            </a:r>
            <a:endParaRPr lang="cs-CZ" altLang="cs-CZ" sz="1600" dirty="0" smtClean="0"/>
          </a:p>
          <a:p>
            <a:endParaRPr lang="cs-CZ" altLang="cs-CZ" sz="1200" dirty="0">
              <a:solidFill>
                <a:srgbClr val="000000"/>
              </a:solidFill>
            </a:endParaRPr>
          </a:p>
          <a:p>
            <a:pPr lvl="1"/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smtClean="0"/>
              <a:t>Risk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International Money Market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en-US" altLang="cs-CZ" sz="2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 err="1" smtClean="0"/>
              <a:t>Interest</a:t>
            </a:r>
            <a:r>
              <a:rPr lang="cs-CZ" b="1" dirty="0" smtClean="0"/>
              <a:t> </a:t>
            </a:r>
            <a:r>
              <a:rPr lang="cs-CZ" b="1" dirty="0" err="1" smtClean="0"/>
              <a:t>Rates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Money Market (</a:t>
            </a:r>
            <a:r>
              <a:rPr lang="cs-CZ" b="1" dirty="0" err="1" smtClean="0"/>
              <a:t>March</a:t>
            </a:r>
            <a:r>
              <a:rPr lang="cs-CZ" b="1" dirty="0" smtClean="0"/>
              <a:t> 2020) 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7" y="703189"/>
            <a:ext cx="7812360" cy="4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7491" y="2067694"/>
            <a:ext cx="8052941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 smtClean="0"/>
              <a:t>???</a:t>
            </a:r>
            <a:r>
              <a:rPr lang="cs-CZ" altLang="cs-CZ" sz="2400" b="1" dirty="0" err="1" smtClean="0"/>
              <a:t>Why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MNCs</a:t>
            </a:r>
            <a:r>
              <a:rPr lang="cs-CZ" altLang="cs-CZ" sz="2400" b="1" dirty="0" smtClean="0"/>
              <a:t> use </a:t>
            </a:r>
            <a:r>
              <a:rPr lang="cs-CZ" altLang="cs-CZ" sz="2400" b="1" dirty="0" err="1" smtClean="0"/>
              <a:t>international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credit</a:t>
            </a:r>
            <a:r>
              <a:rPr lang="cs-CZ" altLang="cs-CZ" sz="2400" b="1" dirty="0" smtClean="0"/>
              <a:t> market </a:t>
            </a:r>
            <a:r>
              <a:rPr lang="cs-CZ" altLang="cs-CZ" sz="2400" b="1" dirty="0" err="1" smtClean="0"/>
              <a:t>instead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of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domestic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one</a:t>
            </a:r>
            <a:r>
              <a:rPr lang="cs-CZ" altLang="cs-CZ" sz="2400" b="1" dirty="0" smtClean="0"/>
              <a:t>??? </a:t>
            </a:r>
            <a:endParaRPr lang="en-US" altLang="cs-CZ" sz="2400" b="1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 err="1" smtClean="0"/>
              <a:t>Questions</a:t>
            </a:r>
            <a:r>
              <a:rPr lang="cs-CZ" b="1" dirty="0" smtClean="0"/>
              <a:t> and </a:t>
            </a:r>
            <a:r>
              <a:rPr lang="cs-CZ" b="1" dirty="0" err="1" smtClean="0"/>
              <a:t>Applications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048151"/>
            <a:ext cx="885698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/>
              <a:t>Use for </a:t>
            </a:r>
            <a:r>
              <a:rPr lang="en-US" altLang="cs-CZ" sz="2000" dirty="0" smtClean="0"/>
              <a:t>obtaining</a:t>
            </a:r>
            <a:r>
              <a:rPr lang="cs-CZ" altLang="cs-CZ" sz="2000" dirty="0" smtClean="0"/>
              <a:t>/</a:t>
            </a:r>
            <a:r>
              <a:rPr lang="cs-CZ" altLang="cs-CZ" sz="2000" dirty="0" err="1" smtClean="0"/>
              <a:t>investing</a:t>
            </a:r>
            <a:r>
              <a:rPr lang="en-US" altLang="cs-CZ" sz="2000" dirty="0" smtClean="0"/>
              <a:t> medium</a:t>
            </a:r>
            <a:r>
              <a:rPr lang="cs-CZ" altLang="cs-CZ" sz="2000" dirty="0" smtClean="0"/>
              <a:t> and long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term </a:t>
            </a:r>
            <a:r>
              <a:rPr lang="en-US" altLang="cs-CZ" sz="2000" dirty="0" smtClean="0"/>
              <a:t>funds </a:t>
            </a:r>
            <a:r>
              <a:rPr lang="cs-CZ" altLang="cs-CZ" sz="2000" dirty="0" err="1" smtClean="0"/>
              <a:t>through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financial institutions located on foreign markets.</a:t>
            </a:r>
          </a:p>
          <a:p>
            <a:endParaRPr lang="en-US" altLang="cs-CZ" sz="2000" dirty="0"/>
          </a:p>
          <a:p>
            <a:r>
              <a:rPr lang="cs-CZ" altLang="cs-CZ" sz="2000" dirty="0" smtClean="0"/>
              <a:t>I</a:t>
            </a:r>
            <a:r>
              <a:rPr lang="en-US" altLang="cs-CZ" sz="2000" dirty="0" err="1" smtClean="0"/>
              <a:t>nterest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rate varies according to the movement </a:t>
            </a:r>
            <a:r>
              <a:rPr lang="en-US" altLang="cs-CZ" sz="2000" dirty="0" smtClean="0"/>
              <a:t>of </a:t>
            </a:r>
            <a:r>
              <a:rPr lang="en-US" altLang="cs-CZ" sz="2000" dirty="0"/>
              <a:t>reference market interest rate</a:t>
            </a:r>
          </a:p>
          <a:p>
            <a:pPr lvl="1"/>
            <a:r>
              <a:rPr lang="en-US" altLang="cs-CZ" sz="1600" dirty="0"/>
              <a:t>Often interbank interest </a:t>
            </a:r>
            <a:r>
              <a:rPr lang="en-US" altLang="cs-CZ" sz="1600" dirty="0" smtClean="0"/>
              <a:t>rates, </a:t>
            </a:r>
            <a:r>
              <a:rPr lang="en-US" altLang="cs-CZ" sz="1600" dirty="0"/>
              <a:t>such as the </a:t>
            </a:r>
            <a:r>
              <a:rPr lang="en-US" altLang="cs-CZ" sz="1600" dirty="0" smtClean="0"/>
              <a:t>L</a:t>
            </a:r>
            <a:r>
              <a:rPr lang="cs-CZ" altLang="cs-CZ" sz="1600" dirty="0" smtClean="0"/>
              <a:t>IBOR, EURIBOR</a:t>
            </a:r>
            <a:endParaRPr lang="en-US" altLang="cs-CZ" sz="1600" dirty="0"/>
          </a:p>
          <a:p>
            <a:endParaRPr lang="en-US" altLang="cs-CZ" sz="2000" dirty="0"/>
          </a:p>
          <a:p>
            <a:r>
              <a:rPr lang="en-US" altLang="cs-CZ" sz="2000" dirty="0"/>
              <a:t>The basic reasons for using the international credit </a:t>
            </a:r>
            <a:r>
              <a:rPr lang="en-US" altLang="cs-CZ" sz="2000" dirty="0" smtClean="0"/>
              <a:t>market</a:t>
            </a:r>
            <a:r>
              <a:rPr lang="cs-CZ" altLang="cs-CZ" sz="2000" dirty="0" smtClean="0"/>
              <a:t> by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MNC are identical for the international money </a:t>
            </a:r>
            <a:r>
              <a:rPr lang="en-US" altLang="cs-CZ" sz="2000" dirty="0" smtClean="0"/>
              <a:t>market, </a:t>
            </a:r>
            <a:r>
              <a:rPr lang="en-US" altLang="cs-CZ" sz="2000" dirty="0"/>
              <a:t>the difference is in the time horizon of the use of funds.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alt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smtClean="0"/>
              <a:t>International </a:t>
            </a:r>
            <a:r>
              <a:rPr lang="cs-CZ" b="1" dirty="0" err="1" smtClean="0"/>
              <a:t>Credit</a:t>
            </a:r>
            <a:r>
              <a:rPr lang="cs-CZ" b="1" dirty="0" smtClean="0"/>
              <a:t> Market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Financial Markets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24288</TotalTime>
  <Words>1605</Words>
  <Application>Microsoft Office PowerPoint</Application>
  <PresentationFormat>Předvádění na obrazovce (16:9)</PresentationFormat>
  <Paragraphs>162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SLU</vt:lpstr>
      <vt:lpstr>International Financial Markets </vt:lpstr>
      <vt:lpstr>International Financial Markets  Used by MNC</vt:lpstr>
      <vt:lpstr>Prezentace aplikace PowerPoint</vt:lpstr>
      <vt:lpstr>Questions and Applications</vt:lpstr>
      <vt:lpstr>International Money Market</vt:lpstr>
      <vt:lpstr>Risk of the International Money Market</vt:lpstr>
      <vt:lpstr>Interest Rates in the Money Market (March 2020) </vt:lpstr>
      <vt:lpstr>Questions and Applications</vt:lpstr>
      <vt:lpstr>International Credit Market</vt:lpstr>
      <vt:lpstr>Standardizing Global Bank Regulations</vt:lpstr>
      <vt:lpstr>Syndicated Loans</vt:lpstr>
      <vt:lpstr>Syndicated Loans</vt:lpstr>
      <vt:lpstr>Questions and Applications</vt:lpstr>
      <vt:lpstr>Questions and Applications</vt:lpstr>
      <vt:lpstr>International Bond Market</vt:lpstr>
      <vt:lpstr>Questions and Applications</vt:lpstr>
      <vt:lpstr>International Stock Market</vt:lpstr>
      <vt:lpstr>Questions and Applications</vt:lpstr>
      <vt:lpstr>Foreign Exchange Market</vt:lpstr>
      <vt:lpstr>Meaning of the Foreign Exchange Market</vt:lpstr>
      <vt:lpstr>World Market Capitalization</vt:lpstr>
      <vt:lpstr>Major World Indexes 2000 – 2020 Comparison</vt:lpstr>
      <vt:lpstr>Major World Indexes 2020 Comparison</vt:lpstr>
      <vt:lpstr>OECD Global GDP Prediction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435</cp:revision>
  <cp:lastPrinted>2018-02-28T09:32:29Z</cp:lastPrinted>
  <dcterms:created xsi:type="dcterms:W3CDTF">2016-07-06T15:42:34Z</dcterms:created>
  <dcterms:modified xsi:type="dcterms:W3CDTF">2021-03-15T12:26:20Z</dcterms:modified>
</cp:coreProperties>
</file>