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72" r:id="rId14"/>
    <p:sldId id="354" r:id="rId15"/>
    <p:sldId id="355" r:id="rId16"/>
    <p:sldId id="356" r:id="rId17"/>
    <p:sldId id="373" r:id="rId18"/>
    <p:sldId id="357" r:id="rId19"/>
    <p:sldId id="371" r:id="rId20"/>
    <p:sldId id="358" r:id="rId21"/>
    <p:sldId id="383" r:id="rId22"/>
    <p:sldId id="384" r:id="rId23"/>
    <p:sldId id="385" r:id="rId24"/>
    <p:sldId id="388" r:id="rId25"/>
    <p:sldId id="389" r:id="rId26"/>
    <p:sldId id="390" r:id="rId27"/>
    <p:sldId id="359" r:id="rId28"/>
    <p:sldId id="360" r:id="rId29"/>
    <p:sldId id="393" r:id="rId30"/>
    <p:sldId id="394" r:id="rId31"/>
    <p:sldId id="395" r:id="rId32"/>
    <p:sldId id="396" r:id="rId33"/>
    <p:sldId id="379" r:id="rId34"/>
    <p:sldId id="380" r:id="rId35"/>
    <p:sldId id="361" r:id="rId36"/>
    <p:sldId id="362" r:id="rId37"/>
    <p:sldId id="381" r:id="rId38"/>
    <p:sldId id="382" r:id="rId39"/>
    <p:sldId id="363" r:id="rId40"/>
    <p:sldId id="364" r:id="rId41"/>
    <p:sldId id="365" r:id="rId42"/>
    <p:sldId id="366" r:id="rId43"/>
    <p:sldId id="367" r:id="rId44"/>
    <p:sldId id="391" r:id="rId45"/>
    <p:sldId id="392" r:id="rId46"/>
    <p:sldId id="263" r:id="rId47"/>
  </p:sldIdLst>
  <p:sldSz cx="9144000" cy="5143500" type="screen16x9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Stavárek" initials="DS" lastIdx="1" clrIdx="0">
    <p:extLst>
      <p:ext uri="{19B8F6BF-5375-455C-9EA6-DF929625EA0E}">
        <p15:presenceInfo xmlns:p15="http://schemas.microsoft.com/office/powerpoint/2012/main" userId="Daniel Stavár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F2B2B"/>
    <a:srgbClr val="981E3A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 Světlá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Styl Světlá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24" autoAdjust="0"/>
    <p:restoredTop sz="85814" autoAdjust="0"/>
  </p:normalViewPr>
  <p:slideViewPr>
    <p:cSldViewPr>
      <p:cViewPr varScale="1">
        <p:scale>
          <a:sx n="101" d="100"/>
          <a:sy n="101" d="100"/>
        </p:scale>
        <p:origin x="547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. </c:separator>
            <c:showLeaderLines val="1"/>
            <c:leaderLines>
              <c:spPr>
                <a:ln w="9525" cap="flat" cmpd="sng" algn="ctr">
                  <a:solidFill>
                    <a:srgbClr val="000000"/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List1!$A$2:$A$12</c:f>
              <c:strCache>
                <c:ptCount val="11"/>
                <c:pt idx="0">
                  <c:v>United Kingdom</c:v>
                </c:pt>
                <c:pt idx="1">
                  <c:v>United States</c:v>
                </c:pt>
                <c:pt idx="2">
                  <c:v>Singapore</c:v>
                </c:pt>
                <c:pt idx="3">
                  <c:v>Hong Kong</c:v>
                </c:pt>
                <c:pt idx="4">
                  <c:v>Japan</c:v>
                </c:pt>
                <c:pt idx="5">
                  <c:v>France</c:v>
                </c:pt>
                <c:pt idx="6">
                  <c:v>Australia</c:v>
                </c:pt>
                <c:pt idx="7">
                  <c:v>Germany</c:v>
                </c:pt>
                <c:pt idx="8">
                  <c:v>Denmark</c:v>
                </c:pt>
                <c:pt idx="9">
                  <c:v>Canada</c:v>
                </c:pt>
                <c:pt idx="10">
                  <c:v>others</c:v>
                </c:pt>
              </c:strCache>
            </c:strRef>
          </c:cat>
          <c:val>
            <c:numRef>
              <c:f>List1!$B$2:$B$12</c:f>
              <c:numCache>
                <c:formatCode>0.0%</c:formatCode>
                <c:ptCount val="11"/>
                <c:pt idx="0">
                  <c:v>0.36899999999999999</c:v>
                </c:pt>
                <c:pt idx="1">
                  <c:v>0.19500000000000001</c:v>
                </c:pt>
                <c:pt idx="2">
                  <c:v>7.9000000000000001E-2</c:v>
                </c:pt>
                <c:pt idx="3">
                  <c:v>6.7000000000000004E-2</c:v>
                </c:pt>
                <c:pt idx="4">
                  <c:v>6.0999999999999999E-2</c:v>
                </c:pt>
                <c:pt idx="5">
                  <c:v>2.8000000000000001E-2</c:v>
                </c:pt>
                <c:pt idx="6">
                  <c:v>1.9E-2</c:v>
                </c:pt>
                <c:pt idx="7">
                  <c:v>1.7999999999999999E-2</c:v>
                </c:pt>
                <c:pt idx="8">
                  <c:v>1.4999999999999999E-2</c:v>
                </c:pt>
                <c:pt idx="9">
                  <c:v>1.2999999999999999E-2</c:v>
                </c:pt>
                <c:pt idx="10">
                  <c:v>0.13600000000000001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FE-40EA-8DFE-68CCFC012EF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01750012905265"/>
          <c:y val="0.15982317068936785"/>
          <c:w val="0.23018893897383289"/>
          <c:h val="0.68035365862126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1916D-1F56-4010-B660-C3673F4210AE}" type="datetimeFigureOut">
              <a:rPr lang="cs-CZ" smtClean="0"/>
              <a:t>15. 3. 2021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47063-3D75-4B0B-9A06-07737F9E85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052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15. 3. 2021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530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17060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256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1273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436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3399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169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98407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6743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96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71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752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5361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1543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0965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80848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7522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154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38390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604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27362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409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01434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49120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84607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62447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99402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06834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27908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6053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3641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8400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502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445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4706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93896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81598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1853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4852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89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234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323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1414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640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dirty="0" smtClean="0">
                <a:cs typeface="Times New Roman" panose="02020603050405020304" pitchFamily="18" charset="0"/>
              </a:rPr>
              <a:t>Prostor pro </a:t>
            </a:r>
            <a:r>
              <a:rPr lang="cs-CZ" altLang="cs-CZ" smtClean="0">
                <a:cs typeface="Times New Roman" panose="02020603050405020304" pitchFamily="18" charset="0"/>
              </a:rPr>
              <a:t>doplňující informace, </a:t>
            </a:r>
            <a:r>
              <a:rPr lang="cs-CZ" altLang="cs-CZ" dirty="0" smtClean="0">
                <a:cs typeface="Times New Roman" panose="02020603050405020304" pitchFamily="18" charset="0"/>
              </a:rPr>
              <a:t>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309634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Exchange Market and Exchange </a:t>
            </a:r>
            <a:r>
              <a:rPr lang="cs-CZ" sz="4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Rates</a:t>
            </a: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228184" y="3723878"/>
            <a:ext cx="274408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</a:t>
            </a:r>
            <a:r>
              <a:rPr lang="cs-CZ" altLang="cs-CZ" sz="1600" b="1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Jana Šimáková, </a:t>
            </a:r>
            <a:r>
              <a:rPr lang="cs-CZ" altLang="cs-CZ" sz="16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Ph.D.</a:t>
            </a:r>
          </a:p>
          <a:p>
            <a:pPr algn="r"/>
            <a:r>
              <a:rPr lang="cs-CZ" altLang="cs-CZ" sz="105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simakova@opf.slu.cz</a:t>
            </a:r>
            <a:endParaRPr lang="cs-CZ" altLang="cs-CZ" sz="9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87" y="555517"/>
            <a:ext cx="1957742" cy="150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Global FX </a:t>
            </a:r>
            <a:r>
              <a:rPr lang="cs-CZ" b="1" dirty="0" smtClean="0">
                <a:solidFill>
                  <a:srgbClr val="307871"/>
                </a:solidFill>
              </a:rPr>
              <a:t>M</a:t>
            </a:r>
            <a:r>
              <a:rPr lang="en-US" b="1" dirty="0" err="1" smtClean="0">
                <a:solidFill>
                  <a:srgbClr val="307871"/>
                </a:solidFill>
              </a:rPr>
              <a:t>arket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T</a:t>
            </a:r>
            <a:r>
              <a:rPr lang="en-US" b="1" dirty="0" err="1" smtClean="0">
                <a:solidFill>
                  <a:srgbClr val="307871"/>
                </a:solidFill>
              </a:rPr>
              <a:t>urnover</a:t>
            </a:r>
            <a:r>
              <a:rPr lang="en-US" b="1" dirty="0" smtClean="0">
                <a:solidFill>
                  <a:srgbClr val="307871"/>
                </a:solidFill>
              </a:rPr>
              <a:t>  by </a:t>
            </a:r>
            <a:r>
              <a:rPr lang="cs-CZ" b="1" dirty="0" smtClean="0">
                <a:solidFill>
                  <a:srgbClr val="307871"/>
                </a:solidFill>
              </a:rPr>
              <a:t>I</a:t>
            </a:r>
            <a:r>
              <a:rPr lang="en-US" b="1" dirty="0" err="1" smtClean="0">
                <a:solidFill>
                  <a:srgbClr val="307871"/>
                </a:solidFill>
              </a:rPr>
              <a:t>nstrument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22438" t="23400" r="24800" b="30401"/>
          <a:stretch/>
        </p:blipFill>
        <p:spPr>
          <a:xfrm>
            <a:off x="467544" y="915566"/>
            <a:ext cx="7272808" cy="358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53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7504" y="260401"/>
            <a:ext cx="8496944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Currency </a:t>
            </a:r>
            <a:r>
              <a:rPr lang="cs-CZ" b="1" dirty="0" smtClean="0">
                <a:solidFill>
                  <a:srgbClr val="307871"/>
                </a:solidFill>
              </a:rPr>
              <a:t>D</a:t>
            </a:r>
            <a:r>
              <a:rPr lang="en-US" b="1" dirty="0" err="1" smtClean="0">
                <a:solidFill>
                  <a:srgbClr val="307871"/>
                </a:solidFill>
              </a:rPr>
              <a:t>istribution</a:t>
            </a:r>
            <a:r>
              <a:rPr lang="en-US" b="1" dirty="0" smtClean="0">
                <a:solidFill>
                  <a:srgbClr val="307871"/>
                </a:solidFill>
              </a:rPr>
              <a:t> of the FX </a:t>
            </a:r>
            <a:r>
              <a:rPr lang="cs-CZ" b="1" dirty="0" smtClean="0">
                <a:solidFill>
                  <a:srgbClr val="307871"/>
                </a:solidFill>
              </a:rPr>
              <a:t>M</a:t>
            </a:r>
            <a:r>
              <a:rPr lang="en-US" b="1" dirty="0" err="1" smtClean="0">
                <a:solidFill>
                  <a:srgbClr val="307871"/>
                </a:solidFill>
              </a:rPr>
              <a:t>arket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T</a:t>
            </a:r>
            <a:r>
              <a:rPr lang="en-US" b="1" dirty="0" err="1" smtClean="0">
                <a:solidFill>
                  <a:srgbClr val="307871"/>
                </a:solidFill>
              </a:rPr>
              <a:t>urnover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en-US" sz="900" b="1" dirty="0" smtClean="0">
                <a:solidFill>
                  <a:srgbClr val="307871"/>
                </a:solidFill>
              </a:rPr>
              <a:t>(in % of transactions)</a:t>
            </a:r>
            <a:endParaRPr lang="en-US" sz="1200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251519" y="1046207"/>
          <a:ext cx="8670679" cy="3637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68153">
                  <a:extLst>
                    <a:ext uri="{9D8B030D-6E8A-4147-A177-3AD203B41FA5}">
                      <a16:colId xmlns:a16="http://schemas.microsoft.com/office/drawing/2014/main" xmlns="" val="1241404512"/>
                    </a:ext>
                  </a:extLst>
                </a:gridCol>
                <a:gridCol w="1043218">
                  <a:extLst>
                    <a:ext uri="{9D8B030D-6E8A-4147-A177-3AD203B41FA5}">
                      <a16:colId xmlns:a16="http://schemas.microsoft.com/office/drawing/2014/main" xmlns="" val="2944967436"/>
                    </a:ext>
                  </a:extLst>
                </a:gridCol>
                <a:gridCol w="1043218">
                  <a:extLst>
                    <a:ext uri="{9D8B030D-6E8A-4147-A177-3AD203B41FA5}">
                      <a16:colId xmlns:a16="http://schemas.microsoft.com/office/drawing/2014/main" xmlns="" val="1400561281"/>
                    </a:ext>
                  </a:extLst>
                </a:gridCol>
                <a:gridCol w="1043218">
                  <a:extLst>
                    <a:ext uri="{9D8B030D-6E8A-4147-A177-3AD203B41FA5}">
                      <a16:colId xmlns:a16="http://schemas.microsoft.com/office/drawing/2014/main" xmlns="" val="3180163574"/>
                    </a:ext>
                  </a:extLst>
                </a:gridCol>
                <a:gridCol w="1043218">
                  <a:extLst>
                    <a:ext uri="{9D8B030D-6E8A-4147-A177-3AD203B41FA5}">
                      <a16:colId xmlns:a16="http://schemas.microsoft.com/office/drawing/2014/main" xmlns="" val="872084156"/>
                    </a:ext>
                  </a:extLst>
                </a:gridCol>
                <a:gridCol w="1043218">
                  <a:extLst>
                    <a:ext uri="{9D8B030D-6E8A-4147-A177-3AD203B41FA5}">
                      <a16:colId xmlns:a16="http://schemas.microsoft.com/office/drawing/2014/main" xmlns="" val="1881711912"/>
                    </a:ext>
                  </a:extLst>
                </a:gridCol>
                <a:gridCol w="1043218">
                  <a:extLst>
                    <a:ext uri="{9D8B030D-6E8A-4147-A177-3AD203B41FA5}">
                      <a16:colId xmlns:a16="http://schemas.microsoft.com/office/drawing/2014/main" xmlns="" val="77541705"/>
                    </a:ext>
                  </a:extLst>
                </a:gridCol>
                <a:gridCol w="1043218">
                  <a:extLst>
                    <a:ext uri="{9D8B030D-6E8A-4147-A177-3AD203B41FA5}">
                      <a16:colId xmlns:a16="http://schemas.microsoft.com/office/drawing/2014/main" xmlns="" val="358966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1998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2001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2004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2007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2016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3780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USD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87.3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90.3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88.7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85.6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84.9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87.0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87.6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9177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EUR (DEM)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(30.1)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37.6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37.2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37.0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39.1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33.4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31.4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256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JPY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22.7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20.3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16.5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19.0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23.0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21.6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913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GBP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11.0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13.2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16.9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15.0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12.9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11.8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12.8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6228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AUD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3.1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5.5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6.7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7.6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8.6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6.9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920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CAD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3.6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4.5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5.3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4.6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5.1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843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CHF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7.1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6.1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6.1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6.8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6.4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4.8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7750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CNY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4.0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7008804"/>
                  </a:ext>
                </a:extLst>
              </a:tr>
              <a:tr h="205224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CZK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0.3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9942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93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76864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FX </a:t>
            </a:r>
            <a:r>
              <a:rPr lang="cs-CZ" b="1" dirty="0" smtClean="0">
                <a:solidFill>
                  <a:srgbClr val="307871"/>
                </a:solidFill>
              </a:rPr>
              <a:t>M</a:t>
            </a:r>
            <a:r>
              <a:rPr lang="en-US" b="1" dirty="0" err="1" smtClean="0">
                <a:solidFill>
                  <a:srgbClr val="307871"/>
                </a:solidFill>
              </a:rPr>
              <a:t>arket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T</a:t>
            </a:r>
            <a:r>
              <a:rPr lang="en-US" b="1" dirty="0" err="1" smtClean="0">
                <a:solidFill>
                  <a:srgbClr val="307871"/>
                </a:solidFill>
              </a:rPr>
              <a:t>urnover</a:t>
            </a:r>
            <a:r>
              <a:rPr lang="en-US" b="1" dirty="0" smtClean="0">
                <a:solidFill>
                  <a:srgbClr val="307871"/>
                </a:solidFill>
              </a:rPr>
              <a:t> by </a:t>
            </a:r>
            <a:r>
              <a:rPr lang="cs-CZ" b="1" dirty="0" smtClean="0">
                <a:solidFill>
                  <a:srgbClr val="307871"/>
                </a:solidFill>
              </a:rPr>
              <a:t>C</a:t>
            </a:r>
            <a:r>
              <a:rPr lang="en-US" b="1" dirty="0" err="1" smtClean="0">
                <a:solidFill>
                  <a:srgbClr val="307871"/>
                </a:solidFill>
              </a:rPr>
              <a:t>urrency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P</a:t>
            </a:r>
            <a:r>
              <a:rPr lang="en-US" b="1" dirty="0" smtClean="0">
                <a:solidFill>
                  <a:srgbClr val="307871"/>
                </a:solidFill>
              </a:rPr>
              <a:t>air </a:t>
            </a:r>
            <a:r>
              <a:rPr lang="en-US" sz="1400" b="1" dirty="0" smtClean="0">
                <a:solidFill>
                  <a:srgbClr val="307871"/>
                </a:solidFill>
              </a:rPr>
              <a:t>(in % of transactions)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/>
          </p:nvPr>
        </p:nvGraphicFramePr>
        <p:xfrm>
          <a:off x="251519" y="1046207"/>
          <a:ext cx="8670680" cy="3672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00201">
                  <a:extLst>
                    <a:ext uri="{9D8B030D-6E8A-4147-A177-3AD203B41FA5}">
                      <a16:colId xmlns:a16="http://schemas.microsoft.com/office/drawing/2014/main" xmlns="" val="1241404512"/>
                    </a:ext>
                  </a:extLst>
                </a:gridCol>
                <a:gridCol w="981497">
                  <a:extLst>
                    <a:ext uri="{9D8B030D-6E8A-4147-A177-3AD203B41FA5}">
                      <a16:colId xmlns:a16="http://schemas.microsoft.com/office/drawing/2014/main" xmlns="" val="2944967436"/>
                    </a:ext>
                  </a:extLst>
                </a:gridCol>
                <a:gridCol w="981497">
                  <a:extLst>
                    <a:ext uri="{9D8B030D-6E8A-4147-A177-3AD203B41FA5}">
                      <a16:colId xmlns:a16="http://schemas.microsoft.com/office/drawing/2014/main" xmlns="" val="1400561281"/>
                    </a:ext>
                  </a:extLst>
                </a:gridCol>
                <a:gridCol w="981497">
                  <a:extLst>
                    <a:ext uri="{9D8B030D-6E8A-4147-A177-3AD203B41FA5}">
                      <a16:colId xmlns:a16="http://schemas.microsoft.com/office/drawing/2014/main" xmlns="" val="3180163574"/>
                    </a:ext>
                  </a:extLst>
                </a:gridCol>
                <a:gridCol w="981497">
                  <a:extLst>
                    <a:ext uri="{9D8B030D-6E8A-4147-A177-3AD203B41FA5}">
                      <a16:colId xmlns:a16="http://schemas.microsoft.com/office/drawing/2014/main" xmlns="" val="872084156"/>
                    </a:ext>
                  </a:extLst>
                </a:gridCol>
                <a:gridCol w="981497">
                  <a:extLst>
                    <a:ext uri="{9D8B030D-6E8A-4147-A177-3AD203B41FA5}">
                      <a16:colId xmlns:a16="http://schemas.microsoft.com/office/drawing/2014/main" xmlns="" val="1881711912"/>
                    </a:ext>
                  </a:extLst>
                </a:gridCol>
                <a:gridCol w="981497">
                  <a:extLst>
                    <a:ext uri="{9D8B030D-6E8A-4147-A177-3AD203B41FA5}">
                      <a16:colId xmlns:a16="http://schemas.microsoft.com/office/drawing/2014/main" xmlns="" val="77541705"/>
                    </a:ext>
                  </a:extLst>
                </a:gridCol>
                <a:gridCol w="981497">
                  <a:extLst>
                    <a:ext uri="{9D8B030D-6E8A-4147-A177-3AD203B41FA5}">
                      <a16:colId xmlns:a16="http://schemas.microsoft.com/office/drawing/2014/main" xmlns="" val="358966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1998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2001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2004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2007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2016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3780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USD/EUR (DEM)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(20)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23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9177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USD/JPY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20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18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2565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USD/GBP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9138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USD/AUD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9202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USD/CHF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4420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USD/CAD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8431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USD/CNY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7465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USD</a:t>
                      </a:r>
                      <a:r>
                        <a:rPr lang="en-US" sz="1400" noProof="0" dirty="0" smtClean="0"/>
                        <a:t>/others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15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11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12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7750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EUR/JPY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---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7008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3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 smtClean="0">
                <a:solidFill>
                  <a:srgbClr val="307871"/>
                </a:solidFill>
              </a:rPr>
              <a:t>Questions</a:t>
            </a:r>
            <a:r>
              <a:rPr lang="cs-CZ" b="1" dirty="0" smtClean="0">
                <a:solidFill>
                  <a:srgbClr val="307871"/>
                </a:solidFill>
              </a:rPr>
              <a:t> and </a:t>
            </a:r>
            <a:r>
              <a:rPr lang="cs-CZ" b="1" dirty="0" err="1" smtClean="0">
                <a:solidFill>
                  <a:srgbClr val="307871"/>
                </a:solidFill>
              </a:rPr>
              <a:t>Applications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7" name="Nadpis 5"/>
          <p:cNvSpPr txBox="1">
            <a:spLocks/>
          </p:cNvSpPr>
          <p:nvPr/>
        </p:nvSpPr>
        <p:spPr>
          <a:xfrm>
            <a:off x="1691680" y="2209886"/>
            <a:ext cx="6192688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>
                <a:solidFill>
                  <a:srgbClr val="307871"/>
                </a:solidFill>
              </a:rPr>
              <a:t>???</a:t>
            </a:r>
            <a:r>
              <a:rPr lang="en-US" b="1" dirty="0" smtClean="0">
                <a:solidFill>
                  <a:srgbClr val="307871"/>
                </a:solidFill>
              </a:rPr>
              <a:t>Why U.S. Dollar is so </a:t>
            </a:r>
            <a:r>
              <a:rPr lang="cs-CZ" b="1" dirty="0" smtClean="0">
                <a:solidFill>
                  <a:srgbClr val="307871"/>
                </a:solidFill>
              </a:rPr>
              <a:t>w</a:t>
            </a:r>
            <a:r>
              <a:rPr lang="en-US" b="1" dirty="0" err="1" smtClean="0">
                <a:solidFill>
                  <a:srgbClr val="307871"/>
                </a:solidFill>
              </a:rPr>
              <a:t>idely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t</a:t>
            </a:r>
            <a:r>
              <a:rPr lang="en-US" b="1" dirty="0" err="1" smtClean="0">
                <a:solidFill>
                  <a:srgbClr val="307871"/>
                </a:solidFill>
              </a:rPr>
              <a:t>raded</a:t>
            </a:r>
            <a:r>
              <a:rPr lang="en-US" b="1" dirty="0" smtClean="0">
                <a:solidFill>
                  <a:srgbClr val="307871"/>
                </a:solidFill>
              </a:rPr>
              <a:t>?</a:t>
            </a:r>
            <a:r>
              <a:rPr lang="cs-CZ" b="1" dirty="0" smtClean="0">
                <a:solidFill>
                  <a:srgbClr val="307871"/>
                </a:solidFill>
              </a:rPr>
              <a:t>??</a:t>
            </a:r>
            <a:endParaRPr lang="en-US" b="1" dirty="0">
              <a:solidFill>
                <a:srgbClr val="3078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 smtClean="0">
                <a:solidFill>
                  <a:srgbClr val="307871"/>
                </a:solidFill>
              </a:rPr>
              <a:t>Investment currency in many capital markets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Reserve currency held by many central banks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Transaction currency in many international commodity markets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Invoice currency in many contracts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Intervention currency employed by monetary authorities in market operations to influence their own exchange rates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Vehicle currency that expedites transactions between currencies of limited circulation</a:t>
            </a:r>
          </a:p>
          <a:p>
            <a:pPr marL="0" indent="0">
              <a:buNone/>
            </a:pPr>
            <a:endParaRPr lang="en-US" altLang="cs-CZ" sz="2000" dirty="0" smtClean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altLang="cs-CZ" sz="1600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Why U.S. Dollar is so </a:t>
            </a:r>
            <a:r>
              <a:rPr lang="cs-CZ" b="1" dirty="0" smtClean="0">
                <a:solidFill>
                  <a:srgbClr val="307871"/>
                </a:solidFill>
              </a:rPr>
              <a:t>W</a:t>
            </a:r>
            <a:r>
              <a:rPr lang="en-US" b="1" dirty="0" err="1" smtClean="0">
                <a:solidFill>
                  <a:srgbClr val="307871"/>
                </a:solidFill>
              </a:rPr>
              <a:t>idely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T</a:t>
            </a:r>
            <a:r>
              <a:rPr lang="en-US" b="1" dirty="0" err="1" smtClean="0">
                <a:solidFill>
                  <a:srgbClr val="307871"/>
                </a:solidFill>
              </a:rPr>
              <a:t>raded</a:t>
            </a:r>
            <a:r>
              <a:rPr lang="en-US" b="1" dirty="0" smtClean="0">
                <a:solidFill>
                  <a:srgbClr val="307871"/>
                </a:solidFill>
              </a:rPr>
              <a:t>?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4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 smtClean="0">
                <a:solidFill>
                  <a:srgbClr val="307871"/>
                </a:solidFill>
              </a:rPr>
              <a:t>International banks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Around 100 large commercial banks</a:t>
            </a:r>
            <a:r>
              <a:rPr lang="cs-CZ" altLang="cs-CZ" sz="1600" dirty="0" smtClean="0">
                <a:solidFill>
                  <a:srgbClr val="307871"/>
                </a:solidFill>
              </a:rPr>
              <a:t> </a:t>
            </a:r>
            <a:r>
              <a:rPr lang="cs-CZ" altLang="cs-CZ" sz="1600" dirty="0" err="1" smtClean="0">
                <a:solidFill>
                  <a:srgbClr val="307871"/>
                </a:solidFill>
              </a:rPr>
              <a:t>dealers</a:t>
            </a:r>
            <a:r>
              <a:rPr lang="en-US" altLang="cs-CZ" sz="1600" dirty="0" smtClean="0">
                <a:solidFill>
                  <a:srgbClr val="307871"/>
                </a:solidFill>
              </a:rPr>
              <a:t> worldwide provide the core of the FX market and actively participate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„Make a market" in FX, trading FX on behalf of bank customers (MNCs, money managers, exporters, importers, private traders)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Most interbank trades are speculative or arbitrage transaction</a:t>
            </a:r>
          </a:p>
          <a:p>
            <a:pPr lvl="1"/>
            <a:endParaRPr lang="en-US" altLang="cs-CZ" sz="1600" dirty="0" smtClean="0">
              <a:solidFill>
                <a:srgbClr val="307871"/>
              </a:solidFill>
            </a:endParaRP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Nonbank dealers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Wholesale currency traders who are NOT commercial banks, e.g. investment banks (Solomon Smith Barney, </a:t>
            </a:r>
            <a:r>
              <a:rPr lang="en-US" altLang="cs-CZ" sz="1600" dirty="0" err="1" smtClean="0">
                <a:solidFill>
                  <a:srgbClr val="307871"/>
                </a:solidFill>
              </a:rPr>
              <a:t>Merill</a:t>
            </a:r>
            <a:r>
              <a:rPr lang="en-US" altLang="cs-CZ" sz="1600" dirty="0" smtClean="0">
                <a:solidFill>
                  <a:srgbClr val="307871"/>
                </a:solidFill>
              </a:rPr>
              <a:t> Lynch, JP Morgan, Goldman Sachs, etc.)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Establish their own trading centers to trade directly in the FX market, and account for 28% of the interbank (wholesale) volume</a:t>
            </a:r>
            <a:br>
              <a:rPr lang="en-US" altLang="cs-CZ" sz="1600" dirty="0" smtClean="0">
                <a:solidFill>
                  <a:srgbClr val="307871"/>
                </a:solidFill>
              </a:rPr>
            </a:br>
            <a:endParaRPr lang="en-US" altLang="cs-CZ" sz="16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FX </a:t>
            </a:r>
            <a:r>
              <a:rPr lang="cs-CZ" b="1" dirty="0" smtClean="0">
                <a:solidFill>
                  <a:srgbClr val="307871"/>
                </a:solidFill>
              </a:rPr>
              <a:t>M</a:t>
            </a:r>
            <a:r>
              <a:rPr lang="en-US" b="1" dirty="0" err="1" smtClean="0">
                <a:solidFill>
                  <a:srgbClr val="307871"/>
                </a:solidFill>
              </a:rPr>
              <a:t>arket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P</a:t>
            </a:r>
            <a:r>
              <a:rPr lang="en-US" b="1" dirty="0" err="1" smtClean="0">
                <a:solidFill>
                  <a:srgbClr val="307871"/>
                </a:solidFill>
              </a:rPr>
              <a:t>articipants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2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 smtClean="0">
                <a:solidFill>
                  <a:srgbClr val="307871"/>
                </a:solidFill>
              </a:rPr>
              <a:t>FX </a:t>
            </a:r>
            <a:r>
              <a:rPr lang="en-US" altLang="cs-CZ" sz="2000" dirty="0" smtClean="0">
                <a:solidFill>
                  <a:srgbClr val="307871"/>
                </a:solidFill>
              </a:rPr>
              <a:t>brokers</a:t>
            </a:r>
            <a:r>
              <a:rPr lang="cs-CZ" altLang="cs-CZ" sz="2000" dirty="0" smtClean="0">
                <a:solidFill>
                  <a:srgbClr val="307871"/>
                </a:solidFill>
              </a:rPr>
              <a:t>/</a:t>
            </a:r>
            <a:r>
              <a:rPr lang="cs-CZ" altLang="cs-CZ" sz="2000" dirty="0" err="1" smtClean="0">
                <a:solidFill>
                  <a:srgbClr val="307871"/>
                </a:solidFill>
              </a:rPr>
              <a:t>dealers</a:t>
            </a:r>
            <a:endParaRPr lang="en-US" altLang="cs-CZ" sz="2000" dirty="0" smtClean="0">
              <a:solidFill>
                <a:srgbClr val="307871"/>
              </a:solidFill>
            </a:endParaRP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Brokers/intermediaries who track quotes offered by many dealers in the global market, and then match buyers and sellers for a fee (bid/ask spread), and "make a market," without taking a position themselves (no currency inventory)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More and more trading (50-70%) now takes place through automated electronic trading systems, making the role of FX brokers unnecessary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Central banks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If a country has a fixed ex-rate (Argentina until recently, Hong Kong), or a pegged rate (China), the central bank (or currency board) has to make regular interventions to support the fixed/pegged ex-rate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Individuals and firms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Use the FX market incidentally to their underlying commercial or investment purpose</a:t>
            </a:r>
            <a:br>
              <a:rPr lang="en-US" altLang="cs-CZ" sz="1600" dirty="0" smtClean="0">
                <a:solidFill>
                  <a:srgbClr val="307871"/>
                </a:solidFill>
              </a:rPr>
            </a:br>
            <a:endParaRPr lang="en-US" altLang="cs-CZ" sz="16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FX </a:t>
            </a:r>
            <a:r>
              <a:rPr lang="cs-CZ" b="1" dirty="0" smtClean="0">
                <a:solidFill>
                  <a:srgbClr val="307871"/>
                </a:solidFill>
              </a:rPr>
              <a:t>M</a:t>
            </a:r>
            <a:r>
              <a:rPr lang="en-US" b="1" dirty="0" err="1" smtClean="0">
                <a:solidFill>
                  <a:srgbClr val="307871"/>
                </a:solidFill>
              </a:rPr>
              <a:t>arket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P</a:t>
            </a:r>
            <a:r>
              <a:rPr lang="en-US" b="1" dirty="0" err="1" smtClean="0">
                <a:solidFill>
                  <a:srgbClr val="307871"/>
                </a:solidFill>
              </a:rPr>
              <a:t>articipants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5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750920"/>
            <a:ext cx="8856984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>
                <a:solidFill>
                  <a:srgbClr val="307871"/>
                </a:solidFill>
              </a:rPr>
              <a:t>Competitiveness of </a:t>
            </a:r>
            <a:r>
              <a:rPr lang="en-US" altLang="cs-CZ" sz="2000" dirty="0" smtClean="0">
                <a:solidFill>
                  <a:srgbClr val="307871"/>
                </a:solidFill>
              </a:rPr>
              <a:t>quote</a:t>
            </a:r>
            <a:endParaRPr lang="cs-CZ" altLang="cs-CZ" sz="2000" dirty="0" smtClean="0">
              <a:solidFill>
                <a:srgbClr val="307871"/>
              </a:solidFill>
            </a:endParaRPr>
          </a:p>
          <a:p>
            <a:pPr lvl="1"/>
            <a:r>
              <a:rPr lang="cs-CZ" altLang="cs-CZ" sz="1600" dirty="0" smtClean="0">
                <a:solidFill>
                  <a:srgbClr val="307871"/>
                </a:solidFill>
              </a:rPr>
              <a:t>S</a:t>
            </a:r>
            <a:r>
              <a:rPr lang="en-US" altLang="cs-CZ" sz="1600" dirty="0" err="1" smtClean="0">
                <a:solidFill>
                  <a:srgbClr val="307871"/>
                </a:solidFill>
              </a:rPr>
              <a:t>avings</a:t>
            </a:r>
            <a:r>
              <a:rPr lang="en-US" altLang="cs-CZ" sz="1600" dirty="0" smtClean="0">
                <a:solidFill>
                  <a:srgbClr val="307871"/>
                </a:solidFill>
              </a:rPr>
              <a:t> </a:t>
            </a:r>
            <a:r>
              <a:rPr lang="cs-CZ" altLang="cs-CZ" sz="1600" dirty="0" err="1" smtClean="0">
                <a:solidFill>
                  <a:srgbClr val="307871"/>
                </a:solidFill>
              </a:rPr>
              <a:t>related</a:t>
            </a:r>
            <a:r>
              <a:rPr lang="cs-CZ" altLang="cs-CZ" sz="1600" dirty="0" smtClean="0">
                <a:solidFill>
                  <a:srgbClr val="307871"/>
                </a:solidFill>
              </a:rPr>
              <a:t> to </a:t>
            </a:r>
            <a:r>
              <a:rPr lang="cs-CZ" altLang="cs-CZ" sz="1600" dirty="0" err="1" smtClean="0">
                <a:solidFill>
                  <a:srgbClr val="307871"/>
                </a:solidFill>
              </a:rPr>
              <a:t>better</a:t>
            </a:r>
            <a:r>
              <a:rPr lang="cs-CZ" altLang="cs-CZ" sz="1600" dirty="0" smtClean="0">
                <a:solidFill>
                  <a:srgbClr val="307871"/>
                </a:solidFill>
              </a:rPr>
              <a:t> </a:t>
            </a:r>
            <a:r>
              <a:rPr lang="cs-CZ" altLang="cs-CZ" sz="1600" dirty="0" err="1" smtClean="0">
                <a:solidFill>
                  <a:srgbClr val="307871"/>
                </a:solidFill>
              </a:rPr>
              <a:t>exchange</a:t>
            </a:r>
            <a:r>
              <a:rPr lang="cs-CZ" altLang="cs-CZ" sz="1600" dirty="0" smtClean="0">
                <a:solidFill>
                  <a:srgbClr val="307871"/>
                </a:solidFill>
              </a:rPr>
              <a:t> </a:t>
            </a:r>
            <a:r>
              <a:rPr lang="cs-CZ" altLang="cs-CZ" sz="1600" dirty="0" err="1" smtClean="0">
                <a:solidFill>
                  <a:srgbClr val="307871"/>
                </a:solidFill>
              </a:rPr>
              <a:t>rate</a:t>
            </a:r>
            <a:r>
              <a:rPr lang="cs-CZ" altLang="cs-CZ" sz="1600" dirty="0" smtClean="0">
                <a:solidFill>
                  <a:srgbClr val="307871"/>
                </a:solidFill>
              </a:rPr>
              <a:t> </a:t>
            </a:r>
            <a:r>
              <a:rPr lang="cs-CZ" altLang="cs-CZ" sz="1600" dirty="0" err="1" smtClean="0">
                <a:solidFill>
                  <a:srgbClr val="307871"/>
                </a:solidFill>
              </a:rPr>
              <a:t>quotes</a:t>
            </a:r>
            <a:r>
              <a:rPr lang="cs-CZ" altLang="cs-CZ" sz="1600" dirty="0">
                <a:solidFill>
                  <a:srgbClr val="307871"/>
                </a:solidFill>
              </a:rPr>
              <a:t>.</a:t>
            </a:r>
            <a:r>
              <a:rPr lang="cs-CZ" altLang="cs-CZ" sz="1600" dirty="0" smtClean="0">
                <a:solidFill>
                  <a:srgbClr val="307871"/>
                </a:solidFill>
              </a:rPr>
              <a:t> 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Special relationship with the bank</a:t>
            </a:r>
            <a:endParaRPr lang="cs-CZ" altLang="cs-CZ" sz="2000" dirty="0" smtClean="0">
              <a:solidFill>
                <a:srgbClr val="307871"/>
              </a:solidFill>
            </a:endParaRPr>
          </a:p>
          <a:p>
            <a:pPr lvl="1"/>
            <a:r>
              <a:rPr lang="cs-CZ" altLang="cs-CZ" sz="1600" dirty="0" err="1" smtClean="0">
                <a:solidFill>
                  <a:srgbClr val="307871"/>
                </a:solidFill>
              </a:rPr>
              <a:t>Banks</a:t>
            </a:r>
            <a:r>
              <a:rPr lang="cs-CZ" altLang="cs-CZ" sz="1600" dirty="0" smtClean="0">
                <a:solidFill>
                  <a:srgbClr val="307871"/>
                </a:solidFill>
              </a:rPr>
              <a:t> </a:t>
            </a:r>
            <a:r>
              <a:rPr lang="en-US" altLang="cs-CZ" sz="1600" dirty="0" smtClean="0">
                <a:solidFill>
                  <a:srgbClr val="307871"/>
                </a:solidFill>
              </a:rPr>
              <a:t>may </a:t>
            </a:r>
            <a:r>
              <a:rPr lang="en-US" altLang="cs-CZ" sz="1600" dirty="0">
                <a:solidFill>
                  <a:srgbClr val="307871"/>
                </a:solidFill>
              </a:rPr>
              <a:t>offer cash management services </a:t>
            </a:r>
            <a:r>
              <a:rPr lang="en-US" altLang="cs-CZ" sz="1600" dirty="0" smtClean="0">
                <a:solidFill>
                  <a:srgbClr val="307871"/>
                </a:solidFill>
              </a:rPr>
              <a:t>or</a:t>
            </a:r>
            <a:r>
              <a:rPr lang="cs-CZ" altLang="cs-CZ" sz="1600" dirty="0" smtClean="0">
                <a:solidFill>
                  <a:srgbClr val="307871"/>
                </a:solidFill>
              </a:rPr>
              <a:t> </a:t>
            </a:r>
            <a:r>
              <a:rPr lang="en-US" altLang="cs-CZ" sz="1600" dirty="0" smtClean="0">
                <a:solidFill>
                  <a:srgbClr val="307871"/>
                </a:solidFill>
              </a:rPr>
              <a:t>be </a:t>
            </a:r>
            <a:r>
              <a:rPr lang="en-US" altLang="cs-CZ" sz="1600" dirty="0">
                <a:solidFill>
                  <a:srgbClr val="307871"/>
                </a:solidFill>
              </a:rPr>
              <a:t>willing to make a special effort to obtain even hard-to-find foreign currencies for </a:t>
            </a:r>
            <a:r>
              <a:rPr lang="en-US" altLang="cs-CZ" sz="1600" dirty="0" smtClean="0">
                <a:solidFill>
                  <a:srgbClr val="307871"/>
                </a:solidFill>
              </a:rPr>
              <a:t>the</a:t>
            </a:r>
            <a:r>
              <a:rPr lang="cs-CZ" altLang="cs-CZ" sz="1600" dirty="0" smtClean="0">
                <a:solidFill>
                  <a:srgbClr val="307871"/>
                </a:solidFill>
              </a:rPr>
              <a:t> </a:t>
            </a:r>
            <a:r>
              <a:rPr lang="en-US" altLang="cs-CZ" sz="1600" dirty="0" smtClean="0">
                <a:solidFill>
                  <a:srgbClr val="307871"/>
                </a:solidFill>
              </a:rPr>
              <a:t>corporation</a:t>
            </a:r>
            <a:r>
              <a:rPr lang="cs-CZ" altLang="cs-CZ" sz="1600" dirty="0" smtClean="0">
                <a:solidFill>
                  <a:srgbClr val="307871"/>
                </a:solidFill>
              </a:rPr>
              <a:t>.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Speed </a:t>
            </a:r>
            <a:r>
              <a:rPr lang="en-US" altLang="cs-CZ" sz="2000" dirty="0">
                <a:solidFill>
                  <a:srgbClr val="307871"/>
                </a:solidFill>
              </a:rPr>
              <a:t>of </a:t>
            </a:r>
            <a:r>
              <a:rPr lang="en-US" altLang="cs-CZ" sz="2000" dirty="0" smtClean="0">
                <a:solidFill>
                  <a:srgbClr val="307871"/>
                </a:solidFill>
              </a:rPr>
              <a:t>execution</a:t>
            </a:r>
            <a:endParaRPr lang="cs-CZ" altLang="cs-CZ" sz="2000" dirty="0" smtClean="0">
              <a:solidFill>
                <a:srgbClr val="307871"/>
              </a:solidFill>
            </a:endParaRPr>
          </a:p>
          <a:p>
            <a:pPr lvl="1"/>
            <a:r>
              <a:rPr lang="cs-CZ" altLang="cs-CZ" sz="1600" dirty="0" smtClean="0">
                <a:solidFill>
                  <a:srgbClr val="307871"/>
                </a:solidFill>
              </a:rPr>
              <a:t>MNC </a:t>
            </a:r>
            <a:r>
              <a:rPr lang="en-US" altLang="cs-CZ" sz="1600" dirty="0" smtClean="0">
                <a:solidFill>
                  <a:srgbClr val="307871"/>
                </a:solidFill>
              </a:rPr>
              <a:t>prefer </a:t>
            </a:r>
            <a:r>
              <a:rPr lang="en-US" altLang="cs-CZ" sz="1600" dirty="0">
                <a:solidFill>
                  <a:srgbClr val="307871"/>
                </a:solidFill>
              </a:rPr>
              <a:t>a bank that conducts the </a:t>
            </a:r>
            <a:r>
              <a:rPr lang="en-US" altLang="cs-CZ" sz="1600" dirty="0" smtClean="0">
                <a:solidFill>
                  <a:srgbClr val="307871"/>
                </a:solidFill>
              </a:rPr>
              <a:t>transaction</a:t>
            </a:r>
            <a:r>
              <a:rPr lang="cs-CZ" altLang="cs-CZ" sz="1600" dirty="0" smtClean="0">
                <a:solidFill>
                  <a:srgbClr val="307871"/>
                </a:solidFill>
              </a:rPr>
              <a:t> </a:t>
            </a:r>
            <a:r>
              <a:rPr lang="en-US" altLang="cs-CZ" sz="1600" dirty="0" smtClean="0">
                <a:solidFill>
                  <a:srgbClr val="307871"/>
                </a:solidFill>
              </a:rPr>
              <a:t>promptly </a:t>
            </a:r>
            <a:r>
              <a:rPr lang="en-US" altLang="cs-CZ" sz="1600" dirty="0">
                <a:solidFill>
                  <a:srgbClr val="307871"/>
                </a:solidFill>
              </a:rPr>
              <a:t>and handles any paperwork properly.</a:t>
            </a:r>
            <a:endParaRPr lang="cs-CZ" altLang="cs-CZ" sz="1600" dirty="0" smtClean="0">
              <a:solidFill>
                <a:srgbClr val="307871"/>
              </a:solidFill>
            </a:endParaRP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Advice </a:t>
            </a:r>
            <a:r>
              <a:rPr lang="en-US" altLang="cs-CZ" sz="2000" dirty="0">
                <a:solidFill>
                  <a:srgbClr val="307871"/>
                </a:solidFill>
              </a:rPr>
              <a:t>about current market </a:t>
            </a:r>
            <a:r>
              <a:rPr lang="en-US" altLang="cs-CZ" sz="2000" dirty="0" smtClean="0">
                <a:solidFill>
                  <a:srgbClr val="307871"/>
                </a:solidFill>
              </a:rPr>
              <a:t>conditions</a:t>
            </a:r>
            <a:endParaRPr lang="cs-CZ" altLang="cs-CZ" sz="2000" dirty="0" smtClean="0">
              <a:solidFill>
                <a:srgbClr val="307871"/>
              </a:solidFill>
            </a:endParaRPr>
          </a:p>
          <a:p>
            <a:pPr lvl="1"/>
            <a:r>
              <a:rPr lang="cs-CZ" altLang="cs-CZ" sz="1600" dirty="0" err="1" smtClean="0">
                <a:solidFill>
                  <a:srgbClr val="307871"/>
                </a:solidFill>
              </a:rPr>
              <a:t>Banks</a:t>
            </a:r>
            <a:r>
              <a:rPr lang="cs-CZ" altLang="cs-CZ" sz="1600" dirty="0" smtClean="0">
                <a:solidFill>
                  <a:srgbClr val="307871"/>
                </a:solidFill>
              </a:rPr>
              <a:t> </a:t>
            </a:r>
            <a:r>
              <a:rPr lang="en-US" altLang="cs-CZ" sz="1600" dirty="0" smtClean="0">
                <a:solidFill>
                  <a:srgbClr val="307871"/>
                </a:solidFill>
              </a:rPr>
              <a:t>may </a:t>
            </a:r>
            <a:r>
              <a:rPr lang="en-US" altLang="cs-CZ" sz="1600" dirty="0">
                <a:solidFill>
                  <a:srgbClr val="307871"/>
                </a:solidFill>
              </a:rPr>
              <a:t>provide assessments </a:t>
            </a:r>
            <a:r>
              <a:rPr lang="en-US" altLang="cs-CZ" sz="1600" dirty="0" smtClean="0">
                <a:solidFill>
                  <a:srgbClr val="307871"/>
                </a:solidFill>
              </a:rPr>
              <a:t>of</a:t>
            </a:r>
            <a:r>
              <a:rPr lang="cs-CZ" altLang="cs-CZ" sz="1600" dirty="0" smtClean="0">
                <a:solidFill>
                  <a:srgbClr val="307871"/>
                </a:solidFill>
              </a:rPr>
              <a:t> </a:t>
            </a:r>
            <a:r>
              <a:rPr lang="en-US" altLang="cs-CZ" sz="1600" dirty="0" smtClean="0">
                <a:solidFill>
                  <a:srgbClr val="307871"/>
                </a:solidFill>
              </a:rPr>
              <a:t>foreign </a:t>
            </a:r>
            <a:r>
              <a:rPr lang="en-US" altLang="cs-CZ" sz="1600" dirty="0">
                <a:solidFill>
                  <a:srgbClr val="307871"/>
                </a:solidFill>
              </a:rPr>
              <a:t>economies and relevant activities in the international financial environment </a:t>
            </a:r>
            <a:r>
              <a:rPr lang="en-US" altLang="cs-CZ" sz="1600" dirty="0" smtClean="0">
                <a:solidFill>
                  <a:srgbClr val="307871"/>
                </a:solidFill>
              </a:rPr>
              <a:t>that</a:t>
            </a:r>
            <a:r>
              <a:rPr lang="cs-CZ" altLang="cs-CZ" sz="1600" dirty="0" smtClean="0">
                <a:solidFill>
                  <a:srgbClr val="307871"/>
                </a:solidFill>
              </a:rPr>
              <a:t> </a:t>
            </a:r>
            <a:r>
              <a:rPr lang="en-US" altLang="cs-CZ" sz="1600" dirty="0" smtClean="0">
                <a:solidFill>
                  <a:srgbClr val="307871"/>
                </a:solidFill>
              </a:rPr>
              <a:t>relate </a:t>
            </a:r>
            <a:r>
              <a:rPr lang="en-US" altLang="cs-CZ" sz="1600" dirty="0">
                <a:solidFill>
                  <a:srgbClr val="307871"/>
                </a:solidFill>
              </a:rPr>
              <a:t>to corporate customers.</a:t>
            </a:r>
            <a:endParaRPr lang="cs-CZ" altLang="cs-CZ" sz="1600" dirty="0" smtClean="0">
              <a:solidFill>
                <a:srgbClr val="307871"/>
              </a:solidFill>
            </a:endParaRP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Forecasting advice</a:t>
            </a:r>
            <a:endParaRPr lang="cs-CZ" altLang="cs-CZ" sz="2000" dirty="0" smtClean="0">
              <a:solidFill>
                <a:srgbClr val="307871"/>
              </a:solidFill>
            </a:endParaRPr>
          </a:p>
          <a:p>
            <a:pPr lvl="1"/>
            <a:r>
              <a:rPr lang="cs-CZ" altLang="cs-CZ" sz="1600" dirty="0" smtClean="0">
                <a:solidFill>
                  <a:srgbClr val="307871"/>
                </a:solidFill>
              </a:rPr>
              <a:t>B</a:t>
            </a:r>
            <a:r>
              <a:rPr lang="en-US" altLang="cs-CZ" sz="1600" dirty="0" err="1" smtClean="0">
                <a:solidFill>
                  <a:srgbClr val="307871"/>
                </a:solidFill>
              </a:rPr>
              <a:t>anks</a:t>
            </a:r>
            <a:r>
              <a:rPr lang="en-US" altLang="cs-CZ" sz="1600" dirty="0" smtClean="0">
                <a:solidFill>
                  <a:srgbClr val="307871"/>
                </a:solidFill>
              </a:rPr>
              <a:t> </a:t>
            </a:r>
            <a:r>
              <a:rPr lang="en-US" altLang="cs-CZ" sz="1600" dirty="0">
                <a:solidFill>
                  <a:srgbClr val="307871"/>
                </a:solidFill>
              </a:rPr>
              <a:t>may provide forecasts of the future state of </a:t>
            </a:r>
            <a:r>
              <a:rPr lang="en-US" altLang="cs-CZ" sz="1600" dirty="0" smtClean="0">
                <a:solidFill>
                  <a:srgbClr val="307871"/>
                </a:solidFill>
              </a:rPr>
              <a:t>foreign</a:t>
            </a:r>
            <a:r>
              <a:rPr lang="cs-CZ" altLang="cs-CZ" sz="1600" dirty="0" smtClean="0">
                <a:solidFill>
                  <a:srgbClr val="307871"/>
                </a:solidFill>
              </a:rPr>
              <a:t> </a:t>
            </a:r>
            <a:r>
              <a:rPr lang="en-US" altLang="cs-CZ" sz="1600" dirty="0" smtClean="0">
                <a:solidFill>
                  <a:srgbClr val="307871"/>
                </a:solidFill>
              </a:rPr>
              <a:t>economies </a:t>
            </a:r>
            <a:r>
              <a:rPr lang="en-US" altLang="cs-CZ" sz="1600" dirty="0">
                <a:solidFill>
                  <a:srgbClr val="307871"/>
                </a:solidFill>
              </a:rPr>
              <a:t>and the future value of exchange rates.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848872" cy="507703"/>
          </a:xfrm>
        </p:spPr>
        <p:txBody>
          <a:bodyPr/>
          <a:lstStyle/>
          <a:p>
            <a:r>
              <a:rPr lang="cs-CZ" b="1" dirty="0" err="1" smtClean="0">
                <a:solidFill>
                  <a:srgbClr val="307871"/>
                </a:solidFill>
              </a:rPr>
              <a:t>Benefits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en-US" b="1" dirty="0">
                <a:solidFill>
                  <a:srgbClr val="307871"/>
                </a:solidFill>
              </a:rPr>
              <a:t>of </a:t>
            </a:r>
            <a:r>
              <a:rPr lang="en-US" b="1" dirty="0" smtClean="0">
                <a:solidFill>
                  <a:srgbClr val="307871"/>
                </a:solidFill>
              </a:rPr>
              <a:t>Bank</a:t>
            </a:r>
            <a:r>
              <a:rPr lang="cs-CZ" b="1" dirty="0" smtClean="0">
                <a:solidFill>
                  <a:srgbClr val="307871"/>
                </a:solidFill>
              </a:rPr>
              <a:t>s (</a:t>
            </a:r>
            <a:r>
              <a:rPr lang="cs-CZ" b="1" dirty="0" err="1" smtClean="0">
                <a:solidFill>
                  <a:srgbClr val="307871"/>
                </a:solidFill>
              </a:rPr>
              <a:t>dealers</a:t>
            </a:r>
            <a:r>
              <a:rPr lang="cs-CZ" b="1" dirty="0" smtClean="0">
                <a:solidFill>
                  <a:srgbClr val="307871"/>
                </a:solidFill>
              </a:rPr>
              <a:t>) </a:t>
            </a:r>
            <a:r>
              <a:rPr lang="cs-CZ" b="1" dirty="0" err="1" smtClean="0">
                <a:solidFill>
                  <a:srgbClr val="307871"/>
                </a:solidFill>
              </a:rPr>
              <a:t>Providing</a:t>
            </a:r>
            <a:r>
              <a:rPr lang="cs-CZ" b="1" dirty="0" smtClean="0">
                <a:solidFill>
                  <a:srgbClr val="307871"/>
                </a:solidFill>
              </a:rPr>
              <a:t> </a:t>
            </a:r>
            <a:r>
              <a:rPr lang="en-US" b="1" dirty="0" smtClean="0">
                <a:solidFill>
                  <a:srgbClr val="307871"/>
                </a:solidFill>
              </a:rPr>
              <a:t>Foreign </a:t>
            </a:r>
            <a:r>
              <a:rPr lang="en-US" b="1" dirty="0" smtClean="0">
                <a:solidFill>
                  <a:srgbClr val="307871"/>
                </a:solidFill>
              </a:rPr>
              <a:t>Exchange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7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Top 10 F</a:t>
            </a:r>
            <a:r>
              <a:rPr lang="cs-CZ" b="1" dirty="0" err="1" smtClean="0">
                <a:solidFill>
                  <a:srgbClr val="307871"/>
                </a:solidFill>
              </a:rPr>
              <a:t>orex</a:t>
            </a:r>
            <a:r>
              <a:rPr lang="cs-CZ" b="1" dirty="0" smtClean="0">
                <a:solidFill>
                  <a:srgbClr val="307871"/>
                </a:solidFill>
              </a:rPr>
              <a:t> T</a:t>
            </a:r>
            <a:r>
              <a:rPr lang="en-US" b="1" dirty="0" err="1" smtClean="0">
                <a:solidFill>
                  <a:srgbClr val="307871"/>
                </a:solidFill>
              </a:rPr>
              <a:t>raders</a:t>
            </a:r>
            <a:r>
              <a:rPr lang="en-US" b="1" dirty="0" smtClean="0">
                <a:solidFill>
                  <a:srgbClr val="307871"/>
                </a:solidFill>
              </a:rPr>
              <a:t> in 201</a:t>
            </a:r>
            <a:r>
              <a:rPr lang="cs-CZ" b="1" dirty="0" smtClean="0">
                <a:solidFill>
                  <a:srgbClr val="307871"/>
                </a:solidFill>
              </a:rPr>
              <a:t>9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/>
          <a:srcRect l="36613" t="29000" r="36612" b="31370"/>
          <a:stretch/>
        </p:blipFill>
        <p:spPr>
          <a:xfrm>
            <a:off x="539552" y="703189"/>
            <a:ext cx="4752528" cy="395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5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 smtClean="0">
                <a:solidFill>
                  <a:srgbClr val="307871"/>
                </a:solidFill>
              </a:rPr>
              <a:t>Hedging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Operations to minimize foreign exchange risk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Arbitrage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Non-risk operations to exploit differences in exchange rates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Triangular arbitrage, covered interest rate arbitrage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Speculation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Risky operations to bet on particular exchange rate development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Leverage </a:t>
            </a:r>
            <a:r>
              <a:rPr lang="en-US" altLang="cs-CZ" sz="1600" dirty="0" err="1" smtClean="0">
                <a:solidFill>
                  <a:srgbClr val="307871"/>
                </a:solidFill>
              </a:rPr>
              <a:t>tradin</a:t>
            </a:r>
            <a:r>
              <a:rPr lang="cs-CZ" altLang="cs-CZ" sz="1600" dirty="0" smtClean="0">
                <a:solidFill>
                  <a:srgbClr val="307871"/>
                </a:solidFill>
              </a:rPr>
              <a:t>g</a:t>
            </a:r>
            <a:endParaRPr lang="en-US" altLang="cs-CZ" sz="1600" dirty="0" smtClean="0">
              <a:solidFill>
                <a:srgbClr val="307871"/>
              </a:solidFill>
            </a:endParaRP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Carry trade, short selling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Investment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Operations to invest in currencies as a class of assets</a:t>
            </a:r>
            <a:endParaRPr lang="en-US" altLang="cs-CZ" sz="16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Purposes of </a:t>
            </a:r>
            <a:r>
              <a:rPr lang="cs-CZ" b="1" dirty="0" smtClean="0">
                <a:solidFill>
                  <a:srgbClr val="307871"/>
                </a:solidFill>
              </a:rPr>
              <a:t>T</a:t>
            </a:r>
            <a:r>
              <a:rPr lang="en-US" b="1" dirty="0" err="1" smtClean="0">
                <a:solidFill>
                  <a:srgbClr val="307871"/>
                </a:solidFill>
              </a:rPr>
              <a:t>rading</a:t>
            </a:r>
            <a:r>
              <a:rPr lang="en-US" b="1" dirty="0" smtClean="0">
                <a:solidFill>
                  <a:srgbClr val="307871"/>
                </a:solidFill>
              </a:rPr>
              <a:t> on the FX </a:t>
            </a:r>
            <a:r>
              <a:rPr lang="cs-CZ" b="1" dirty="0" smtClean="0">
                <a:solidFill>
                  <a:srgbClr val="307871"/>
                </a:solidFill>
              </a:rPr>
              <a:t>M</a:t>
            </a:r>
            <a:r>
              <a:rPr lang="en-US" b="1" dirty="0" err="1" smtClean="0">
                <a:solidFill>
                  <a:srgbClr val="307871"/>
                </a:solidFill>
              </a:rPr>
              <a:t>arket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4902844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>
                <a:solidFill>
                  <a:srgbClr val="307871"/>
                </a:solidFill>
              </a:rPr>
              <a:t>Widely used abbreviations: FX market or FOREX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The place where money denominated in one currency is bought and sold with money denominated in another currency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The place where purchasing power in one currency can be converted into purchasing power in another currency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The place where exchange rates of the traded currencies are determined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 smtClean="0"/>
              <a:t>Foreign</a:t>
            </a:r>
            <a:r>
              <a:rPr lang="cs-CZ" b="1" dirty="0" smtClean="0"/>
              <a:t> </a:t>
            </a:r>
            <a:r>
              <a:rPr lang="cs-CZ" b="1" dirty="0"/>
              <a:t>E</a:t>
            </a:r>
            <a:r>
              <a:rPr lang="en-US" b="1" dirty="0" err="1" smtClean="0"/>
              <a:t>xchange</a:t>
            </a:r>
            <a:r>
              <a:rPr lang="en-US" b="1" dirty="0" smtClean="0"/>
              <a:t> </a:t>
            </a:r>
            <a:r>
              <a:rPr lang="cs-CZ" b="1" dirty="0" smtClean="0"/>
              <a:t>M</a:t>
            </a:r>
            <a:r>
              <a:rPr lang="en-US" b="1" dirty="0" err="1" smtClean="0"/>
              <a:t>arket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76" y="1347614"/>
            <a:ext cx="3923928" cy="288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7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 smtClean="0">
                <a:solidFill>
                  <a:srgbClr val="307871"/>
                </a:solidFill>
              </a:rPr>
              <a:t>A foreign exchange rate is the price of one currency expressed in terms of another currency</a:t>
            </a:r>
          </a:p>
          <a:p>
            <a:endParaRPr lang="en-US" altLang="cs-CZ" sz="1400" dirty="0" smtClean="0">
              <a:solidFill>
                <a:srgbClr val="307871"/>
              </a:solidFill>
            </a:endParaRP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A foreign exchange quotation (or quote) is a statement of willingness to buy or sell at an announced rate</a:t>
            </a:r>
          </a:p>
          <a:p>
            <a:endParaRPr lang="en-US" altLang="cs-CZ" sz="1400" dirty="0" smtClean="0">
              <a:solidFill>
                <a:srgbClr val="307871"/>
              </a:solidFill>
            </a:endParaRP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Each currency pair has a double exchange rate (to buy, to sell)</a:t>
            </a:r>
          </a:p>
          <a:p>
            <a:endParaRPr lang="en-US" altLang="cs-CZ" sz="1400" dirty="0" smtClean="0">
              <a:solidFill>
                <a:srgbClr val="307871"/>
              </a:solidFill>
            </a:endParaRP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Most foreign currencies in the world are stated in terms of the number of units of foreign currency needed to buy one dollar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Several exceptions exist, e.g. Euro, British pound, Australian dollar</a:t>
            </a:r>
          </a:p>
          <a:p>
            <a:endParaRPr lang="en-US" altLang="cs-CZ" sz="2000" dirty="0">
              <a:solidFill>
                <a:srgbClr val="00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Exchange </a:t>
            </a:r>
            <a:r>
              <a:rPr lang="cs-CZ" b="1" dirty="0" smtClean="0">
                <a:solidFill>
                  <a:srgbClr val="307871"/>
                </a:solidFill>
              </a:rPr>
              <a:t>R</a:t>
            </a:r>
            <a:r>
              <a:rPr lang="en-US" b="1" dirty="0" smtClean="0">
                <a:solidFill>
                  <a:srgbClr val="307871"/>
                </a:solidFill>
              </a:rPr>
              <a:t>ate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3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 smtClean="0">
                <a:solidFill>
                  <a:srgbClr val="307871"/>
                </a:solidFill>
              </a:rPr>
              <a:t>Nominal exchange rate vs. Real exchange rate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While the nominal exchange rate expresses the relative price of currencies the real exchange rate incorporates relative price levels and tells about purchasing power of currencies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Bilateral exchange rate vs. Effective exchange rate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While the bilateral exchange rate refers to the relative price of two currencies the effective exchange rates show the currency value against a basket of currencies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Nominal bilateral exchange rate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Real bilateral exchange rate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Nominal effective exchange rate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Real effective exchange rate</a:t>
            </a:r>
          </a:p>
          <a:p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Basic </a:t>
            </a:r>
            <a:r>
              <a:rPr lang="cs-CZ" b="1" dirty="0" smtClean="0">
                <a:solidFill>
                  <a:srgbClr val="307871"/>
                </a:solidFill>
              </a:rPr>
              <a:t>T</a:t>
            </a:r>
            <a:r>
              <a:rPr lang="en-US" b="1" dirty="0" err="1" smtClean="0">
                <a:solidFill>
                  <a:srgbClr val="307871"/>
                </a:solidFill>
              </a:rPr>
              <a:t>ypes</a:t>
            </a:r>
            <a:r>
              <a:rPr lang="en-US" b="1" dirty="0" smtClean="0">
                <a:solidFill>
                  <a:srgbClr val="307871"/>
                </a:solidFill>
              </a:rPr>
              <a:t> of </a:t>
            </a:r>
            <a:r>
              <a:rPr lang="cs-CZ" b="1" dirty="0" smtClean="0">
                <a:solidFill>
                  <a:srgbClr val="307871"/>
                </a:solidFill>
              </a:rPr>
              <a:t>E</a:t>
            </a:r>
            <a:r>
              <a:rPr lang="en-US" b="1" dirty="0" err="1" smtClean="0">
                <a:solidFill>
                  <a:srgbClr val="307871"/>
                </a:solidFill>
              </a:rPr>
              <a:t>xchange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R</a:t>
            </a:r>
            <a:r>
              <a:rPr lang="en-US" b="1" dirty="0" err="1" smtClean="0">
                <a:solidFill>
                  <a:srgbClr val="307871"/>
                </a:solidFill>
              </a:rPr>
              <a:t>ates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23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 smtClean="0">
                <a:solidFill>
                  <a:srgbClr val="307871"/>
                </a:solidFill>
              </a:rPr>
              <a:t>The most common type of exchange rate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Exchange rate at which the currency of one country can be swapped for that of another country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Most frequently quoted as price of one foreign currency unit in units of domestic currency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Important for international trade, price comparisons, clearing of international transactions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Change of the exchange rate</a:t>
            </a:r>
          </a:p>
          <a:p>
            <a:endParaRPr lang="en-US" altLang="cs-CZ" sz="20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Nominal </a:t>
            </a:r>
            <a:r>
              <a:rPr lang="cs-CZ" b="1" dirty="0" smtClean="0">
                <a:solidFill>
                  <a:srgbClr val="307871"/>
                </a:solidFill>
              </a:rPr>
              <a:t>B</a:t>
            </a:r>
            <a:r>
              <a:rPr lang="en-US" b="1" dirty="0" err="1" smtClean="0">
                <a:solidFill>
                  <a:srgbClr val="307871"/>
                </a:solidFill>
              </a:rPr>
              <a:t>ilateral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E</a:t>
            </a:r>
            <a:r>
              <a:rPr lang="en-US" b="1" dirty="0" err="1" smtClean="0">
                <a:solidFill>
                  <a:srgbClr val="307871"/>
                </a:solidFill>
              </a:rPr>
              <a:t>xchange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R</a:t>
            </a:r>
            <a:r>
              <a:rPr lang="en-US" b="1" dirty="0" smtClean="0">
                <a:solidFill>
                  <a:srgbClr val="307871"/>
                </a:solidFill>
              </a:rPr>
              <a:t>ate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827583" y="3939902"/>
          <a:ext cx="224919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Rovnice" r:id="rId5" imgW="1498320" imgH="431640" progId="Equation.3">
                  <p:embed/>
                </p:oleObj>
              </mc:Choice>
              <mc:Fallback>
                <p:oleObj name="Rovnice" r:id="rId5" imgW="14983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3" y="3939902"/>
                        <a:ext cx="2249191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80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 smtClean="0">
                <a:solidFill>
                  <a:srgbClr val="307871"/>
                </a:solidFill>
              </a:rPr>
              <a:t>Nominal bilateral exchange rate multiplied by the ratio of price levels in foreign and domestic country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Information about purchasing power of the currency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Price of currency expressed in goods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Measured and reported as index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Ratio of prices of foreign and domestic goods expressed in domestic currency units</a:t>
            </a:r>
          </a:p>
          <a:p>
            <a:pPr lvl="1"/>
            <a:endParaRPr lang="en-US" altLang="cs-CZ" sz="1600" dirty="0" smtClean="0">
              <a:solidFill>
                <a:srgbClr val="307871"/>
              </a:solidFill>
            </a:endParaRPr>
          </a:p>
          <a:p>
            <a:endParaRPr lang="en-US" altLang="cs-CZ" sz="2000" dirty="0" smtClean="0">
              <a:solidFill>
                <a:srgbClr val="307871"/>
              </a:solidFill>
            </a:endParaRP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Increase of the index means real depreciation of the home currency</a:t>
            </a:r>
          </a:p>
          <a:p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Real </a:t>
            </a:r>
            <a:r>
              <a:rPr lang="cs-CZ" b="1" dirty="0" smtClean="0">
                <a:solidFill>
                  <a:srgbClr val="307871"/>
                </a:solidFill>
              </a:rPr>
              <a:t>B</a:t>
            </a:r>
            <a:r>
              <a:rPr lang="en-US" b="1" dirty="0" err="1" smtClean="0">
                <a:solidFill>
                  <a:srgbClr val="307871"/>
                </a:solidFill>
              </a:rPr>
              <a:t>ilateral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E</a:t>
            </a:r>
            <a:r>
              <a:rPr lang="en-US" b="1" dirty="0" err="1" smtClean="0">
                <a:solidFill>
                  <a:srgbClr val="307871"/>
                </a:solidFill>
              </a:rPr>
              <a:t>xchange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R</a:t>
            </a:r>
            <a:r>
              <a:rPr lang="en-US" b="1" dirty="0" smtClean="0">
                <a:solidFill>
                  <a:srgbClr val="307871"/>
                </a:solidFill>
              </a:rPr>
              <a:t>ate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1187624" y="3147814"/>
          <a:ext cx="1368152" cy="703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Rovnice" r:id="rId5" imgW="888840" imgH="457200" progId="Equation.3">
                  <p:embed/>
                </p:oleObj>
              </mc:Choice>
              <mc:Fallback>
                <p:oleObj name="Rovnice" r:id="rId5" imgW="8888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4" y="3147814"/>
                        <a:ext cx="1368152" cy="703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07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 smtClean="0">
                <a:solidFill>
                  <a:srgbClr val="307871"/>
                </a:solidFill>
              </a:rPr>
              <a:t>Any currency may rise against one currency but depreciate against another over any particular period – what is the total change?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Nominal effective exchange rate measures development of domestic currency against basket of the most important foreign currencies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Each currency included has its own weight according to its significance for foreign trade and investment in the particular country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Expressed in index for since many currencies included in the basket</a:t>
            </a:r>
          </a:p>
          <a:p>
            <a:pPr marL="2600325" lvl="2" indent="-182563"/>
            <a:r>
              <a:rPr lang="en-US" altLang="cs-CZ" sz="1200" i="1" dirty="0" smtClean="0">
                <a:solidFill>
                  <a:srgbClr val="307871"/>
                </a:solidFill>
              </a:rPr>
              <a:t>n</a:t>
            </a:r>
            <a:r>
              <a:rPr lang="en-US" altLang="cs-CZ" sz="1200" dirty="0" smtClean="0">
                <a:solidFill>
                  <a:srgbClr val="307871"/>
                </a:solidFill>
              </a:rPr>
              <a:t> is </a:t>
            </a:r>
            <a:r>
              <a:rPr lang="en-US" sz="1200" dirty="0" smtClean="0">
                <a:solidFill>
                  <a:srgbClr val="307871"/>
                </a:solidFill>
              </a:rPr>
              <a:t>number of currencies in the basket</a:t>
            </a:r>
          </a:p>
          <a:p>
            <a:pPr marL="2600325" lvl="2" indent="-182563"/>
            <a:r>
              <a:rPr lang="en-US" altLang="cs-CZ" sz="1200" i="1" dirty="0" err="1" smtClean="0">
                <a:solidFill>
                  <a:srgbClr val="307871"/>
                </a:solidFill>
              </a:rPr>
              <a:t>s</a:t>
            </a:r>
            <a:r>
              <a:rPr lang="en-US" altLang="cs-CZ" sz="1200" i="1" baseline="-25000" dirty="0" err="1" smtClean="0">
                <a:solidFill>
                  <a:srgbClr val="307871"/>
                </a:solidFill>
              </a:rPr>
              <a:t>i</a:t>
            </a:r>
            <a:r>
              <a:rPr lang="en-US" altLang="cs-CZ" sz="1200" baseline="-25000" dirty="0" smtClean="0">
                <a:solidFill>
                  <a:srgbClr val="307871"/>
                </a:solidFill>
              </a:rPr>
              <a:t> </a:t>
            </a:r>
            <a:r>
              <a:rPr lang="en-US" altLang="cs-CZ" sz="1200" dirty="0" smtClean="0">
                <a:solidFill>
                  <a:srgbClr val="307871"/>
                </a:solidFill>
              </a:rPr>
              <a:t>is e</a:t>
            </a:r>
            <a:r>
              <a:rPr lang="en-US" sz="1200" dirty="0" smtClean="0">
                <a:solidFill>
                  <a:srgbClr val="307871"/>
                </a:solidFill>
              </a:rPr>
              <a:t>xchange rate of the national currency against the currency of the country </a:t>
            </a:r>
            <a:r>
              <a:rPr lang="en-US" sz="1200" i="1" dirty="0" err="1" smtClean="0">
                <a:solidFill>
                  <a:srgbClr val="307871"/>
                </a:solidFill>
              </a:rPr>
              <a:t>i</a:t>
            </a:r>
            <a:endParaRPr lang="en-US" sz="1200" i="1" dirty="0" smtClean="0">
              <a:solidFill>
                <a:srgbClr val="307871"/>
              </a:solidFill>
            </a:endParaRPr>
          </a:p>
          <a:p>
            <a:pPr marL="2600325" lvl="2" indent="-182563"/>
            <a:r>
              <a:rPr lang="en-US" altLang="cs-CZ" sz="1200" i="1" dirty="0" smtClean="0">
                <a:solidFill>
                  <a:srgbClr val="307871"/>
                </a:solidFill>
              </a:rPr>
              <a:t>s*</a:t>
            </a:r>
            <a:r>
              <a:rPr lang="en-US" altLang="cs-CZ" sz="1200" i="1" baseline="-25000" dirty="0" err="1" smtClean="0">
                <a:solidFill>
                  <a:srgbClr val="307871"/>
                </a:solidFill>
              </a:rPr>
              <a:t>i</a:t>
            </a:r>
            <a:r>
              <a:rPr lang="en-US" altLang="cs-CZ" sz="1200" baseline="-25000" dirty="0" smtClean="0">
                <a:solidFill>
                  <a:srgbClr val="307871"/>
                </a:solidFill>
              </a:rPr>
              <a:t> </a:t>
            </a:r>
            <a:r>
              <a:rPr lang="en-US" altLang="cs-CZ" sz="1200" dirty="0" smtClean="0">
                <a:solidFill>
                  <a:srgbClr val="307871"/>
                </a:solidFill>
              </a:rPr>
              <a:t>is exchange rate of the national currency against the currency of the country </a:t>
            </a:r>
            <a:r>
              <a:rPr lang="en-US" altLang="cs-CZ" sz="1200" i="1" dirty="0" err="1" smtClean="0">
                <a:solidFill>
                  <a:srgbClr val="307871"/>
                </a:solidFill>
              </a:rPr>
              <a:t>i</a:t>
            </a:r>
            <a:r>
              <a:rPr lang="en-US" altLang="cs-CZ" sz="1200" dirty="0" smtClean="0">
                <a:solidFill>
                  <a:srgbClr val="307871"/>
                </a:solidFill>
              </a:rPr>
              <a:t> during the base period</a:t>
            </a:r>
          </a:p>
          <a:p>
            <a:pPr marL="2600325" lvl="2" indent="-182563"/>
            <a:r>
              <a:rPr lang="en-US" sz="1200" i="1" dirty="0" err="1" smtClean="0">
                <a:solidFill>
                  <a:srgbClr val="307871"/>
                </a:solidFill>
              </a:rPr>
              <a:t>w</a:t>
            </a:r>
            <a:r>
              <a:rPr lang="en-US" sz="1200" i="1" baseline="-25000" dirty="0" err="1" smtClean="0">
                <a:solidFill>
                  <a:srgbClr val="307871"/>
                </a:solidFill>
              </a:rPr>
              <a:t>i</a:t>
            </a:r>
            <a:r>
              <a:rPr lang="en-US" sz="1200" i="1" dirty="0" smtClean="0">
                <a:solidFill>
                  <a:srgbClr val="307871"/>
                </a:solidFill>
              </a:rPr>
              <a:t> </a:t>
            </a:r>
            <a:r>
              <a:rPr lang="en-US" sz="1200" dirty="0" smtClean="0">
                <a:solidFill>
                  <a:srgbClr val="307871"/>
                </a:solidFill>
              </a:rPr>
              <a:t>is country’s weight (of the currency)</a:t>
            </a:r>
            <a:endParaRPr lang="en-US" sz="1200" i="1" dirty="0" smtClean="0">
              <a:solidFill>
                <a:srgbClr val="307871"/>
              </a:solidFill>
            </a:endParaRPr>
          </a:p>
          <a:p>
            <a:pPr lvl="2"/>
            <a:endParaRPr lang="en-US" altLang="cs-CZ" sz="1200" dirty="0" smtClean="0">
              <a:solidFill>
                <a:srgbClr val="307871"/>
              </a:solidFill>
            </a:endParaRPr>
          </a:p>
          <a:p>
            <a:endParaRPr lang="en-US" altLang="cs-CZ" sz="2000" dirty="0" smtClean="0">
              <a:solidFill>
                <a:srgbClr val="000000"/>
              </a:solidFill>
            </a:endParaRPr>
          </a:p>
          <a:p>
            <a:endParaRPr lang="en-US" altLang="cs-CZ" sz="2000" dirty="0" smtClean="0">
              <a:solidFill>
                <a:srgbClr val="000000"/>
              </a:solidFill>
            </a:endParaRPr>
          </a:p>
          <a:p>
            <a:endParaRPr lang="en-US" altLang="cs-CZ" sz="2000" dirty="0">
              <a:solidFill>
                <a:srgbClr val="00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Nominal </a:t>
            </a:r>
            <a:r>
              <a:rPr lang="cs-CZ" b="1" dirty="0" smtClean="0">
                <a:solidFill>
                  <a:srgbClr val="307871"/>
                </a:solidFill>
              </a:rPr>
              <a:t>E</a:t>
            </a:r>
            <a:r>
              <a:rPr lang="en-US" b="1" dirty="0" err="1" smtClean="0">
                <a:solidFill>
                  <a:srgbClr val="307871"/>
                </a:solidFill>
              </a:rPr>
              <a:t>ffective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E</a:t>
            </a:r>
            <a:r>
              <a:rPr lang="en-US" b="1" dirty="0" err="1" smtClean="0">
                <a:solidFill>
                  <a:srgbClr val="307871"/>
                </a:solidFill>
              </a:rPr>
              <a:t>xchange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R</a:t>
            </a:r>
            <a:r>
              <a:rPr lang="en-US" b="1" dirty="0" smtClean="0">
                <a:solidFill>
                  <a:srgbClr val="307871"/>
                </a:solidFill>
              </a:rPr>
              <a:t>ate (NEER)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graphicFrame>
        <p:nvGraphicFramePr>
          <p:cNvPr id="13" name="Objekt 12"/>
          <p:cNvGraphicFramePr>
            <a:graphicFrameLocks noChangeAspect="1"/>
          </p:cNvGraphicFramePr>
          <p:nvPr>
            <p:extLst/>
          </p:nvPr>
        </p:nvGraphicFramePr>
        <p:xfrm>
          <a:off x="899592" y="3507854"/>
          <a:ext cx="1861724" cy="791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Rovnice" r:id="rId5" imgW="1193760" imgH="507960" progId="Equation.3">
                  <p:embed/>
                </p:oleObj>
              </mc:Choice>
              <mc:Fallback>
                <p:oleObj name="Rovnice" r:id="rId5" imgW="119376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3507854"/>
                        <a:ext cx="1861724" cy="791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533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NEER in </a:t>
            </a:r>
            <a:r>
              <a:rPr lang="cs-CZ" b="1" dirty="0" smtClean="0">
                <a:solidFill>
                  <a:srgbClr val="307871"/>
                </a:solidFill>
              </a:rPr>
              <a:t>L</a:t>
            </a:r>
            <a:r>
              <a:rPr lang="en-US" b="1" dirty="0" err="1" smtClean="0">
                <a:solidFill>
                  <a:srgbClr val="307871"/>
                </a:solidFill>
              </a:rPr>
              <a:t>eading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E</a:t>
            </a:r>
            <a:r>
              <a:rPr lang="en-US" b="1" dirty="0" err="1" smtClean="0">
                <a:solidFill>
                  <a:srgbClr val="307871"/>
                </a:solidFill>
              </a:rPr>
              <a:t>conomic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C</a:t>
            </a:r>
            <a:r>
              <a:rPr lang="en-US" b="1" dirty="0" smtClean="0">
                <a:solidFill>
                  <a:srgbClr val="307871"/>
                </a:solidFill>
              </a:rPr>
              <a:t>enters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1" b="7051"/>
          <a:stretch/>
        </p:blipFill>
        <p:spPr>
          <a:xfrm>
            <a:off x="499356" y="969291"/>
            <a:ext cx="7421016" cy="3496597"/>
          </a:xfrm>
          <a:prstGeom prst="rect">
            <a:avLst/>
          </a:prstGeom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7740352" y="2427734"/>
            <a:ext cx="0" cy="93610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7740352" y="2885308"/>
            <a:ext cx="1092200" cy="1588"/>
          </a:xfrm>
          <a:custGeom>
            <a:avLst/>
            <a:gdLst>
              <a:gd name="T0" fmla="*/ 0 w 688"/>
              <a:gd name="T1" fmla="*/ 0 h 1"/>
              <a:gd name="T2" fmla="*/ 688 w 688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88" h="1">
                <a:moveTo>
                  <a:pt x="0" y="0"/>
                </a:moveTo>
                <a:lnTo>
                  <a:pt x="688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740352" y="2499742"/>
            <a:ext cx="11818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 b="1" dirty="0"/>
              <a:t>appreciation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740352" y="2912045"/>
            <a:ext cx="11818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cs-CZ" sz="1400" b="1" dirty="0" smtClean="0"/>
              <a:t>depreciation</a:t>
            </a:r>
            <a:endParaRPr lang="en-US" alt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1111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307871"/>
                </a:solidFill>
              </a:rPr>
              <a:t>Real effective exchange rate is a weighted average of a country's currency against a basket of other major currencies adjusted to the effects of inflation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Widely used indicator of international competitiveness of the country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Real appreciation (depreciation) means loosing (gaining) the competitiveness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Reported as index in several versions differing in number of currencies included in the basket</a:t>
            </a:r>
          </a:p>
          <a:p>
            <a:pPr marL="2600325" lvl="2" indent="-182563"/>
            <a:r>
              <a:rPr lang="en-US" altLang="cs-CZ" sz="1200" i="1" dirty="0" smtClean="0">
                <a:solidFill>
                  <a:srgbClr val="307871"/>
                </a:solidFill>
              </a:rPr>
              <a:t>n</a:t>
            </a:r>
            <a:r>
              <a:rPr lang="en-US" altLang="cs-CZ" sz="1200" dirty="0" smtClean="0">
                <a:solidFill>
                  <a:srgbClr val="307871"/>
                </a:solidFill>
              </a:rPr>
              <a:t> is </a:t>
            </a:r>
            <a:r>
              <a:rPr lang="en-US" sz="1200" dirty="0" smtClean="0">
                <a:solidFill>
                  <a:srgbClr val="307871"/>
                </a:solidFill>
              </a:rPr>
              <a:t>number of currencies in the basket</a:t>
            </a:r>
          </a:p>
          <a:p>
            <a:pPr marL="2600325" lvl="2" indent="-182563"/>
            <a:r>
              <a:rPr lang="en-US" altLang="cs-CZ" sz="1200" i="1" dirty="0" err="1" smtClean="0">
                <a:solidFill>
                  <a:srgbClr val="307871"/>
                </a:solidFill>
              </a:rPr>
              <a:t>s</a:t>
            </a:r>
            <a:r>
              <a:rPr lang="en-US" altLang="cs-CZ" sz="1200" i="1" baseline="-25000" dirty="0" err="1" smtClean="0">
                <a:solidFill>
                  <a:srgbClr val="307871"/>
                </a:solidFill>
              </a:rPr>
              <a:t>i</a:t>
            </a:r>
            <a:r>
              <a:rPr lang="en-US" altLang="cs-CZ" sz="1200" baseline="-25000" dirty="0" smtClean="0">
                <a:solidFill>
                  <a:srgbClr val="307871"/>
                </a:solidFill>
              </a:rPr>
              <a:t> </a:t>
            </a:r>
            <a:r>
              <a:rPr lang="en-US" altLang="cs-CZ" sz="1200" dirty="0" smtClean="0">
                <a:solidFill>
                  <a:srgbClr val="307871"/>
                </a:solidFill>
              </a:rPr>
              <a:t>is e</a:t>
            </a:r>
            <a:r>
              <a:rPr lang="en-US" sz="1200" dirty="0" smtClean="0">
                <a:solidFill>
                  <a:srgbClr val="307871"/>
                </a:solidFill>
              </a:rPr>
              <a:t>xchange rate of the national currency against the currency of the country </a:t>
            </a:r>
            <a:r>
              <a:rPr lang="en-US" sz="1200" i="1" dirty="0" err="1" smtClean="0">
                <a:solidFill>
                  <a:srgbClr val="307871"/>
                </a:solidFill>
              </a:rPr>
              <a:t>i</a:t>
            </a:r>
            <a:endParaRPr lang="en-US" sz="1200" i="1" dirty="0" smtClean="0">
              <a:solidFill>
                <a:srgbClr val="307871"/>
              </a:solidFill>
            </a:endParaRPr>
          </a:p>
          <a:p>
            <a:pPr marL="2600325" lvl="2" indent="-182563"/>
            <a:r>
              <a:rPr lang="en-US" altLang="cs-CZ" sz="1200" i="1" dirty="0" smtClean="0">
                <a:solidFill>
                  <a:srgbClr val="307871"/>
                </a:solidFill>
              </a:rPr>
              <a:t>s*</a:t>
            </a:r>
            <a:r>
              <a:rPr lang="en-US" altLang="cs-CZ" sz="1200" i="1" baseline="-25000" dirty="0" err="1" smtClean="0">
                <a:solidFill>
                  <a:srgbClr val="307871"/>
                </a:solidFill>
              </a:rPr>
              <a:t>i</a:t>
            </a:r>
            <a:r>
              <a:rPr lang="en-US" altLang="cs-CZ" sz="1200" baseline="-25000" dirty="0" smtClean="0">
                <a:solidFill>
                  <a:srgbClr val="307871"/>
                </a:solidFill>
              </a:rPr>
              <a:t> </a:t>
            </a:r>
            <a:r>
              <a:rPr lang="en-US" altLang="cs-CZ" sz="1200" dirty="0" smtClean="0">
                <a:solidFill>
                  <a:srgbClr val="307871"/>
                </a:solidFill>
              </a:rPr>
              <a:t>is exchange rate of the national currency against the currency of the country </a:t>
            </a:r>
            <a:r>
              <a:rPr lang="en-US" altLang="cs-CZ" sz="1200" i="1" dirty="0" err="1" smtClean="0">
                <a:solidFill>
                  <a:srgbClr val="307871"/>
                </a:solidFill>
              </a:rPr>
              <a:t>i</a:t>
            </a:r>
            <a:r>
              <a:rPr lang="en-US" altLang="cs-CZ" sz="1200" dirty="0" smtClean="0">
                <a:solidFill>
                  <a:srgbClr val="307871"/>
                </a:solidFill>
              </a:rPr>
              <a:t> during the base period</a:t>
            </a:r>
          </a:p>
          <a:p>
            <a:pPr marL="2600325" lvl="2" indent="-182563"/>
            <a:r>
              <a:rPr lang="en-US" sz="1200" i="1" dirty="0" err="1" smtClean="0">
                <a:solidFill>
                  <a:srgbClr val="307871"/>
                </a:solidFill>
              </a:rPr>
              <a:t>w</a:t>
            </a:r>
            <a:r>
              <a:rPr lang="en-US" sz="1200" i="1" baseline="-25000" dirty="0" err="1" smtClean="0">
                <a:solidFill>
                  <a:srgbClr val="307871"/>
                </a:solidFill>
              </a:rPr>
              <a:t>i</a:t>
            </a:r>
            <a:r>
              <a:rPr lang="en-US" sz="1200" i="1" dirty="0" smtClean="0">
                <a:solidFill>
                  <a:srgbClr val="307871"/>
                </a:solidFill>
              </a:rPr>
              <a:t> </a:t>
            </a:r>
            <a:r>
              <a:rPr lang="en-US" sz="1200" dirty="0" smtClean="0">
                <a:solidFill>
                  <a:srgbClr val="307871"/>
                </a:solidFill>
              </a:rPr>
              <a:t>is country’s weight (of the currency)</a:t>
            </a:r>
          </a:p>
          <a:p>
            <a:pPr marL="2600325" lvl="2" indent="-182563"/>
            <a:r>
              <a:rPr lang="en-US" sz="1200" i="1" dirty="0" smtClean="0">
                <a:solidFill>
                  <a:srgbClr val="307871"/>
                </a:solidFill>
              </a:rPr>
              <a:t>p</a:t>
            </a:r>
            <a:r>
              <a:rPr lang="en-US" sz="1200" i="1" baseline="-25000" dirty="0" smtClean="0">
                <a:solidFill>
                  <a:srgbClr val="307871"/>
                </a:solidFill>
              </a:rPr>
              <a:t>i</a:t>
            </a:r>
            <a:r>
              <a:rPr lang="en-US" sz="1200" dirty="0" smtClean="0">
                <a:solidFill>
                  <a:srgbClr val="307871"/>
                </a:solidFill>
              </a:rPr>
              <a:t> is inflation rate in country </a:t>
            </a:r>
            <a:r>
              <a:rPr lang="en-US" sz="1200" i="1" dirty="0" err="1" smtClean="0">
                <a:solidFill>
                  <a:srgbClr val="307871"/>
                </a:solidFill>
              </a:rPr>
              <a:t>i</a:t>
            </a:r>
            <a:endParaRPr lang="en-US" sz="1200" i="1" dirty="0" smtClean="0">
              <a:solidFill>
                <a:srgbClr val="307871"/>
              </a:solidFill>
            </a:endParaRPr>
          </a:p>
          <a:p>
            <a:pPr marL="2600325" lvl="2" indent="-182563"/>
            <a:r>
              <a:rPr lang="en-US" sz="1200" i="1" dirty="0" smtClean="0">
                <a:solidFill>
                  <a:srgbClr val="307871"/>
                </a:solidFill>
              </a:rPr>
              <a:t>p</a:t>
            </a:r>
            <a:r>
              <a:rPr lang="en-US" sz="1200" dirty="0" smtClean="0">
                <a:solidFill>
                  <a:srgbClr val="307871"/>
                </a:solidFill>
              </a:rPr>
              <a:t> is inflation in the home country</a:t>
            </a:r>
          </a:p>
          <a:p>
            <a:pPr lvl="2"/>
            <a:endParaRPr lang="en-US" altLang="cs-CZ" sz="1200" dirty="0" smtClean="0">
              <a:solidFill>
                <a:srgbClr val="000000"/>
              </a:solidFill>
            </a:endParaRPr>
          </a:p>
          <a:p>
            <a:endParaRPr lang="en-US" altLang="cs-CZ" sz="2000" dirty="0" smtClean="0">
              <a:solidFill>
                <a:srgbClr val="000000"/>
              </a:solidFill>
            </a:endParaRPr>
          </a:p>
          <a:p>
            <a:endParaRPr lang="en-US" altLang="cs-CZ" sz="2000" dirty="0" smtClean="0">
              <a:solidFill>
                <a:srgbClr val="000000"/>
              </a:solidFill>
            </a:endParaRPr>
          </a:p>
          <a:p>
            <a:endParaRPr lang="en-US" altLang="cs-CZ" sz="2000" dirty="0">
              <a:solidFill>
                <a:srgbClr val="00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Real </a:t>
            </a:r>
            <a:r>
              <a:rPr lang="cs-CZ" b="1" dirty="0" smtClean="0">
                <a:solidFill>
                  <a:srgbClr val="307871"/>
                </a:solidFill>
              </a:rPr>
              <a:t>E</a:t>
            </a:r>
            <a:r>
              <a:rPr lang="en-US" b="1" dirty="0" err="1" smtClean="0">
                <a:solidFill>
                  <a:srgbClr val="307871"/>
                </a:solidFill>
              </a:rPr>
              <a:t>ffective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E</a:t>
            </a:r>
            <a:r>
              <a:rPr lang="en-US" b="1" dirty="0" err="1" smtClean="0">
                <a:solidFill>
                  <a:srgbClr val="307871"/>
                </a:solidFill>
              </a:rPr>
              <a:t>xchange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R</a:t>
            </a:r>
            <a:r>
              <a:rPr lang="en-US" b="1" dirty="0" smtClean="0">
                <a:solidFill>
                  <a:srgbClr val="307871"/>
                </a:solidFill>
              </a:rPr>
              <a:t>ate (REER)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/>
          </p:nvPr>
        </p:nvGraphicFramePr>
        <p:xfrm>
          <a:off x="548553" y="3435846"/>
          <a:ext cx="227725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Rovnice" r:id="rId5" imgW="1460160" imgH="507960" progId="Equation.3">
                  <p:embed/>
                </p:oleObj>
              </mc:Choice>
              <mc:Fallback>
                <p:oleObj name="Rovnice" r:id="rId5" imgW="1460160" imgH="507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553" y="3435846"/>
                        <a:ext cx="2277253" cy="792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55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987574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 smtClean="0">
                <a:solidFill>
                  <a:srgbClr val="307871"/>
                </a:solidFill>
              </a:rPr>
              <a:t>Exchange rates are given as a bid and ask (also referred to as offer)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Bid exchange rate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Price (i.e. exchange rate) in one currency at which a dealer will buy another currency</a:t>
            </a:r>
            <a:endParaRPr lang="en-US" altLang="cs-CZ" sz="1200" dirty="0" smtClean="0">
              <a:solidFill>
                <a:srgbClr val="307871"/>
              </a:solidFill>
            </a:endParaRP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Ask exchange rate 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Price (i.e. exchange rate) at which a dealer will sell the other currency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Spread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The difference between bid and ask rates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Dealers bid (buy) at one price and ask (sell) at a slightly higher price, making their profit from the spread between the buying and selling prices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A bid for one currency is also the offer for the opposite currency</a:t>
            </a:r>
            <a:endParaRPr lang="en-US" altLang="cs-CZ" sz="20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Two-</a:t>
            </a:r>
            <a:r>
              <a:rPr lang="cs-CZ" b="1" dirty="0" smtClean="0">
                <a:solidFill>
                  <a:srgbClr val="307871"/>
                </a:solidFill>
              </a:rPr>
              <a:t>W</a:t>
            </a:r>
            <a:r>
              <a:rPr lang="en-US" b="1" dirty="0" smtClean="0">
                <a:solidFill>
                  <a:srgbClr val="307871"/>
                </a:solidFill>
              </a:rPr>
              <a:t>ay </a:t>
            </a:r>
            <a:r>
              <a:rPr lang="cs-CZ" b="1" dirty="0" smtClean="0">
                <a:solidFill>
                  <a:srgbClr val="307871"/>
                </a:solidFill>
              </a:rPr>
              <a:t>Q</a:t>
            </a:r>
            <a:r>
              <a:rPr lang="en-US" b="1" dirty="0" err="1" smtClean="0">
                <a:solidFill>
                  <a:srgbClr val="307871"/>
                </a:solidFill>
              </a:rPr>
              <a:t>uotation</a:t>
            </a:r>
            <a:r>
              <a:rPr lang="en-US" b="1" dirty="0" smtClean="0">
                <a:solidFill>
                  <a:srgbClr val="307871"/>
                </a:solidFill>
              </a:rPr>
              <a:t> of </a:t>
            </a:r>
            <a:r>
              <a:rPr lang="cs-CZ" b="1" dirty="0" smtClean="0">
                <a:solidFill>
                  <a:srgbClr val="307871"/>
                </a:solidFill>
              </a:rPr>
              <a:t>E</a:t>
            </a:r>
            <a:r>
              <a:rPr lang="en-US" b="1" dirty="0" err="1" smtClean="0">
                <a:solidFill>
                  <a:srgbClr val="307871"/>
                </a:solidFill>
              </a:rPr>
              <a:t>xchange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R</a:t>
            </a:r>
            <a:r>
              <a:rPr lang="en-US" b="1" dirty="0" err="1" smtClean="0">
                <a:solidFill>
                  <a:srgbClr val="307871"/>
                </a:solidFill>
              </a:rPr>
              <a:t>ates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67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Two-way </a:t>
            </a:r>
            <a:r>
              <a:rPr lang="cs-CZ" b="1" dirty="0" smtClean="0">
                <a:solidFill>
                  <a:srgbClr val="307871"/>
                </a:solidFill>
              </a:rPr>
              <a:t>Q</a:t>
            </a:r>
            <a:r>
              <a:rPr lang="en-US" b="1" dirty="0" err="1" smtClean="0">
                <a:solidFill>
                  <a:srgbClr val="307871"/>
                </a:solidFill>
              </a:rPr>
              <a:t>uotation</a:t>
            </a:r>
            <a:r>
              <a:rPr lang="en-US" b="1" dirty="0" smtClean="0">
                <a:solidFill>
                  <a:srgbClr val="307871"/>
                </a:solidFill>
              </a:rPr>
              <a:t> of </a:t>
            </a:r>
            <a:r>
              <a:rPr lang="cs-CZ" b="1" dirty="0" smtClean="0">
                <a:solidFill>
                  <a:srgbClr val="307871"/>
                </a:solidFill>
              </a:rPr>
              <a:t>E</a:t>
            </a:r>
            <a:r>
              <a:rPr lang="en-US" b="1" dirty="0" err="1" smtClean="0">
                <a:solidFill>
                  <a:srgbClr val="307871"/>
                </a:solidFill>
              </a:rPr>
              <a:t>xchange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R</a:t>
            </a:r>
            <a:r>
              <a:rPr lang="en-US" b="1" dirty="0" err="1" smtClean="0">
                <a:solidFill>
                  <a:srgbClr val="307871"/>
                </a:solidFill>
              </a:rPr>
              <a:t>ates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188856" y="2107208"/>
            <a:ext cx="266429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EUR / USD</a:t>
            </a:r>
          </a:p>
          <a:p>
            <a:pPr algn="ctr"/>
            <a:r>
              <a:rPr lang="cs-CZ" sz="2000" b="1" dirty="0" smtClean="0">
                <a:solidFill>
                  <a:schemeClr val="bg1"/>
                </a:solidFill>
              </a:rPr>
              <a:t>1.1741 / 1.1743</a:t>
            </a:r>
            <a:endParaRPr lang="cs-CZ" sz="2000" b="1" dirty="0">
              <a:solidFill>
                <a:schemeClr val="bg1"/>
              </a:solidFill>
            </a:endParaRPr>
          </a:p>
        </p:txBody>
      </p:sp>
      <p:sp>
        <p:nvSpPr>
          <p:cNvPr id="8" name="Pětiúhelník 7"/>
          <p:cNvSpPr/>
          <p:nvPr/>
        </p:nvSpPr>
        <p:spPr>
          <a:xfrm>
            <a:off x="1691680" y="2004747"/>
            <a:ext cx="1368152" cy="912810"/>
          </a:xfrm>
          <a:prstGeom prst="homePlate">
            <a:avLst/>
          </a:prstGeom>
          <a:solidFill>
            <a:schemeClr val="tx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Bid exchange rate</a:t>
            </a:r>
            <a:endParaRPr lang="en-US" dirty="0"/>
          </a:p>
        </p:txBody>
      </p:sp>
      <p:sp>
        <p:nvSpPr>
          <p:cNvPr id="11" name="Pětiúhelník 10"/>
          <p:cNvSpPr/>
          <p:nvPr/>
        </p:nvSpPr>
        <p:spPr>
          <a:xfrm flipH="1">
            <a:off x="6012160" y="2004747"/>
            <a:ext cx="1368152" cy="912810"/>
          </a:xfrm>
          <a:prstGeom prst="homePlate">
            <a:avLst/>
          </a:prstGeom>
          <a:solidFill>
            <a:schemeClr val="tx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Ask exchange rate</a:t>
            </a:r>
            <a:endParaRPr lang="en-US" dirty="0"/>
          </a:p>
        </p:txBody>
      </p:sp>
      <p:sp>
        <p:nvSpPr>
          <p:cNvPr id="10" name="Bublinový popisek se šipkou nahoru 9"/>
          <p:cNvSpPr/>
          <p:nvPr/>
        </p:nvSpPr>
        <p:spPr>
          <a:xfrm>
            <a:off x="1043608" y="2931790"/>
            <a:ext cx="6984776" cy="1375812"/>
          </a:xfrm>
          <a:prstGeom prst="upArrowCallout">
            <a:avLst>
              <a:gd name="adj1" fmla="val 25000"/>
              <a:gd name="adj2" fmla="val 73841"/>
              <a:gd name="adj3" fmla="val 25000"/>
              <a:gd name="adj4" fmla="val 64977"/>
            </a:avLst>
          </a:prstGeom>
          <a:solidFill>
            <a:schemeClr val="tx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Spread = Ask – Bid = 1.1743 – 1.1741 = 0.0002 (2 pips)</a:t>
            </a:r>
          </a:p>
          <a:p>
            <a:pPr algn="ctr"/>
            <a:r>
              <a:rPr lang="en-US" dirty="0" smtClean="0"/>
              <a:t>Spread (%) = (Ask – Bid) / (Ask) = 0.0002 / 1.1743 = 0.017 %</a:t>
            </a:r>
            <a:endParaRPr lang="cs-CZ" dirty="0"/>
          </a:p>
          <a:p>
            <a:pPr algn="ctr"/>
            <a:r>
              <a:rPr lang="cs-CZ" dirty="0" err="1" smtClean="0"/>
              <a:t>Middle</a:t>
            </a:r>
            <a:r>
              <a:rPr lang="cs-CZ" dirty="0" smtClean="0"/>
              <a:t> </a:t>
            </a:r>
            <a:r>
              <a:rPr lang="cs-CZ" dirty="0" err="1" smtClean="0"/>
              <a:t>rate</a:t>
            </a:r>
            <a:r>
              <a:rPr lang="cs-CZ" dirty="0" smtClean="0"/>
              <a:t> = (</a:t>
            </a:r>
            <a:r>
              <a:rPr lang="cs-CZ" dirty="0" err="1" smtClean="0"/>
              <a:t>Bid</a:t>
            </a:r>
            <a:r>
              <a:rPr lang="cs-CZ" dirty="0" smtClean="0"/>
              <a:t> + </a:t>
            </a:r>
            <a:r>
              <a:rPr lang="cs-CZ" dirty="0" err="1" smtClean="0"/>
              <a:t>Ask</a:t>
            </a:r>
            <a:r>
              <a:rPr lang="cs-CZ" dirty="0" smtClean="0"/>
              <a:t>) / 2 = (1.1741 + 1.1743) / 2 = 1.1742 EUR/USD</a:t>
            </a:r>
            <a:endParaRPr lang="en-US" dirty="0"/>
          </a:p>
        </p:txBody>
      </p:sp>
      <p:sp>
        <p:nvSpPr>
          <p:cNvPr id="13" name="Pětiúhelník 12"/>
          <p:cNvSpPr/>
          <p:nvPr/>
        </p:nvSpPr>
        <p:spPr>
          <a:xfrm>
            <a:off x="107504" y="1959475"/>
            <a:ext cx="1584176" cy="1003353"/>
          </a:xfrm>
          <a:prstGeom prst="homePlate">
            <a:avLst/>
          </a:prstGeom>
          <a:solidFill>
            <a:schemeClr val="tx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Trader buys</a:t>
            </a:r>
          </a:p>
          <a:p>
            <a:pPr algn="ctr"/>
            <a:r>
              <a:rPr lang="en-US" sz="1600" dirty="0" smtClean="0"/>
              <a:t>Client sells</a:t>
            </a:r>
            <a:endParaRPr lang="en-US" sz="1600" dirty="0"/>
          </a:p>
        </p:txBody>
      </p:sp>
      <p:sp>
        <p:nvSpPr>
          <p:cNvPr id="14" name="Pětiúhelník 13"/>
          <p:cNvSpPr/>
          <p:nvPr/>
        </p:nvSpPr>
        <p:spPr>
          <a:xfrm flipH="1">
            <a:off x="7388904" y="1945053"/>
            <a:ext cx="1647592" cy="1032196"/>
          </a:xfrm>
          <a:prstGeom prst="homePlate">
            <a:avLst/>
          </a:prstGeom>
          <a:solidFill>
            <a:schemeClr val="tx1">
              <a:lumMod val="40000"/>
              <a:lumOff val="60000"/>
            </a:schemeClr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Trader sells</a:t>
            </a:r>
          </a:p>
          <a:p>
            <a:pPr algn="ctr"/>
            <a:r>
              <a:rPr lang="en-US" sz="1600" dirty="0" smtClean="0"/>
              <a:t>Client buys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359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cs-CZ" sz="2000" b="1" dirty="0">
                <a:solidFill>
                  <a:srgbClr val="307871"/>
                </a:solidFill>
              </a:rPr>
              <a:t>The currency trader's 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quotation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of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2000" b="1" dirty="0">
                <a:solidFill>
                  <a:srgbClr val="307871"/>
                </a:solidFill>
              </a:rPr>
              <a:t>the USD/EUR exchange rate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2000" b="1" dirty="0">
                <a:solidFill>
                  <a:srgbClr val="307871"/>
                </a:solidFill>
              </a:rPr>
              <a:t>for the client 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has </a:t>
            </a:r>
            <a:r>
              <a:rPr lang="en-US" altLang="cs-CZ" sz="2000" b="1" dirty="0">
                <a:solidFill>
                  <a:srgbClr val="307871"/>
                </a:solidFill>
              </a:rPr>
              <a:t>the following form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: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1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.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3442/70 (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bid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/ask</a:t>
            </a:r>
            <a:r>
              <a:rPr lang="en-US" altLang="cs-CZ" sz="2000" b="1" dirty="0">
                <a:solidFill>
                  <a:srgbClr val="307871"/>
                </a:solidFill>
              </a:rPr>
              <a:t>). At what cost, you as his client, will you buy 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E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UR 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expressed </a:t>
            </a:r>
            <a:r>
              <a:rPr lang="en-US" altLang="cs-CZ" sz="2000" b="1" dirty="0">
                <a:solidFill>
                  <a:srgbClr val="307871"/>
                </a:solidFill>
              </a:rPr>
              <a:t>in USD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?</a:t>
            </a:r>
            <a:endParaRPr lang="cs-CZ" altLang="cs-CZ" sz="2000" b="1" dirty="0" smtClean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 smtClean="0">
                <a:solidFill>
                  <a:srgbClr val="307871"/>
                </a:solidFill>
              </a:rPr>
              <a:t>Questions</a:t>
            </a:r>
            <a:r>
              <a:rPr lang="cs-CZ" b="1" dirty="0" smtClean="0">
                <a:solidFill>
                  <a:srgbClr val="307871"/>
                </a:solidFill>
              </a:rPr>
              <a:t> and </a:t>
            </a:r>
            <a:r>
              <a:rPr lang="cs-CZ" b="1" dirty="0" err="1" smtClean="0">
                <a:solidFill>
                  <a:srgbClr val="307871"/>
                </a:solidFill>
              </a:rPr>
              <a:t>Applications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>
                <a:solidFill>
                  <a:srgbClr val="307871"/>
                </a:solidFill>
              </a:rPr>
              <a:t>The largest financial market made up of </a:t>
            </a:r>
            <a:r>
              <a:rPr lang="en-US" altLang="cs-CZ" sz="2000" dirty="0" smtClean="0">
                <a:solidFill>
                  <a:srgbClr val="307871"/>
                </a:solidFill>
              </a:rPr>
              <a:t>banks, </a:t>
            </a:r>
            <a:r>
              <a:rPr lang="en-US" altLang="cs-CZ" sz="2000" dirty="0">
                <a:solidFill>
                  <a:srgbClr val="307871"/>
                </a:solidFill>
              </a:rPr>
              <a:t>commercial </a:t>
            </a:r>
            <a:r>
              <a:rPr lang="en-US" altLang="cs-CZ" sz="2000" dirty="0" smtClean="0">
                <a:solidFill>
                  <a:srgbClr val="307871"/>
                </a:solidFill>
              </a:rPr>
              <a:t>companies, </a:t>
            </a:r>
            <a:r>
              <a:rPr lang="en-US" altLang="cs-CZ" sz="2000" dirty="0">
                <a:solidFill>
                  <a:srgbClr val="307871"/>
                </a:solidFill>
              </a:rPr>
              <a:t>central </a:t>
            </a:r>
            <a:r>
              <a:rPr lang="en-US" altLang="cs-CZ" sz="2000" dirty="0" smtClean="0">
                <a:solidFill>
                  <a:srgbClr val="307871"/>
                </a:solidFill>
              </a:rPr>
              <a:t>banks, </a:t>
            </a:r>
            <a:r>
              <a:rPr lang="en-US" altLang="cs-CZ" sz="2000" dirty="0">
                <a:solidFill>
                  <a:srgbClr val="307871"/>
                </a:solidFill>
              </a:rPr>
              <a:t>investment management </a:t>
            </a:r>
            <a:r>
              <a:rPr lang="en-US" altLang="cs-CZ" sz="2000" dirty="0" smtClean="0">
                <a:solidFill>
                  <a:srgbClr val="307871"/>
                </a:solidFill>
              </a:rPr>
              <a:t>firms, </a:t>
            </a:r>
            <a:r>
              <a:rPr lang="en-US" altLang="cs-CZ" sz="2000" dirty="0">
                <a:solidFill>
                  <a:srgbClr val="307871"/>
                </a:solidFill>
              </a:rPr>
              <a:t>hedge </a:t>
            </a:r>
            <a:r>
              <a:rPr lang="en-US" altLang="cs-CZ" sz="2000" dirty="0" smtClean="0">
                <a:solidFill>
                  <a:srgbClr val="307871"/>
                </a:solidFill>
              </a:rPr>
              <a:t>funds, </a:t>
            </a:r>
            <a:r>
              <a:rPr lang="en-US" altLang="cs-CZ" sz="2000" dirty="0">
                <a:solidFill>
                  <a:srgbClr val="307871"/>
                </a:solidFill>
              </a:rPr>
              <a:t>and retail brokers and investors</a:t>
            </a:r>
          </a:p>
          <a:p>
            <a:endParaRPr lang="cs-CZ" altLang="cs-CZ" sz="2000" dirty="0" smtClean="0">
              <a:solidFill>
                <a:srgbClr val="307871"/>
              </a:solidFill>
            </a:endParaRP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Foreign </a:t>
            </a:r>
            <a:r>
              <a:rPr lang="en-US" altLang="cs-CZ" sz="2000" dirty="0">
                <a:solidFill>
                  <a:srgbClr val="307871"/>
                </a:solidFill>
              </a:rPr>
              <a:t>exchange means the money of a foreign country; that </a:t>
            </a:r>
            <a:r>
              <a:rPr lang="en-US" altLang="cs-CZ" sz="2000" dirty="0" smtClean="0">
                <a:solidFill>
                  <a:srgbClr val="307871"/>
                </a:solidFill>
              </a:rPr>
              <a:t>is, </a:t>
            </a:r>
            <a:r>
              <a:rPr lang="en-US" altLang="cs-CZ" sz="2000" dirty="0">
                <a:solidFill>
                  <a:srgbClr val="307871"/>
                </a:solidFill>
              </a:rPr>
              <a:t>foreign currency bank </a:t>
            </a:r>
            <a:r>
              <a:rPr lang="en-US" altLang="cs-CZ" sz="2000" dirty="0" smtClean="0">
                <a:solidFill>
                  <a:srgbClr val="307871"/>
                </a:solidFill>
              </a:rPr>
              <a:t>balances, banknotes, </a:t>
            </a:r>
            <a:r>
              <a:rPr lang="en-US" altLang="cs-CZ" sz="2000" dirty="0">
                <a:solidFill>
                  <a:srgbClr val="307871"/>
                </a:solidFill>
              </a:rPr>
              <a:t>checks and </a:t>
            </a:r>
            <a:r>
              <a:rPr lang="en-US" altLang="cs-CZ" sz="2000" dirty="0" smtClean="0">
                <a:solidFill>
                  <a:srgbClr val="307871"/>
                </a:solidFill>
              </a:rPr>
              <a:t>drafts</a:t>
            </a:r>
            <a:endParaRPr lang="cs-CZ" altLang="cs-CZ" sz="2000" dirty="0" smtClean="0">
              <a:solidFill>
                <a:srgbClr val="307871"/>
              </a:solidFill>
            </a:endParaRPr>
          </a:p>
          <a:p>
            <a:endParaRPr lang="en-US" altLang="cs-CZ" sz="2000" dirty="0">
              <a:solidFill>
                <a:srgbClr val="307871"/>
              </a:solidFill>
            </a:endParaRPr>
          </a:p>
          <a:p>
            <a:r>
              <a:rPr lang="en-US" altLang="cs-CZ" sz="2000" dirty="0">
                <a:solidFill>
                  <a:srgbClr val="307871"/>
                </a:solidFill>
              </a:rPr>
              <a:t>A foreign exchange transaction is an agreement between a buyer and a seller that a fixed amount of one currency will be delivered for some other currency at a specified </a:t>
            </a:r>
            <a:r>
              <a:rPr lang="en-US" altLang="cs-CZ" sz="2000" dirty="0" smtClean="0">
                <a:solidFill>
                  <a:srgbClr val="307871"/>
                </a:solidFill>
              </a:rPr>
              <a:t>date</a:t>
            </a:r>
            <a:endParaRPr lang="cs-CZ" altLang="cs-CZ" sz="2000" dirty="0" smtClean="0">
              <a:solidFill>
                <a:srgbClr val="307871"/>
              </a:solidFill>
            </a:endParaRPr>
          </a:p>
          <a:p>
            <a:endParaRPr lang="en-US" alt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Meaning of the </a:t>
            </a:r>
            <a:r>
              <a:rPr lang="cs-CZ" b="1" dirty="0" smtClean="0">
                <a:solidFill>
                  <a:srgbClr val="307871"/>
                </a:solidFill>
              </a:rPr>
              <a:t>F</a:t>
            </a:r>
            <a:r>
              <a:rPr lang="en-US" b="1" dirty="0" err="1" smtClean="0">
                <a:solidFill>
                  <a:srgbClr val="307871"/>
                </a:solidFill>
              </a:rPr>
              <a:t>oreign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E</a:t>
            </a:r>
            <a:r>
              <a:rPr lang="en-US" b="1" dirty="0" err="1" smtClean="0">
                <a:solidFill>
                  <a:srgbClr val="307871"/>
                </a:solidFill>
              </a:rPr>
              <a:t>xchange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M</a:t>
            </a:r>
            <a:r>
              <a:rPr lang="en-US" b="1" dirty="0" err="1" smtClean="0">
                <a:solidFill>
                  <a:srgbClr val="307871"/>
                </a:solidFill>
              </a:rPr>
              <a:t>arket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cs-CZ" sz="2000" b="1" dirty="0">
                <a:solidFill>
                  <a:srgbClr val="307871"/>
                </a:solidFill>
              </a:rPr>
              <a:t>The currency trader's quotation</a:t>
            </a:r>
            <a:r>
              <a:rPr lang="cs-CZ" altLang="cs-CZ" sz="2000" b="1" dirty="0">
                <a:solidFill>
                  <a:srgbClr val="307871"/>
                </a:solidFill>
              </a:rPr>
              <a:t> </a:t>
            </a:r>
            <a:r>
              <a:rPr lang="cs-CZ" altLang="cs-CZ" sz="2000" b="1" dirty="0" err="1">
                <a:solidFill>
                  <a:srgbClr val="307871"/>
                </a:solidFill>
              </a:rPr>
              <a:t>of</a:t>
            </a:r>
            <a:r>
              <a:rPr lang="en-US" altLang="cs-CZ" sz="2000" b="1" dirty="0">
                <a:solidFill>
                  <a:srgbClr val="307871"/>
                </a:solidFill>
              </a:rPr>
              <a:t> the USD/EUR exchange rate for the client has the following form:</a:t>
            </a:r>
            <a:r>
              <a:rPr lang="cs-CZ" altLang="cs-CZ" sz="2000" b="1" dirty="0">
                <a:solidFill>
                  <a:srgbClr val="307871"/>
                </a:solidFill>
              </a:rPr>
              <a:t> 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1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.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3442/70 </a:t>
            </a:r>
            <a:r>
              <a:rPr lang="en-US" altLang="cs-CZ" sz="2000" b="1" dirty="0">
                <a:solidFill>
                  <a:srgbClr val="307871"/>
                </a:solidFill>
              </a:rPr>
              <a:t>(</a:t>
            </a:r>
            <a:r>
              <a:rPr lang="cs-CZ" altLang="cs-CZ" sz="2000" b="1" dirty="0" err="1">
                <a:solidFill>
                  <a:srgbClr val="307871"/>
                </a:solidFill>
              </a:rPr>
              <a:t>bid</a:t>
            </a:r>
            <a:r>
              <a:rPr lang="en-US" altLang="cs-CZ" sz="2000" b="1" dirty="0">
                <a:solidFill>
                  <a:srgbClr val="307871"/>
                </a:solidFill>
              </a:rPr>
              <a:t>/ask). At what cost, you as his client, will you buy E</a:t>
            </a:r>
            <a:r>
              <a:rPr lang="cs-CZ" altLang="cs-CZ" sz="2000" b="1" dirty="0">
                <a:solidFill>
                  <a:srgbClr val="307871"/>
                </a:solidFill>
              </a:rPr>
              <a:t>UR </a:t>
            </a:r>
            <a:r>
              <a:rPr lang="en-US" altLang="cs-CZ" sz="2000" b="1" dirty="0">
                <a:solidFill>
                  <a:srgbClr val="307871"/>
                </a:solidFill>
              </a:rPr>
              <a:t>expressed in USD?</a:t>
            </a:r>
            <a:endParaRPr lang="cs-CZ" altLang="cs-CZ" sz="2000" b="1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 smtClean="0">
                <a:solidFill>
                  <a:srgbClr val="307871"/>
                </a:solidFill>
              </a:rPr>
              <a:t>Questions</a:t>
            </a:r>
            <a:r>
              <a:rPr lang="cs-CZ" b="1" dirty="0" smtClean="0">
                <a:solidFill>
                  <a:srgbClr val="307871"/>
                </a:solidFill>
              </a:rPr>
              <a:t> and </a:t>
            </a:r>
            <a:r>
              <a:rPr lang="cs-CZ" b="1" dirty="0" err="1" smtClean="0">
                <a:solidFill>
                  <a:srgbClr val="307871"/>
                </a:solidFill>
              </a:rPr>
              <a:t>Applications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328981" y="2355726"/>
            <a:ext cx="44140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000" b="1" dirty="0" err="1" smtClean="0">
                <a:solidFill>
                  <a:srgbClr val="C00000"/>
                </a:solidFill>
              </a:rPr>
              <a:t>Ask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 err="1" smtClean="0">
                <a:solidFill>
                  <a:srgbClr val="C00000"/>
                </a:solidFill>
              </a:rPr>
              <a:t>is</a:t>
            </a:r>
            <a:r>
              <a:rPr lang="cs-CZ" sz="2000" b="1" dirty="0" smtClean="0">
                <a:solidFill>
                  <a:srgbClr val="C00000"/>
                </a:solidFill>
              </a:rPr>
              <a:t> 1.3470 USD/EUR.</a:t>
            </a:r>
            <a:endParaRPr lang="cs-CZ" sz="2000" b="1" dirty="0">
              <a:solidFill>
                <a:srgbClr val="C00000"/>
              </a:solidFill>
            </a:endParaRPr>
          </a:p>
          <a:p>
            <a:r>
              <a:rPr lang="cs-CZ" sz="2000" b="1" dirty="0" err="1" smtClean="0">
                <a:solidFill>
                  <a:srgbClr val="C00000"/>
                </a:solidFill>
              </a:rPr>
              <a:t>You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 err="1" smtClean="0">
                <a:solidFill>
                  <a:srgbClr val="C00000"/>
                </a:solidFill>
              </a:rPr>
              <a:t>will</a:t>
            </a:r>
            <a:r>
              <a:rPr lang="cs-CZ" sz="2000" b="1" dirty="0" smtClean="0">
                <a:solidFill>
                  <a:srgbClr val="C00000"/>
                </a:solidFill>
              </a:rPr>
              <a:t> by 1 EUR </a:t>
            </a:r>
            <a:r>
              <a:rPr lang="cs-CZ" sz="2000" b="1" dirty="0" err="1" smtClean="0">
                <a:solidFill>
                  <a:srgbClr val="C00000"/>
                </a:solidFill>
              </a:rPr>
              <a:t>for</a:t>
            </a:r>
            <a:r>
              <a:rPr lang="cs-CZ" sz="2000" b="1" dirty="0" smtClean="0">
                <a:solidFill>
                  <a:srgbClr val="C00000"/>
                </a:solidFill>
              </a:rPr>
              <a:t> </a:t>
            </a:r>
            <a:r>
              <a:rPr lang="cs-CZ" sz="2000" b="1" dirty="0" err="1" smtClean="0">
                <a:solidFill>
                  <a:srgbClr val="C00000"/>
                </a:solidFill>
              </a:rPr>
              <a:t>the</a:t>
            </a:r>
            <a:r>
              <a:rPr lang="cs-CZ" sz="2000" b="1" dirty="0" smtClean="0">
                <a:solidFill>
                  <a:srgbClr val="C00000"/>
                </a:solidFill>
              </a:rPr>
              <a:t> 1.3470 USD.</a:t>
            </a:r>
          </a:p>
        </p:txBody>
      </p:sp>
    </p:spTree>
    <p:extLst>
      <p:ext uri="{BB962C8B-B14F-4D97-AF65-F5344CB8AC3E}">
        <p14:creationId xmlns:p14="http://schemas.microsoft.com/office/powerpoint/2010/main" val="101078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cs-CZ" sz="2000" b="1" dirty="0">
                <a:solidFill>
                  <a:srgbClr val="307871"/>
                </a:solidFill>
              </a:rPr>
              <a:t>The bank is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quoting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2000" b="1" dirty="0">
                <a:solidFill>
                  <a:srgbClr val="307871"/>
                </a:solidFill>
              </a:rPr>
              <a:t>the following DKK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bid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2000" b="1" dirty="0">
                <a:solidFill>
                  <a:srgbClr val="307871"/>
                </a:solidFill>
              </a:rPr>
              <a:t>and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ask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exchange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rate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. </a:t>
            </a:r>
            <a:r>
              <a:rPr lang="en-US" altLang="cs-CZ" sz="2000" b="1" dirty="0">
                <a:solidFill>
                  <a:srgbClr val="307871"/>
                </a:solidFill>
              </a:rPr>
              <a:t>Calculate the bid and ask </a:t>
            </a:r>
            <a:r>
              <a:rPr lang="cs-CZ" altLang="cs-CZ" sz="2000" b="1" dirty="0" err="1">
                <a:solidFill>
                  <a:srgbClr val="307871"/>
                </a:solidFill>
              </a:rPr>
              <a:t>e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xchange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rate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for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2000" b="1" dirty="0">
                <a:solidFill>
                  <a:srgbClr val="307871"/>
                </a:solidFill>
              </a:rPr>
              <a:t>USD 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(f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our </a:t>
            </a:r>
            <a:r>
              <a:rPr lang="en-US" altLang="cs-CZ" sz="2000" b="1" dirty="0">
                <a:solidFill>
                  <a:srgbClr val="307871"/>
                </a:solidFill>
              </a:rPr>
              <a:t>decimal 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places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).</a:t>
            </a:r>
          </a:p>
          <a:p>
            <a:pPr marL="0" indent="0">
              <a:buNone/>
            </a:pPr>
            <a:endParaRPr lang="cs-CZ" altLang="cs-CZ" sz="2000" b="1" dirty="0" smtClean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 smtClean="0">
                <a:solidFill>
                  <a:srgbClr val="307871"/>
                </a:solidFill>
              </a:rPr>
              <a:t>Questions</a:t>
            </a:r>
            <a:r>
              <a:rPr lang="cs-CZ" b="1" dirty="0" smtClean="0">
                <a:solidFill>
                  <a:srgbClr val="307871"/>
                </a:solidFill>
              </a:rPr>
              <a:t> and </a:t>
            </a:r>
            <a:r>
              <a:rPr lang="cs-CZ" b="1" dirty="0" err="1" smtClean="0">
                <a:solidFill>
                  <a:srgbClr val="307871"/>
                </a:solidFill>
              </a:rPr>
              <a:t>Applications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113325"/>
              </p:ext>
            </p:extLst>
          </p:nvPr>
        </p:nvGraphicFramePr>
        <p:xfrm>
          <a:off x="664735" y="2117090"/>
          <a:ext cx="3475216" cy="742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458"/>
                <a:gridCol w="1253342"/>
                <a:gridCol w="936416"/>
              </a:tblGrid>
              <a:tr h="456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307871"/>
                          </a:solidFill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rgbClr val="30787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84175" marR="301625" algn="ctr">
                        <a:lnSpc>
                          <a:spcPct val="115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cs-CZ" sz="1800" b="1" spc="5" dirty="0" err="1" smtClean="0">
                          <a:solidFill>
                            <a:srgbClr val="307871"/>
                          </a:solidFill>
                          <a:effectLst/>
                        </a:rPr>
                        <a:t>Bi</a:t>
                      </a:r>
                      <a:r>
                        <a:rPr lang="cs-CZ" sz="1800" b="1" dirty="0" err="1" smtClean="0">
                          <a:solidFill>
                            <a:srgbClr val="307871"/>
                          </a:solidFill>
                          <a:effectLst/>
                        </a:rPr>
                        <a:t>d</a:t>
                      </a:r>
                      <a:endParaRPr lang="cs-CZ" sz="1600" b="1" dirty="0">
                        <a:solidFill>
                          <a:srgbClr val="30787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5760" algn="l">
                        <a:lnSpc>
                          <a:spcPct val="115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cs-CZ" sz="1800" b="1" spc="-5" dirty="0" err="1">
                          <a:solidFill>
                            <a:srgbClr val="307871"/>
                          </a:solidFill>
                          <a:effectLst/>
                        </a:rPr>
                        <a:t>A</a:t>
                      </a:r>
                      <a:r>
                        <a:rPr lang="cs-CZ" sz="1800" b="1" dirty="0" err="1">
                          <a:solidFill>
                            <a:srgbClr val="307871"/>
                          </a:solidFill>
                          <a:effectLst/>
                        </a:rPr>
                        <a:t>sk</a:t>
                      </a:r>
                      <a:endParaRPr lang="cs-CZ" sz="1600" b="1" dirty="0">
                        <a:solidFill>
                          <a:srgbClr val="30787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86602">
                <a:tc>
                  <a:txBody>
                    <a:bodyPr/>
                    <a:lstStyle/>
                    <a:p>
                      <a:pPr marL="254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307871"/>
                          </a:solidFill>
                          <a:effectLst/>
                        </a:rPr>
                        <a:t>U</a:t>
                      </a:r>
                      <a:r>
                        <a:rPr lang="cs-CZ" sz="1800" b="1" spc="5" dirty="0">
                          <a:solidFill>
                            <a:srgbClr val="307871"/>
                          </a:solidFill>
                          <a:effectLst/>
                        </a:rPr>
                        <a:t>S</a:t>
                      </a:r>
                      <a:r>
                        <a:rPr lang="cs-CZ" sz="1800" b="1" dirty="0">
                          <a:solidFill>
                            <a:srgbClr val="307871"/>
                          </a:solidFill>
                          <a:effectLst/>
                        </a:rPr>
                        <a:t>D</a:t>
                      </a:r>
                      <a:r>
                        <a:rPr lang="cs-CZ" sz="1800" b="1" spc="5" dirty="0">
                          <a:solidFill>
                            <a:srgbClr val="307871"/>
                          </a:solidFill>
                          <a:effectLst/>
                        </a:rPr>
                        <a:t>/</a:t>
                      </a:r>
                      <a:r>
                        <a:rPr lang="cs-CZ" sz="1800" b="1" dirty="0">
                          <a:solidFill>
                            <a:srgbClr val="307871"/>
                          </a:solidFill>
                          <a:effectLst/>
                        </a:rPr>
                        <a:t>DKK</a:t>
                      </a:r>
                      <a:endParaRPr lang="cs-CZ" sz="1600" b="1" dirty="0">
                        <a:solidFill>
                          <a:srgbClr val="30787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307871"/>
                          </a:solidFill>
                          <a:effectLst/>
                        </a:rPr>
                        <a:t>0.1705</a:t>
                      </a:r>
                      <a:endParaRPr lang="cs-CZ" sz="1600" b="1" dirty="0">
                        <a:solidFill>
                          <a:srgbClr val="30787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5908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307871"/>
                          </a:solidFill>
                          <a:effectLst/>
                        </a:rPr>
                        <a:t>0.1782</a:t>
                      </a:r>
                      <a:endParaRPr lang="cs-CZ" sz="1600" b="1" dirty="0">
                        <a:solidFill>
                          <a:srgbClr val="30787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6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cs-CZ" sz="2000" b="1" dirty="0">
                <a:solidFill>
                  <a:srgbClr val="307871"/>
                </a:solidFill>
              </a:rPr>
              <a:t>The bank is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quoting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2000" b="1" dirty="0">
                <a:solidFill>
                  <a:srgbClr val="307871"/>
                </a:solidFill>
              </a:rPr>
              <a:t>the following DKK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bid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2000" b="1" dirty="0">
                <a:solidFill>
                  <a:srgbClr val="307871"/>
                </a:solidFill>
              </a:rPr>
              <a:t>and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ask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exchange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rate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. </a:t>
            </a:r>
            <a:r>
              <a:rPr lang="en-US" altLang="cs-CZ" sz="2000" b="1" dirty="0">
                <a:solidFill>
                  <a:srgbClr val="307871"/>
                </a:solidFill>
              </a:rPr>
              <a:t>Calculate the bid and ask </a:t>
            </a:r>
            <a:r>
              <a:rPr lang="cs-CZ" altLang="cs-CZ" sz="2000" b="1" dirty="0" err="1">
                <a:solidFill>
                  <a:srgbClr val="307871"/>
                </a:solidFill>
              </a:rPr>
              <a:t>e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xchange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rate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for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2000" b="1" dirty="0">
                <a:solidFill>
                  <a:srgbClr val="307871"/>
                </a:solidFill>
              </a:rPr>
              <a:t>USD 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(f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our </a:t>
            </a:r>
            <a:r>
              <a:rPr lang="en-US" altLang="cs-CZ" sz="2000" b="1" dirty="0">
                <a:solidFill>
                  <a:srgbClr val="307871"/>
                </a:solidFill>
              </a:rPr>
              <a:t>decimal 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places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).</a:t>
            </a:r>
          </a:p>
          <a:p>
            <a:pPr marL="0" indent="0">
              <a:buNone/>
            </a:pPr>
            <a:endParaRPr lang="cs-CZ" altLang="cs-CZ" sz="2000" b="1" dirty="0" smtClean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 smtClean="0">
                <a:solidFill>
                  <a:srgbClr val="307871"/>
                </a:solidFill>
              </a:rPr>
              <a:t>Questions</a:t>
            </a:r>
            <a:r>
              <a:rPr lang="cs-CZ" b="1" dirty="0" smtClean="0">
                <a:solidFill>
                  <a:srgbClr val="307871"/>
                </a:solidFill>
              </a:rPr>
              <a:t> and </a:t>
            </a:r>
            <a:r>
              <a:rPr lang="cs-CZ" b="1" dirty="0" err="1" smtClean="0">
                <a:solidFill>
                  <a:srgbClr val="307871"/>
                </a:solidFill>
              </a:rPr>
              <a:t>Applications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075202"/>
              </p:ext>
            </p:extLst>
          </p:nvPr>
        </p:nvGraphicFramePr>
        <p:xfrm>
          <a:off x="664735" y="2117090"/>
          <a:ext cx="3475216" cy="742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5458"/>
                <a:gridCol w="1253342"/>
                <a:gridCol w="936416"/>
              </a:tblGrid>
              <a:tr h="456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307871"/>
                          </a:solidFill>
                          <a:effectLst/>
                        </a:rPr>
                        <a:t> </a:t>
                      </a:r>
                      <a:endParaRPr lang="cs-CZ" sz="1600" b="1" dirty="0">
                        <a:solidFill>
                          <a:srgbClr val="30787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84175" marR="301625" algn="ctr">
                        <a:lnSpc>
                          <a:spcPct val="115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cs-CZ" sz="1800" b="1" spc="5" dirty="0" err="1" smtClean="0">
                          <a:solidFill>
                            <a:srgbClr val="307871"/>
                          </a:solidFill>
                          <a:effectLst/>
                        </a:rPr>
                        <a:t>Bi</a:t>
                      </a:r>
                      <a:r>
                        <a:rPr lang="cs-CZ" sz="1800" b="1" dirty="0" err="1" smtClean="0">
                          <a:solidFill>
                            <a:srgbClr val="307871"/>
                          </a:solidFill>
                          <a:effectLst/>
                        </a:rPr>
                        <a:t>d</a:t>
                      </a:r>
                      <a:endParaRPr lang="cs-CZ" sz="1600" b="1" dirty="0">
                        <a:solidFill>
                          <a:srgbClr val="30787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365760" algn="l">
                        <a:lnSpc>
                          <a:spcPct val="115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cs-CZ" sz="1800" b="1" spc="-5" dirty="0" err="1">
                          <a:solidFill>
                            <a:srgbClr val="307871"/>
                          </a:solidFill>
                          <a:effectLst/>
                        </a:rPr>
                        <a:t>A</a:t>
                      </a:r>
                      <a:r>
                        <a:rPr lang="cs-CZ" sz="1800" b="1" dirty="0" err="1">
                          <a:solidFill>
                            <a:srgbClr val="307871"/>
                          </a:solidFill>
                          <a:effectLst/>
                        </a:rPr>
                        <a:t>sk</a:t>
                      </a:r>
                      <a:endParaRPr lang="cs-CZ" sz="1600" b="1" dirty="0">
                        <a:solidFill>
                          <a:srgbClr val="30787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86602">
                <a:tc>
                  <a:txBody>
                    <a:bodyPr/>
                    <a:lstStyle/>
                    <a:p>
                      <a:pPr marL="2540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307871"/>
                          </a:solidFill>
                          <a:effectLst/>
                        </a:rPr>
                        <a:t>U</a:t>
                      </a:r>
                      <a:r>
                        <a:rPr lang="cs-CZ" sz="1800" b="1" spc="5" dirty="0">
                          <a:solidFill>
                            <a:srgbClr val="307871"/>
                          </a:solidFill>
                          <a:effectLst/>
                        </a:rPr>
                        <a:t>S</a:t>
                      </a:r>
                      <a:r>
                        <a:rPr lang="cs-CZ" sz="1800" b="1" dirty="0">
                          <a:solidFill>
                            <a:srgbClr val="307871"/>
                          </a:solidFill>
                          <a:effectLst/>
                        </a:rPr>
                        <a:t>D</a:t>
                      </a:r>
                      <a:r>
                        <a:rPr lang="cs-CZ" sz="1800" b="1" spc="5" dirty="0">
                          <a:solidFill>
                            <a:srgbClr val="307871"/>
                          </a:solidFill>
                          <a:effectLst/>
                        </a:rPr>
                        <a:t>/</a:t>
                      </a:r>
                      <a:r>
                        <a:rPr lang="cs-CZ" sz="1800" b="1" dirty="0">
                          <a:solidFill>
                            <a:srgbClr val="307871"/>
                          </a:solidFill>
                          <a:effectLst/>
                        </a:rPr>
                        <a:t>DKK</a:t>
                      </a:r>
                      <a:endParaRPr lang="cs-CZ" sz="1600" b="1" dirty="0">
                        <a:solidFill>
                          <a:srgbClr val="30787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63525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307871"/>
                          </a:solidFill>
                          <a:effectLst/>
                        </a:rPr>
                        <a:t>0.1705</a:t>
                      </a:r>
                      <a:endParaRPr lang="cs-CZ" sz="1600" b="1" dirty="0">
                        <a:solidFill>
                          <a:srgbClr val="30787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259080">
                        <a:lnSpc>
                          <a:spcPts val="1315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smtClean="0">
                          <a:solidFill>
                            <a:srgbClr val="307871"/>
                          </a:solidFill>
                          <a:effectLst/>
                        </a:rPr>
                        <a:t>0.1782</a:t>
                      </a:r>
                      <a:endParaRPr lang="cs-CZ" sz="1600" b="1" dirty="0">
                        <a:solidFill>
                          <a:srgbClr val="30787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642558" y="3075806"/>
            <a:ext cx="5688632" cy="1736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45"/>
              </a:spcBef>
              <a:spcAft>
                <a:spcPts val="0"/>
              </a:spcAft>
            </a:pPr>
            <a:r>
              <a:rPr lang="cs-CZ" sz="2000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BID </a:t>
            </a:r>
            <a:r>
              <a:rPr lang="cs-CZ" sz="2000" spc="5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DKK/USD</a:t>
            </a:r>
            <a:r>
              <a:rPr lang="cs-CZ" sz="2000" spc="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=1/ASK</a:t>
            </a:r>
            <a:r>
              <a:rPr lang="cs-CZ" sz="2000" spc="5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USD/DKK</a:t>
            </a:r>
            <a:r>
              <a:rPr lang="cs-CZ" sz="2000" spc="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=1/0,1782=</a:t>
            </a:r>
            <a:r>
              <a:rPr lang="cs-CZ" sz="2000" b="1" spc="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5.6117</a:t>
            </a:r>
            <a:endParaRPr lang="cs-CZ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45"/>
              </a:spcBef>
              <a:spcAft>
                <a:spcPts val="0"/>
              </a:spcAft>
            </a:pPr>
            <a:r>
              <a:rPr lang="cs-CZ" sz="2000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cs-CZ" dirty="0" smtClean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45"/>
              </a:spcBef>
              <a:spcAft>
                <a:spcPts val="0"/>
              </a:spcAft>
            </a:pPr>
            <a:r>
              <a:rPr lang="cs-CZ" sz="2000" spc="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r>
              <a:rPr lang="cs-CZ" sz="2000" spc="5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DKK/USD</a:t>
            </a:r>
            <a:r>
              <a:rPr lang="cs-CZ" sz="2000" spc="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=1/BID</a:t>
            </a:r>
            <a:r>
              <a:rPr lang="cs-CZ" sz="2000" spc="5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USD/DKK=</a:t>
            </a:r>
            <a:r>
              <a:rPr lang="cs-CZ" sz="2000" spc="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1/0,1705=</a:t>
            </a:r>
            <a:r>
              <a:rPr lang="cs-CZ" sz="2000" b="1" spc="5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5.8651</a:t>
            </a:r>
          </a:p>
          <a:p>
            <a:pPr>
              <a:lnSpc>
                <a:spcPct val="115000"/>
              </a:lnSpc>
              <a:spcBef>
                <a:spcPts val="145"/>
              </a:spcBef>
              <a:spcAft>
                <a:spcPts val="0"/>
              </a:spcAft>
            </a:pPr>
            <a:endParaRPr lang="cs-CZ" sz="1600" b="1" spc="5" dirty="0" smtClean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45"/>
              </a:spcBef>
              <a:spcAft>
                <a:spcPts val="0"/>
              </a:spcAft>
            </a:pPr>
            <a:r>
              <a:rPr lang="cs-CZ" sz="1400" b="1" spc="5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Bid</a:t>
            </a:r>
            <a:r>
              <a:rPr lang="cs-CZ" sz="1400" b="1" spc="5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has to </a:t>
            </a:r>
            <a:r>
              <a:rPr lang="cs-CZ" sz="1400" b="1" spc="5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cs-CZ" sz="1400" b="1" spc="5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spc="5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cs-CZ" sz="1400" b="1" spc="5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spc="5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cs-CZ" sz="1400" b="1" spc="5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spc="5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r>
              <a:rPr lang="cs-CZ" sz="1400" b="1" spc="5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cs-CZ" sz="12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20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000" b="1" dirty="0" smtClean="0">
                <a:solidFill>
                  <a:srgbClr val="307871"/>
                </a:solidFill>
              </a:rPr>
              <a:t>B</a:t>
            </a:r>
            <a:r>
              <a:rPr lang="en-US" altLang="cs-CZ" sz="2000" b="1" dirty="0" err="1" smtClean="0">
                <a:solidFill>
                  <a:srgbClr val="307871"/>
                </a:solidFill>
              </a:rPr>
              <a:t>ank's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d</a:t>
            </a:r>
            <a:r>
              <a:rPr lang="en-US" altLang="cs-CZ" sz="2000" b="1" dirty="0" err="1" smtClean="0">
                <a:solidFill>
                  <a:srgbClr val="307871"/>
                </a:solidFill>
              </a:rPr>
              <a:t>ealer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is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quoting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2000" b="1" dirty="0">
                <a:solidFill>
                  <a:srgbClr val="307871"/>
                </a:solidFill>
              </a:rPr>
              <a:t>the following US dollar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exchange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rates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. </a:t>
            </a:r>
            <a:r>
              <a:rPr lang="en-US" altLang="cs-CZ" sz="2000" b="1" dirty="0">
                <a:solidFill>
                  <a:srgbClr val="307871"/>
                </a:solidFill>
              </a:rPr>
              <a:t>Calculate the 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middle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rate </a:t>
            </a:r>
            <a:r>
              <a:rPr lang="en-US" altLang="cs-CZ" sz="2000" b="1" dirty="0">
                <a:solidFill>
                  <a:srgbClr val="307871"/>
                </a:solidFill>
              </a:rPr>
              <a:t>and 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the </a:t>
            </a:r>
            <a:r>
              <a:rPr lang="en-US" altLang="cs-CZ" sz="2000" b="1" dirty="0">
                <a:solidFill>
                  <a:srgbClr val="307871"/>
                </a:solidFill>
              </a:rPr>
              <a:t>spread 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in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absolute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 and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percentage terms.</a:t>
            </a:r>
            <a:endParaRPr lang="cs-CZ" altLang="cs-CZ" sz="2000" b="1" dirty="0" smtClean="0">
              <a:solidFill>
                <a:srgbClr val="307871"/>
              </a:solidFill>
            </a:endParaRPr>
          </a:p>
          <a:p>
            <a:pPr marL="0" indent="0">
              <a:buNone/>
            </a:pPr>
            <a:endParaRPr lang="cs-CZ" altLang="cs-CZ" sz="20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altLang="cs-CZ" sz="2000" b="1" dirty="0" smtClean="0">
                <a:solidFill>
                  <a:srgbClr val="307871"/>
                </a:solidFill>
              </a:rPr>
              <a:t>CHF/USD</a:t>
            </a:r>
            <a:r>
              <a:rPr lang="en-US" altLang="cs-CZ" sz="2000" b="1" dirty="0">
                <a:solidFill>
                  <a:srgbClr val="307871"/>
                </a:solidFill>
              </a:rPr>
              <a:t>		0.9538		0.9582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 smtClean="0">
                <a:solidFill>
                  <a:srgbClr val="307871"/>
                </a:solidFill>
              </a:rPr>
              <a:t>Questions</a:t>
            </a:r>
            <a:r>
              <a:rPr lang="cs-CZ" b="1" dirty="0" smtClean="0">
                <a:solidFill>
                  <a:srgbClr val="307871"/>
                </a:solidFill>
              </a:rPr>
              <a:t> and </a:t>
            </a:r>
            <a:r>
              <a:rPr lang="cs-CZ" b="1" dirty="0" err="1" smtClean="0">
                <a:solidFill>
                  <a:srgbClr val="307871"/>
                </a:solidFill>
              </a:rPr>
              <a:t>Applications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000" b="1" dirty="0" smtClean="0">
                <a:solidFill>
                  <a:srgbClr val="307871"/>
                </a:solidFill>
              </a:rPr>
              <a:t>B</a:t>
            </a:r>
            <a:r>
              <a:rPr lang="en-US" altLang="cs-CZ" sz="2000" b="1" dirty="0" err="1" smtClean="0">
                <a:solidFill>
                  <a:srgbClr val="307871"/>
                </a:solidFill>
              </a:rPr>
              <a:t>ank's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d</a:t>
            </a:r>
            <a:r>
              <a:rPr lang="en-US" altLang="cs-CZ" sz="2000" b="1" dirty="0" err="1" smtClean="0">
                <a:solidFill>
                  <a:srgbClr val="307871"/>
                </a:solidFill>
              </a:rPr>
              <a:t>ealer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is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quoting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2000" b="1" dirty="0">
                <a:solidFill>
                  <a:srgbClr val="307871"/>
                </a:solidFill>
              </a:rPr>
              <a:t>the following US dollar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exchange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rates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. </a:t>
            </a:r>
            <a:r>
              <a:rPr lang="en-US" altLang="cs-CZ" sz="2000" b="1" dirty="0">
                <a:solidFill>
                  <a:srgbClr val="307871"/>
                </a:solidFill>
              </a:rPr>
              <a:t>Calculate the 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middle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rate </a:t>
            </a:r>
            <a:r>
              <a:rPr lang="en-US" altLang="cs-CZ" sz="2000" b="1" dirty="0">
                <a:solidFill>
                  <a:srgbClr val="307871"/>
                </a:solidFill>
              </a:rPr>
              <a:t>and 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the </a:t>
            </a:r>
            <a:r>
              <a:rPr lang="en-US" altLang="cs-CZ" sz="2000" b="1" dirty="0">
                <a:solidFill>
                  <a:srgbClr val="307871"/>
                </a:solidFill>
              </a:rPr>
              <a:t>spread 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in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absolute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 and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percentage terms.</a:t>
            </a:r>
            <a:endParaRPr lang="cs-CZ" altLang="cs-CZ" sz="2000" b="1" dirty="0" smtClean="0">
              <a:solidFill>
                <a:srgbClr val="307871"/>
              </a:solidFill>
            </a:endParaRPr>
          </a:p>
          <a:p>
            <a:pPr marL="0" indent="0">
              <a:buNone/>
            </a:pPr>
            <a:r>
              <a:rPr lang="cs-CZ" altLang="cs-CZ" sz="2000" b="1" dirty="0" smtClean="0">
                <a:solidFill>
                  <a:srgbClr val="000000"/>
                </a:solidFill>
              </a:rPr>
              <a:t>			</a:t>
            </a:r>
            <a:r>
              <a:rPr lang="cs-CZ" altLang="cs-CZ" sz="2000" b="1" dirty="0" err="1" smtClean="0">
                <a:solidFill>
                  <a:srgbClr val="9F2B2B"/>
                </a:solidFill>
              </a:rPr>
              <a:t>Bid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		</a:t>
            </a:r>
            <a:r>
              <a:rPr lang="cs-CZ" altLang="cs-CZ" sz="2000" b="1" dirty="0" err="1" smtClean="0">
                <a:solidFill>
                  <a:srgbClr val="9F2B2B"/>
                </a:solidFill>
              </a:rPr>
              <a:t>Ask</a:t>
            </a:r>
            <a:endParaRPr lang="cs-CZ" altLang="cs-CZ" sz="2000" b="1" dirty="0" smtClean="0">
              <a:solidFill>
                <a:srgbClr val="9F2B2B"/>
              </a:solidFill>
            </a:endParaRPr>
          </a:p>
          <a:p>
            <a:pPr marL="0" indent="0">
              <a:buNone/>
            </a:pPr>
            <a:r>
              <a:rPr lang="en-US" altLang="cs-CZ" sz="2000" b="1" dirty="0" smtClean="0">
                <a:solidFill>
                  <a:srgbClr val="307871"/>
                </a:solidFill>
              </a:rPr>
              <a:t>CHF/USD</a:t>
            </a:r>
            <a:r>
              <a:rPr lang="en-US" altLang="cs-CZ" sz="2000" b="1" dirty="0">
                <a:solidFill>
                  <a:srgbClr val="307871"/>
                </a:solidFill>
              </a:rPr>
              <a:t>		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0.9538</a:t>
            </a:r>
            <a:r>
              <a:rPr lang="en-US" altLang="cs-CZ" sz="2000" b="1" dirty="0">
                <a:solidFill>
                  <a:srgbClr val="307871"/>
                </a:solidFill>
              </a:rPr>
              <a:t>		0.9582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 smtClean="0">
                <a:solidFill>
                  <a:srgbClr val="307871"/>
                </a:solidFill>
              </a:rPr>
              <a:t>Questions</a:t>
            </a:r>
            <a:r>
              <a:rPr lang="cs-CZ" b="1" dirty="0" smtClean="0">
                <a:solidFill>
                  <a:srgbClr val="307871"/>
                </a:solidFill>
              </a:rPr>
              <a:t> and </a:t>
            </a:r>
            <a:r>
              <a:rPr lang="cs-CZ" b="1" dirty="0" err="1" smtClean="0">
                <a:solidFill>
                  <a:srgbClr val="307871"/>
                </a:solidFill>
              </a:rPr>
              <a:t>Applications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31422" y="2931790"/>
            <a:ext cx="831063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9F2B2B"/>
                </a:solidFill>
              </a:rPr>
              <a:t>Spread = Ask – Bid = </a:t>
            </a:r>
            <a:r>
              <a:rPr lang="cs-CZ" sz="2000" b="1" dirty="0" smtClean="0">
                <a:solidFill>
                  <a:srgbClr val="9F2B2B"/>
                </a:solidFill>
              </a:rPr>
              <a:t>0.9582</a:t>
            </a:r>
            <a:r>
              <a:rPr lang="en-US" sz="2000" b="1" dirty="0" smtClean="0">
                <a:solidFill>
                  <a:srgbClr val="9F2B2B"/>
                </a:solidFill>
              </a:rPr>
              <a:t> </a:t>
            </a:r>
            <a:r>
              <a:rPr lang="en-US" sz="2000" b="1" dirty="0">
                <a:solidFill>
                  <a:srgbClr val="9F2B2B"/>
                </a:solidFill>
              </a:rPr>
              <a:t>– </a:t>
            </a:r>
            <a:r>
              <a:rPr lang="cs-CZ" sz="2000" b="1" dirty="0" smtClean="0">
                <a:solidFill>
                  <a:srgbClr val="9F2B2B"/>
                </a:solidFill>
              </a:rPr>
              <a:t>0.9538</a:t>
            </a:r>
            <a:r>
              <a:rPr lang="en-US" sz="2000" b="1" dirty="0" smtClean="0">
                <a:solidFill>
                  <a:srgbClr val="9F2B2B"/>
                </a:solidFill>
              </a:rPr>
              <a:t> </a:t>
            </a:r>
            <a:r>
              <a:rPr lang="en-US" sz="2000" b="1" dirty="0">
                <a:solidFill>
                  <a:srgbClr val="9F2B2B"/>
                </a:solidFill>
              </a:rPr>
              <a:t>= </a:t>
            </a:r>
            <a:r>
              <a:rPr lang="en-US" sz="2000" b="1" dirty="0" smtClean="0">
                <a:solidFill>
                  <a:srgbClr val="9F2B2B"/>
                </a:solidFill>
              </a:rPr>
              <a:t>0.00</a:t>
            </a:r>
            <a:r>
              <a:rPr lang="cs-CZ" sz="2000" b="1" dirty="0" smtClean="0">
                <a:solidFill>
                  <a:srgbClr val="9F2B2B"/>
                </a:solidFill>
              </a:rPr>
              <a:t>44</a:t>
            </a:r>
            <a:r>
              <a:rPr lang="en-US" sz="2000" b="1" dirty="0" smtClean="0">
                <a:solidFill>
                  <a:srgbClr val="9F2B2B"/>
                </a:solidFill>
              </a:rPr>
              <a:t> (</a:t>
            </a:r>
            <a:r>
              <a:rPr lang="cs-CZ" sz="2000" b="1" dirty="0" smtClean="0">
                <a:solidFill>
                  <a:srgbClr val="9F2B2B"/>
                </a:solidFill>
              </a:rPr>
              <a:t>44</a:t>
            </a:r>
            <a:r>
              <a:rPr lang="en-US" sz="2000" b="1" dirty="0" smtClean="0">
                <a:solidFill>
                  <a:srgbClr val="9F2B2B"/>
                </a:solidFill>
              </a:rPr>
              <a:t> </a:t>
            </a:r>
            <a:r>
              <a:rPr lang="en-US" sz="2000" b="1" dirty="0">
                <a:solidFill>
                  <a:srgbClr val="9F2B2B"/>
                </a:solidFill>
              </a:rPr>
              <a:t>pips)</a:t>
            </a:r>
          </a:p>
          <a:p>
            <a:pPr algn="ctr"/>
            <a:endParaRPr lang="cs-CZ" sz="2000" b="1" dirty="0" smtClean="0">
              <a:solidFill>
                <a:srgbClr val="9F2B2B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9F2B2B"/>
                </a:solidFill>
              </a:rPr>
              <a:t>Spread </a:t>
            </a:r>
            <a:r>
              <a:rPr lang="en-US" sz="2000" b="1" dirty="0">
                <a:solidFill>
                  <a:srgbClr val="9F2B2B"/>
                </a:solidFill>
              </a:rPr>
              <a:t>(%) = (Ask – Bid) / (Ask) = </a:t>
            </a:r>
            <a:r>
              <a:rPr lang="en-US" sz="2000" b="1" dirty="0" smtClean="0">
                <a:solidFill>
                  <a:srgbClr val="9F2B2B"/>
                </a:solidFill>
              </a:rPr>
              <a:t>0.00</a:t>
            </a:r>
            <a:r>
              <a:rPr lang="cs-CZ" sz="2000" b="1" dirty="0" smtClean="0">
                <a:solidFill>
                  <a:srgbClr val="9F2B2B"/>
                </a:solidFill>
              </a:rPr>
              <a:t>44</a:t>
            </a:r>
            <a:r>
              <a:rPr lang="en-US" sz="2000" b="1" dirty="0" smtClean="0">
                <a:solidFill>
                  <a:srgbClr val="9F2B2B"/>
                </a:solidFill>
              </a:rPr>
              <a:t> </a:t>
            </a:r>
            <a:r>
              <a:rPr lang="en-US" sz="2000" b="1" dirty="0">
                <a:solidFill>
                  <a:srgbClr val="9F2B2B"/>
                </a:solidFill>
              </a:rPr>
              <a:t>/ </a:t>
            </a:r>
            <a:r>
              <a:rPr lang="cs-CZ" sz="2000" b="1" dirty="0" smtClean="0">
                <a:solidFill>
                  <a:srgbClr val="9F2B2B"/>
                </a:solidFill>
              </a:rPr>
              <a:t>0.9582</a:t>
            </a:r>
            <a:r>
              <a:rPr lang="en-US" sz="2000" b="1" dirty="0" smtClean="0">
                <a:solidFill>
                  <a:srgbClr val="9F2B2B"/>
                </a:solidFill>
              </a:rPr>
              <a:t> </a:t>
            </a:r>
            <a:r>
              <a:rPr lang="en-US" sz="2000" b="1" dirty="0">
                <a:solidFill>
                  <a:srgbClr val="9F2B2B"/>
                </a:solidFill>
              </a:rPr>
              <a:t>= </a:t>
            </a:r>
            <a:r>
              <a:rPr lang="en-US" sz="2000" b="1" dirty="0" smtClean="0">
                <a:solidFill>
                  <a:srgbClr val="9F2B2B"/>
                </a:solidFill>
              </a:rPr>
              <a:t>0.</a:t>
            </a:r>
            <a:r>
              <a:rPr lang="cs-CZ" sz="2000" b="1" dirty="0" smtClean="0">
                <a:solidFill>
                  <a:srgbClr val="9F2B2B"/>
                </a:solidFill>
              </a:rPr>
              <a:t>459</a:t>
            </a:r>
            <a:r>
              <a:rPr lang="en-US" sz="2000" b="1" dirty="0" smtClean="0">
                <a:solidFill>
                  <a:srgbClr val="9F2B2B"/>
                </a:solidFill>
              </a:rPr>
              <a:t> </a:t>
            </a:r>
            <a:r>
              <a:rPr lang="en-US" sz="2000" b="1" dirty="0">
                <a:solidFill>
                  <a:srgbClr val="9F2B2B"/>
                </a:solidFill>
              </a:rPr>
              <a:t>%</a:t>
            </a:r>
            <a:endParaRPr lang="cs-CZ" sz="2000" b="1" dirty="0">
              <a:solidFill>
                <a:srgbClr val="9F2B2B"/>
              </a:solidFill>
            </a:endParaRPr>
          </a:p>
          <a:p>
            <a:pPr algn="ctr"/>
            <a:endParaRPr lang="cs-CZ" sz="2000" b="1" dirty="0" smtClean="0">
              <a:solidFill>
                <a:srgbClr val="9F2B2B"/>
              </a:solidFill>
            </a:endParaRPr>
          </a:p>
          <a:p>
            <a:pPr algn="ctr"/>
            <a:r>
              <a:rPr lang="cs-CZ" sz="2000" b="1" dirty="0" err="1" smtClean="0">
                <a:solidFill>
                  <a:srgbClr val="9F2B2B"/>
                </a:solidFill>
              </a:rPr>
              <a:t>Middle</a:t>
            </a:r>
            <a:r>
              <a:rPr lang="cs-CZ" sz="2000" b="1" dirty="0" smtClean="0">
                <a:solidFill>
                  <a:srgbClr val="9F2B2B"/>
                </a:solidFill>
              </a:rPr>
              <a:t> </a:t>
            </a:r>
            <a:r>
              <a:rPr lang="cs-CZ" sz="2000" b="1" dirty="0" err="1">
                <a:solidFill>
                  <a:srgbClr val="9F2B2B"/>
                </a:solidFill>
              </a:rPr>
              <a:t>rate</a:t>
            </a:r>
            <a:r>
              <a:rPr lang="cs-CZ" sz="2000" b="1" dirty="0">
                <a:solidFill>
                  <a:srgbClr val="9F2B2B"/>
                </a:solidFill>
              </a:rPr>
              <a:t> = (</a:t>
            </a:r>
            <a:r>
              <a:rPr lang="cs-CZ" sz="2000" b="1" dirty="0" err="1" smtClean="0">
                <a:solidFill>
                  <a:srgbClr val="9F2B2B"/>
                </a:solidFill>
              </a:rPr>
              <a:t>Bid</a:t>
            </a:r>
            <a:r>
              <a:rPr lang="cs-CZ" sz="2000" b="1" dirty="0" smtClean="0">
                <a:solidFill>
                  <a:srgbClr val="9F2B2B"/>
                </a:solidFill>
              </a:rPr>
              <a:t> + </a:t>
            </a:r>
            <a:r>
              <a:rPr lang="cs-CZ" sz="2000" b="1" dirty="0" err="1" smtClean="0">
                <a:solidFill>
                  <a:srgbClr val="9F2B2B"/>
                </a:solidFill>
              </a:rPr>
              <a:t>Ask</a:t>
            </a:r>
            <a:r>
              <a:rPr lang="cs-CZ" sz="2000" b="1" dirty="0">
                <a:solidFill>
                  <a:srgbClr val="9F2B2B"/>
                </a:solidFill>
              </a:rPr>
              <a:t>) / 2 = </a:t>
            </a:r>
            <a:r>
              <a:rPr lang="cs-CZ" sz="2000" b="1" dirty="0" smtClean="0">
                <a:solidFill>
                  <a:srgbClr val="9F2B2B"/>
                </a:solidFill>
              </a:rPr>
              <a:t>(0.9538 + 0.9582) </a:t>
            </a:r>
            <a:r>
              <a:rPr lang="cs-CZ" sz="2000" b="1" dirty="0">
                <a:solidFill>
                  <a:srgbClr val="9F2B2B"/>
                </a:solidFill>
              </a:rPr>
              <a:t>/ 2 = </a:t>
            </a:r>
            <a:r>
              <a:rPr lang="cs-CZ" sz="2000" b="1" dirty="0" smtClean="0">
                <a:solidFill>
                  <a:srgbClr val="9F2B2B"/>
                </a:solidFill>
              </a:rPr>
              <a:t>0.956 CHF/USD</a:t>
            </a:r>
            <a:endParaRPr lang="en-US" sz="2000" b="1" dirty="0">
              <a:solidFill>
                <a:srgbClr val="9F2B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5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 smtClean="0">
                <a:solidFill>
                  <a:srgbClr val="307871"/>
                </a:solidFill>
              </a:rPr>
              <a:t>Direct quote gives the home currency price of one unit of foreign currency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For example 26.10 Czech korunas for 1 euro written as 26.10 CZK/EUR (European convention) or EUR/CZK 26.10 (American convention)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Indirect quote tells how many units of foreign currency can be purchased by one unit of domestic currency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For example 0.0383 euros for 1 Czech koruna written as 0.0383 EUR/CZK (European convention) or CZK/EUR 0.0383 (American convention)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Direct quote is the reciprocal of the indirect quote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In this pair of definitions, the home or base country of the currencies being discussed is critical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The form of the quote depends on what the speaker regard as “home”</a:t>
            </a:r>
          </a:p>
          <a:p>
            <a:endParaRPr lang="en-US" altLang="cs-CZ" sz="20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Direct vs. Indirect </a:t>
            </a:r>
            <a:r>
              <a:rPr lang="cs-CZ" b="1" dirty="0" smtClean="0">
                <a:solidFill>
                  <a:srgbClr val="307871"/>
                </a:solidFill>
              </a:rPr>
              <a:t>Q</a:t>
            </a:r>
            <a:r>
              <a:rPr lang="en-US" b="1" dirty="0" err="1" smtClean="0">
                <a:solidFill>
                  <a:srgbClr val="307871"/>
                </a:solidFill>
              </a:rPr>
              <a:t>uotation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1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 smtClean="0">
                <a:solidFill>
                  <a:srgbClr val="307871"/>
                </a:solidFill>
              </a:rPr>
              <a:t>Depreciation of home currency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Value of home currency falls relative to the foreign currency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Using direct quotation, depreciation of home currency means increase of the exchange rate !!!, e.g. change from 26.10 CZK/EUR to 27.00 CZK/EUR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Appreciation of home currency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Value of home currency raises relative to the foreign currency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Using direct quotation, appreciation of home currency means decrease of the exchange rate !!!, e.g. change from 27.10 CZK/EUR to 26.20 CZK/EUR</a:t>
            </a:r>
          </a:p>
          <a:p>
            <a:endParaRPr lang="en-US" altLang="cs-CZ" sz="2000" dirty="0" smtClean="0">
              <a:solidFill>
                <a:srgbClr val="307871"/>
              </a:solidFill>
            </a:endParaRP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It is better to speak about value of currency than change of the exchange rate when using direct quotes</a:t>
            </a:r>
          </a:p>
          <a:p>
            <a:endParaRPr lang="en-US" altLang="cs-CZ" sz="2000" dirty="0">
              <a:solidFill>
                <a:srgbClr val="00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Interpretation of </a:t>
            </a:r>
            <a:r>
              <a:rPr lang="cs-CZ" b="1" dirty="0" smtClean="0">
                <a:solidFill>
                  <a:srgbClr val="307871"/>
                </a:solidFill>
              </a:rPr>
              <a:t>C</a:t>
            </a:r>
            <a:r>
              <a:rPr lang="en-US" b="1" dirty="0" err="1" smtClean="0">
                <a:solidFill>
                  <a:srgbClr val="307871"/>
                </a:solidFill>
              </a:rPr>
              <a:t>hanges</a:t>
            </a:r>
            <a:r>
              <a:rPr lang="en-US" b="1" dirty="0" smtClean="0">
                <a:solidFill>
                  <a:srgbClr val="307871"/>
                </a:solidFill>
              </a:rPr>
              <a:t> in </a:t>
            </a:r>
            <a:r>
              <a:rPr lang="cs-CZ" b="1" dirty="0" smtClean="0">
                <a:solidFill>
                  <a:srgbClr val="307871"/>
                </a:solidFill>
              </a:rPr>
              <a:t>E</a:t>
            </a:r>
            <a:r>
              <a:rPr lang="en-US" b="1" dirty="0" err="1" smtClean="0">
                <a:solidFill>
                  <a:srgbClr val="307871"/>
                </a:solidFill>
              </a:rPr>
              <a:t>xchange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R</a:t>
            </a:r>
            <a:r>
              <a:rPr lang="en-US" b="1" dirty="0" err="1" smtClean="0">
                <a:solidFill>
                  <a:srgbClr val="307871"/>
                </a:solidFill>
              </a:rPr>
              <a:t>ates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4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cs-CZ" sz="2000" b="1" dirty="0">
                <a:solidFill>
                  <a:srgbClr val="307871"/>
                </a:solidFill>
              </a:rPr>
              <a:t>The exchange rate of the euro 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(EUR) 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in </a:t>
            </a:r>
            <a:r>
              <a:rPr lang="en-US" altLang="cs-CZ" sz="2000" b="1" dirty="0">
                <a:solidFill>
                  <a:srgbClr val="307871"/>
                </a:solidFill>
              </a:rPr>
              <a:t>the basic and current periods is 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specified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 as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follows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. </a:t>
            </a:r>
            <a:r>
              <a:rPr lang="en-US" altLang="cs-CZ" sz="2000" b="1" dirty="0">
                <a:solidFill>
                  <a:srgbClr val="307871"/>
                </a:solidFill>
              </a:rPr>
              <a:t>Calculate the exchange rate of the Czech 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koruna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(CZK) 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in </a:t>
            </a:r>
            <a:r>
              <a:rPr lang="en-US" altLang="cs-CZ" sz="2000" b="1" dirty="0">
                <a:solidFill>
                  <a:srgbClr val="307871"/>
                </a:solidFill>
              </a:rPr>
              <a:t>both periods and the percentage change in the foreign exchange rate in both cases. Determine which currency has been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appreciated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2000" b="1" dirty="0">
                <a:solidFill>
                  <a:srgbClr val="307871"/>
                </a:solidFill>
              </a:rPr>
              <a:t>and </a:t>
            </a:r>
            <a:r>
              <a:rPr lang="cs-CZ" altLang="cs-CZ" sz="2000" b="1" dirty="0" err="1" smtClean="0">
                <a:solidFill>
                  <a:srgbClr val="307871"/>
                </a:solidFill>
              </a:rPr>
              <a:t>which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2000" b="1" dirty="0">
                <a:solidFill>
                  <a:srgbClr val="307871"/>
                </a:solidFill>
              </a:rPr>
              <a:t>has been </a:t>
            </a:r>
            <a:r>
              <a:rPr lang="en-US" altLang="cs-CZ" sz="2000" b="1" dirty="0" smtClean="0">
                <a:solidFill>
                  <a:srgbClr val="307871"/>
                </a:solidFill>
              </a:rPr>
              <a:t>depreciated.</a:t>
            </a:r>
            <a:endParaRPr lang="cs-CZ" altLang="cs-CZ" sz="2000" b="1" dirty="0" smtClean="0">
              <a:solidFill>
                <a:srgbClr val="307871"/>
              </a:solidFill>
            </a:endParaRPr>
          </a:p>
          <a:p>
            <a:pPr marL="0" indent="0">
              <a:buNone/>
            </a:pPr>
            <a:endParaRPr lang="cs-CZ" altLang="cs-CZ" sz="2000" b="1" dirty="0" smtClean="0">
              <a:solidFill>
                <a:srgbClr val="307871"/>
              </a:solidFill>
            </a:endParaRPr>
          </a:p>
          <a:p>
            <a:pPr marL="0" indent="0">
              <a:buNone/>
            </a:pPr>
            <a:r>
              <a:rPr lang="cs-CZ" altLang="cs-CZ" sz="2000" b="1" dirty="0" smtClean="0">
                <a:solidFill>
                  <a:srgbClr val="307871"/>
                </a:solidFill>
              </a:rPr>
              <a:t>E</a:t>
            </a:r>
            <a:r>
              <a:rPr lang="cs-CZ" altLang="cs-CZ" sz="2000" b="1" baseline="-25000" dirty="0" smtClean="0">
                <a:solidFill>
                  <a:srgbClr val="307871"/>
                </a:solidFill>
              </a:rPr>
              <a:t>0 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= 24.20 CZK/EUR</a:t>
            </a:r>
          </a:p>
          <a:p>
            <a:pPr marL="0" indent="0">
              <a:buNone/>
            </a:pPr>
            <a:r>
              <a:rPr lang="cs-CZ" altLang="cs-CZ" sz="2000" b="1" dirty="0" smtClean="0">
                <a:solidFill>
                  <a:srgbClr val="307871"/>
                </a:solidFill>
              </a:rPr>
              <a:t>E</a:t>
            </a:r>
            <a:r>
              <a:rPr lang="cs-CZ" altLang="cs-CZ" sz="2000" b="1" baseline="-25000" dirty="0" smtClean="0">
                <a:solidFill>
                  <a:srgbClr val="307871"/>
                </a:solidFill>
              </a:rPr>
              <a:t>1 </a:t>
            </a:r>
            <a:r>
              <a:rPr lang="cs-CZ" altLang="cs-CZ" sz="2000" b="1" dirty="0">
                <a:solidFill>
                  <a:srgbClr val="307871"/>
                </a:solidFill>
              </a:rPr>
              <a:t>= </a:t>
            </a:r>
            <a:r>
              <a:rPr lang="cs-CZ" altLang="cs-CZ" sz="2000" b="1" dirty="0" smtClean="0">
                <a:solidFill>
                  <a:srgbClr val="307871"/>
                </a:solidFill>
              </a:rPr>
              <a:t>26.70 CZK/EUR</a:t>
            </a:r>
          </a:p>
          <a:p>
            <a:pPr marL="0" indent="0">
              <a:buNone/>
            </a:pPr>
            <a:endParaRPr lang="cs-CZ" altLang="cs-CZ" sz="2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altLang="cs-CZ" sz="2000" b="1" dirty="0" smtClean="0">
              <a:solidFill>
                <a:srgbClr val="00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 smtClean="0">
                <a:solidFill>
                  <a:srgbClr val="307871"/>
                </a:solidFill>
              </a:rPr>
              <a:t>Questions</a:t>
            </a:r>
            <a:r>
              <a:rPr lang="cs-CZ" b="1" dirty="0" smtClean="0">
                <a:solidFill>
                  <a:srgbClr val="307871"/>
                </a:solidFill>
              </a:rPr>
              <a:t> and </a:t>
            </a:r>
            <a:r>
              <a:rPr lang="cs-CZ" b="1" dirty="0" err="1" smtClean="0">
                <a:solidFill>
                  <a:srgbClr val="307871"/>
                </a:solidFill>
              </a:rPr>
              <a:t>Applications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3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5496" y="927789"/>
            <a:ext cx="900100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cs-CZ" sz="1800" b="1" dirty="0" smtClean="0">
                <a:solidFill>
                  <a:srgbClr val="307871"/>
                </a:solidFill>
              </a:rPr>
              <a:t>The exchange rate of the euro </a:t>
            </a:r>
            <a:r>
              <a:rPr lang="cs-CZ" altLang="cs-CZ" sz="1800" b="1" dirty="0" smtClean="0">
                <a:solidFill>
                  <a:srgbClr val="307871"/>
                </a:solidFill>
              </a:rPr>
              <a:t>(EUR) </a:t>
            </a:r>
            <a:r>
              <a:rPr lang="en-US" altLang="cs-CZ" sz="1800" b="1" dirty="0" smtClean="0">
                <a:solidFill>
                  <a:srgbClr val="307871"/>
                </a:solidFill>
              </a:rPr>
              <a:t>in the basic and current periods is specified</a:t>
            </a:r>
            <a:r>
              <a:rPr lang="cs-CZ" altLang="cs-CZ" sz="1800" b="1" dirty="0" smtClean="0">
                <a:solidFill>
                  <a:srgbClr val="307871"/>
                </a:solidFill>
              </a:rPr>
              <a:t> as </a:t>
            </a:r>
            <a:r>
              <a:rPr lang="cs-CZ" altLang="cs-CZ" sz="1800" b="1" dirty="0" err="1" smtClean="0">
                <a:solidFill>
                  <a:srgbClr val="307871"/>
                </a:solidFill>
              </a:rPr>
              <a:t>follows</a:t>
            </a:r>
            <a:r>
              <a:rPr lang="en-US" altLang="cs-CZ" sz="1800" b="1" dirty="0" smtClean="0">
                <a:solidFill>
                  <a:srgbClr val="307871"/>
                </a:solidFill>
              </a:rPr>
              <a:t>. Calculate the exchange rate of the Czech </a:t>
            </a:r>
            <a:r>
              <a:rPr lang="cs-CZ" altLang="cs-CZ" sz="1800" b="1" dirty="0" smtClean="0">
                <a:solidFill>
                  <a:srgbClr val="307871"/>
                </a:solidFill>
              </a:rPr>
              <a:t>koruna</a:t>
            </a:r>
            <a:r>
              <a:rPr lang="en-US" altLang="cs-CZ" sz="18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1800" b="1" dirty="0" smtClean="0">
                <a:solidFill>
                  <a:srgbClr val="307871"/>
                </a:solidFill>
              </a:rPr>
              <a:t>(CZK) </a:t>
            </a:r>
            <a:r>
              <a:rPr lang="en-US" altLang="cs-CZ" sz="1800" b="1" dirty="0" smtClean="0">
                <a:solidFill>
                  <a:srgbClr val="307871"/>
                </a:solidFill>
              </a:rPr>
              <a:t>in both periods and the percentage change in the foreign exchange rate in both cases. Determine which currency has been </a:t>
            </a:r>
            <a:r>
              <a:rPr lang="cs-CZ" altLang="cs-CZ" sz="1800" b="1" dirty="0" err="1" smtClean="0">
                <a:solidFill>
                  <a:srgbClr val="307871"/>
                </a:solidFill>
              </a:rPr>
              <a:t>appreciated</a:t>
            </a:r>
            <a:r>
              <a:rPr lang="en-US" altLang="cs-CZ" sz="1800" b="1" dirty="0" smtClean="0">
                <a:solidFill>
                  <a:srgbClr val="307871"/>
                </a:solidFill>
              </a:rPr>
              <a:t> and </a:t>
            </a:r>
            <a:r>
              <a:rPr lang="cs-CZ" altLang="cs-CZ" sz="1800" b="1" dirty="0" err="1" smtClean="0">
                <a:solidFill>
                  <a:srgbClr val="307871"/>
                </a:solidFill>
              </a:rPr>
              <a:t>which</a:t>
            </a:r>
            <a:r>
              <a:rPr lang="en-US" altLang="cs-CZ" sz="1800" b="1" dirty="0" smtClean="0">
                <a:solidFill>
                  <a:srgbClr val="307871"/>
                </a:solidFill>
              </a:rPr>
              <a:t> has been depreciated.</a:t>
            </a:r>
            <a:endParaRPr lang="cs-CZ" altLang="cs-CZ" sz="1800" b="1" dirty="0" smtClean="0">
              <a:solidFill>
                <a:srgbClr val="307871"/>
              </a:solidFill>
            </a:endParaRPr>
          </a:p>
          <a:p>
            <a:pPr marL="0" indent="0">
              <a:buNone/>
            </a:pPr>
            <a:r>
              <a:rPr lang="cs-CZ" altLang="cs-CZ" sz="1800" b="1" dirty="0" smtClean="0">
                <a:solidFill>
                  <a:srgbClr val="9F2B2B"/>
                </a:solidFill>
              </a:rPr>
              <a:t>EUR:</a:t>
            </a:r>
          </a:p>
          <a:p>
            <a:pPr marL="0" indent="0">
              <a:buNone/>
            </a:pPr>
            <a:r>
              <a:rPr lang="cs-CZ" altLang="cs-CZ" sz="1800" b="1" dirty="0" smtClean="0">
                <a:solidFill>
                  <a:srgbClr val="307871"/>
                </a:solidFill>
              </a:rPr>
              <a:t>E</a:t>
            </a:r>
            <a:r>
              <a:rPr lang="cs-CZ" altLang="cs-CZ" sz="1800" b="1" baseline="-25000" dirty="0" smtClean="0">
                <a:solidFill>
                  <a:srgbClr val="307871"/>
                </a:solidFill>
              </a:rPr>
              <a:t>0 </a:t>
            </a:r>
            <a:r>
              <a:rPr lang="cs-CZ" altLang="cs-CZ" sz="1800" b="1" dirty="0" smtClean="0">
                <a:solidFill>
                  <a:srgbClr val="307871"/>
                </a:solidFill>
              </a:rPr>
              <a:t>= 24.20 </a:t>
            </a:r>
            <a:r>
              <a:rPr lang="cs-CZ" altLang="cs-CZ" sz="1800" b="1" dirty="0">
                <a:solidFill>
                  <a:srgbClr val="307871"/>
                </a:solidFill>
              </a:rPr>
              <a:t>CZK/EUR</a:t>
            </a:r>
            <a:r>
              <a:rPr lang="cs-CZ" altLang="cs-CZ" sz="1800" b="1" dirty="0">
                <a:solidFill>
                  <a:srgbClr val="000000"/>
                </a:solidFill>
              </a:rPr>
              <a:t>		</a:t>
            </a:r>
            <a:r>
              <a:rPr lang="el-GR" altLang="cs-CZ" sz="1800" b="1" dirty="0" smtClean="0">
                <a:solidFill>
                  <a:srgbClr val="9F2B2B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Δ</a:t>
            </a:r>
            <a:r>
              <a:rPr lang="cs-CZ" altLang="cs-CZ" sz="1800" b="1" dirty="0" smtClean="0">
                <a:solidFill>
                  <a:srgbClr val="9F2B2B"/>
                </a:solidFill>
              </a:rPr>
              <a:t>E = (26.7 </a:t>
            </a:r>
            <a:r>
              <a:rPr lang="cs-CZ" altLang="cs-CZ" sz="1800" b="1" dirty="0">
                <a:solidFill>
                  <a:srgbClr val="9F2B2B"/>
                </a:solidFill>
              </a:rPr>
              <a:t>– </a:t>
            </a:r>
            <a:r>
              <a:rPr lang="cs-CZ" altLang="cs-CZ" sz="1800" b="1" dirty="0" smtClean="0">
                <a:solidFill>
                  <a:srgbClr val="9F2B2B"/>
                </a:solidFill>
              </a:rPr>
              <a:t>24.2</a:t>
            </a:r>
            <a:r>
              <a:rPr lang="cs-CZ" altLang="cs-CZ" sz="1800" b="1" dirty="0">
                <a:solidFill>
                  <a:srgbClr val="9F2B2B"/>
                </a:solidFill>
              </a:rPr>
              <a:t>) / </a:t>
            </a:r>
            <a:r>
              <a:rPr lang="cs-CZ" altLang="cs-CZ" sz="1800" b="1" dirty="0" smtClean="0">
                <a:solidFill>
                  <a:srgbClr val="9F2B2B"/>
                </a:solidFill>
              </a:rPr>
              <a:t>24.2 = 10.33 %</a:t>
            </a:r>
          </a:p>
          <a:p>
            <a:pPr marL="0" indent="0">
              <a:buNone/>
            </a:pPr>
            <a:r>
              <a:rPr lang="cs-CZ" altLang="cs-CZ" sz="1800" b="1" dirty="0" smtClean="0">
                <a:solidFill>
                  <a:srgbClr val="307871"/>
                </a:solidFill>
              </a:rPr>
              <a:t>E</a:t>
            </a:r>
            <a:r>
              <a:rPr lang="cs-CZ" altLang="cs-CZ" sz="1800" b="1" baseline="-25000" dirty="0" smtClean="0">
                <a:solidFill>
                  <a:srgbClr val="307871"/>
                </a:solidFill>
              </a:rPr>
              <a:t>1 </a:t>
            </a:r>
            <a:r>
              <a:rPr lang="cs-CZ" altLang="cs-CZ" sz="1800" b="1" dirty="0">
                <a:solidFill>
                  <a:srgbClr val="307871"/>
                </a:solidFill>
              </a:rPr>
              <a:t>= </a:t>
            </a:r>
            <a:r>
              <a:rPr lang="cs-CZ" altLang="cs-CZ" sz="1800" b="1" dirty="0" smtClean="0">
                <a:solidFill>
                  <a:srgbClr val="307871"/>
                </a:solidFill>
              </a:rPr>
              <a:t>26.70 CZK/EUR</a:t>
            </a:r>
            <a:r>
              <a:rPr lang="cs-CZ" altLang="cs-CZ" sz="1800" b="1" dirty="0" smtClean="0">
                <a:solidFill>
                  <a:srgbClr val="000000"/>
                </a:solidFill>
              </a:rPr>
              <a:t>		</a:t>
            </a:r>
            <a:r>
              <a:rPr lang="cs-CZ" altLang="cs-CZ" sz="1800" b="1" dirty="0" smtClean="0">
                <a:solidFill>
                  <a:srgbClr val="9F2B2B"/>
                </a:solidFill>
              </a:rPr>
              <a:t>Euro </a:t>
            </a:r>
            <a:r>
              <a:rPr lang="cs-CZ" altLang="cs-CZ" sz="1800" b="1" dirty="0" err="1" smtClean="0">
                <a:solidFill>
                  <a:srgbClr val="9F2B2B"/>
                </a:solidFill>
              </a:rPr>
              <a:t>appreciated</a:t>
            </a:r>
            <a:r>
              <a:rPr lang="cs-CZ" altLang="cs-CZ" sz="1800" b="1" dirty="0" smtClean="0">
                <a:solidFill>
                  <a:srgbClr val="9F2B2B"/>
                </a:solidFill>
              </a:rPr>
              <a:t> </a:t>
            </a:r>
            <a:r>
              <a:rPr lang="cs-CZ" altLang="cs-CZ" sz="1800" b="1" dirty="0" err="1" smtClean="0">
                <a:solidFill>
                  <a:srgbClr val="9F2B2B"/>
                </a:solidFill>
              </a:rPr>
              <a:t>against</a:t>
            </a:r>
            <a:r>
              <a:rPr lang="cs-CZ" altLang="cs-CZ" sz="1800" b="1" dirty="0" smtClean="0">
                <a:solidFill>
                  <a:srgbClr val="9F2B2B"/>
                </a:solidFill>
              </a:rPr>
              <a:t> CZK in 10.33 %.</a:t>
            </a:r>
          </a:p>
          <a:p>
            <a:pPr marL="0" indent="0">
              <a:buNone/>
            </a:pPr>
            <a:endParaRPr lang="cs-CZ" altLang="cs-CZ" sz="1800" b="1" dirty="0" smtClean="0">
              <a:solidFill>
                <a:srgbClr val="9F2B2B"/>
              </a:solidFill>
            </a:endParaRPr>
          </a:p>
          <a:p>
            <a:pPr marL="0" indent="0">
              <a:buNone/>
            </a:pPr>
            <a:r>
              <a:rPr lang="cs-CZ" altLang="cs-CZ" sz="1800" b="1" dirty="0" smtClean="0">
                <a:solidFill>
                  <a:srgbClr val="9F2B2B"/>
                </a:solidFill>
              </a:rPr>
              <a:t>CZK:</a:t>
            </a:r>
          </a:p>
          <a:p>
            <a:pPr marL="0" indent="0">
              <a:buNone/>
            </a:pPr>
            <a:r>
              <a:rPr lang="cs-CZ" altLang="cs-CZ" sz="1800" b="1" dirty="0" smtClean="0">
                <a:solidFill>
                  <a:srgbClr val="9F2B2B"/>
                </a:solidFill>
              </a:rPr>
              <a:t>E</a:t>
            </a:r>
            <a:r>
              <a:rPr lang="cs-CZ" altLang="cs-CZ" sz="1800" b="1" baseline="-25000" dirty="0" smtClean="0">
                <a:solidFill>
                  <a:srgbClr val="9F2B2B"/>
                </a:solidFill>
              </a:rPr>
              <a:t>0</a:t>
            </a:r>
            <a:r>
              <a:rPr lang="cs-CZ" altLang="cs-CZ" sz="1800" b="1" dirty="0">
                <a:solidFill>
                  <a:srgbClr val="9F2B2B"/>
                </a:solidFill>
              </a:rPr>
              <a:t>= </a:t>
            </a:r>
            <a:r>
              <a:rPr lang="cs-CZ" altLang="cs-CZ" sz="1800" b="1" dirty="0" smtClean="0">
                <a:solidFill>
                  <a:srgbClr val="9F2B2B"/>
                </a:solidFill>
              </a:rPr>
              <a:t>1/24.20 </a:t>
            </a:r>
            <a:r>
              <a:rPr lang="cs-CZ" altLang="cs-CZ" sz="1800" b="1" dirty="0">
                <a:solidFill>
                  <a:srgbClr val="9F2B2B"/>
                </a:solidFill>
              </a:rPr>
              <a:t>= </a:t>
            </a:r>
            <a:r>
              <a:rPr lang="cs-CZ" altLang="cs-CZ" sz="1800" b="1" dirty="0" smtClean="0">
                <a:solidFill>
                  <a:srgbClr val="9F2B2B"/>
                </a:solidFill>
              </a:rPr>
              <a:t>0.04132 EUR/CZK 	</a:t>
            </a:r>
            <a:r>
              <a:rPr lang="el-GR" altLang="cs-CZ" sz="1800" b="1" dirty="0" smtClean="0">
                <a:solidFill>
                  <a:srgbClr val="9F2B2B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Δ</a:t>
            </a:r>
            <a:r>
              <a:rPr lang="cs-CZ" altLang="cs-CZ" sz="1800" b="1" dirty="0" smtClean="0">
                <a:solidFill>
                  <a:srgbClr val="9F2B2B"/>
                </a:solidFill>
              </a:rPr>
              <a:t>E =(0.03745 </a:t>
            </a:r>
            <a:r>
              <a:rPr lang="cs-CZ" altLang="cs-CZ" sz="1800" b="1" dirty="0">
                <a:solidFill>
                  <a:srgbClr val="9F2B2B"/>
                </a:solidFill>
              </a:rPr>
              <a:t>– </a:t>
            </a:r>
            <a:r>
              <a:rPr lang="cs-CZ" altLang="cs-CZ" sz="1800" b="1" dirty="0" smtClean="0">
                <a:solidFill>
                  <a:srgbClr val="9F2B2B"/>
                </a:solidFill>
              </a:rPr>
              <a:t>0.04132) </a:t>
            </a:r>
            <a:r>
              <a:rPr lang="cs-CZ" altLang="cs-CZ" sz="1800" b="1" dirty="0">
                <a:solidFill>
                  <a:srgbClr val="9F2B2B"/>
                </a:solidFill>
              </a:rPr>
              <a:t>/ </a:t>
            </a:r>
            <a:r>
              <a:rPr lang="cs-CZ" altLang="cs-CZ" sz="1800" b="1" dirty="0" smtClean="0">
                <a:solidFill>
                  <a:srgbClr val="9F2B2B"/>
                </a:solidFill>
              </a:rPr>
              <a:t>0.04132 = </a:t>
            </a:r>
            <a:r>
              <a:rPr lang="cs-CZ" altLang="cs-CZ" sz="1800" b="1" dirty="0">
                <a:solidFill>
                  <a:srgbClr val="9F2B2B"/>
                </a:solidFill>
              </a:rPr>
              <a:t>-</a:t>
            </a:r>
            <a:r>
              <a:rPr lang="cs-CZ" altLang="cs-CZ" sz="1800" b="1" dirty="0" smtClean="0">
                <a:solidFill>
                  <a:srgbClr val="9F2B2B"/>
                </a:solidFill>
              </a:rPr>
              <a:t>9.37 </a:t>
            </a:r>
            <a:r>
              <a:rPr lang="cs-CZ" altLang="cs-CZ" sz="1800" b="1" dirty="0">
                <a:solidFill>
                  <a:srgbClr val="9F2B2B"/>
                </a:solidFill>
              </a:rPr>
              <a:t>%</a:t>
            </a:r>
          </a:p>
          <a:p>
            <a:pPr marL="0" indent="0">
              <a:buNone/>
            </a:pPr>
            <a:r>
              <a:rPr lang="cs-CZ" altLang="cs-CZ" sz="1800" b="1" dirty="0" smtClean="0">
                <a:solidFill>
                  <a:srgbClr val="9F2B2B"/>
                </a:solidFill>
              </a:rPr>
              <a:t>E</a:t>
            </a:r>
            <a:r>
              <a:rPr lang="cs-CZ" altLang="cs-CZ" sz="1800" b="1" baseline="-25000" dirty="0" smtClean="0">
                <a:solidFill>
                  <a:srgbClr val="9F2B2B"/>
                </a:solidFill>
              </a:rPr>
              <a:t>1</a:t>
            </a:r>
            <a:r>
              <a:rPr lang="cs-CZ" altLang="cs-CZ" sz="1800" b="1" dirty="0" smtClean="0">
                <a:solidFill>
                  <a:srgbClr val="9F2B2B"/>
                </a:solidFill>
              </a:rPr>
              <a:t>= 1/26.70 </a:t>
            </a:r>
            <a:r>
              <a:rPr lang="cs-CZ" altLang="cs-CZ" sz="1800" b="1" dirty="0">
                <a:solidFill>
                  <a:srgbClr val="9F2B2B"/>
                </a:solidFill>
              </a:rPr>
              <a:t>= </a:t>
            </a:r>
            <a:r>
              <a:rPr lang="cs-CZ" altLang="cs-CZ" sz="1800" b="1" dirty="0" smtClean="0">
                <a:solidFill>
                  <a:srgbClr val="9F2B2B"/>
                </a:solidFill>
              </a:rPr>
              <a:t>0.03745 </a:t>
            </a:r>
            <a:r>
              <a:rPr lang="cs-CZ" altLang="cs-CZ" sz="1800" b="1" dirty="0">
                <a:solidFill>
                  <a:srgbClr val="9F2B2B"/>
                </a:solidFill>
              </a:rPr>
              <a:t>EUR/CZK      </a:t>
            </a:r>
            <a:r>
              <a:rPr lang="cs-CZ" altLang="cs-CZ" sz="1800" b="1" dirty="0" smtClean="0">
                <a:solidFill>
                  <a:srgbClr val="9F2B2B"/>
                </a:solidFill>
              </a:rPr>
              <a:t>	CZK </a:t>
            </a:r>
            <a:r>
              <a:rPr lang="cs-CZ" altLang="cs-CZ" sz="1800" b="1" dirty="0" err="1" smtClean="0">
                <a:solidFill>
                  <a:srgbClr val="9F2B2B"/>
                </a:solidFill>
              </a:rPr>
              <a:t>depreciated</a:t>
            </a:r>
            <a:r>
              <a:rPr lang="cs-CZ" altLang="cs-CZ" sz="1800" b="1" dirty="0" smtClean="0">
                <a:solidFill>
                  <a:srgbClr val="9F2B2B"/>
                </a:solidFill>
              </a:rPr>
              <a:t> </a:t>
            </a:r>
            <a:r>
              <a:rPr lang="cs-CZ" altLang="cs-CZ" sz="1800" b="1" dirty="0" err="1" smtClean="0">
                <a:solidFill>
                  <a:srgbClr val="9F2B2B"/>
                </a:solidFill>
              </a:rPr>
              <a:t>against</a:t>
            </a:r>
            <a:r>
              <a:rPr lang="cs-CZ" altLang="cs-CZ" sz="1800" b="1" dirty="0" smtClean="0">
                <a:solidFill>
                  <a:srgbClr val="9F2B2B"/>
                </a:solidFill>
              </a:rPr>
              <a:t> EUR in -9.37 %.</a:t>
            </a:r>
            <a:endParaRPr lang="cs-CZ" altLang="cs-CZ" sz="1800" b="1" dirty="0">
              <a:solidFill>
                <a:srgbClr val="9F2B2B"/>
              </a:solidFill>
            </a:endParaRPr>
          </a:p>
          <a:p>
            <a:pPr marL="0" indent="0">
              <a:buNone/>
            </a:pPr>
            <a:endParaRPr lang="cs-CZ" altLang="cs-CZ" sz="2000" b="1" dirty="0" smtClean="0">
              <a:solidFill>
                <a:srgbClr val="9F2B2B"/>
              </a:solidFill>
            </a:endParaRPr>
          </a:p>
          <a:p>
            <a:pPr marL="0" indent="0">
              <a:buNone/>
            </a:pPr>
            <a:r>
              <a:rPr lang="cs-CZ" altLang="cs-CZ" sz="2000" b="1" dirty="0" smtClean="0">
                <a:solidFill>
                  <a:srgbClr val="9F2B2B"/>
                </a:solidFill>
              </a:rPr>
              <a:t> </a:t>
            </a:r>
          </a:p>
          <a:p>
            <a:pPr marL="0" indent="0">
              <a:buNone/>
            </a:pPr>
            <a:endParaRPr lang="cs-CZ" altLang="cs-CZ" sz="20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cs-CZ" altLang="cs-CZ" sz="2000" b="1" dirty="0" smtClean="0">
              <a:solidFill>
                <a:srgbClr val="00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 smtClean="0">
                <a:solidFill>
                  <a:srgbClr val="307871"/>
                </a:solidFill>
              </a:rPr>
              <a:t>Questions</a:t>
            </a:r>
            <a:r>
              <a:rPr lang="cs-CZ" b="1" dirty="0" smtClean="0">
                <a:solidFill>
                  <a:srgbClr val="307871"/>
                </a:solidFill>
              </a:rPr>
              <a:t> and </a:t>
            </a:r>
            <a:r>
              <a:rPr lang="cs-CZ" b="1" dirty="0" err="1" smtClean="0">
                <a:solidFill>
                  <a:srgbClr val="307871"/>
                </a:solidFill>
              </a:rPr>
              <a:t>Applications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 smtClean="0">
                <a:solidFill>
                  <a:srgbClr val="307871"/>
                </a:solidFill>
              </a:rPr>
              <a:t>Spot transactions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Purchase of foreign exchange, with delivery and payment between banks to take place, normally, on the second following business day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The date of settlement is referred to as the value date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Forward transactions (outright forward)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Requires delivery at a future value date of a specified amount of one currency for a specified amount of another currency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The exchange rate is established at the time of the agreement, but payment and delivery are not required until maturity (several standard maturity dates)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Swap transactions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Simultaneous purchase and sale of a given amount of foreign exchange for two different value dates with the same counterparty</a:t>
            </a:r>
          </a:p>
          <a:p>
            <a:pPr marL="457200" lvl="1" indent="0">
              <a:buNone/>
            </a:pPr>
            <a:endParaRPr lang="en-US" altLang="cs-CZ" sz="16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Main </a:t>
            </a:r>
            <a:r>
              <a:rPr lang="cs-CZ" b="1" dirty="0" smtClean="0">
                <a:solidFill>
                  <a:srgbClr val="307871"/>
                </a:solidFill>
              </a:rPr>
              <a:t>I</a:t>
            </a:r>
            <a:r>
              <a:rPr lang="en-US" b="1" dirty="0" err="1" smtClean="0">
                <a:solidFill>
                  <a:srgbClr val="307871"/>
                </a:solidFill>
              </a:rPr>
              <a:t>nstruments</a:t>
            </a:r>
            <a:r>
              <a:rPr lang="en-US" b="1" dirty="0" smtClean="0">
                <a:solidFill>
                  <a:srgbClr val="307871"/>
                </a:solidFill>
              </a:rPr>
              <a:t> on the FX </a:t>
            </a:r>
            <a:r>
              <a:rPr lang="cs-CZ" b="1" dirty="0" smtClean="0">
                <a:solidFill>
                  <a:srgbClr val="307871"/>
                </a:solidFill>
              </a:rPr>
              <a:t>M</a:t>
            </a:r>
            <a:r>
              <a:rPr lang="en-US" b="1" dirty="0" err="1" smtClean="0">
                <a:solidFill>
                  <a:srgbClr val="307871"/>
                </a:solidFill>
              </a:rPr>
              <a:t>arket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 smtClean="0">
                <a:solidFill>
                  <a:srgbClr val="307871"/>
                </a:solidFill>
              </a:rPr>
              <a:t>Market size is USD </a:t>
            </a:r>
            <a:r>
              <a:rPr lang="cs-CZ" altLang="cs-CZ" sz="2000" dirty="0" smtClean="0">
                <a:solidFill>
                  <a:srgbClr val="307871"/>
                </a:solidFill>
              </a:rPr>
              <a:t>6</a:t>
            </a:r>
            <a:r>
              <a:rPr lang="en-US" altLang="cs-CZ" sz="2000" dirty="0" smtClean="0">
                <a:solidFill>
                  <a:srgbClr val="307871"/>
                </a:solidFill>
              </a:rPr>
              <a:t> </a:t>
            </a:r>
            <a:r>
              <a:rPr lang="en-US" altLang="cs-CZ" sz="2000" dirty="0" smtClean="0">
                <a:solidFill>
                  <a:srgbClr val="307871"/>
                </a:solidFill>
              </a:rPr>
              <a:t>trillion daily and the U.S. dollar is the most important currency on the foreign exchange market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Most of trades on the wholesale market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The most commonly traded currency pairs are EUR/USD and USD/JPY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FX market is a global market with no specific location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Several financial </a:t>
            </a:r>
            <a:r>
              <a:rPr lang="en-US" altLang="cs-CZ" sz="1600" dirty="0" err="1" smtClean="0">
                <a:solidFill>
                  <a:srgbClr val="307871"/>
                </a:solidFill>
              </a:rPr>
              <a:t>centres</a:t>
            </a:r>
            <a:r>
              <a:rPr lang="en-US" altLang="cs-CZ" sz="1600" dirty="0" smtClean="0">
                <a:solidFill>
                  <a:srgbClr val="307871"/>
                </a:solidFill>
              </a:rPr>
              <a:t> where most of trading is done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Trading 24 hours a day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Market activity first heightens when Europe and  Asia are open and again when Europe and the United States are open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FX market never sleeps…</a:t>
            </a:r>
            <a:endParaRPr lang="en-US" altLang="cs-CZ" sz="1600" dirty="0">
              <a:solidFill>
                <a:srgbClr val="307871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704856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Size, </a:t>
            </a:r>
            <a:r>
              <a:rPr lang="cs-CZ" b="1" dirty="0" smtClean="0">
                <a:solidFill>
                  <a:srgbClr val="307871"/>
                </a:solidFill>
              </a:rPr>
              <a:t>C</a:t>
            </a:r>
            <a:r>
              <a:rPr lang="en-US" b="1" dirty="0" err="1" smtClean="0">
                <a:solidFill>
                  <a:srgbClr val="307871"/>
                </a:solidFill>
              </a:rPr>
              <a:t>omposition</a:t>
            </a:r>
            <a:r>
              <a:rPr lang="en-US" b="1" dirty="0" smtClean="0">
                <a:solidFill>
                  <a:srgbClr val="307871"/>
                </a:solidFill>
              </a:rPr>
              <a:t> and </a:t>
            </a:r>
            <a:r>
              <a:rPr lang="cs-CZ" b="1" dirty="0" smtClean="0">
                <a:solidFill>
                  <a:srgbClr val="307871"/>
                </a:solidFill>
              </a:rPr>
              <a:t>L</a:t>
            </a:r>
            <a:r>
              <a:rPr lang="en-US" b="1" dirty="0" err="1" smtClean="0">
                <a:solidFill>
                  <a:srgbClr val="307871"/>
                </a:solidFill>
              </a:rPr>
              <a:t>ocation</a:t>
            </a:r>
            <a:r>
              <a:rPr lang="en-US" b="1" dirty="0" smtClean="0">
                <a:solidFill>
                  <a:srgbClr val="307871"/>
                </a:solidFill>
              </a:rPr>
              <a:t> of the FX </a:t>
            </a:r>
            <a:r>
              <a:rPr lang="cs-CZ" b="1" dirty="0" smtClean="0">
                <a:solidFill>
                  <a:srgbClr val="307871"/>
                </a:solidFill>
              </a:rPr>
              <a:t>M</a:t>
            </a:r>
            <a:r>
              <a:rPr lang="en-US" b="1" dirty="0" err="1" smtClean="0">
                <a:solidFill>
                  <a:srgbClr val="307871"/>
                </a:solidFill>
              </a:rPr>
              <a:t>arket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 smtClean="0">
                <a:solidFill>
                  <a:srgbClr val="307871"/>
                </a:solidFill>
              </a:rPr>
              <a:t>The simplest FX instrument for immediate exchange of funds and execution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Pricing on the spot market is by the actual demand and supply of the currency in the market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Spot exchange rate movements are highly </a:t>
            </a:r>
            <a:r>
              <a:rPr lang="en-US" altLang="cs-CZ" sz="2000" dirty="0" err="1" smtClean="0">
                <a:solidFill>
                  <a:srgbClr val="307871"/>
                </a:solidFill>
              </a:rPr>
              <a:t>impredictable</a:t>
            </a:r>
            <a:r>
              <a:rPr lang="en-US" altLang="cs-CZ" sz="2000" dirty="0" smtClean="0">
                <a:solidFill>
                  <a:srgbClr val="307871"/>
                </a:solidFill>
              </a:rPr>
              <a:t> even during a single trading day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Relying solely on spot trading may be risky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Standard size of one trade is about USD 10 mil.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Trading is very fast and hectic, the stakes are high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Trading jargon widely used among traders to make communication as short and efficient as possible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Spot FX </a:t>
            </a:r>
            <a:r>
              <a:rPr lang="cs-CZ" b="1" dirty="0" smtClean="0">
                <a:solidFill>
                  <a:srgbClr val="307871"/>
                </a:solidFill>
              </a:rPr>
              <a:t>T</a:t>
            </a:r>
            <a:r>
              <a:rPr lang="en-US" b="1" dirty="0" err="1" smtClean="0">
                <a:solidFill>
                  <a:srgbClr val="307871"/>
                </a:solidFill>
              </a:rPr>
              <a:t>rading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 smtClean="0">
                <a:solidFill>
                  <a:srgbClr val="307871"/>
                </a:solidFill>
              </a:rPr>
              <a:t>Contract settled today for future delivery/receipt of foreign exchange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Agree today on price (forward exchange rate) and quantity (size of the trade) and settlement at fixed future date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Most typical are 30-day, 60-day, 90-day, 180-day, 360-day deliveries</a:t>
            </a:r>
          </a:p>
          <a:p>
            <a:pPr lvl="1"/>
            <a:endParaRPr lang="en-US" altLang="cs-CZ" sz="1600" dirty="0" smtClean="0">
              <a:solidFill>
                <a:srgbClr val="307871"/>
              </a:solidFill>
            </a:endParaRP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Forward rates are typically quoted in terms of points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It is not a foreign exchange rate as such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Rather, it is the difference between the forward rate and the spot rate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Forward rate – spot rate = swap exchange rate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Forward &gt; spot : currency is trading at forward premium (is more expensive in future)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Forward &lt; spot : currency is trading at forward discount (is cheaper in future)</a:t>
            </a:r>
          </a:p>
          <a:p>
            <a:endParaRPr lang="en-US" altLang="cs-CZ" sz="2000" dirty="0" smtClean="0">
              <a:solidFill>
                <a:srgbClr val="000000"/>
              </a:solidFill>
            </a:endParaRPr>
          </a:p>
          <a:p>
            <a:pPr lvl="1"/>
            <a:endParaRPr lang="en-US" altLang="cs-CZ" sz="1600" dirty="0" smtClean="0">
              <a:solidFill>
                <a:srgbClr val="00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Forward FX </a:t>
            </a:r>
            <a:r>
              <a:rPr lang="cs-CZ" b="1" dirty="0" smtClean="0">
                <a:solidFill>
                  <a:srgbClr val="307871"/>
                </a:solidFill>
              </a:rPr>
              <a:t>C</a:t>
            </a:r>
            <a:r>
              <a:rPr lang="en-US" b="1" dirty="0" err="1" smtClean="0">
                <a:solidFill>
                  <a:srgbClr val="307871"/>
                </a:solidFill>
              </a:rPr>
              <a:t>ontracts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Quotation of the </a:t>
            </a:r>
            <a:r>
              <a:rPr lang="cs-CZ" b="1" dirty="0" smtClean="0">
                <a:solidFill>
                  <a:srgbClr val="307871"/>
                </a:solidFill>
              </a:rPr>
              <a:t>F</a:t>
            </a:r>
            <a:r>
              <a:rPr lang="en-US" b="1" dirty="0" err="1" smtClean="0">
                <a:solidFill>
                  <a:srgbClr val="307871"/>
                </a:solidFill>
              </a:rPr>
              <a:t>orward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E</a:t>
            </a:r>
            <a:r>
              <a:rPr lang="en-US" b="1" dirty="0" err="1" smtClean="0">
                <a:solidFill>
                  <a:srgbClr val="307871"/>
                </a:solidFill>
              </a:rPr>
              <a:t>xchange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R</a:t>
            </a:r>
            <a:r>
              <a:rPr lang="en-US" b="1" dirty="0" smtClean="0">
                <a:solidFill>
                  <a:srgbClr val="307871"/>
                </a:solidFill>
              </a:rPr>
              <a:t>ate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83" y="927255"/>
            <a:ext cx="7892619" cy="185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887924" y="1567774"/>
            <a:ext cx="1296144" cy="360040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5487071" y="1766576"/>
            <a:ext cx="1368152" cy="369746"/>
          </a:xfrm>
          <a:prstGeom prst="ellipse">
            <a:avLst/>
          </a:prstGeom>
          <a:noFill/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323528" y="2772145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cs-CZ" sz="2000" dirty="0" smtClean="0">
                <a:solidFill>
                  <a:srgbClr val="307871"/>
                </a:solidFill>
              </a:rPr>
              <a:t>Add the premium to the spot rate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If the bid-ask combination in swap rate is smaller-bigger number</a:t>
            </a:r>
            <a:endParaRPr lang="en-US" altLang="cs-CZ" sz="1200" dirty="0" smtClean="0">
              <a:solidFill>
                <a:srgbClr val="307871"/>
              </a:solidFill>
            </a:endParaRP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Deduct the discount from the spot rate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If the bid-ask combination in swap rate is bigger-smaller number</a:t>
            </a:r>
          </a:p>
          <a:p>
            <a:pPr lvl="1"/>
            <a:endParaRPr lang="en-US" altLang="cs-CZ" sz="1600" dirty="0">
              <a:solidFill>
                <a:srgbClr val="000000"/>
              </a:solidFill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4155439" y="1938629"/>
            <a:ext cx="316292" cy="1092504"/>
          </a:xfrm>
          <a:prstGeom prst="line">
            <a:avLst/>
          </a:prstGeom>
          <a:ln w="254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cs-CZ"/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 flipV="1">
            <a:off x="4716016" y="2136322"/>
            <a:ext cx="1440160" cy="1499516"/>
          </a:xfrm>
          <a:prstGeom prst="line">
            <a:avLst/>
          </a:prstGeom>
          <a:ln w="25400"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40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Forward </a:t>
            </a:r>
            <a:r>
              <a:rPr lang="cs-CZ" b="1" dirty="0" smtClean="0">
                <a:solidFill>
                  <a:srgbClr val="307871"/>
                </a:solidFill>
              </a:rPr>
              <a:t>P</a:t>
            </a:r>
            <a:r>
              <a:rPr lang="en-US" b="1" dirty="0" err="1" smtClean="0">
                <a:solidFill>
                  <a:srgbClr val="307871"/>
                </a:solidFill>
              </a:rPr>
              <a:t>remium</a:t>
            </a:r>
            <a:r>
              <a:rPr lang="en-US" b="1" dirty="0" smtClean="0">
                <a:solidFill>
                  <a:srgbClr val="307871"/>
                </a:solidFill>
              </a:rPr>
              <a:t> / </a:t>
            </a:r>
            <a:r>
              <a:rPr lang="cs-CZ" b="1" dirty="0" smtClean="0">
                <a:solidFill>
                  <a:srgbClr val="307871"/>
                </a:solidFill>
              </a:rPr>
              <a:t>D</a:t>
            </a:r>
            <a:r>
              <a:rPr lang="en-US" b="1" dirty="0" err="1" smtClean="0">
                <a:solidFill>
                  <a:srgbClr val="307871"/>
                </a:solidFill>
              </a:rPr>
              <a:t>iscount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395536" y="1059582"/>
            <a:ext cx="8280920" cy="3024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cs-CZ" sz="2000" dirty="0" smtClean="0">
                <a:solidFill>
                  <a:srgbClr val="307871"/>
                </a:solidFill>
              </a:rPr>
              <a:t>The forward premium or discount is the difference between the forward exchange rate and the spot exchange rate, expressed as a percentage of the spot rate</a:t>
            </a: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It is a standard to present the premium or discount annualized</a:t>
            </a:r>
          </a:p>
          <a:p>
            <a:endParaRPr lang="en-US" altLang="cs-CZ" sz="2000" dirty="0" smtClean="0">
              <a:solidFill>
                <a:srgbClr val="307871"/>
              </a:solidFill>
            </a:endParaRPr>
          </a:p>
          <a:p>
            <a:endParaRPr lang="en-US" altLang="cs-CZ" sz="2000" dirty="0" smtClean="0">
              <a:solidFill>
                <a:srgbClr val="307871"/>
              </a:solidFill>
            </a:endParaRPr>
          </a:p>
          <a:p>
            <a:endParaRPr lang="en-US" altLang="cs-CZ" sz="2000" dirty="0" smtClean="0">
              <a:solidFill>
                <a:srgbClr val="307871"/>
              </a:solidFill>
            </a:endParaRPr>
          </a:p>
          <a:p>
            <a:pPr marL="400050" lvl="1" indent="0">
              <a:buNone/>
            </a:pPr>
            <a:r>
              <a:rPr lang="en-US" altLang="cs-CZ" sz="1800" i="1" dirty="0" err="1" smtClean="0">
                <a:solidFill>
                  <a:srgbClr val="307871"/>
                </a:solidFill>
              </a:rPr>
              <a:t>F</a:t>
            </a:r>
            <a:r>
              <a:rPr lang="en-US" altLang="cs-CZ" sz="1800" i="1" baseline="-25000" dirty="0" err="1" smtClean="0">
                <a:solidFill>
                  <a:srgbClr val="307871"/>
                </a:solidFill>
              </a:rPr>
              <a:t>n</a:t>
            </a:r>
            <a:r>
              <a:rPr lang="en-US" altLang="cs-CZ" sz="1800" i="1" baseline="-25000" dirty="0" smtClean="0">
                <a:solidFill>
                  <a:srgbClr val="307871"/>
                </a:solidFill>
              </a:rPr>
              <a:t> </a:t>
            </a:r>
            <a:r>
              <a:rPr lang="en-US" altLang="cs-CZ" sz="1800" i="1" dirty="0" smtClean="0">
                <a:solidFill>
                  <a:srgbClr val="307871"/>
                </a:solidFill>
              </a:rPr>
              <a:t>= forward exchange rate</a:t>
            </a:r>
          </a:p>
          <a:p>
            <a:pPr marL="400050" lvl="1" indent="0">
              <a:buNone/>
            </a:pPr>
            <a:r>
              <a:rPr lang="en-US" altLang="cs-CZ" sz="1800" i="1" dirty="0" smtClean="0">
                <a:solidFill>
                  <a:srgbClr val="307871"/>
                </a:solidFill>
              </a:rPr>
              <a:t>S = spot exchange rate</a:t>
            </a:r>
          </a:p>
          <a:p>
            <a:pPr marL="400050" lvl="1" indent="0">
              <a:buNone/>
            </a:pPr>
            <a:r>
              <a:rPr lang="en-US" altLang="cs-CZ" sz="1800" i="1" dirty="0" smtClean="0">
                <a:solidFill>
                  <a:srgbClr val="307871"/>
                </a:solidFill>
              </a:rPr>
              <a:t>n = number of days in the forward contract (delivery period)</a:t>
            </a:r>
          </a:p>
          <a:p>
            <a:endParaRPr lang="en-US" altLang="cs-CZ" sz="2000" dirty="0" smtClean="0">
              <a:solidFill>
                <a:srgbClr val="000000"/>
              </a:solidFill>
            </a:endParaRPr>
          </a:p>
          <a:p>
            <a:pPr lvl="1"/>
            <a:endParaRPr lang="en-US" altLang="cs-CZ" sz="1600" dirty="0" smtClean="0">
              <a:solidFill>
                <a:srgbClr val="000000"/>
              </a:solidFill>
            </a:endParaRPr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/>
          </p:nvPr>
        </p:nvGraphicFramePr>
        <p:xfrm>
          <a:off x="827584" y="2661393"/>
          <a:ext cx="3672408" cy="774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Rovnice" r:id="rId5" imgW="1866600" imgH="393480" progId="Equation.3">
                  <p:embed/>
                </p:oleObj>
              </mc:Choice>
              <mc:Fallback>
                <p:oleObj name="Rovnice" r:id="rId5" imgW="18666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2661393"/>
                        <a:ext cx="3672408" cy="774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13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059582"/>
            <a:ext cx="8928992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cs-CZ" sz="1600" b="1" dirty="0">
                <a:solidFill>
                  <a:srgbClr val="307871"/>
                </a:solidFill>
              </a:rPr>
              <a:t>Calculate </a:t>
            </a:r>
            <a:r>
              <a:rPr lang="cs-CZ" altLang="cs-CZ" sz="1600" b="1" dirty="0" smtClean="0">
                <a:solidFill>
                  <a:srgbClr val="307871"/>
                </a:solidFill>
              </a:rPr>
              <a:t>forward </a:t>
            </a:r>
            <a:r>
              <a:rPr lang="cs-CZ" altLang="cs-CZ" sz="1600" b="1" dirty="0" err="1" smtClean="0">
                <a:solidFill>
                  <a:srgbClr val="307871"/>
                </a:solidFill>
              </a:rPr>
              <a:t>exchange</a:t>
            </a:r>
            <a:r>
              <a:rPr lang="cs-CZ" altLang="cs-CZ" sz="16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1600" b="1" dirty="0" err="1" smtClean="0">
                <a:solidFill>
                  <a:srgbClr val="307871"/>
                </a:solidFill>
              </a:rPr>
              <a:t>rates</a:t>
            </a:r>
            <a:r>
              <a:rPr lang="cs-CZ" altLang="cs-CZ" sz="16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1600" b="1" dirty="0" smtClean="0">
                <a:solidFill>
                  <a:srgbClr val="307871"/>
                </a:solidFill>
              </a:rPr>
              <a:t>for </a:t>
            </a:r>
            <a:r>
              <a:rPr lang="en-US" altLang="cs-CZ" sz="1600" b="1" dirty="0">
                <a:solidFill>
                  <a:srgbClr val="307871"/>
                </a:solidFill>
              </a:rPr>
              <a:t>all maturity if you know the </a:t>
            </a:r>
            <a:r>
              <a:rPr lang="en-US" altLang="cs-CZ" sz="1600" b="1" dirty="0" smtClean="0">
                <a:solidFill>
                  <a:srgbClr val="307871"/>
                </a:solidFill>
              </a:rPr>
              <a:t>spot </a:t>
            </a:r>
            <a:r>
              <a:rPr lang="cs-CZ" altLang="cs-CZ" sz="1600" b="1" dirty="0" err="1" smtClean="0">
                <a:solidFill>
                  <a:srgbClr val="307871"/>
                </a:solidFill>
              </a:rPr>
              <a:t>exchange</a:t>
            </a:r>
            <a:r>
              <a:rPr lang="cs-CZ" altLang="cs-CZ" sz="16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1600" b="1" dirty="0" smtClean="0">
                <a:solidFill>
                  <a:srgbClr val="307871"/>
                </a:solidFill>
              </a:rPr>
              <a:t>rate </a:t>
            </a:r>
            <a:r>
              <a:rPr lang="en-US" altLang="cs-CZ" sz="1600" b="1" dirty="0">
                <a:solidFill>
                  <a:srgbClr val="307871"/>
                </a:solidFill>
              </a:rPr>
              <a:t>and the </a:t>
            </a:r>
            <a:r>
              <a:rPr lang="en-US" altLang="cs-CZ" sz="1600" b="1" dirty="0" smtClean="0">
                <a:solidFill>
                  <a:srgbClr val="307871"/>
                </a:solidFill>
              </a:rPr>
              <a:t>quote</a:t>
            </a:r>
            <a:r>
              <a:rPr lang="cs-CZ" altLang="cs-CZ" sz="1600" b="1" dirty="0" smtClean="0">
                <a:solidFill>
                  <a:srgbClr val="307871"/>
                </a:solidFill>
              </a:rPr>
              <a:t>d</a:t>
            </a:r>
            <a:r>
              <a:rPr lang="en-US" altLang="cs-CZ" sz="1600" b="1" dirty="0" smtClean="0">
                <a:solidFill>
                  <a:srgbClr val="307871"/>
                </a:solidFill>
              </a:rPr>
              <a:t> swap</a:t>
            </a:r>
            <a:r>
              <a:rPr lang="cs-CZ" altLang="cs-CZ" sz="1600" b="1" dirty="0" smtClean="0">
                <a:solidFill>
                  <a:srgbClr val="307871"/>
                </a:solidFill>
              </a:rPr>
              <a:t>s. </a:t>
            </a:r>
            <a:r>
              <a:rPr lang="cs-CZ" altLang="cs-CZ" sz="1600" b="1" dirty="0" err="1" smtClean="0">
                <a:solidFill>
                  <a:srgbClr val="307871"/>
                </a:solidFill>
              </a:rPr>
              <a:t>Calculate</a:t>
            </a:r>
            <a:r>
              <a:rPr lang="cs-CZ" altLang="cs-CZ" sz="16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1600" b="1" dirty="0" err="1" smtClean="0">
                <a:solidFill>
                  <a:srgbClr val="307871"/>
                </a:solidFill>
              </a:rPr>
              <a:t>also</a:t>
            </a:r>
            <a:r>
              <a:rPr lang="cs-CZ" altLang="cs-CZ" sz="16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1600" b="1" dirty="0" smtClean="0">
                <a:solidFill>
                  <a:srgbClr val="307871"/>
                </a:solidFill>
              </a:rPr>
              <a:t>the </a:t>
            </a:r>
            <a:r>
              <a:rPr lang="en-US" altLang="cs-CZ" sz="1600" b="1" dirty="0">
                <a:solidFill>
                  <a:srgbClr val="307871"/>
                </a:solidFill>
              </a:rPr>
              <a:t>percentage </a:t>
            </a:r>
            <a:r>
              <a:rPr lang="en-US" altLang="cs-CZ" sz="1600" b="1" dirty="0" err="1">
                <a:solidFill>
                  <a:srgbClr val="307871"/>
                </a:solidFill>
              </a:rPr>
              <a:t>annualised</a:t>
            </a:r>
            <a:r>
              <a:rPr lang="en-US" altLang="cs-CZ" sz="1600" b="1" dirty="0">
                <a:solidFill>
                  <a:srgbClr val="307871"/>
                </a:solidFill>
              </a:rPr>
              <a:t> premium or USD discount</a:t>
            </a:r>
            <a:r>
              <a:rPr lang="en-US" altLang="cs-CZ" sz="1600" b="1" dirty="0" smtClean="0">
                <a:solidFill>
                  <a:srgbClr val="307871"/>
                </a:solidFill>
              </a:rPr>
              <a:t>.</a:t>
            </a:r>
            <a:endParaRPr lang="cs-CZ" altLang="cs-CZ" sz="1600" b="1" dirty="0" smtClean="0">
              <a:solidFill>
                <a:srgbClr val="307871"/>
              </a:solidFill>
            </a:endParaRPr>
          </a:p>
          <a:p>
            <a:pPr marL="0" indent="0">
              <a:buNone/>
            </a:pPr>
            <a:endParaRPr lang="cs-CZ" altLang="cs-CZ" sz="2000" b="1" dirty="0" smtClean="0">
              <a:solidFill>
                <a:srgbClr val="00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 smtClean="0">
                <a:solidFill>
                  <a:srgbClr val="307871"/>
                </a:solidFill>
              </a:rPr>
              <a:t>Questions</a:t>
            </a:r>
            <a:r>
              <a:rPr lang="cs-CZ" b="1" dirty="0" smtClean="0">
                <a:solidFill>
                  <a:srgbClr val="307871"/>
                </a:solidFill>
              </a:rPr>
              <a:t> and </a:t>
            </a:r>
            <a:r>
              <a:rPr lang="cs-CZ" b="1" dirty="0" err="1" smtClean="0">
                <a:solidFill>
                  <a:srgbClr val="307871"/>
                </a:solidFill>
              </a:rPr>
              <a:t>Applications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12988" t="34600" r="12201" b="31800"/>
          <a:stretch/>
        </p:blipFill>
        <p:spPr>
          <a:xfrm>
            <a:off x="179512" y="1930781"/>
            <a:ext cx="8807865" cy="22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2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1059582"/>
            <a:ext cx="8928992" cy="302433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cs-CZ" sz="1600" b="1" dirty="0">
                <a:solidFill>
                  <a:srgbClr val="307871"/>
                </a:solidFill>
              </a:rPr>
              <a:t>Calculate </a:t>
            </a:r>
            <a:r>
              <a:rPr lang="cs-CZ" altLang="cs-CZ" sz="1600" b="1" dirty="0" smtClean="0">
                <a:solidFill>
                  <a:srgbClr val="307871"/>
                </a:solidFill>
              </a:rPr>
              <a:t>forward </a:t>
            </a:r>
            <a:r>
              <a:rPr lang="cs-CZ" altLang="cs-CZ" sz="1600" b="1" dirty="0" err="1" smtClean="0">
                <a:solidFill>
                  <a:srgbClr val="307871"/>
                </a:solidFill>
              </a:rPr>
              <a:t>exchange</a:t>
            </a:r>
            <a:r>
              <a:rPr lang="cs-CZ" altLang="cs-CZ" sz="16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1600" b="1" dirty="0" err="1" smtClean="0">
                <a:solidFill>
                  <a:srgbClr val="307871"/>
                </a:solidFill>
              </a:rPr>
              <a:t>rates</a:t>
            </a:r>
            <a:r>
              <a:rPr lang="cs-CZ" altLang="cs-CZ" sz="16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1600" b="1" dirty="0" smtClean="0">
                <a:solidFill>
                  <a:srgbClr val="307871"/>
                </a:solidFill>
              </a:rPr>
              <a:t>for </a:t>
            </a:r>
            <a:r>
              <a:rPr lang="en-US" altLang="cs-CZ" sz="1600" b="1" dirty="0">
                <a:solidFill>
                  <a:srgbClr val="307871"/>
                </a:solidFill>
              </a:rPr>
              <a:t>all maturity if you know the </a:t>
            </a:r>
            <a:r>
              <a:rPr lang="en-US" altLang="cs-CZ" sz="1600" b="1" dirty="0" smtClean="0">
                <a:solidFill>
                  <a:srgbClr val="307871"/>
                </a:solidFill>
              </a:rPr>
              <a:t>spot </a:t>
            </a:r>
            <a:r>
              <a:rPr lang="cs-CZ" altLang="cs-CZ" sz="1600" b="1" dirty="0" err="1" smtClean="0">
                <a:solidFill>
                  <a:srgbClr val="307871"/>
                </a:solidFill>
              </a:rPr>
              <a:t>exchange</a:t>
            </a:r>
            <a:r>
              <a:rPr lang="cs-CZ" altLang="cs-CZ" sz="16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1600" b="1" dirty="0" smtClean="0">
                <a:solidFill>
                  <a:srgbClr val="307871"/>
                </a:solidFill>
              </a:rPr>
              <a:t>rate </a:t>
            </a:r>
            <a:r>
              <a:rPr lang="en-US" altLang="cs-CZ" sz="1600" b="1" dirty="0">
                <a:solidFill>
                  <a:srgbClr val="307871"/>
                </a:solidFill>
              </a:rPr>
              <a:t>and the </a:t>
            </a:r>
            <a:r>
              <a:rPr lang="en-US" altLang="cs-CZ" sz="1600" b="1" dirty="0" smtClean="0">
                <a:solidFill>
                  <a:srgbClr val="307871"/>
                </a:solidFill>
              </a:rPr>
              <a:t>quote</a:t>
            </a:r>
            <a:r>
              <a:rPr lang="cs-CZ" altLang="cs-CZ" sz="1600" b="1" dirty="0" smtClean="0">
                <a:solidFill>
                  <a:srgbClr val="307871"/>
                </a:solidFill>
              </a:rPr>
              <a:t>d</a:t>
            </a:r>
            <a:r>
              <a:rPr lang="en-US" altLang="cs-CZ" sz="1600" b="1" dirty="0" smtClean="0">
                <a:solidFill>
                  <a:srgbClr val="307871"/>
                </a:solidFill>
              </a:rPr>
              <a:t> swap</a:t>
            </a:r>
            <a:r>
              <a:rPr lang="cs-CZ" altLang="cs-CZ" sz="1600" b="1" dirty="0" smtClean="0">
                <a:solidFill>
                  <a:srgbClr val="307871"/>
                </a:solidFill>
              </a:rPr>
              <a:t>s. </a:t>
            </a:r>
            <a:r>
              <a:rPr lang="cs-CZ" altLang="cs-CZ" sz="1600" b="1" dirty="0" err="1" smtClean="0">
                <a:solidFill>
                  <a:srgbClr val="307871"/>
                </a:solidFill>
              </a:rPr>
              <a:t>Calculate</a:t>
            </a:r>
            <a:r>
              <a:rPr lang="cs-CZ" altLang="cs-CZ" sz="1600" b="1" dirty="0" smtClean="0">
                <a:solidFill>
                  <a:srgbClr val="307871"/>
                </a:solidFill>
              </a:rPr>
              <a:t> </a:t>
            </a:r>
            <a:r>
              <a:rPr lang="cs-CZ" altLang="cs-CZ" sz="1600" b="1" dirty="0" err="1" smtClean="0">
                <a:solidFill>
                  <a:srgbClr val="307871"/>
                </a:solidFill>
              </a:rPr>
              <a:t>also</a:t>
            </a:r>
            <a:r>
              <a:rPr lang="cs-CZ" altLang="cs-CZ" sz="1600" b="1" dirty="0" smtClean="0">
                <a:solidFill>
                  <a:srgbClr val="307871"/>
                </a:solidFill>
              </a:rPr>
              <a:t> </a:t>
            </a:r>
            <a:r>
              <a:rPr lang="en-US" altLang="cs-CZ" sz="1600" b="1" dirty="0" smtClean="0">
                <a:solidFill>
                  <a:srgbClr val="307871"/>
                </a:solidFill>
              </a:rPr>
              <a:t>the </a:t>
            </a:r>
            <a:r>
              <a:rPr lang="en-US" altLang="cs-CZ" sz="1600" b="1" dirty="0">
                <a:solidFill>
                  <a:srgbClr val="307871"/>
                </a:solidFill>
              </a:rPr>
              <a:t>percentage </a:t>
            </a:r>
            <a:r>
              <a:rPr lang="en-US" altLang="cs-CZ" sz="1600" b="1" dirty="0" err="1">
                <a:solidFill>
                  <a:srgbClr val="307871"/>
                </a:solidFill>
              </a:rPr>
              <a:t>annualised</a:t>
            </a:r>
            <a:r>
              <a:rPr lang="en-US" altLang="cs-CZ" sz="1600" b="1" dirty="0">
                <a:solidFill>
                  <a:srgbClr val="307871"/>
                </a:solidFill>
              </a:rPr>
              <a:t> premium or USD discount</a:t>
            </a:r>
            <a:r>
              <a:rPr lang="en-US" altLang="cs-CZ" sz="1600" b="1" dirty="0" smtClean="0">
                <a:solidFill>
                  <a:srgbClr val="307871"/>
                </a:solidFill>
              </a:rPr>
              <a:t>.</a:t>
            </a:r>
            <a:endParaRPr lang="cs-CZ" altLang="cs-CZ" sz="1600" b="1" dirty="0" smtClean="0">
              <a:solidFill>
                <a:srgbClr val="307871"/>
              </a:solidFill>
            </a:endParaRPr>
          </a:p>
          <a:p>
            <a:pPr marL="0" indent="0">
              <a:buNone/>
            </a:pPr>
            <a:endParaRPr lang="cs-CZ" altLang="cs-CZ" sz="2000" b="1" dirty="0" smtClean="0">
              <a:solidFill>
                <a:srgbClr val="00000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cs-CZ" b="1" dirty="0" err="1" smtClean="0">
                <a:solidFill>
                  <a:srgbClr val="307871"/>
                </a:solidFill>
              </a:rPr>
              <a:t>Questions</a:t>
            </a:r>
            <a:r>
              <a:rPr lang="cs-CZ" b="1" dirty="0" smtClean="0">
                <a:solidFill>
                  <a:srgbClr val="307871"/>
                </a:solidFill>
              </a:rPr>
              <a:t> and </a:t>
            </a:r>
            <a:r>
              <a:rPr lang="cs-CZ" b="1" dirty="0" err="1" smtClean="0">
                <a:solidFill>
                  <a:srgbClr val="307871"/>
                </a:solidFill>
              </a:rPr>
              <a:t>Applications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12988" t="34600" r="11414" b="33200"/>
          <a:stretch/>
        </p:blipFill>
        <p:spPr>
          <a:xfrm>
            <a:off x="206096" y="2051508"/>
            <a:ext cx="8716099" cy="208823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295585" y="255033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</a:rPr>
              <a:t>&lt;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295585" y="2792422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</a:rPr>
              <a:t>&lt;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295585" y="304909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</a:rPr>
              <a:t>&lt;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95585" y="327321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</a:rPr>
              <a:t>&lt;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295585" y="38066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</a:rPr>
              <a:t>&lt;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310767" y="355120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9F2B2B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13328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0825" y="1059582"/>
            <a:ext cx="86868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4000" b="1" i="1" dirty="0" smtClean="0">
                <a:solidFill>
                  <a:srgbClr val="00544D"/>
                </a:solidFill>
                <a:latin typeface="+mj-lt"/>
              </a:rPr>
              <a:t>THANK YOU FOR YOUR ATTENTION</a:t>
            </a:r>
            <a:r>
              <a:rPr lang="cs-CZ" altLang="cs-CZ" sz="4000" b="1" i="1" dirty="0" smtClean="0">
                <a:solidFill>
                  <a:srgbClr val="00544D"/>
                </a:solidFill>
                <a:latin typeface="Arial" panose="020B0604020202020204" pitchFamily="34" charset="0"/>
              </a:rPr>
              <a:t/>
            </a:r>
            <a:br>
              <a:rPr lang="cs-CZ" altLang="cs-CZ" sz="4000" b="1" i="1" dirty="0" smtClean="0">
                <a:solidFill>
                  <a:srgbClr val="00544D"/>
                </a:solidFill>
                <a:latin typeface="Arial" panose="020B0604020202020204" pitchFamily="34" charset="0"/>
              </a:rPr>
            </a:br>
            <a:r>
              <a:rPr lang="cs-CZ" altLang="cs-CZ" sz="4000" b="1" i="1" dirty="0" smtClean="0">
                <a:solidFill>
                  <a:srgbClr val="00544D"/>
                </a:solidFill>
                <a:latin typeface="Arial" panose="020B0604020202020204" pitchFamily="34" charset="0"/>
              </a:rPr>
              <a:t/>
            </a:r>
            <a:br>
              <a:rPr lang="cs-CZ" altLang="cs-CZ" sz="4000" b="1" i="1" dirty="0" smtClean="0">
                <a:solidFill>
                  <a:srgbClr val="00544D"/>
                </a:solidFill>
                <a:latin typeface="Arial" panose="020B0604020202020204" pitchFamily="34" charset="0"/>
              </a:rPr>
            </a:br>
            <a:r>
              <a:rPr lang="cs-CZ" altLang="cs-CZ" sz="4000" b="1" i="1" dirty="0" smtClean="0">
                <a:solidFill>
                  <a:srgbClr val="00544D"/>
                </a:solidFill>
                <a:latin typeface="Wingdings" panose="05000000000000000000" pitchFamily="2" charset="2"/>
              </a:rPr>
              <a:t>J</a:t>
            </a:r>
            <a:endParaRPr lang="cs-CZ" altLang="cs-CZ" sz="4000" b="1" i="1" dirty="0" smtClean="0">
              <a:solidFill>
                <a:srgbClr val="00544D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7638" y="1706661"/>
            <a:ext cx="86868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2400" i="1" dirty="0" smtClean="0">
                <a:solidFill>
                  <a:srgbClr val="00544D"/>
                </a:solidFill>
                <a:latin typeface="Arial" panose="020B0604020202020204" pitchFamily="34" charset="0"/>
              </a:rPr>
              <a:t/>
            </a:r>
            <a:br>
              <a:rPr lang="cs-CZ" altLang="cs-CZ" sz="2400" i="1" dirty="0" smtClean="0">
                <a:solidFill>
                  <a:srgbClr val="00544D"/>
                </a:solidFill>
                <a:latin typeface="Arial" panose="020B0604020202020204" pitchFamily="34" charset="0"/>
              </a:rPr>
            </a:br>
            <a:r>
              <a:rPr lang="cs-CZ" altLang="cs-CZ" sz="2400" i="1" dirty="0" smtClean="0">
                <a:solidFill>
                  <a:srgbClr val="00544D"/>
                </a:solidFill>
                <a:latin typeface="Arial" panose="020B0604020202020204" pitchFamily="34" charset="0"/>
              </a:rPr>
              <a:t>        </a:t>
            </a:r>
            <a:endParaRPr lang="cs-CZ" altLang="cs-CZ" sz="2400" i="1" dirty="0" smtClean="0">
              <a:solidFill>
                <a:srgbClr val="00544D"/>
              </a:solidFill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 flipV="1">
            <a:off x="7827217" y="195014"/>
            <a:ext cx="1224136" cy="864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rev="1"/>
      <p:bldP spid="4" grpId="0" build="allAtOnce" rev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059582"/>
            <a:ext cx="8280920" cy="14401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cs-CZ" sz="2000" dirty="0" smtClean="0">
                <a:solidFill>
                  <a:srgbClr val="307871"/>
                </a:solidFill>
              </a:rPr>
              <a:t>Electronic platforms made foreign currency transactions easier</a:t>
            </a:r>
          </a:p>
          <a:p>
            <a:pPr lvl="1"/>
            <a:r>
              <a:rPr lang="en-US" altLang="cs-CZ" sz="1600" dirty="0" smtClean="0">
                <a:solidFill>
                  <a:srgbClr val="307871"/>
                </a:solidFill>
              </a:rPr>
              <a:t>Electronic brokerage systems, phone, SWIFT</a:t>
            </a:r>
          </a:p>
          <a:p>
            <a:endParaRPr lang="en-US" altLang="cs-CZ" sz="2000" dirty="0" smtClean="0">
              <a:solidFill>
                <a:srgbClr val="307871"/>
              </a:solidFill>
            </a:endParaRP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Market makers are crucial for trading on the FX market</a:t>
            </a:r>
          </a:p>
          <a:p>
            <a:endParaRPr lang="en-US" altLang="cs-CZ" sz="2000" dirty="0" smtClean="0">
              <a:solidFill>
                <a:srgbClr val="307871"/>
              </a:solidFill>
            </a:endParaRP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There is no central clearing of FX transaction</a:t>
            </a:r>
          </a:p>
          <a:p>
            <a:endParaRPr lang="en-US" altLang="cs-CZ" sz="2000" dirty="0" smtClean="0">
              <a:solidFill>
                <a:srgbClr val="307871"/>
              </a:solidFill>
            </a:endParaRPr>
          </a:p>
          <a:p>
            <a:r>
              <a:rPr lang="en-US" altLang="cs-CZ" sz="2000" dirty="0" smtClean="0">
                <a:solidFill>
                  <a:srgbClr val="307871"/>
                </a:solidFill>
              </a:rPr>
              <a:t>Bank of International Settlements (BIS) plays a critical role in managing FX transactions worldwide</a:t>
            </a:r>
            <a:endParaRPr lang="cs-CZ" altLang="cs-CZ" sz="2000" dirty="0" smtClean="0">
              <a:solidFill>
                <a:srgbClr val="307871"/>
              </a:solidFill>
            </a:endParaRPr>
          </a:p>
          <a:p>
            <a:r>
              <a:rPr lang="cs-CZ" altLang="cs-CZ" sz="2000" dirty="0" err="1" smtClean="0">
                <a:solidFill>
                  <a:srgbClr val="307871"/>
                </a:solidFill>
              </a:rPr>
              <a:t>Main</a:t>
            </a:r>
            <a:r>
              <a:rPr lang="cs-CZ" altLang="cs-CZ" sz="2000" dirty="0" smtClean="0">
                <a:solidFill>
                  <a:srgbClr val="307871"/>
                </a:solidFill>
              </a:rPr>
              <a:t> </a:t>
            </a:r>
            <a:r>
              <a:rPr lang="cs-CZ" altLang="cs-CZ" sz="2000" dirty="0" err="1" smtClean="0">
                <a:solidFill>
                  <a:srgbClr val="307871"/>
                </a:solidFill>
              </a:rPr>
              <a:t>trading</a:t>
            </a:r>
            <a:r>
              <a:rPr lang="cs-CZ" altLang="cs-CZ" sz="2000" dirty="0" smtClean="0">
                <a:solidFill>
                  <a:srgbClr val="307871"/>
                </a:solidFill>
              </a:rPr>
              <a:t> </a:t>
            </a:r>
            <a:r>
              <a:rPr lang="cs-CZ" altLang="cs-CZ" sz="2000" dirty="0" err="1" smtClean="0">
                <a:solidFill>
                  <a:srgbClr val="307871"/>
                </a:solidFill>
              </a:rPr>
              <a:t>centers</a:t>
            </a:r>
            <a:r>
              <a:rPr lang="cs-CZ" altLang="cs-CZ" sz="2000" dirty="0" smtClean="0">
                <a:solidFill>
                  <a:srgbClr val="307871"/>
                </a:solidFill>
              </a:rPr>
              <a:t>: London, New York, </a:t>
            </a:r>
            <a:r>
              <a:rPr lang="cs-CZ" altLang="cs-CZ" sz="2000" dirty="0" err="1" smtClean="0">
                <a:solidFill>
                  <a:srgbClr val="307871"/>
                </a:solidFill>
              </a:rPr>
              <a:t>Tokyo</a:t>
            </a:r>
            <a:endParaRPr lang="en-US" altLang="cs-CZ" sz="2000" dirty="0" smtClean="0">
              <a:solidFill>
                <a:srgbClr val="307871"/>
              </a:solidFill>
            </a:endParaRPr>
          </a:p>
          <a:p>
            <a:pPr lvl="1"/>
            <a:endParaRPr lang="en-US" altLang="cs-CZ" sz="1600" dirty="0" smtClean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1" y="195486"/>
            <a:ext cx="7590555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Size, </a:t>
            </a:r>
            <a:r>
              <a:rPr lang="cs-CZ" b="1" dirty="0" smtClean="0">
                <a:solidFill>
                  <a:srgbClr val="307871"/>
                </a:solidFill>
              </a:rPr>
              <a:t>C</a:t>
            </a:r>
            <a:r>
              <a:rPr lang="en-US" b="1" dirty="0" err="1" smtClean="0">
                <a:solidFill>
                  <a:srgbClr val="307871"/>
                </a:solidFill>
              </a:rPr>
              <a:t>omposition</a:t>
            </a:r>
            <a:r>
              <a:rPr lang="en-US" b="1" dirty="0" smtClean="0">
                <a:solidFill>
                  <a:srgbClr val="307871"/>
                </a:solidFill>
              </a:rPr>
              <a:t> and </a:t>
            </a:r>
            <a:r>
              <a:rPr lang="cs-CZ" b="1" dirty="0" smtClean="0">
                <a:solidFill>
                  <a:srgbClr val="307871"/>
                </a:solidFill>
              </a:rPr>
              <a:t>L</a:t>
            </a:r>
            <a:r>
              <a:rPr lang="en-US" b="1" dirty="0" err="1" smtClean="0">
                <a:solidFill>
                  <a:srgbClr val="307871"/>
                </a:solidFill>
              </a:rPr>
              <a:t>ocation</a:t>
            </a:r>
            <a:r>
              <a:rPr lang="en-US" b="1" dirty="0" smtClean="0">
                <a:solidFill>
                  <a:srgbClr val="307871"/>
                </a:solidFill>
              </a:rPr>
              <a:t> of the FX </a:t>
            </a:r>
            <a:r>
              <a:rPr lang="cs-CZ" b="1" dirty="0" smtClean="0">
                <a:solidFill>
                  <a:srgbClr val="307871"/>
                </a:solidFill>
              </a:rPr>
              <a:t>M</a:t>
            </a:r>
            <a:r>
              <a:rPr lang="en-US" b="1" dirty="0" err="1" smtClean="0">
                <a:solidFill>
                  <a:srgbClr val="307871"/>
                </a:solidFill>
              </a:rPr>
              <a:t>arket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9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19268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World </a:t>
            </a:r>
            <a:r>
              <a:rPr lang="cs-CZ" b="1" dirty="0" smtClean="0">
                <a:solidFill>
                  <a:srgbClr val="307871"/>
                </a:solidFill>
              </a:rPr>
              <a:t>M</a:t>
            </a:r>
            <a:r>
              <a:rPr lang="en-US" b="1" dirty="0" err="1" smtClean="0">
                <a:solidFill>
                  <a:srgbClr val="307871"/>
                </a:solidFill>
              </a:rPr>
              <a:t>ap</a:t>
            </a:r>
            <a:r>
              <a:rPr lang="en-US" b="1" dirty="0" smtClean="0">
                <a:solidFill>
                  <a:srgbClr val="307871"/>
                </a:solidFill>
              </a:rPr>
              <a:t> of the FX </a:t>
            </a:r>
            <a:r>
              <a:rPr lang="cs-CZ" b="1" dirty="0" smtClean="0">
                <a:solidFill>
                  <a:srgbClr val="307871"/>
                </a:solidFill>
              </a:rPr>
              <a:t>M</a:t>
            </a:r>
            <a:r>
              <a:rPr lang="en-US" b="1" dirty="0" err="1" smtClean="0">
                <a:solidFill>
                  <a:srgbClr val="307871"/>
                </a:solidFill>
              </a:rPr>
              <a:t>arket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grpSp>
        <p:nvGrpSpPr>
          <p:cNvPr id="7" name="Group 444"/>
          <p:cNvGrpSpPr>
            <a:grpSpLocks/>
          </p:cNvGrpSpPr>
          <p:nvPr/>
        </p:nvGrpSpPr>
        <p:grpSpPr bwMode="auto">
          <a:xfrm>
            <a:off x="611560" y="771550"/>
            <a:ext cx="7488832" cy="4536504"/>
            <a:chOff x="576" y="1104"/>
            <a:chExt cx="4640" cy="2881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576" y="1104"/>
              <a:ext cx="4640" cy="2881"/>
              <a:chOff x="960" y="974"/>
              <a:chExt cx="4640" cy="2881"/>
            </a:xfrm>
          </p:grpSpPr>
          <p:sp>
            <p:nvSpPr>
              <p:cNvPr id="16" name="Rectangle 6"/>
              <p:cNvSpPr>
                <a:spLocks noChangeArrowheads="1"/>
              </p:cNvSpPr>
              <p:nvPr/>
            </p:nvSpPr>
            <p:spPr bwMode="auto">
              <a:xfrm>
                <a:off x="1163" y="3648"/>
                <a:ext cx="108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 i="1">
                  <a:solidFill>
                    <a:srgbClr val="FFFFFF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Freeform 7"/>
              <p:cNvSpPr>
                <a:spLocks/>
              </p:cNvSpPr>
              <p:nvPr/>
            </p:nvSpPr>
            <p:spPr bwMode="auto">
              <a:xfrm>
                <a:off x="4897" y="2606"/>
                <a:ext cx="234" cy="145"/>
              </a:xfrm>
              <a:custGeom>
                <a:avLst/>
                <a:gdLst>
                  <a:gd name="T0" fmla="*/ 38 w 234"/>
                  <a:gd name="T1" fmla="*/ 19 h 145"/>
                  <a:gd name="T2" fmla="*/ 39 w 234"/>
                  <a:gd name="T3" fmla="*/ 31 h 145"/>
                  <a:gd name="T4" fmla="*/ 49 w 234"/>
                  <a:gd name="T5" fmla="*/ 33 h 145"/>
                  <a:gd name="T6" fmla="*/ 52 w 234"/>
                  <a:gd name="T7" fmla="*/ 42 h 145"/>
                  <a:gd name="T8" fmla="*/ 63 w 234"/>
                  <a:gd name="T9" fmla="*/ 37 h 145"/>
                  <a:gd name="T10" fmla="*/ 67 w 234"/>
                  <a:gd name="T11" fmla="*/ 27 h 145"/>
                  <a:gd name="T12" fmla="*/ 79 w 234"/>
                  <a:gd name="T13" fmla="*/ 28 h 145"/>
                  <a:gd name="T14" fmla="*/ 87 w 234"/>
                  <a:gd name="T15" fmla="*/ 20 h 145"/>
                  <a:gd name="T16" fmla="*/ 102 w 234"/>
                  <a:gd name="T17" fmla="*/ 21 h 145"/>
                  <a:gd name="T18" fmla="*/ 117 w 234"/>
                  <a:gd name="T19" fmla="*/ 30 h 145"/>
                  <a:gd name="T20" fmla="*/ 121 w 234"/>
                  <a:gd name="T21" fmla="*/ 29 h 145"/>
                  <a:gd name="T22" fmla="*/ 137 w 234"/>
                  <a:gd name="T23" fmla="*/ 35 h 145"/>
                  <a:gd name="T24" fmla="*/ 159 w 234"/>
                  <a:gd name="T25" fmla="*/ 43 h 145"/>
                  <a:gd name="T26" fmla="*/ 176 w 234"/>
                  <a:gd name="T27" fmla="*/ 51 h 145"/>
                  <a:gd name="T28" fmla="*/ 180 w 234"/>
                  <a:gd name="T29" fmla="*/ 63 h 145"/>
                  <a:gd name="T30" fmla="*/ 197 w 234"/>
                  <a:gd name="T31" fmla="*/ 75 h 145"/>
                  <a:gd name="T32" fmla="*/ 206 w 234"/>
                  <a:gd name="T33" fmla="*/ 88 h 145"/>
                  <a:gd name="T34" fmla="*/ 207 w 234"/>
                  <a:gd name="T35" fmla="*/ 103 h 145"/>
                  <a:gd name="T36" fmla="*/ 215 w 234"/>
                  <a:gd name="T37" fmla="*/ 114 h 145"/>
                  <a:gd name="T38" fmla="*/ 216 w 234"/>
                  <a:gd name="T39" fmla="*/ 123 h 145"/>
                  <a:gd name="T40" fmla="*/ 217 w 234"/>
                  <a:gd name="T41" fmla="*/ 125 h 145"/>
                  <a:gd name="T42" fmla="*/ 231 w 234"/>
                  <a:gd name="T43" fmla="*/ 133 h 145"/>
                  <a:gd name="T44" fmla="*/ 232 w 234"/>
                  <a:gd name="T45" fmla="*/ 144 h 145"/>
                  <a:gd name="T46" fmla="*/ 225 w 234"/>
                  <a:gd name="T47" fmla="*/ 138 h 145"/>
                  <a:gd name="T48" fmla="*/ 209 w 234"/>
                  <a:gd name="T49" fmla="*/ 135 h 145"/>
                  <a:gd name="T50" fmla="*/ 196 w 234"/>
                  <a:gd name="T51" fmla="*/ 123 h 145"/>
                  <a:gd name="T52" fmla="*/ 192 w 234"/>
                  <a:gd name="T53" fmla="*/ 117 h 145"/>
                  <a:gd name="T54" fmla="*/ 178 w 234"/>
                  <a:gd name="T55" fmla="*/ 106 h 145"/>
                  <a:gd name="T56" fmla="*/ 172 w 234"/>
                  <a:gd name="T57" fmla="*/ 102 h 145"/>
                  <a:gd name="T58" fmla="*/ 158 w 234"/>
                  <a:gd name="T59" fmla="*/ 105 h 145"/>
                  <a:gd name="T60" fmla="*/ 149 w 234"/>
                  <a:gd name="T61" fmla="*/ 114 h 145"/>
                  <a:gd name="T62" fmla="*/ 149 w 234"/>
                  <a:gd name="T63" fmla="*/ 118 h 145"/>
                  <a:gd name="T64" fmla="*/ 146 w 234"/>
                  <a:gd name="T65" fmla="*/ 124 h 145"/>
                  <a:gd name="T66" fmla="*/ 133 w 234"/>
                  <a:gd name="T67" fmla="*/ 125 h 145"/>
                  <a:gd name="T68" fmla="*/ 122 w 234"/>
                  <a:gd name="T69" fmla="*/ 120 h 145"/>
                  <a:gd name="T70" fmla="*/ 114 w 234"/>
                  <a:gd name="T71" fmla="*/ 112 h 145"/>
                  <a:gd name="T72" fmla="*/ 97 w 234"/>
                  <a:gd name="T73" fmla="*/ 109 h 145"/>
                  <a:gd name="T74" fmla="*/ 84 w 234"/>
                  <a:gd name="T75" fmla="*/ 109 h 145"/>
                  <a:gd name="T76" fmla="*/ 90 w 234"/>
                  <a:gd name="T77" fmla="*/ 102 h 145"/>
                  <a:gd name="T78" fmla="*/ 90 w 234"/>
                  <a:gd name="T79" fmla="*/ 85 h 145"/>
                  <a:gd name="T80" fmla="*/ 77 w 234"/>
                  <a:gd name="T81" fmla="*/ 70 h 145"/>
                  <a:gd name="T82" fmla="*/ 57 w 234"/>
                  <a:gd name="T83" fmla="*/ 56 h 145"/>
                  <a:gd name="T84" fmla="*/ 40 w 234"/>
                  <a:gd name="T85" fmla="*/ 48 h 145"/>
                  <a:gd name="T86" fmla="*/ 35 w 234"/>
                  <a:gd name="T87" fmla="*/ 48 h 145"/>
                  <a:gd name="T88" fmla="*/ 24 w 234"/>
                  <a:gd name="T89" fmla="*/ 56 h 145"/>
                  <a:gd name="T90" fmla="*/ 19 w 234"/>
                  <a:gd name="T91" fmla="*/ 44 h 145"/>
                  <a:gd name="T92" fmla="*/ 13 w 234"/>
                  <a:gd name="T93" fmla="*/ 38 h 145"/>
                  <a:gd name="T94" fmla="*/ 10 w 234"/>
                  <a:gd name="T95" fmla="*/ 35 h 145"/>
                  <a:gd name="T96" fmla="*/ 24 w 234"/>
                  <a:gd name="T97" fmla="*/ 33 h 145"/>
                  <a:gd name="T98" fmla="*/ 20 w 234"/>
                  <a:gd name="T99" fmla="*/ 25 h 145"/>
                  <a:gd name="T100" fmla="*/ 4 w 234"/>
                  <a:gd name="T101" fmla="*/ 21 h 145"/>
                  <a:gd name="T102" fmla="*/ 0 w 234"/>
                  <a:gd name="T103" fmla="*/ 10 h 145"/>
                  <a:gd name="T104" fmla="*/ 10 w 234"/>
                  <a:gd name="T105" fmla="*/ 3 h 145"/>
                  <a:gd name="T106" fmla="*/ 24 w 234"/>
                  <a:gd name="T107" fmla="*/ 0 h 145"/>
                  <a:gd name="T108" fmla="*/ 34 w 234"/>
                  <a:gd name="T109" fmla="*/ 9 h 14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4"/>
                  <a:gd name="T166" fmla="*/ 0 h 145"/>
                  <a:gd name="T167" fmla="*/ 234 w 234"/>
                  <a:gd name="T168" fmla="*/ 145 h 14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4" h="145">
                    <a:moveTo>
                      <a:pt x="35" y="10"/>
                    </a:moveTo>
                    <a:lnTo>
                      <a:pt x="38" y="19"/>
                    </a:lnTo>
                    <a:lnTo>
                      <a:pt x="40" y="26"/>
                    </a:lnTo>
                    <a:lnTo>
                      <a:pt x="39" y="31"/>
                    </a:lnTo>
                    <a:lnTo>
                      <a:pt x="44" y="32"/>
                    </a:lnTo>
                    <a:lnTo>
                      <a:pt x="49" y="33"/>
                    </a:lnTo>
                    <a:lnTo>
                      <a:pt x="50" y="37"/>
                    </a:lnTo>
                    <a:lnTo>
                      <a:pt x="52" y="42"/>
                    </a:lnTo>
                    <a:lnTo>
                      <a:pt x="57" y="41"/>
                    </a:lnTo>
                    <a:lnTo>
                      <a:pt x="63" y="37"/>
                    </a:lnTo>
                    <a:lnTo>
                      <a:pt x="65" y="32"/>
                    </a:lnTo>
                    <a:lnTo>
                      <a:pt x="67" y="27"/>
                    </a:lnTo>
                    <a:lnTo>
                      <a:pt x="72" y="27"/>
                    </a:lnTo>
                    <a:lnTo>
                      <a:pt x="79" y="28"/>
                    </a:lnTo>
                    <a:lnTo>
                      <a:pt x="83" y="24"/>
                    </a:lnTo>
                    <a:lnTo>
                      <a:pt x="87" y="20"/>
                    </a:lnTo>
                    <a:lnTo>
                      <a:pt x="95" y="20"/>
                    </a:lnTo>
                    <a:lnTo>
                      <a:pt x="102" y="21"/>
                    </a:lnTo>
                    <a:lnTo>
                      <a:pt x="109" y="26"/>
                    </a:lnTo>
                    <a:lnTo>
                      <a:pt x="117" y="30"/>
                    </a:lnTo>
                    <a:lnTo>
                      <a:pt x="118" y="31"/>
                    </a:lnTo>
                    <a:lnTo>
                      <a:pt x="121" y="29"/>
                    </a:lnTo>
                    <a:lnTo>
                      <a:pt x="129" y="30"/>
                    </a:lnTo>
                    <a:lnTo>
                      <a:pt x="137" y="35"/>
                    </a:lnTo>
                    <a:lnTo>
                      <a:pt x="146" y="39"/>
                    </a:lnTo>
                    <a:lnTo>
                      <a:pt x="159" y="43"/>
                    </a:lnTo>
                    <a:lnTo>
                      <a:pt x="168" y="48"/>
                    </a:lnTo>
                    <a:lnTo>
                      <a:pt x="176" y="51"/>
                    </a:lnTo>
                    <a:lnTo>
                      <a:pt x="180" y="56"/>
                    </a:lnTo>
                    <a:lnTo>
                      <a:pt x="180" y="63"/>
                    </a:lnTo>
                    <a:lnTo>
                      <a:pt x="185" y="70"/>
                    </a:lnTo>
                    <a:lnTo>
                      <a:pt x="197" y="75"/>
                    </a:lnTo>
                    <a:lnTo>
                      <a:pt x="204" y="81"/>
                    </a:lnTo>
                    <a:lnTo>
                      <a:pt x="206" y="88"/>
                    </a:lnTo>
                    <a:lnTo>
                      <a:pt x="206" y="96"/>
                    </a:lnTo>
                    <a:lnTo>
                      <a:pt x="207" y="103"/>
                    </a:lnTo>
                    <a:lnTo>
                      <a:pt x="211" y="108"/>
                    </a:lnTo>
                    <a:lnTo>
                      <a:pt x="215" y="114"/>
                    </a:lnTo>
                    <a:lnTo>
                      <a:pt x="216" y="120"/>
                    </a:lnTo>
                    <a:lnTo>
                      <a:pt x="216" y="123"/>
                    </a:lnTo>
                    <a:lnTo>
                      <a:pt x="215" y="124"/>
                    </a:lnTo>
                    <a:lnTo>
                      <a:pt x="217" y="125"/>
                    </a:lnTo>
                    <a:lnTo>
                      <a:pt x="222" y="129"/>
                    </a:lnTo>
                    <a:lnTo>
                      <a:pt x="231" y="133"/>
                    </a:lnTo>
                    <a:lnTo>
                      <a:pt x="233" y="138"/>
                    </a:lnTo>
                    <a:lnTo>
                      <a:pt x="232" y="144"/>
                    </a:lnTo>
                    <a:lnTo>
                      <a:pt x="228" y="143"/>
                    </a:lnTo>
                    <a:lnTo>
                      <a:pt x="225" y="138"/>
                    </a:lnTo>
                    <a:lnTo>
                      <a:pt x="218" y="136"/>
                    </a:lnTo>
                    <a:lnTo>
                      <a:pt x="209" y="135"/>
                    </a:lnTo>
                    <a:lnTo>
                      <a:pt x="200" y="127"/>
                    </a:lnTo>
                    <a:lnTo>
                      <a:pt x="196" y="123"/>
                    </a:lnTo>
                    <a:lnTo>
                      <a:pt x="195" y="120"/>
                    </a:lnTo>
                    <a:lnTo>
                      <a:pt x="192" y="117"/>
                    </a:lnTo>
                    <a:lnTo>
                      <a:pt x="185" y="112"/>
                    </a:lnTo>
                    <a:lnTo>
                      <a:pt x="178" y="106"/>
                    </a:lnTo>
                    <a:lnTo>
                      <a:pt x="175" y="103"/>
                    </a:lnTo>
                    <a:lnTo>
                      <a:pt x="172" y="102"/>
                    </a:lnTo>
                    <a:lnTo>
                      <a:pt x="167" y="102"/>
                    </a:lnTo>
                    <a:lnTo>
                      <a:pt x="158" y="105"/>
                    </a:lnTo>
                    <a:lnTo>
                      <a:pt x="154" y="110"/>
                    </a:lnTo>
                    <a:lnTo>
                      <a:pt x="149" y="114"/>
                    </a:lnTo>
                    <a:lnTo>
                      <a:pt x="146" y="113"/>
                    </a:lnTo>
                    <a:lnTo>
                      <a:pt x="149" y="118"/>
                    </a:lnTo>
                    <a:lnTo>
                      <a:pt x="149" y="120"/>
                    </a:lnTo>
                    <a:lnTo>
                      <a:pt x="146" y="124"/>
                    </a:lnTo>
                    <a:lnTo>
                      <a:pt x="140" y="125"/>
                    </a:lnTo>
                    <a:lnTo>
                      <a:pt x="133" y="125"/>
                    </a:lnTo>
                    <a:lnTo>
                      <a:pt x="126" y="124"/>
                    </a:lnTo>
                    <a:lnTo>
                      <a:pt x="122" y="120"/>
                    </a:lnTo>
                    <a:lnTo>
                      <a:pt x="121" y="115"/>
                    </a:lnTo>
                    <a:lnTo>
                      <a:pt x="114" y="112"/>
                    </a:lnTo>
                    <a:lnTo>
                      <a:pt x="105" y="109"/>
                    </a:lnTo>
                    <a:lnTo>
                      <a:pt x="97" y="109"/>
                    </a:lnTo>
                    <a:lnTo>
                      <a:pt x="88" y="110"/>
                    </a:lnTo>
                    <a:lnTo>
                      <a:pt x="84" y="109"/>
                    </a:lnTo>
                    <a:lnTo>
                      <a:pt x="90" y="103"/>
                    </a:lnTo>
                    <a:lnTo>
                      <a:pt x="90" y="102"/>
                    </a:lnTo>
                    <a:lnTo>
                      <a:pt x="91" y="96"/>
                    </a:lnTo>
                    <a:lnTo>
                      <a:pt x="90" y="85"/>
                    </a:lnTo>
                    <a:lnTo>
                      <a:pt x="83" y="75"/>
                    </a:lnTo>
                    <a:lnTo>
                      <a:pt x="77" y="70"/>
                    </a:lnTo>
                    <a:lnTo>
                      <a:pt x="67" y="62"/>
                    </a:lnTo>
                    <a:lnTo>
                      <a:pt x="57" y="56"/>
                    </a:lnTo>
                    <a:lnTo>
                      <a:pt x="48" y="51"/>
                    </a:lnTo>
                    <a:lnTo>
                      <a:pt x="40" y="48"/>
                    </a:lnTo>
                    <a:lnTo>
                      <a:pt x="37" y="46"/>
                    </a:lnTo>
                    <a:lnTo>
                      <a:pt x="35" y="48"/>
                    </a:lnTo>
                    <a:lnTo>
                      <a:pt x="30" y="52"/>
                    </a:lnTo>
                    <a:lnTo>
                      <a:pt x="24" y="56"/>
                    </a:lnTo>
                    <a:lnTo>
                      <a:pt x="21" y="52"/>
                    </a:lnTo>
                    <a:lnTo>
                      <a:pt x="19" y="44"/>
                    </a:lnTo>
                    <a:lnTo>
                      <a:pt x="16" y="40"/>
                    </a:lnTo>
                    <a:lnTo>
                      <a:pt x="13" y="38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4" y="34"/>
                    </a:lnTo>
                    <a:lnTo>
                      <a:pt x="24" y="33"/>
                    </a:lnTo>
                    <a:lnTo>
                      <a:pt x="25" y="29"/>
                    </a:lnTo>
                    <a:lnTo>
                      <a:pt x="20" y="25"/>
                    </a:lnTo>
                    <a:lnTo>
                      <a:pt x="12" y="23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0"/>
                    </a:lnTo>
                    <a:lnTo>
                      <a:pt x="4" y="7"/>
                    </a:lnTo>
                    <a:lnTo>
                      <a:pt x="10" y="3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29" y="3"/>
                    </a:lnTo>
                    <a:lnTo>
                      <a:pt x="34" y="9"/>
                    </a:lnTo>
                    <a:lnTo>
                      <a:pt x="35" y="1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" name="Freeform 8"/>
              <p:cNvSpPr>
                <a:spLocks/>
              </p:cNvSpPr>
              <p:nvPr/>
            </p:nvSpPr>
            <p:spPr bwMode="auto">
              <a:xfrm>
                <a:off x="3998" y="2054"/>
                <a:ext cx="171" cy="126"/>
              </a:xfrm>
              <a:custGeom>
                <a:avLst/>
                <a:gdLst>
                  <a:gd name="T0" fmla="*/ 24 w 171"/>
                  <a:gd name="T1" fmla="*/ 123 h 126"/>
                  <a:gd name="T2" fmla="*/ 31 w 171"/>
                  <a:gd name="T3" fmla="*/ 123 h 126"/>
                  <a:gd name="T4" fmla="*/ 48 w 171"/>
                  <a:gd name="T5" fmla="*/ 125 h 126"/>
                  <a:gd name="T6" fmla="*/ 69 w 171"/>
                  <a:gd name="T7" fmla="*/ 123 h 126"/>
                  <a:gd name="T8" fmla="*/ 81 w 171"/>
                  <a:gd name="T9" fmla="*/ 115 h 126"/>
                  <a:gd name="T10" fmla="*/ 87 w 171"/>
                  <a:gd name="T11" fmla="*/ 107 h 126"/>
                  <a:gd name="T12" fmla="*/ 91 w 171"/>
                  <a:gd name="T13" fmla="*/ 99 h 126"/>
                  <a:gd name="T14" fmla="*/ 95 w 171"/>
                  <a:gd name="T15" fmla="*/ 92 h 126"/>
                  <a:gd name="T16" fmla="*/ 105 w 171"/>
                  <a:gd name="T17" fmla="*/ 90 h 126"/>
                  <a:gd name="T18" fmla="*/ 113 w 171"/>
                  <a:gd name="T19" fmla="*/ 90 h 126"/>
                  <a:gd name="T20" fmla="*/ 117 w 171"/>
                  <a:gd name="T21" fmla="*/ 88 h 126"/>
                  <a:gd name="T22" fmla="*/ 119 w 171"/>
                  <a:gd name="T23" fmla="*/ 85 h 126"/>
                  <a:gd name="T24" fmla="*/ 117 w 171"/>
                  <a:gd name="T25" fmla="*/ 77 h 126"/>
                  <a:gd name="T26" fmla="*/ 122 w 171"/>
                  <a:gd name="T27" fmla="*/ 63 h 126"/>
                  <a:gd name="T28" fmla="*/ 133 w 171"/>
                  <a:gd name="T29" fmla="*/ 52 h 126"/>
                  <a:gd name="T30" fmla="*/ 135 w 171"/>
                  <a:gd name="T31" fmla="*/ 44 h 126"/>
                  <a:gd name="T32" fmla="*/ 133 w 171"/>
                  <a:gd name="T33" fmla="*/ 39 h 126"/>
                  <a:gd name="T34" fmla="*/ 135 w 171"/>
                  <a:gd name="T35" fmla="*/ 31 h 126"/>
                  <a:gd name="T36" fmla="*/ 143 w 171"/>
                  <a:gd name="T37" fmla="*/ 26 h 126"/>
                  <a:gd name="T38" fmla="*/ 163 w 171"/>
                  <a:gd name="T39" fmla="*/ 21 h 126"/>
                  <a:gd name="T40" fmla="*/ 170 w 171"/>
                  <a:gd name="T41" fmla="*/ 15 h 126"/>
                  <a:gd name="T42" fmla="*/ 170 w 171"/>
                  <a:gd name="T43" fmla="*/ 8 h 126"/>
                  <a:gd name="T44" fmla="*/ 170 w 171"/>
                  <a:gd name="T45" fmla="*/ 6 h 126"/>
                  <a:gd name="T46" fmla="*/ 168 w 171"/>
                  <a:gd name="T47" fmla="*/ 8 h 126"/>
                  <a:gd name="T48" fmla="*/ 163 w 171"/>
                  <a:gd name="T49" fmla="*/ 11 h 126"/>
                  <a:gd name="T50" fmla="*/ 148 w 171"/>
                  <a:gd name="T51" fmla="*/ 13 h 126"/>
                  <a:gd name="T52" fmla="*/ 133 w 171"/>
                  <a:gd name="T53" fmla="*/ 10 h 126"/>
                  <a:gd name="T54" fmla="*/ 126 w 171"/>
                  <a:gd name="T55" fmla="*/ 4 h 126"/>
                  <a:gd name="T56" fmla="*/ 121 w 171"/>
                  <a:gd name="T57" fmla="*/ 0 h 126"/>
                  <a:gd name="T58" fmla="*/ 111 w 171"/>
                  <a:gd name="T59" fmla="*/ 4 h 126"/>
                  <a:gd name="T60" fmla="*/ 103 w 171"/>
                  <a:gd name="T61" fmla="*/ 11 h 126"/>
                  <a:gd name="T62" fmla="*/ 99 w 171"/>
                  <a:gd name="T63" fmla="*/ 15 h 126"/>
                  <a:gd name="T64" fmla="*/ 93 w 171"/>
                  <a:gd name="T65" fmla="*/ 15 h 126"/>
                  <a:gd name="T66" fmla="*/ 77 w 171"/>
                  <a:gd name="T67" fmla="*/ 13 h 126"/>
                  <a:gd name="T68" fmla="*/ 63 w 171"/>
                  <a:gd name="T69" fmla="*/ 11 h 126"/>
                  <a:gd name="T70" fmla="*/ 61 w 171"/>
                  <a:gd name="T71" fmla="*/ 13 h 126"/>
                  <a:gd name="T72" fmla="*/ 59 w 171"/>
                  <a:gd name="T73" fmla="*/ 19 h 126"/>
                  <a:gd name="T74" fmla="*/ 46 w 171"/>
                  <a:gd name="T75" fmla="*/ 30 h 126"/>
                  <a:gd name="T76" fmla="*/ 33 w 171"/>
                  <a:gd name="T77" fmla="*/ 41 h 126"/>
                  <a:gd name="T78" fmla="*/ 29 w 171"/>
                  <a:gd name="T79" fmla="*/ 43 h 126"/>
                  <a:gd name="T80" fmla="*/ 26 w 171"/>
                  <a:gd name="T81" fmla="*/ 39 h 126"/>
                  <a:gd name="T82" fmla="*/ 13 w 171"/>
                  <a:gd name="T83" fmla="*/ 28 h 126"/>
                  <a:gd name="T84" fmla="*/ 5 w 171"/>
                  <a:gd name="T85" fmla="*/ 22 h 126"/>
                  <a:gd name="T86" fmla="*/ 0 w 171"/>
                  <a:gd name="T87" fmla="*/ 21 h 126"/>
                  <a:gd name="T88" fmla="*/ 0 w 171"/>
                  <a:gd name="T89" fmla="*/ 24 h 126"/>
                  <a:gd name="T90" fmla="*/ 4 w 171"/>
                  <a:gd name="T91" fmla="*/ 30 h 126"/>
                  <a:gd name="T92" fmla="*/ 11 w 171"/>
                  <a:gd name="T93" fmla="*/ 48 h 126"/>
                  <a:gd name="T94" fmla="*/ 13 w 171"/>
                  <a:gd name="T95" fmla="*/ 70 h 126"/>
                  <a:gd name="T96" fmla="*/ 11 w 171"/>
                  <a:gd name="T97" fmla="*/ 81 h 126"/>
                  <a:gd name="T98" fmla="*/ 11 w 171"/>
                  <a:gd name="T99" fmla="*/ 88 h 126"/>
                  <a:gd name="T100" fmla="*/ 13 w 171"/>
                  <a:gd name="T101" fmla="*/ 94 h 126"/>
                  <a:gd name="T102" fmla="*/ 22 w 171"/>
                  <a:gd name="T103" fmla="*/ 99 h 126"/>
                  <a:gd name="T104" fmla="*/ 29 w 171"/>
                  <a:gd name="T105" fmla="*/ 105 h 126"/>
                  <a:gd name="T106" fmla="*/ 27 w 171"/>
                  <a:gd name="T107" fmla="*/ 110 h 126"/>
                  <a:gd name="T108" fmla="*/ 22 w 171"/>
                  <a:gd name="T109" fmla="*/ 114 h 126"/>
                  <a:gd name="T110" fmla="*/ 24 w 171"/>
                  <a:gd name="T111" fmla="*/ 123 h 12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1"/>
                  <a:gd name="T169" fmla="*/ 0 h 126"/>
                  <a:gd name="T170" fmla="*/ 171 w 171"/>
                  <a:gd name="T171" fmla="*/ 126 h 12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1" h="126">
                    <a:moveTo>
                      <a:pt x="24" y="123"/>
                    </a:moveTo>
                    <a:lnTo>
                      <a:pt x="31" y="123"/>
                    </a:lnTo>
                    <a:lnTo>
                      <a:pt x="48" y="125"/>
                    </a:lnTo>
                    <a:lnTo>
                      <a:pt x="69" y="123"/>
                    </a:lnTo>
                    <a:lnTo>
                      <a:pt x="81" y="115"/>
                    </a:lnTo>
                    <a:lnTo>
                      <a:pt x="87" y="107"/>
                    </a:lnTo>
                    <a:lnTo>
                      <a:pt x="91" y="99"/>
                    </a:lnTo>
                    <a:lnTo>
                      <a:pt x="95" y="92"/>
                    </a:lnTo>
                    <a:lnTo>
                      <a:pt x="105" y="90"/>
                    </a:lnTo>
                    <a:lnTo>
                      <a:pt x="113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77"/>
                    </a:lnTo>
                    <a:lnTo>
                      <a:pt x="122" y="63"/>
                    </a:lnTo>
                    <a:lnTo>
                      <a:pt x="133" y="52"/>
                    </a:lnTo>
                    <a:lnTo>
                      <a:pt x="135" y="44"/>
                    </a:lnTo>
                    <a:lnTo>
                      <a:pt x="133" y="39"/>
                    </a:lnTo>
                    <a:lnTo>
                      <a:pt x="135" y="31"/>
                    </a:lnTo>
                    <a:lnTo>
                      <a:pt x="143" y="26"/>
                    </a:lnTo>
                    <a:lnTo>
                      <a:pt x="163" y="21"/>
                    </a:lnTo>
                    <a:lnTo>
                      <a:pt x="170" y="15"/>
                    </a:lnTo>
                    <a:lnTo>
                      <a:pt x="170" y="8"/>
                    </a:lnTo>
                    <a:lnTo>
                      <a:pt x="170" y="6"/>
                    </a:lnTo>
                    <a:lnTo>
                      <a:pt x="168" y="8"/>
                    </a:lnTo>
                    <a:lnTo>
                      <a:pt x="163" y="11"/>
                    </a:lnTo>
                    <a:lnTo>
                      <a:pt x="148" y="13"/>
                    </a:lnTo>
                    <a:lnTo>
                      <a:pt x="133" y="10"/>
                    </a:lnTo>
                    <a:lnTo>
                      <a:pt x="126" y="4"/>
                    </a:lnTo>
                    <a:lnTo>
                      <a:pt x="121" y="0"/>
                    </a:lnTo>
                    <a:lnTo>
                      <a:pt x="111" y="4"/>
                    </a:lnTo>
                    <a:lnTo>
                      <a:pt x="103" y="11"/>
                    </a:lnTo>
                    <a:lnTo>
                      <a:pt x="99" y="15"/>
                    </a:lnTo>
                    <a:lnTo>
                      <a:pt x="93" y="15"/>
                    </a:lnTo>
                    <a:lnTo>
                      <a:pt x="77" y="13"/>
                    </a:lnTo>
                    <a:lnTo>
                      <a:pt x="63" y="11"/>
                    </a:lnTo>
                    <a:lnTo>
                      <a:pt x="61" y="13"/>
                    </a:lnTo>
                    <a:lnTo>
                      <a:pt x="59" y="19"/>
                    </a:lnTo>
                    <a:lnTo>
                      <a:pt x="46" y="30"/>
                    </a:lnTo>
                    <a:lnTo>
                      <a:pt x="33" y="41"/>
                    </a:lnTo>
                    <a:lnTo>
                      <a:pt x="29" y="43"/>
                    </a:lnTo>
                    <a:lnTo>
                      <a:pt x="26" y="39"/>
                    </a:lnTo>
                    <a:lnTo>
                      <a:pt x="13" y="28"/>
                    </a:lnTo>
                    <a:lnTo>
                      <a:pt x="5" y="22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11" y="48"/>
                    </a:lnTo>
                    <a:lnTo>
                      <a:pt x="13" y="70"/>
                    </a:lnTo>
                    <a:lnTo>
                      <a:pt x="11" y="81"/>
                    </a:lnTo>
                    <a:lnTo>
                      <a:pt x="11" y="88"/>
                    </a:lnTo>
                    <a:lnTo>
                      <a:pt x="13" y="94"/>
                    </a:lnTo>
                    <a:lnTo>
                      <a:pt x="22" y="99"/>
                    </a:lnTo>
                    <a:lnTo>
                      <a:pt x="29" y="105"/>
                    </a:lnTo>
                    <a:lnTo>
                      <a:pt x="27" y="110"/>
                    </a:lnTo>
                    <a:lnTo>
                      <a:pt x="22" y="114"/>
                    </a:lnTo>
                    <a:lnTo>
                      <a:pt x="24" y="12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3678" y="2734"/>
                <a:ext cx="52" cy="120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20" name="Freeform 10"/>
              <p:cNvSpPr>
                <a:spLocks/>
              </p:cNvSpPr>
              <p:nvPr/>
            </p:nvSpPr>
            <p:spPr bwMode="auto">
              <a:xfrm>
                <a:off x="3512" y="1327"/>
                <a:ext cx="1832" cy="778"/>
              </a:xfrm>
              <a:custGeom>
                <a:avLst/>
                <a:gdLst>
                  <a:gd name="T0" fmla="*/ 1301 w 1832"/>
                  <a:gd name="T1" fmla="*/ 567 h 778"/>
                  <a:gd name="T2" fmla="*/ 1342 w 1832"/>
                  <a:gd name="T3" fmla="*/ 643 h 778"/>
                  <a:gd name="T4" fmla="*/ 1377 w 1832"/>
                  <a:gd name="T5" fmla="*/ 494 h 778"/>
                  <a:gd name="T6" fmla="*/ 1322 w 1832"/>
                  <a:gd name="T7" fmla="*/ 455 h 778"/>
                  <a:gd name="T8" fmla="*/ 1381 w 1832"/>
                  <a:gd name="T9" fmla="*/ 373 h 778"/>
                  <a:gd name="T10" fmla="*/ 1475 w 1832"/>
                  <a:gd name="T11" fmla="*/ 380 h 778"/>
                  <a:gd name="T12" fmla="*/ 1569 w 1832"/>
                  <a:gd name="T13" fmla="*/ 323 h 778"/>
                  <a:gd name="T14" fmla="*/ 1559 w 1832"/>
                  <a:gd name="T15" fmla="*/ 364 h 778"/>
                  <a:gd name="T16" fmla="*/ 1580 w 1832"/>
                  <a:gd name="T17" fmla="*/ 505 h 778"/>
                  <a:gd name="T18" fmla="*/ 1607 w 1832"/>
                  <a:gd name="T19" fmla="*/ 413 h 778"/>
                  <a:gd name="T20" fmla="*/ 1602 w 1832"/>
                  <a:gd name="T21" fmla="*/ 353 h 778"/>
                  <a:gd name="T22" fmla="*/ 1679 w 1832"/>
                  <a:gd name="T23" fmla="*/ 339 h 778"/>
                  <a:gd name="T24" fmla="*/ 1744 w 1832"/>
                  <a:gd name="T25" fmla="*/ 293 h 778"/>
                  <a:gd name="T26" fmla="*/ 1727 w 1832"/>
                  <a:gd name="T27" fmla="*/ 228 h 778"/>
                  <a:gd name="T28" fmla="*/ 1814 w 1832"/>
                  <a:gd name="T29" fmla="*/ 254 h 778"/>
                  <a:gd name="T30" fmla="*/ 1759 w 1832"/>
                  <a:gd name="T31" fmla="*/ 204 h 778"/>
                  <a:gd name="T32" fmla="*/ 1588 w 1832"/>
                  <a:gd name="T33" fmla="*/ 160 h 778"/>
                  <a:gd name="T34" fmla="*/ 1514 w 1832"/>
                  <a:gd name="T35" fmla="*/ 169 h 778"/>
                  <a:gd name="T36" fmla="*/ 1399 w 1832"/>
                  <a:gd name="T37" fmla="*/ 146 h 778"/>
                  <a:gd name="T38" fmla="*/ 1340 w 1832"/>
                  <a:gd name="T39" fmla="*/ 124 h 778"/>
                  <a:gd name="T40" fmla="*/ 1244 w 1832"/>
                  <a:gd name="T41" fmla="*/ 120 h 778"/>
                  <a:gd name="T42" fmla="*/ 1121 w 1832"/>
                  <a:gd name="T43" fmla="*/ 126 h 778"/>
                  <a:gd name="T44" fmla="*/ 1065 w 1832"/>
                  <a:gd name="T45" fmla="*/ 94 h 778"/>
                  <a:gd name="T46" fmla="*/ 976 w 1832"/>
                  <a:gd name="T47" fmla="*/ 88 h 778"/>
                  <a:gd name="T48" fmla="*/ 897 w 1832"/>
                  <a:gd name="T49" fmla="*/ 107 h 778"/>
                  <a:gd name="T50" fmla="*/ 928 w 1832"/>
                  <a:gd name="T51" fmla="*/ 28 h 778"/>
                  <a:gd name="T52" fmla="*/ 844 w 1832"/>
                  <a:gd name="T53" fmla="*/ 19 h 778"/>
                  <a:gd name="T54" fmla="*/ 781 w 1832"/>
                  <a:gd name="T55" fmla="*/ 38 h 778"/>
                  <a:gd name="T56" fmla="*/ 670 w 1832"/>
                  <a:gd name="T57" fmla="*/ 69 h 778"/>
                  <a:gd name="T58" fmla="*/ 628 w 1832"/>
                  <a:gd name="T59" fmla="*/ 121 h 778"/>
                  <a:gd name="T60" fmla="*/ 630 w 1832"/>
                  <a:gd name="T61" fmla="*/ 138 h 778"/>
                  <a:gd name="T62" fmla="*/ 596 w 1832"/>
                  <a:gd name="T63" fmla="*/ 143 h 778"/>
                  <a:gd name="T64" fmla="*/ 557 w 1832"/>
                  <a:gd name="T65" fmla="*/ 147 h 778"/>
                  <a:gd name="T66" fmla="*/ 601 w 1832"/>
                  <a:gd name="T67" fmla="*/ 202 h 778"/>
                  <a:gd name="T68" fmla="*/ 552 w 1832"/>
                  <a:gd name="T69" fmla="*/ 190 h 778"/>
                  <a:gd name="T70" fmla="*/ 537 w 1832"/>
                  <a:gd name="T71" fmla="*/ 116 h 778"/>
                  <a:gd name="T72" fmla="*/ 487 w 1832"/>
                  <a:gd name="T73" fmla="*/ 159 h 778"/>
                  <a:gd name="T74" fmla="*/ 451 w 1832"/>
                  <a:gd name="T75" fmla="*/ 178 h 778"/>
                  <a:gd name="T76" fmla="*/ 415 w 1832"/>
                  <a:gd name="T77" fmla="*/ 186 h 778"/>
                  <a:gd name="T78" fmla="*/ 365 w 1832"/>
                  <a:gd name="T79" fmla="*/ 207 h 778"/>
                  <a:gd name="T80" fmla="*/ 282 w 1832"/>
                  <a:gd name="T81" fmla="*/ 239 h 778"/>
                  <a:gd name="T82" fmla="*/ 251 w 1832"/>
                  <a:gd name="T83" fmla="*/ 220 h 778"/>
                  <a:gd name="T84" fmla="*/ 223 w 1832"/>
                  <a:gd name="T85" fmla="*/ 256 h 778"/>
                  <a:gd name="T86" fmla="*/ 184 w 1832"/>
                  <a:gd name="T87" fmla="*/ 284 h 778"/>
                  <a:gd name="T88" fmla="*/ 154 w 1832"/>
                  <a:gd name="T89" fmla="*/ 239 h 778"/>
                  <a:gd name="T90" fmla="*/ 155 w 1832"/>
                  <a:gd name="T91" fmla="*/ 193 h 778"/>
                  <a:gd name="T92" fmla="*/ 106 w 1832"/>
                  <a:gd name="T93" fmla="*/ 180 h 778"/>
                  <a:gd name="T94" fmla="*/ 117 w 1832"/>
                  <a:gd name="T95" fmla="*/ 301 h 778"/>
                  <a:gd name="T96" fmla="*/ 93 w 1832"/>
                  <a:gd name="T97" fmla="*/ 383 h 778"/>
                  <a:gd name="T98" fmla="*/ 37 w 1832"/>
                  <a:gd name="T99" fmla="*/ 413 h 778"/>
                  <a:gd name="T100" fmla="*/ 56 w 1832"/>
                  <a:gd name="T101" fmla="*/ 540 h 778"/>
                  <a:gd name="T102" fmla="*/ 115 w 1832"/>
                  <a:gd name="T103" fmla="*/ 622 h 778"/>
                  <a:gd name="T104" fmla="*/ 177 w 1832"/>
                  <a:gd name="T105" fmla="*/ 674 h 778"/>
                  <a:gd name="T106" fmla="*/ 337 w 1832"/>
                  <a:gd name="T107" fmla="*/ 714 h 778"/>
                  <a:gd name="T108" fmla="*/ 440 w 1832"/>
                  <a:gd name="T109" fmla="*/ 733 h 778"/>
                  <a:gd name="T110" fmla="*/ 578 w 1832"/>
                  <a:gd name="T111" fmla="*/ 748 h 778"/>
                  <a:gd name="T112" fmla="*/ 634 w 1832"/>
                  <a:gd name="T113" fmla="*/ 701 h 778"/>
                  <a:gd name="T114" fmla="*/ 718 w 1832"/>
                  <a:gd name="T115" fmla="*/ 620 h 778"/>
                  <a:gd name="T116" fmla="*/ 778 w 1832"/>
                  <a:gd name="T117" fmla="*/ 558 h 778"/>
                  <a:gd name="T118" fmla="*/ 887 w 1832"/>
                  <a:gd name="T119" fmla="*/ 536 h 778"/>
                  <a:gd name="T120" fmla="*/ 1033 w 1832"/>
                  <a:gd name="T121" fmla="*/ 542 h 778"/>
                  <a:gd name="T122" fmla="*/ 1171 w 1832"/>
                  <a:gd name="T123" fmla="*/ 509 h 77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32"/>
                  <a:gd name="T187" fmla="*/ 0 h 778"/>
                  <a:gd name="T188" fmla="*/ 1832 w 1832"/>
                  <a:gd name="T189" fmla="*/ 778 h 77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32" h="778">
                    <a:moveTo>
                      <a:pt x="1212" y="496"/>
                    </a:moveTo>
                    <a:lnTo>
                      <a:pt x="1219" y="508"/>
                    </a:lnTo>
                    <a:lnTo>
                      <a:pt x="1222" y="515"/>
                    </a:lnTo>
                    <a:lnTo>
                      <a:pt x="1225" y="521"/>
                    </a:lnTo>
                    <a:lnTo>
                      <a:pt x="1231" y="531"/>
                    </a:lnTo>
                    <a:lnTo>
                      <a:pt x="1239" y="539"/>
                    </a:lnTo>
                    <a:lnTo>
                      <a:pt x="1247" y="543"/>
                    </a:lnTo>
                    <a:lnTo>
                      <a:pt x="1254" y="545"/>
                    </a:lnTo>
                    <a:lnTo>
                      <a:pt x="1257" y="545"/>
                    </a:lnTo>
                    <a:lnTo>
                      <a:pt x="1272" y="549"/>
                    </a:lnTo>
                    <a:lnTo>
                      <a:pt x="1278" y="558"/>
                    </a:lnTo>
                    <a:lnTo>
                      <a:pt x="1284" y="566"/>
                    </a:lnTo>
                    <a:lnTo>
                      <a:pt x="1301" y="567"/>
                    </a:lnTo>
                    <a:lnTo>
                      <a:pt x="1320" y="572"/>
                    </a:lnTo>
                    <a:lnTo>
                      <a:pt x="1325" y="588"/>
                    </a:lnTo>
                    <a:lnTo>
                      <a:pt x="1321" y="605"/>
                    </a:lnTo>
                    <a:lnTo>
                      <a:pt x="1314" y="612"/>
                    </a:lnTo>
                    <a:lnTo>
                      <a:pt x="1302" y="612"/>
                    </a:lnTo>
                    <a:lnTo>
                      <a:pt x="1297" y="614"/>
                    </a:lnTo>
                    <a:lnTo>
                      <a:pt x="1297" y="620"/>
                    </a:lnTo>
                    <a:lnTo>
                      <a:pt x="1301" y="631"/>
                    </a:lnTo>
                    <a:lnTo>
                      <a:pt x="1302" y="639"/>
                    </a:lnTo>
                    <a:lnTo>
                      <a:pt x="1302" y="648"/>
                    </a:lnTo>
                    <a:lnTo>
                      <a:pt x="1309" y="649"/>
                    </a:lnTo>
                    <a:lnTo>
                      <a:pt x="1324" y="648"/>
                    </a:lnTo>
                    <a:lnTo>
                      <a:pt x="1342" y="643"/>
                    </a:lnTo>
                    <a:lnTo>
                      <a:pt x="1354" y="629"/>
                    </a:lnTo>
                    <a:lnTo>
                      <a:pt x="1359" y="616"/>
                    </a:lnTo>
                    <a:lnTo>
                      <a:pt x="1363" y="609"/>
                    </a:lnTo>
                    <a:lnTo>
                      <a:pt x="1366" y="605"/>
                    </a:lnTo>
                    <a:lnTo>
                      <a:pt x="1370" y="600"/>
                    </a:lnTo>
                    <a:lnTo>
                      <a:pt x="1381" y="581"/>
                    </a:lnTo>
                    <a:lnTo>
                      <a:pt x="1386" y="563"/>
                    </a:lnTo>
                    <a:lnTo>
                      <a:pt x="1383" y="544"/>
                    </a:lnTo>
                    <a:lnTo>
                      <a:pt x="1379" y="526"/>
                    </a:lnTo>
                    <a:lnTo>
                      <a:pt x="1380" y="514"/>
                    </a:lnTo>
                    <a:lnTo>
                      <a:pt x="1384" y="506"/>
                    </a:lnTo>
                    <a:lnTo>
                      <a:pt x="1381" y="499"/>
                    </a:lnTo>
                    <a:lnTo>
                      <a:pt x="1377" y="494"/>
                    </a:lnTo>
                    <a:lnTo>
                      <a:pt x="1378" y="487"/>
                    </a:lnTo>
                    <a:lnTo>
                      <a:pt x="1378" y="482"/>
                    </a:lnTo>
                    <a:lnTo>
                      <a:pt x="1371" y="473"/>
                    </a:lnTo>
                    <a:lnTo>
                      <a:pt x="1361" y="464"/>
                    </a:lnTo>
                    <a:lnTo>
                      <a:pt x="1356" y="460"/>
                    </a:lnTo>
                    <a:lnTo>
                      <a:pt x="1346" y="460"/>
                    </a:lnTo>
                    <a:lnTo>
                      <a:pt x="1347" y="460"/>
                    </a:lnTo>
                    <a:lnTo>
                      <a:pt x="1345" y="461"/>
                    </a:lnTo>
                    <a:lnTo>
                      <a:pt x="1339" y="465"/>
                    </a:lnTo>
                    <a:lnTo>
                      <a:pt x="1328" y="468"/>
                    </a:lnTo>
                    <a:lnTo>
                      <a:pt x="1324" y="461"/>
                    </a:lnTo>
                    <a:lnTo>
                      <a:pt x="1323" y="457"/>
                    </a:lnTo>
                    <a:lnTo>
                      <a:pt x="1322" y="455"/>
                    </a:lnTo>
                    <a:lnTo>
                      <a:pt x="1320" y="455"/>
                    </a:lnTo>
                    <a:lnTo>
                      <a:pt x="1313" y="454"/>
                    </a:lnTo>
                    <a:lnTo>
                      <a:pt x="1302" y="454"/>
                    </a:lnTo>
                    <a:lnTo>
                      <a:pt x="1308" y="446"/>
                    </a:lnTo>
                    <a:lnTo>
                      <a:pt x="1316" y="436"/>
                    </a:lnTo>
                    <a:lnTo>
                      <a:pt x="1326" y="425"/>
                    </a:lnTo>
                    <a:lnTo>
                      <a:pt x="1336" y="415"/>
                    </a:lnTo>
                    <a:lnTo>
                      <a:pt x="1342" y="410"/>
                    </a:lnTo>
                    <a:lnTo>
                      <a:pt x="1347" y="401"/>
                    </a:lnTo>
                    <a:lnTo>
                      <a:pt x="1348" y="390"/>
                    </a:lnTo>
                    <a:lnTo>
                      <a:pt x="1355" y="379"/>
                    </a:lnTo>
                    <a:lnTo>
                      <a:pt x="1374" y="374"/>
                    </a:lnTo>
                    <a:lnTo>
                      <a:pt x="1381" y="373"/>
                    </a:lnTo>
                    <a:lnTo>
                      <a:pt x="1382" y="371"/>
                    </a:lnTo>
                    <a:lnTo>
                      <a:pt x="1383" y="369"/>
                    </a:lnTo>
                    <a:lnTo>
                      <a:pt x="1390" y="367"/>
                    </a:lnTo>
                    <a:lnTo>
                      <a:pt x="1408" y="368"/>
                    </a:lnTo>
                    <a:lnTo>
                      <a:pt x="1420" y="372"/>
                    </a:lnTo>
                    <a:lnTo>
                      <a:pt x="1427" y="368"/>
                    </a:lnTo>
                    <a:lnTo>
                      <a:pt x="1439" y="366"/>
                    </a:lnTo>
                    <a:lnTo>
                      <a:pt x="1446" y="369"/>
                    </a:lnTo>
                    <a:lnTo>
                      <a:pt x="1450" y="373"/>
                    </a:lnTo>
                    <a:lnTo>
                      <a:pt x="1454" y="377"/>
                    </a:lnTo>
                    <a:lnTo>
                      <a:pt x="1462" y="378"/>
                    </a:lnTo>
                    <a:lnTo>
                      <a:pt x="1470" y="379"/>
                    </a:lnTo>
                    <a:lnTo>
                      <a:pt x="1475" y="380"/>
                    </a:lnTo>
                    <a:lnTo>
                      <a:pt x="1478" y="379"/>
                    </a:lnTo>
                    <a:lnTo>
                      <a:pt x="1482" y="373"/>
                    </a:lnTo>
                    <a:lnTo>
                      <a:pt x="1488" y="356"/>
                    </a:lnTo>
                    <a:lnTo>
                      <a:pt x="1495" y="339"/>
                    </a:lnTo>
                    <a:lnTo>
                      <a:pt x="1514" y="325"/>
                    </a:lnTo>
                    <a:lnTo>
                      <a:pt x="1532" y="324"/>
                    </a:lnTo>
                    <a:lnTo>
                      <a:pt x="1539" y="331"/>
                    </a:lnTo>
                    <a:lnTo>
                      <a:pt x="1543" y="336"/>
                    </a:lnTo>
                    <a:lnTo>
                      <a:pt x="1549" y="339"/>
                    </a:lnTo>
                    <a:lnTo>
                      <a:pt x="1555" y="335"/>
                    </a:lnTo>
                    <a:lnTo>
                      <a:pt x="1561" y="327"/>
                    </a:lnTo>
                    <a:lnTo>
                      <a:pt x="1567" y="324"/>
                    </a:lnTo>
                    <a:lnTo>
                      <a:pt x="1569" y="323"/>
                    </a:lnTo>
                    <a:lnTo>
                      <a:pt x="1568" y="321"/>
                    </a:lnTo>
                    <a:lnTo>
                      <a:pt x="1568" y="318"/>
                    </a:lnTo>
                    <a:lnTo>
                      <a:pt x="1571" y="314"/>
                    </a:lnTo>
                    <a:lnTo>
                      <a:pt x="1575" y="310"/>
                    </a:lnTo>
                    <a:lnTo>
                      <a:pt x="1578" y="307"/>
                    </a:lnTo>
                    <a:lnTo>
                      <a:pt x="1579" y="307"/>
                    </a:lnTo>
                    <a:lnTo>
                      <a:pt x="1582" y="312"/>
                    </a:lnTo>
                    <a:lnTo>
                      <a:pt x="1587" y="320"/>
                    </a:lnTo>
                    <a:lnTo>
                      <a:pt x="1585" y="330"/>
                    </a:lnTo>
                    <a:lnTo>
                      <a:pt x="1581" y="339"/>
                    </a:lnTo>
                    <a:lnTo>
                      <a:pt x="1572" y="348"/>
                    </a:lnTo>
                    <a:lnTo>
                      <a:pt x="1563" y="356"/>
                    </a:lnTo>
                    <a:lnTo>
                      <a:pt x="1559" y="364"/>
                    </a:lnTo>
                    <a:lnTo>
                      <a:pt x="1555" y="374"/>
                    </a:lnTo>
                    <a:lnTo>
                      <a:pt x="1548" y="383"/>
                    </a:lnTo>
                    <a:lnTo>
                      <a:pt x="1542" y="388"/>
                    </a:lnTo>
                    <a:lnTo>
                      <a:pt x="1536" y="393"/>
                    </a:lnTo>
                    <a:lnTo>
                      <a:pt x="1528" y="403"/>
                    </a:lnTo>
                    <a:lnTo>
                      <a:pt x="1526" y="420"/>
                    </a:lnTo>
                    <a:lnTo>
                      <a:pt x="1528" y="442"/>
                    </a:lnTo>
                    <a:lnTo>
                      <a:pt x="1536" y="462"/>
                    </a:lnTo>
                    <a:lnTo>
                      <a:pt x="1543" y="478"/>
                    </a:lnTo>
                    <a:lnTo>
                      <a:pt x="1552" y="494"/>
                    </a:lnTo>
                    <a:lnTo>
                      <a:pt x="1562" y="505"/>
                    </a:lnTo>
                    <a:lnTo>
                      <a:pt x="1571" y="509"/>
                    </a:lnTo>
                    <a:lnTo>
                      <a:pt x="1580" y="505"/>
                    </a:lnTo>
                    <a:lnTo>
                      <a:pt x="1582" y="493"/>
                    </a:lnTo>
                    <a:lnTo>
                      <a:pt x="1584" y="479"/>
                    </a:lnTo>
                    <a:lnTo>
                      <a:pt x="1587" y="474"/>
                    </a:lnTo>
                    <a:lnTo>
                      <a:pt x="1591" y="472"/>
                    </a:lnTo>
                    <a:lnTo>
                      <a:pt x="1592" y="466"/>
                    </a:lnTo>
                    <a:lnTo>
                      <a:pt x="1593" y="459"/>
                    </a:lnTo>
                    <a:lnTo>
                      <a:pt x="1598" y="453"/>
                    </a:lnTo>
                    <a:lnTo>
                      <a:pt x="1605" y="449"/>
                    </a:lnTo>
                    <a:lnTo>
                      <a:pt x="1604" y="441"/>
                    </a:lnTo>
                    <a:lnTo>
                      <a:pt x="1600" y="430"/>
                    </a:lnTo>
                    <a:lnTo>
                      <a:pt x="1604" y="424"/>
                    </a:lnTo>
                    <a:lnTo>
                      <a:pt x="1609" y="421"/>
                    </a:lnTo>
                    <a:lnTo>
                      <a:pt x="1607" y="413"/>
                    </a:lnTo>
                    <a:lnTo>
                      <a:pt x="1601" y="404"/>
                    </a:lnTo>
                    <a:lnTo>
                      <a:pt x="1601" y="399"/>
                    </a:lnTo>
                    <a:lnTo>
                      <a:pt x="1603" y="394"/>
                    </a:lnTo>
                    <a:lnTo>
                      <a:pt x="1598" y="389"/>
                    </a:lnTo>
                    <a:lnTo>
                      <a:pt x="1593" y="386"/>
                    </a:lnTo>
                    <a:lnTo>
                      <a:pt x="1590" y="385"/>
                    </a:lnTo>
                    <a:lnTo>
                      <a:pt x="1588" y="381"/>
                    </a:lnTo>
                    <a:lnTo>
                      <a:pt x="1588" y="373"/>
                    </a:lnTo>
                    <a:lnTo>
                      <a:pt x="1589" y="364"/>
                    </a:lnTo>
                    <a:lnTo>
                      <a:pt x="1589" y="360"/>
                    </a:lnTo>
                    <a:lnTo>
                      <a:pt x="1591" y="357"/>
                    </a:lnTo>
                    <a:lnTo>
                      <a:pt x="1597" y="355"/>
                    </a:lnTo>
                    <a:lnTo>
                      <a:pt x="1602" y="353"/>
                    </a:lnTo>
                    <a:lnTo>
                      <a:pt x="1603" y="354"/>
                    </a:lnTo>
                    <a:lnTo>
                      <a:pt x="1608" y="355"/>
                    </a:lnTo>
                    <a:lnTo>
                      <a:pt x="1616" y="353"/>
                    </a:lnTo>
                    <a:lnTo>
                      <a:pt x="1620" y="352"/>
                    </a:lnTo>
                    <a:lnTo>
                      <a:pt x="1622" y="350"/>
                    </a:lnTo>
                    <a:lnTo>
                      <a:pt x="1625" y="347"/>
                    </a:lnTo>
                    <a:lnTo>
                      <a:pt x="1634" y="343"/>
                    </a:lnTo>
                    <a:lnTo>
                      <a:pt x="1647" y="345"/>
                    </a:lnTo>
                    <a:lnTo>
                      <a:pt x="1653" y="348"/>
                    </a:lnTo>
                    <a:lnTo>
                      <a:pt x="1657" y="352"/>
                    </a:lnTo>
                    <a:lnTo>
                      <a:pt x="1660" y="354"/>
                    </a:lnTo>
                    <a:lnTo>
                      <a:pt x="1666" y="351"/>
                    </a:lnTo>
                    <a:lnTo>
                      <a:pt x="1679" y="339"/>
                    </a:lnTo>
                    <a:lnTo>
                      <a:pt x="1691" y="328"/>
                    </a:lnTo>
                    <a:lnTo>
                      <a:pt x="1701" y="322"/>
                    </a:lnTo>
                    <a:lnTo>
                      <a:pt x="1714" y="316"/>
                    </a:lnTo>
                    <a:lnTo>
                      <a:pt x="1726" y="311"/>
                    </a:lnTo>
                    <a:lnTo>
                      <a:pt x="1727" y="309"/>
                    </a:lnTo>
                    <a:lnTo>
                      <a:pt x="1730" y="307"/>
                    </a:lnTo>
                    <a:lnTo>
                      <a:pt x="1738" y="308"/>
                    </a:lnTo>
                    <a:lnTo>
                      <a:pt x="1746" y="313"/>
                    </a:lnTo>
                    <a:lnTo>
                      <a:pt x="1750" y="308"/>
                    </a:lnTo>
                    <a:lnTo>
                      <a:pt x="1747" y="303"/>
                    </a:lnTo>
                    <a:lnTo>
                      <a:pt x="1742" y="299"/>
                    </a:lnTo>
                    <a:lnTo>
                      <a:pt x="1742" y="296"/>
                    </a:lnTo>
                    <a:lnTo>
                      <a:pt x="1744" y="293"/>
                    </a:lnTo>
                    <a:lnTo>
                      <a:pt x="1745" y="291"/>
                    </a:lnTo>
                    <a:lnTo>
                      <a:pt x="1743" y="288"/>
                    </a:lnTo>
                    <a:lnTo>
                      <a:pt x="1738" y="287"/>
                    </a:lnTo>
                    <a:lnTo>
                      <a:pt x="1735" y="288"/>
                    </a:lnTo>
                    <a:lnTo>
                      <a:pt x="1731" y="288"/>
                    </a:lnTo>
                    <a:lnTo>
                      <a:pt x="1727" y="284"/>
                    </a:lnTo>
                    <a:lnTo>
                      <a:pt x="1722" y="270"/>
                    </a:lnTo>
                    <a:lnTo>
                      <a:pt x="1725" y="258"/>
                    </a:lnTo>
                    <a:lnTo>
                      <a:pt x="1732" y="251"/>
                    </a:lnTo>
                    <a:lnTo>
                      <a:pt x="1729" y="244"/>
                    </a:lnTo>
                    <a:lnTo>
                      <a:pt x="1720" y="237"/>
                    </a:lnTo>
                    <a:lnTo>
                      <a:pt x="1721" y="232"/>
                    </a:lnTo>
                    <a:lnTo>
                      <a:pt x="1727" y="228"/>
                    </a:lnTo>
                    <a:lnTo>
                      <a:pt x="1732" y="230"/>
                    </a:lnTo>
                    <a:lnTo>
                      <a:pt x="1738" y="233"/>
                    </a:lnTo>
                    <a:lnTo>
                      <a:pt x="1739" y="240"/>
                    </a:lnTo>
                    <a:lnTo>
                      <a:pt x="1739" y="247"/>
                    </a:lnTo>
                    <a:lnTo>
                      <a:pt x="1747" y="249"/>
                    </a:lnTo>
                    <a:lnTo>
                      <a:pt x="1759" y="249"/>
                    </a:lnTo>
                    <a:lnTo>
                      <a:pt x="1769" y="251"/>
                    </a:lnTo>
                    <a:lnTo>
                      <a:pt x="1780" y="261"/>
                    </a:lnTo>
                    <a:lnTo>
                      <a:pt x="1794" y="269"/>
                    </a:lnTo>
                    <a:lnTo>
                      <a:pt x="1810" y="271"/>
                    </a:lnTo>
                    <a:lnTo>
                      <a:pt x="1820" y="266"/>
                    </a:lnTo>
                    <a:lnTo>
                      <a:pt x="1819" y="260"/>
                    </a:lnTo>
                    <a:lnTo>
                      <a:pt x="1814" y="254"/>
                    </a:lnTo>
                    <a:lnTo>
                      <a:pt x="1816" y="248"/>
                    </a:lnTo>
                    <a:lnTo>
                      <a:pt x="1823" y="247"/>
                    </a:lnTo>
                    <a:lnTo>
                      <a:pt x="1829" y="247"/>
                    </a:lnTo>
                    <a:lnTo>
                      <a:pt x="1831" y="240"/>
                    </a:lnTo>
                    <a:lnTo>
                      <a:pt x="1823" y="233"/>
                    </a:lnTo>
                    <a:lnTo>
                      <a:pt x="1805" y="221"/>
                    </a:lnTo>
                    <a:lnTo>
                      <a:pt x="1792" y="219"/>
                    </a:lnTo>
                    <a:lnTo>
                      <a:pt x="1786" y="231"/>
                    </a:lnTo>
                    <a:lnTo>
                      <a:pt x="1783" y="235"/>
                    </a:lnTo>
                    <a:lnTo>
                      <a:pt x="1778" y="231"/>
                    </a:lnTo>
                    <a:lnTo>
                      <a:pt x="1772" y="222"/>
                    </a:lnTo>
                    <a:lnTo>
                      <a:pt x="1765" y="212"/>
                    </a:lnTo>
                    <a:lnTo>
                      <a:pt x="1759" y="204"/>
                    </a:lnTo>
                    <a:lnTo>
                      <a:pt x="1756" y="201"/>
                    </a:lnTo>
                    <a:lnTo>
                      <a:pt x="1752" y="200"/>
                    </a:lnTo>
                    <a:lnTo>
                      <a:pt x="1743" y="198"/>
                    </a:lnTo>
                    <a:lnTo>
                      <a:pt x="1720" y="192"/>
                    </a:lnTo>
                    <a:lnTo>
                      <a:pt x="1702" y="185"/>
                    </a:lnTo>
                    <a:lnTo>
                      <a:pt x="1691" y="180"/>
                    </a:lnTo>
                    <a:lnTo>
                      <a:pt x="1675" y="173"/>
                    </a:lnTo>
                    <a:lnTo>
                      <a:pt x="1660" y="167"/>
                    </a:lnTo>
                    <a:lnTo>
                      <a:pt x="1650" y="164"/>
                    </a:lnTo>
                    <a:lnTo>
                      <a:pt x="1638" y="162"/>
                    </a:lnTo>
                    <a:lnTo>
                      <a:pt x="1619" y="161"/>
                    </a:lnTo>
                    <a:lnTo>
                      <a:pt x="1601" y="160"/>
                    </a:lnTo>
                    <a:lnTo>
                      <a:pt x="1588" y="160"/>
                    </a:lnTo>
                    <a:lnTo>
                      <a:pt x="1584" y="161"/>
                    </a:lnTo>
                    <a:lnTo>
                      <a:pt x="1584" y="164"/>
                    </a:lnTo>
                    <a:lnTo>
                      <a:pt x="1588" y="169"/>
                    </a:lnTo>
                    <a:lnTo>
                      <a:pt x="1591" y="176"/>
                    </a:lnTo>
                    <a:lnTo>
                      <a:pt x="1589" y="183"/>
                    </a:lnTo>
                    <a:lnTo>
                      <a:pt x="1578" y="178"/>
                    </a:lnTo>
                    <a:lnTo>
                      <a:pt x="1568" y="170"/>
                    </a:lnTo>
                    <a:lnTo>
                      <a:pt x="1554" y="169"/>
                    </a:lnTo>
                    <a:lnTo>
                      <a:pt x="1547" y="170"/>
                    </a:lnTo>
                    <a:lnTo>
                      <a:pt x="1543" y="172"/>
                    </a:lnTo>
                    <a:lnTo>
                      <a:pt x="1539" y="173"/>
                    </a:lnTo>
                    <a:lnTo>
                      <a:pt x="1532" y="171"/>
                    </a:lnTo>
                    <a:lnTo>
                      <a:pt x="1514" y="169"/>
                    </a:lnTo>
                    <a:lnTo>
                      <a:pt x="1498" y="170"/>
                    </a:lnTo>
                    <a:lnTo>
                      <a:pt x="1484" y="172"/>
                    </a:lnTo>
                    <a:lnTo>
                      <a:pt x="1474" y="169"/>
                    </a:lnTo>
                    <a:lnTo>
                      <a:pt x="1471" y="167"/>
                    </a:lnTo>
                    <a:lnTo>
                      <a:pt x="1472" y="165"/>
                    </a:lnTo>
                    <a:lnTo>
                      <a:pt x="1474" y="163"/>
                    </a:lnTo>
                    <a:lnTo>
                      <a:pt x="1472" y="159"/>
                    </a:lnTo>
                    <a:lnTo>
                      <a:pt x="1470" y="154"/>
                    </a:lnTo>
                    <a:lnTo>
                      <a:pt x="1466" y="149"/>
                    </a:lnTo>
                    <a:lnTo>
                      <a:pt x="1457" y="146"/>
                    </a:lnTo>
                    <a:lnTo>
                      <a:pt x="1437" y="146"/>
                    </a:lnTo>
                    <a:lnTo>
                      <a:pt x="1414" y="146"/>
                    </a:lnTo>
                    <a:lnTo>
                      <a:pt x="1399" y="146"/>
                    </a:lnTo>
                    <a:lnTo>
                      <a:pt x="1391" y="145"/>
                    </a:lnTo>
                    <a:lnTo>
                      <a:pt x="1387" y="143"/>
                    </a:lnTo>
                    <a:lnTo>
                      <a:pt x="1383" y="136"/>
                    </a:lnTo>
                    <a:lnTo>
                      <a:pt x="1375" y="134"/>
                    </a:lnTo>
                    <a:lnTo>
                      <a:pt x="1363" y="135"/>
                    </a:lnTo>
                    <a:lnTo>
                      <a:pt x="1349" y="132"/>
                    </a:lnTo>
                    <a:lnTo>
                      <a:pt x="1339" y="130"/>
                    </a:lnTo>
                    <a:lnTo>
                      <a:pt x="1336" y="130"/>
                    </a:lnTo>
                    <a:lnTo>
                      <a:pt x="1335" y="130"/>
                    </a:lnTo>
                    <a:lnTo>
                      <a:pt x="1335" y="127"/>
                    </a:lnTo>
                    <a:lnTo>
                      <a:pt x="1336" y="126"/>
                    </a:lnTo>
                    <a:lnTo>
                      <a:pt x="1340" y="125"/>
                    </a:lnTo>
                    <a:lnTo>
                      <a:pt x="1340" y="124"/>
                    </a:lnTo>
                    <a:lnTo>
                      <a:pt x="1333" y="120"/>
                    </a:lnTo>
                    <a:lnTo>
                      <a:pt x="1325" y="116"/>
                    </a:lnTo>
                    <a:lnTo>
                      <a:pt x="1321" y="114"/>
                    </a:lnTo>
                    <a:lnTo>
                      <a:pt x="1317" y="114"/>
                    </a:lnTo>
                    <a:lnTo>
                      <a:pt x="1309" y="115"/>
                    </a:lnTo>
                    <a:lnTo>
                      <a:pt x="1300" y="115"/>
                    </a:lnTo>
                    <a:lnTo>
                      <a:pt x="1293" y="114"/>
                    </a:lnTo>
                    <a:lnTo>
                      <a:pt x="1284" y="112"/>
                    </a:lnTo>
                    <a:lnTo>
                      <a:pt x="1270" y="107"/>
                    </a:lnTo>
                    <a:lnTo>
                      <a:pt x="1257" y="104"/>
                    </a:lnTo>
                    <a:lnTo>
                      <a:pt x="1250" y="105"/>
                    </a:lnTo>
                    <a:lnTo>
                      <a:pt x="1247" y="111"/>
                    </a:lnTo>
                    <a:lnTo>
                      <a:pt x="1244" y="120"/>
                    </a:lnTo>
                    <a:lnTo>
                      <a:pt x="1242" y="127"/>
                    </a:lnTo>
                    <a:lnTo>
                      <a:pt x="1239" y="130"/>
                    </a:lnTo>
                    <a:lnTo>
                      <a:pt x="1234" y="131"/>
                    </a:lnTo>
                    <a:lnTo>
                      <a:pt x="1223" y="132"/>
                    </a:lnTo>
                    <a:lnTo>
                      <a:pt x="1194" y="133"/>
                    </a:lnTo>
                    <a:lnTo>
                      <a:pt x="1172" y="127"/>
                    </a:lnTo>
                    <a:lnTo>
                      <a:pt x="1161" y="123"/>
                    </a:lnTo>
                    <a:lnTo>
                      <a:pt x="1159" y="132"/>
                    </a:lnTo>
                    <a:lnTo>
                      <a:pt x="1158" y="146"/>
                    </a:lnTo>
                    <a:lnTo>
                      <a:pt x="1154" y="148"/>
                    </a:lnTo>
                    <a:lnTo>
                      <a:pt x="1144" y="139"/>
                    </a:lnTo>
                    <a:lnTo>
                      <a:pt x="1127" y="128"/>
                    </a:lnTo>
                    <a:lnTo>
                      <a:pt x="1121" y="126"/>
                    </a:lnTo>
                    <a:lnTo>
                      <a:pt x="1119" y="124"/>
                    </a:lnTo>
                    <a:lnTo>
                      <a:pt x="1122" y="122"/>
                    </a:lnTo>
                    <a:lnTo>
                      <a:pt x="1127" y="121"/>
                    </a:lnTo>
                    <a:lnTo>
                      <a:pt x="1131" y="117"/>
                    </a:lnTo>
                    <a:lnTo>
                      <a:pt x="1127" y="113"/>
                    </a:lnTo>
                    <a:lnTo>
                      <a:pt x="1123" y="109"/>
                    </a:lnTo>
                    <a:lnTo>
                      <a:pt x="1121" y="99"/>
                    </a:lnTo>
                    <a:lnTo>
                      <a:pt x="1109" y="87"/>
                    </a:lnTo>
                    <a:lnTo>
                      <a:pt x="1085" y="85"/>
                    </a:lnTo>
                    <a:lnTo>
                      <a:pt x="1075" y="85"/>
                    </a:lnTo>
                    <a:lnTo>
                      <a:pt x="1070" y="87"/>
                    </a:lnTo>
                    <a:lnTo>
                      <a:pt x="1067" y="89"/>
                    </a:lnTo>
                    <a:lnTo>
                      <a:pt x="1065" y="94"/>
                    </a:lnTo>
                    <a:lnTo>
                      <a:pt x="1065" y="99"/>
                    </a:lnTo>
                    <a:lnTo>
                      <a:pt x="1065" y="102"/>
                    </a:lnTo>
                    <a:lnTo>
                      <a:pt x="1063" y="104"/>
                    </a:lnTo>
                    <a:lnTo>
                      <a:pt x="1058" y="104"/>
                    </a:lnTo>
                    <a:lnTo>
                      <a:pt x="1047" y="104"/>
                    </a:lnTo>
                    <a:lnTo>
                      <a:pt x="1033" y="103"/>
                    </a:lnTo>
                    <a:lnTo>
                      <a:pt x="1021" y="100"/>
                    </a:lnTo>
                    <a:lnTo>
                      <a:pt x="1013" y="96"/>
                    </a:lnTo>
                    <a:lnTo>
                      <a:pt x="1012" y="90"/>
                    </a:lnTo>
                    <a:lnTo>
                      <a:pt x="1010" y="87"/>
                    </a:lnTo>
                    <a:lnTo>
                      <a:pt x="1002" y="86"/>
                    </a:lnTo>
                    <a:lnTo>
                      <a:pt x="989" y="86"/>
                    </a:lnTo>
                    <a:lnTo>
                      <a:pt x="976" y="88"/>
                    </a:lnTo>
                    <a:lnTo>
                      <a:pt x="967" y="91"/>
                    </a:lnTo>
                    <a:lnTo>
                      <a:pt x="962" y="92"/>
                    </a:lnTo>
                    <a:lnTo>
                      <a:pt x="959" y="92"/>
                    </a:lnTo>
                    <a:lnTo>
                      <a:pt x="954" y="89"/>
                    </a:lnTo>
                    <a:lnTo>
                      <a:pt x="945" y="87"/>
                    </a:lnTo>
                    <a:lnTo>
                      <a:pt x="931" y="86"/>
                    </a:lnTo>
                    <a:lnTo>
                      <a:pt x="927" y="87"/>
                    </a:lnTo>
                    <a:lnTo>
                      <a:pt x="923" y="91"/>
                    </a:lnTo>
                    <a:lnTo>
                      <a:pt x="912" y="99"/>
                    </a:lnTo>
                    <a:lnTo>
                      <a:pt x="899" y="103"/>
                    </a:lnTo>
                    <a:lnTo>
                      <a:pt x="894" y="104"/>
                    </a:lnTo>
                    <a:lnTo>
                      <a:pt x="898" y="106"/>
                    </a:lnTo>
                    <a:lnTo>
                      <a:pt x="897" y="107"/>
                    </a:lnTo>
                    <a:lnTo>
                      <a:pt x="887" y="106"/>
                    </a:lnTo>
                    <a:lnTo>
                      <a:pt x="875" y="110"/>
                    </a:lnTo>
                    <a:lnTo>
                      <a:pt x="871" y="115"/>
                    </a:lnTo>
                    <a:lnTo>
                      <a:pt x="872" y="114"/>
                    </a:lnTo>
                    <a:lnTo>
                      <a:pt x="877" y="106"/>
                    </a:lnTo>
                    <a:lnTo>
                      <a:pt x="883" y="98"/>
                    </a:lnTo>
                    <a:lnTo>
                      <a:pt x="897" y="92"/>
                    </a:lnTo>
                    <a:lnTo>
                      <a:pt x="917" y="82"/>
                    </a:lnTo>
                    <a:lnTo>
                      <a:pt x="936" y="69"/>
                    </a:lnTo>
                    <a:lnTo>
                      <a:pt x="944" y="57"/>
                    </a:lnTo>
                    <a:lnTo>
                      <a:pt x="941" y="40"/>
                    </a:lnTo>
                    <a:lnTo>
                      <a:pt x="936" y="32"/>
                    </a:lnTo>
                    <a:lnTo>
                      <a:pt x="928" y="28"/>
                    </a:lnTo>
                    <a:lnTo>
                      <a:pt x="918" y="27"/>
                    </a:lnTo>
                    <a:lnTo>
                      <a:pt x="906" y="27"/>
                    </a:lnTo>
                    <a:lnTo>
                      <a:pt x="898" y="26"/>
                    </a:lnTo>
                    <a:lnTo>
                      <a:pt x="893" y="25"/>
                    </a:lnTo>
                    <a:lnTo>
                      <a:pt x="890" y="25"/>
                    </a:lnTo>
                    <a:lnTo>
                      <a:pt x="882" y="28"/>
                    </a:lnTo>
                    <a:lnTo>
                      <a:pt x="867" y="32"/>
                    </a:lnTo>
                    <a:lnTo>
                      <a:pt x="865" y="32"/>
                    </a:lnTo>
                    <a:lnTo>
                      <a:pt x="868" y="30"/>
                    </a:lnTo>
                    <a:lnTo>
                      <a:pt x="867" y="24"/>
                    </a:lnTo>
                    <a:lnTo>
                      <a:pt x="864" y="19"/>
                    </a:lnTo>
                    <a:lnTo>
                      <a:pt x="854" y="19"/>
                    </a:lnTo>
                    <a:lnTo>
                      <a:pt x="844" y="19"/>
                    </a:lnTo>
                    <a:lnTo>
                      <a:pt x="842" y="20"/>
                    </a:lnTo>
                    <a:lnTo>
                      <a:pt x="843" y="19"/>
                    </a:lnTo>
                    <a:lnTo>
                      <a:pt x="850" y="15"/>
                    </a:lnTo>
                    <a:lnTo>
                      <a:pt x="855" y="11"/>
                    </a:lnTo>
                    <a:lnTo>
                      <a:pt x="849" y="6"/>
                    </a:lnTo>
                    <a:lnTo>
                      <a:pt x="841" y="0"/>
                    </a:lnTo>
                    <a:lnTo>
                      <a:pt x="833" y="1"/>
                    </a:lnTo>
                    <a:lnTo>
                      <a:pt x="820" y="9"/>
                    </a:lnTo>
                    <a:lnTo>
                      <a:pt x="813" y="22"/>
                    </a:lnTo>
                    <a:lnTo>
                      <a:pt x="808" y="31"/>
                    </a:lnTo>
                    <a:lnTo>
                      <a:pt x="794" y="35"/>
                    </a:lnTo>
                    <a:lnTo>
                      <a:pt x="786" y="36"/>
                    </a:lnTo>
                    <a:lnTo>
                      <a:pt x="781" y="38"/>
                    </a:lnTo>
                    <a:lnTo>
                      <a:pt x="777" y="41"/>
                    </a:lnTo>
                    <a:lnTo>
                      <a:pt x="771" y="44"/>
                    </a:lnTo>
                    <a:lnTo>
                      <a:pt x="762" y="45"/>
                    </a:lnTo>
                    <a:lnTo>
                      <a:pt x="755" y="40"/>
                    </a:lnTo>
                    <a:lnTo>
                      <a:pt x="744" y="39"/>
                    </a:lnTo>
                    <a:lnTo>
                      <a:pt x="736" y="44"/>
                    </a:lnTo>
                    <a:lnTo>
                      <a:pt x="726" y="49"/>
                    </a:lnTo>
                    <a:lnTo>
                      <a:pt x="705" y="52"/>
                    </a:lnTo>
                    <a:lnTo>
                      <a:pt x="695" y="54"/>
                    </a:lnTo>
                    <a:lnTo>
                      <a:pt x="692" y="55"/>
                    </a:lnTo>
                    <a:lnTo>
                      <a:pt x="689" y="58"/>
                    </a:lnTo>
                    <a:lnTo>
                      <a:pt x="683" y="62"/>
                    </a:lnTo>
                    <a:lnTo>
                      <a:pt x="670" y="69"/>
                    </a:lnTo>
                    <a:lnTo>
                      <a:pt x="672" y="78"/>
                    </a:lnTo>
                    <a:lnTo>
                      <a:pt x="679" y="88"/>
                    </a:lnTo>
                    <a:lnTo>
                      <a:pt x="680" y="89"/>
                    </a:lnTo>
                    <a:lnTo>
                      <a:pt x="673" y="91"/>
                    </a:lnTo>
                    <a:lnTo>
                      <a:pt x="667" y="92"/>
                    </a:lnTo>
                    <a:lnTo>
                      <a:pt x="659" y="92"/>
                    </a:lnTo>
                    <a:lnTo>
                      <a:pt x="646" y="95"/>
                    </a:lnTo>
                    <a:lnTo>
                      <a:pt x="636" y="97"/>
                    </a:lnTo>
                    <a:lnTo>
                      <a:pt x="627" y="99"/>
                    </a:lnTo>
                    <a:lnTo>
                      <a:pt x="622" y="102"/>
                    </a:lnTo>
                    <a:lnTo>
                      <a:pt x="622" y="108"/>
                    </a:lnTo>
                    <a:lnTo>
                      <a:pt x="624" y="118"/>
                    </a:lnTo>
                    <a:lnTo>
                      <a:pt x="628" y="121"/>
                    </a:lnTo>
                    <a:lnTo>
                      <a:pt x="638" y="125"/>
                    </a:lnTo>
                    <a:lnTo>
                      <a:pt x="650" y="132"/>
                    </a:lnTo>
                    <a:lnTo>
                      <a:pt x="660" y="146"/>
                    </a:lnTo>
                    <a:lnTo>
                      <a:pt x="658" y="162"/>
                    </a:lnTo>
                    <a:lnTo>
                      <a:pt x="655" y="165"/>
                    </a:lnTo>
                    <a:lnTo>
                      <a:pt x="652" y="162"/>
                    </a:lnTo>
                    <a:lnTo>
                      <a:pt x="650" y="157"/>
                    </a:lnTo>
                    <a:lnTo>
                      <a:pt x="648" y="150"/>
                    </a:lnTo>
                    <a:lnTo>
                      <a:pt x="646" y="145"/>
                    </a:lnTo>
                    <a:lnTo>
                      <a:pt x="646" y="141"/>
                    </a:lnTo>
                    <a:lnTo>
                      <a:pt x="643" y="139"/>
                    </a:lnTo>
                    <a:lnTo>
                      <a:pt x="636" y="138"/>
                    </a:lnTo>
                    <a:lnTo>
                      <a:pt x="630" y="138"/>
                    </a:lnTo>
                    <a:lnTo>
                      <a:pt x="628" y="138"/>
                    </a:lnTo>
                    <a:lnTo>
                      <a:pt x="629" y="137"/>
                    </a:lnTo>
                    <a:lnTo>
                      <a:pt x="626" y="133"/>
                    </a:lnTo>
                    <a:lnTo>
                      <a:pt x="615" y="127"/>
                    </a:lnTo>
                    <a:lnTo>
                      <a:pt x="601" y="124"/>
                    </a:lnTo>
                    <a:lnTo>
                      <a:pt x="595" y="123"/>
                    </a:lnTo>
                    <a:lnTo>
                      <a:pt x="597" y="125"/>
                    </a:lnTo>
                    <a:lnTo>
                      <a:pt x="595" y="130"/>
                    </a:lnTo>
                    <a:lnTo>
                      <a:pt x="590" y="125"/>
                    </a:lnTo>
                    <a:lnTo>
                      <a:pt x="584" y="124"/>
                    </a:lnTo>
                    <a:lnTo>
                      <a:pt x="582" y="133"/>
                    </a:lnTo>
                    <a:lnTo>
                      <a:pt x="587" y="140"/>
                    </a:lnTo>
                    <a:lnTo>
                      <a:pt x="596" y="143"/>
                    </a:lnTo>
                    <a:lnTo>
                      <a:pt x="600" y="146"/>
                    </a:lnTo>
                    <a:lnTo>
                      <a:pt x="592" y="148"/>
                    </a:lnTo>
                    <a:lnTo>
                      <a:pt x="582" y="148"/>
                    </a:lnTo>
                    <a:lnTo>
                      <a:pt x="573" y="141"/>
                    </a:lnTo>
                    <a:lnTo>
                      <a:pt x="568" y="131"/>
                    </a:lnTo>
                    <a:lnTo>
                      <a:pt x="565" y="121"/>
                    </a:lnTo>
                    <a:lnTo>
                      <a:pt x="562" y="117"/>
                    </a:lnTo>
                    <a:lnTo>
                      <a:pt x="559" y="119"/>
                    </a:lnTo>
                    <a:lnTo>
                      <a:pt x="556" y="125"/>
                    </a:lnTo>
                    <a:lnTo>
                      <a:pt x="553" y="132"/>
                    </a:lnTo>
                    <a:lnTo>
                      <a:pt x="549" y="139"/>
                    </a:lnTo>
                    <a:lnTo>
                      <a:pt x="552" y="144"/>
                    </a:lnTo>
                    <a:lnTo>
                      <a:pt x="557" y="147"/>
                    </a:lnTo>
                    <a:lnTo>
                      <a:pt x="559" y="152"/>
                    </a:lnTo>
                    <a:lnTo>
                      <a:pt x="560" y="166"/>
                    </a:lnTo>
                    <a:lnTo>
                      <a:pt x="563" y="182"/>
                    </a:lnTo>
                    <a:lnTo>
                      <a:pt x="568" y="190"/>
                    </a:lnTo>
                    <a:lnTo>
                      <a:pt x="576" y="189"/>
                    </a:lnTo>
                    <a:lnTo>
                      <a:pt x="585" y="185"/>
                    </a:lnTo>
                    <a:lnTo>
                      <a:pt x="597" y="187"/>
                    </a:lnTo>
                    <a:lnTo>
                      <a:pt x="605" y="193"/>
                    </a:lnTo>
                    <a:lnTo>
                      <a:pt x="608" y="200"/>
                    </a:lnTo>
                    <a:lnTo>
                      <a:pt x="608" y="206"/>
                    </a:lnTo>
                    <a:lnTo>
                      <a:pt x="606" y="210"/>
                    </a:lnTo>
                    <a:lnTo>
                      <a:pt x="605" y="209"/>
                    </a:lnTo>
                    <a:lnTo>
                      <a:pt x="601" y="202"/>
                    </a:lnTo>
                    <a:lnTo>
                      <a:pt x="595" y="193"/>
                    </a:lnTo>
                    <a:lnTo>
                      <a:pt x="584" y="193"/>
                    </a:lnTo>
                    <a:lnTo>
                      <a:pt x="575" y="198"/>
                    </a:lnTo>
                    <a:lnTo>
                      <a:pt x="576" y="210"/>
                    </a:lnTo>
                    <a:lnTo>
                      <a:pt x="574" y="223"/>
                    </a:lnTo>
                    <a:lnTo>
                      <a:pt x="565" y="237"/>
                    </a:lnTo>
                    <a:lnTo>
                      <a:pt x="554" y="245"/>
                    </a:lnTo>
                    <a:lnTo>
                      <a:pt x="545" y="243"/>
                    </a:lnTo>
                    <a:lnTo>
                      <a:pt x="546" y="234"/>
                    </a:lnTo>
                    <a:lnTo>
                      <a:pt x="556" y="221"/>
                    </a:lnTo>
                    <a:lnTo>
                      <a:pt x="560" y="207"/>
                    </a:lnTo>
                    <a:lnTo>
                      <a:pt x="555" y="194"/>
                    </a:lnTo>
                    <a:lnTo>
                      <a:pt x="552" y="190"/>
                    </a:lnTo>
                    <a:lnTo>
                      <a:pt x="549" y="186"/>
                    </a:lnTo>
                    <a:lnTo>
                      <a:pt x="547" y="181"/>
                    </a:lnTo>
                    <a:lnTo>
                      <a:pt x="546" y="170"/>
                    </a:lnTo>
                    <a:lnTo>
                      <a:pt x="547" y="161"/>
                    </a:lnTo>
                    <a:lnTo>
                      <a:pt x="548" y="158"/>
                    </a:lnTo>
                    <a:lnTo>
                      <a:pt x="546" y="155"/>
                    </a:lnTo>
                    <a:lnTo>
                      <a:pt x="543" y="149"/>
                    </a:lnTo>
                    <a:lnTo>
                      <a:pt x="540" y="141"/>
                    </a:lnTo>
                    <a:lnTo>
                      <a:pt x="539" y="131"/>
                    </a:lnTo>
                    <a:lnTo>
                      <a:pt x="540" y="127"/>
                    </a:lnTo>
                    <a:lnTo>
                      <a:pt x="540" y="120"/>
                    </a:lnTo>
                    <a:lnTo>
                      <a:pt x="539" y="117"/>
                    </a:lnTo>
                    <a:lnTo>
                      <a:pt x="537" y="116"/>
                    </a:lnTo>
                    <a:lnTo>
                      <a:pt x="531" y="115"/>
                    </a:lnTo>
                    <a:lnTo>
                      <a:pt x="511" y="114"/>
                    </a:lnTo>
                    <a:lnTo>
                      <a:pt x="497" y="115"/>
                    </a:lnTo>
                    <a:lnTo>
                      <a:pt x="495" y="117"/>
                    </a:lnTo>
                    <a:lnTo>
                      <a:pt x="495" y="124"/>
                    </a:lnTo>
                    <a:lnTo>
                      <a:pt x="495" y="132"/>
                    </a:lnTo>
                    <a:lnTo>
                      <a:pt x="491" y="139"/>
                    </a:lnTo>
                    <a:lnTo>
                      <a:pt x="485" y="143"/>
                    </a:lnTo>
                    <a:lnTo>
                      <a:pt x="480" y="146"/>
                    </a:lnTo>
                    <a:lnTo>
                      <a:pt x="477" y="150"/>
                    </a:lnTo>
                    <a:lnTo>
                      <a:pt x="480" y="155"/>
                    </a:lnTo>
                    <a:lnTo>
                      <a:pt x="485" y="159"/>
                    </a:lnTo>
                    <a:lnTo>
                      <a:pt x="487" y="159"/>
                    </a:lnTo>
                    <a:lnTo>
                      <a:pt x="488" y="160"/>
                    </a:lnTo>
                    <a:lnTo>
                      <a:pt x="489" y="165"/>
                    </a:lnTo>
                    <a:lnTo>
                      <a:pt x="490" y="170"/>
                    </a:lnTo>
                    <a:lnTo>
                      <a:pt x="490" y="172"/>
                    </a:lnTo>
                    <a:lnTo>
                      <a:pt x="493" y="176"/>
                    </a:lnTo>
                    <a:lnTo>
                      <a:pt x="502" y="185"/>
                    </a:lnTo>
                    <a:lnTo>
                      <a:pt x="511" y="197"/>
                    </a:lnTo>
                    <a:lnTo>
                      <a:pt x="513" y="205"/>
                    </a:lnTo>
                    <a:lnTo>
                      <a:pt x="511" y="209"/>
                    </a:lnTo>
                    <a:lnTo>
                      <a:pt x="507" y="206"/>
                    </a:lnTo>
                    <a:lnTo>
                      <a:pt x="493" y="196"/>
                    </a:lnTo>
                    <a:lnTo>
                      <a:pt x="470" y="186"/>
                    </a:lnTo>
                    <a:lnTo>
                      <a:pt x="451" y="178"/>
                    </a:lnTo>
                    <a:lnTo>
                      <a:pt x="441" y="178"/>
                    </a:lnTo>
                    <a:lnTo>
                      <a:pt x="426" y="177"/>
                    </a:lnTo>
                    <a:lnTo>
                      <a:pt x="412" y="170"/>
                    </a:lnTo>
                    <a:lnTo>
                      <a:pt x="407" y="165"/>
                    </a:lnTo>
                    <a:lnTo>
                      <a:pt x="402" y="161"/>
                    </a:lnTo>
                    <a:lnTo>
                      <a:pt x="398" y="159"/>
                    </a:lnTo>
                    <a:lnTo>
                      <a:pt x="396" y="162"/>
                    </a:lnTo>
                    <a:lnTo>
                      <a:pt x="397" y="171"/>
                    </a:lnTo>
                    <a:lnTo>
                      <a:pt x="401" y="177"/>
                    </a:lnTo>
                    <a:lnTo>
                      <a:pt x="410" y="178"/>
                    </a:lnTo>
                    <a:lnTo>
                      <a:pt x="416" y="181"/>
                    </a:lnTo>
                    <a:lnTo>
                      <a:pt x="416" y="185"/>
                    </a:lnTo>
                    <a:lnTo>
                      <a:pt x="415" y="186"/>
                    </a:lnTo>
                    <a:lnTo>
                      <a:pt x="418" y="188"/>
                    </a:lnTo>
                    <a:lnTo>
                      <a:pt x="426" y="192"/>
                    </a:lnTo>
                    <a:lnTo>
                      <a:pt x="428" y="200"/>
                    </a:lnTo>
                    <a:lnTo>
                      <a:pt x="423" y="207"/>
                    </a:lnTo>
                    <a:lnTo>
                      <a:pt x="411" y="205"/>
                    </a:lnTo>
                    <a:lnTo>
                      <a:pt x="408" y="202"/>
                    </a:lnTo>
                    <a:lnTo>
                      <a:pt x="407" y="198"/>
                    </a:lnTo>
                    <a:lnTo>
                      <a:pt x="406" y="195"/>
                    </a:lnTo>
                    <a:lnTo>
                      <a:pt x="402" y="193"/>
                    </a:lnTo>
                    <a:lnTo>
                      <a:pt x="393" y="196"/>
                    </a:lnTo>
                    <a:lnTo>
                      <a:pt x="385" y="201"/>
                    </a:lnTo>
                    <a:lnTo>
                      <a:pt x="374" y="202"/>
                    </a:lnTo>
                    <a:lnTo>
                      <a:pt x="365" y="207"/>
                    </a:lnTo>
                    <a:lnTo>
                      <a:pt x="364" y="214"/>
                    </a:lnTo>
                    <a:lnTo>
                      <a:pt x="361" y="211"/>
                    </a:lnTo>
                    <a:lnTo>
                      <a:pt x="355" y="205"/>
                    </a:lnTo>
                    <a:lnTo>
                      <a:pt x="353" y="206"/>
                    </a:lnTo>
                    <a:lnTo>
                      <a:pt x="356" y="200"/>
                    </a:lnTo>
                    <a:lnTo>
                      <a:pt x="350" y="202"/>
                    </a:lnTo>
                    <a:lnTo>
                      <a:pt x="336" y="208"/>
                    </a:lnTo>
                    <a:lnTo>
                      <a:pt x="319" y="214"/>
                    </a:lnTo>
                    <a:lnTo>
                      <a:pt x="305" y="220"/>
                    </a:lnTo>
                    <a:lnTo>
                      <a:pt x="296" y="227"/>
                    </a:lnTo>
                    <a:lnTo>
                      <a:pt x="291" y="234"/>
                    </a:lnTo>
                    <a:lnTo>
                      <a:pt x="287" y="239"/>
                    </a:lnTo>
                    <a:lnTo>
                      <a:pt x="282" y="239"/>
                    </a:lnTo>
                    <a:lnTo>
                      <a:pt x="272" y="235"/>
                    </a:lnTo>
                    <a:lnTo>
                      <a:pt x="270" y="228"/>
                    </a:lnTo>
                    <a:lnTo>
                      <a:pt x="275" y="220"/>
                    </a:lnTo>
                    <a:lnTo>
                      <a:pt x="275" y="211"/>
                    </a:lnTo>
                    <a:lnTo>
                      <a:pt x="268" y="203"/>
                    </a:lnTo>
                    <a:lnTo>
                      <a:pt x="256" y="200"/>
                    </a:lnTo>
                    <a:lnTo>
                      <a:pt x="247" y="198"/>
                    </a:lnTo>
                    <a:lnTo>
                      <a:pt x="241" y="198"/>
                    </a:lnTo>
                    <a:lnTo>
                      <a:pt x="238" y="200"/>
                    </a:lnTo>
                    <a:lnTo>
                      <a:pt x="243" y="205"/>
                    </a:lnTo>
                    <a:lnTo>
                      <a:pt x="249" y="211"/>
                    </a:lnTo>
                    <a:lnTo>
                      <a:pt x="251" y="216"/>
                    </a:lnTo>
                    <a:lnTo>
                      <a:pt x="251" y="220"/>
                    </a:lnTo>
                    <a:lnTo>
                      <a:pt x="251" y="226"/>
                    </a:lnTo>
                    <a:lnTo>
                      <a:pt x="253" y="230"/>
                    </a:lnTo>
                    <a:lnTo>
                      <a:pt x="255" y="231"/>
                    </a:lnTo>
                    <a:lnTo>
                      <a:pt x="257" y="232"/>
                    </a:lnTo>
                    <a:lnTo>
                      <a:pt x="257" y="237"/>
                    </a:lnTo>
                    <a:lnTo>
                      <a:pt x="256" y="244"/>
                    </a:lnTo>
                    <a:lnTo>
                      <a:pt x="255" y="249"/>
                    </a:lnTo>
                    <a:lnTo>
                      <a:pt x="253" y="251"/>
                    </a:lnTo>
                    <a:lnTo>
                      <a:pt x="248" y="247"/>
                    </a:lnTo>
                    <a:lnTo>
                      <a:pt x="242" y="243"/>
                    </a:lnTo>
                    <a:lnTo>
                      <a:pt x="235" y="245"/>
                    </a:lnTo>
                    <a:lnTo>
                      <a:pt x="229" y="250"/>
                    </a:lnTo>
                    <a:lnTo>
                      <a:pt x="223" y="256"/>
                    </a:lnTo>
                    <a:lnTo>
                      <a:pt x="216" y="260"/>
                    </a:lnTo>
                    <a:lnTo>
                      <a:pt x="210" y="264"/>
                    </a:lnTo>
                    <a:lnTo>
                      <a:pt x="208" y="266"/>
                    </a:lnTo>
                    <a:lnTo>
                      <a:pt x="213" y="270"/>
                    </a:lnTo>
                    <a:lnTo>
                      <a:pt x="219" y="274"/>
                    </a:lnTo>
                    <a:lnTo>
                      <a:pt x="219" y="276"/>
                    </a:lnTo>
                    <a:lnTo>
                      <a:pt x="214" y="277"/>
                    </a:lnTo>
                    <a:lnTo>
                      <a:pt x="205" y="274"/>
                    </a:lnTo>
                    <a:lnTo>
                      <a:pt x="189" y="269"/>
                    </a:lnTo>
                    <a:lnTo>
                      <a:pt x="182" y="273"/>
                    </a:lnTo>
                    <a:lnTo>
                      <a:pt x="180" y="277"/>
                    </a:lnTo>
                    <a:lnTo>
                      <a:pt x="180" y="280"/>
                    </a:lnTo>
                    <a:lnTo>
                      <a:pt x="184" y="284"/>
                    </a:lnTo>
                    <a:lnTo>
                      <a:pt x="192" y="291"/>
                    </a:lnTo>
                    <a:lnTo>
                      <a:pt x="196" y="295"/>
                    </a:lnTo>
                    <a:lnTo>
                      <a:pt x="192" y="297"/>
                    </a:lnTo>
                    <a:lnTo>
                      <a:pt x="186" y="296"/>
                    </a:lnTo>
                    <a:lnTo>
                      <a:pt x="179" y="294"/>
                    </a:lnTo>
                    <a:lnTo>
                      <a:pt x="166" y="287"/>
                    </a:lnTo>
                    <a:lnTo>
                      <a:pt x="157" y="276"/>
                    </a:lnTo>
                    <a:lnTo>
                      <a:pt x="154" y="262"/>
                    </a:lnTo>
                    <a:lnTo>
                      <a:pt x="145" y="247"/>
                    </a:lnTo>
                    <a:lnTo>
                      <a:pt x="136" y="239"/>
                    </a:lnTo>
                    <a:lnTo>
                      <a:pt x="145" y="240"/>
                    </a:lnTo>
                    <a:lnTo>
                      <a:pt x="151" y="241"/>
                    </a:lnTo>
                    <a:lnTo>
                      <a:pt x="154" y="239"/>
                    </a:lnTo>
                    <a:lnTo>
                      <a:pt x="157" y="238"/>
                    </a:lnTo>
                    <a:lnTo>
                      <a:pt x="161" y="239"/>
                    </a:lnTo>
                    <a:lnTo>
                      <a:pt x="177" y="246"/>
                    </a:lnTo>
                    <a:lnTo>
                      <a:pt x="203" y="248"/>
                    </a:lnTo>
                    <a:lnTo>
                      <a:pt x="215" y="245"/>
                    </a:lnTo>
                    <a:lnTo>
                      <a:pt x="219" y="239"/>
                    </a:lnTo>
                    <a:lnTo>
                      <a:pt x="219" y="233"/>
                    </a:lnTo>
                    <a:lnTo>
                      <a:pt x="217" y="226"/>
                    </a:lnTo>
                    <a:lnTo>
                      <a:pt x="207" y="214"/>
                    </a:lnTo>
                    <a:lnTo>
                      <a:pt x="184" y="200"/>
                    </a:lnTo>
                    <a:lnTo>
                      <a:pt x="172" y="195"/>
                    </a:lnTo>
                    <a:lnTo>
                      <a:pt x="164" y="193"/>
                    </a:lnTo>
                    <a:lnTo>
                      <a:pt x="155" y="193"/>
                    </a:lnTo>
                    <a:lnTo>
                      <a:pt x="144" y="191"/>
                    </a:lnTo>
                    <a:lnTo>
                      <a:pt x="134" y="189"/>
                    </a:lnTo>
                    <a:lnTo>
                      <a:pt x="131" y="188"/>
                    </a:lnTo>
                    <a:lnTo>
                      <a:pt x="133" y="188"/>
                    </a:lnTo>
                    <a:lnTo>
                      <a:pt x="135" y="187"/>
                    </a:lnTo>
                    <a:lnTo>
                      <a:pt x="138" y="184"/>
                    </a:lnTo>
                    <a:lnTo>
                      <a:pt x="137" y="180"/>
                    </a:lnTo>
                    <a:lnTo>
                      <a:pt x="133" y="177"/>
                    </a:lnTo>
                    <a:lnTo>
                      <a:pt x="125" y="177"/>
                    </a:lnTo>
                    <a:lnTo>
                      <a:pt x="122" y="178"/>
                    </a:lnTo>
                    <a:lnTo>
                      <a:pt x="119" y="180"/>
                    </a:lnTo>
                    <a:lnTo>
                      <a:pt x="115" y="181"/>
                    </a:lnTo>
                    <a:lnTo>
                      <a:pt x="106" y="180"/>
                    </a:lnTo>
                    <a:lnTo>
                      <a:pt x="106" y="178"/>
                    </a:lnTo>
                    <a:lnTo>
                      <a:pt x="97" y="187"/>
                    </a:lnTo>
                    <a:lnTo>
                      <a:pt x="89" y="197"/>
                    </a:lnTo>
                    <a:lnTo>
                      <a:pt x="83" y="209"/>
                    </a:lnTo>
                    <a:lnTo>
                      <a:pt x="88" y="213"/>
                    </a:lnTo>
                    <a:lnTo>
                      <a:pt x="92" y="215"/>
                    </a:lnTo>
                    <a:lnTo>
                      <a:pt x="96" y="218"/>
                    </a:lnTo>
                    <a:lnTo>
                      <a:pt x="99" y="225"/>
                    </a:lnTo>
                    <a:lnTo>
                      <a:pt x="99" y="237"/>
                    </a:lnTo>
                    <a:lnTo>
                      <a:pt x="101" y="259"/>
                    </a:lnTo>
                    <a:lnTo>
                      <a:pt x="106" y="272"/>
                    </a:lnTo>
                    <a:lnTo>
                      <a:pt x="112" y="283"/>
                    </a:lnTo>
                    <a:lnTo>
                      <a:pt x="117" y="301"/>
                    </a:lnTo>
                    <a:lnTo>
                      <a:pt x="117" y="321"/>
                    </a:lnTo>
                    <a:lnTo>
                      <a:pt x="113" y="332"/>
                    </a:lnTo>
                    <a:lnTo>
                      <a:pt x="107" y="340"/>
                    </a:lnTo>
                    <a:lnTo>
                      <a:pt x="100" y="350"/>
                    </a:lnTo>
                    <a:lnTo>
                      <a:pt x="95" y="358"/>
                    </a:lnTo>
                    <a:lnTo>
                      <a:pt x="87" y="366"/>
                    </a:lnTo>
                    <a:lnTo>
                      <a:pt x="109" y="369"/>
                    </a:lnTo>
                    <a:lnTo>
                      <a:pt x="116" y="371"/>
                    </a:lnTo>
                    <a:lnTo>
                      <a:pt x="115" y="375"/>
                    </a:lnTo>
                    <a:lnTo>
                      <a:pt x="106" y="377"/>
                    </a:lnTo>
                    <a:lnTo>
                      <a:pt x="97" y="378"/>
                    </a:lnTo>
                    <a:lnTo>
                      <a:pt x="94" y="377"/>
                    </a:lnTo>
                    <a:lnTo>
                      <a:pt x="93" y="383"/>
                    </a:lnTo>
                    <a:lnTo>
                      <a:pt x="88" y="382"/>
                    </a:lnTo>
                    <a:lnTo>
                      <a:pt x="77" y="381"/>
                    </a:lnTo>
                    <a:lnTo>
                      <a:pt x="65" y="380"/>
                    </a:lnTo>
                    <a:lnTo>
                      <a:pt x="57" y="380"/>
                    </a:lnTo>
                    <a:lnTo>
                      <a:pt x="48" y="384"/>
                    </a:lnTo>
                    <a:lnTo>
                      <a:pt x="45" y="391"/>
                    </a:lnTo>
                    <a:lnTo>
                      <a:pt x="49" y="399"/>
                    </a:lnTo>
                    <a:lnTo>
                      <a:pt x="53" y="411"/>
                    </a:lnTo>
                    <a:lnTo>
                      <a:pt x="54" y="418"/>
                    </a:lnTo>
                    <a:lnTo>
                      <a:pt x="54" y="421"/>
                    </a:lnTo>
                    <a:lnTo>
                      <a:pt x="53" y="420"/>
                    </a:lnTo>
                    <a:lnTo>
                      <a:pt x="50" y="418"/>
                    </a:lnTo>
                    <a:lnTo>
                      <a:pt x="37" y="413"/>
                    </a:lnTo>
                    <a:lnTo>
                      <a:pt x="28" y="415"/>
                    </a:lnTo>
                    <a:lnTo>
                      <a:pt x="23" y="423"/>
                    </a:lnTo>
                    <a:lnTo>
                      <a:pt x="16" y="428"/>
                    </a:lnTo>
                    <a:lnTo>
                      <a:pt x="15" y="436"/>
                    </a:lnTo>
                    <a:lnTo>
                      <a:pt x="14" y="453"/>
                    </a:lnTo>
                    <a:lnTo>
                      <a:pt x="0" y="470"/>
                    </a:lnTo>
                    <a:lnTo>
                      <a:pt x="29" y="476"/>
                    </a:lnTo>
                    <a:lnTo>
                      <a:pt x="47" y="480"/>
                    </a:lnTo>
                    <a:lnTo>
                      <a:pt x="53" y="486"/>
                    </a:lnTo>
                    <a:lnTo>
                      <a:pt x="52" y="495"/>
                    </a:lnTo>
                    <a:lnTo>
                      <a:pt x="53" y="508"/>
                    </a:lnTo>
                    <a:lnTo>
                      <a:pt x="59" y="528"/>
                    </a:lnTo>
                    <a:lnTo>
                      <a:pt x="56" y="540"/>
                    </a:lnTo>
                    <a:lnTo>
                      <a:pt x="50" y="546"/>
                    </a:lnTo>
                    <a:lnTo>
                      <a:pt x="47" y="550"/>
                    </a:lnTo>
                    <a:lnTo>
                      <a:pt x="45" y="554"/>
                    </a:lnTo>
                    <a:lnTo>
                      <a:pt x="40" y="562"/>
                    </a:lnTo>
                    <a:lnTo>
                      <a:pt x="38" y="576"/>
                    </a:lnTo>
                    <a:lnTo>
                      <a:pt x="48" y="584"/>
                    </a:lnTo>
                    <a:lnTo>
                      <a:pt x="64" y="586"/>
                    </a:lnTo>
                    <a:lnTo>
                      <a:pt x="81" y="584"/>
                    </a:lnTo>
                    <a:lnTo>
                      <a:pt x="96" y="582"/>
                    </a:lnTo>
                    <a:lnTo>
                      <a:pt x="103" y="587"/>
                    </a:lnTo>
                    <a:lnTo>
                      <a:pt x="107" y="597"/>
                    </a:lnTo>
                    <a:lnTo>
                      <a:pt x="109" y="609"/>
                    </a:lnTo>
                    <a:lnTo>
                      <a:pt x="115" y="622"/>
                    </a:lnTo>
                    <a:lnTo>
                      <a:pt x="122" y="627"/>
                    </a:lnTo>
                    <a:lnTo>
                      <a:pt x="128" y="629"/>
                    </a:lnTo>
                    <a:lnTo>
                      <a:pt x="130" y="629"/>
                    </a:lnTo>
                    <a:lnTo>
                      <a:pt x="128" y="632"/>
                    </a:lnTo>
                    <a:lnTo>
                      <a:pt x="122" y="640"/>
                    </a:lnTo>
                    <a:lnTo>
                      <a:pt x="116" y="649"/>
                    </a:lnTo>
                    <a:lnTo>
                      <a:pt x="112" y="656"/>
                    </a:lnTo>
                    <a:lnTo>
                      <a:pt x="109" y="667"/>
                    </a:lnTo>
                    <a:lnTo>
                      <a:pt x="112" y="680"/>
                    </a:lnTo>
                    <a:lnTo>
                      <a:pt x="124" y="688"/>
                    </a:lnTo>
                    <a:lnTo>
                      <a:pt x="149" y="688"/>
                    </a:lnTo>
                    <a:lnTo>
                      <a:pt x="169" y="681"/>
                    </a:lnTo>
                    <a:lnTo>
                      <a:pt x="177" y="674"/>
                    </a:lnTo>
                    <a:lnTo>
                      <a:pt x="184" y="672"/>
                    </a:lnTo>
                    <a:lnTo>
                      <a:pt x="199" y="682"/>
                    </a:lnTo>
                    <a:lnTo>
                      <a:pt x="228" y="694"/>
                    </a:lnTo>
                    <a:lnTo>
                      <a:pt x="262" y="689"/>
                    </a:lnTo>
                    <a:lnTo>
                      <a:pt x="276" y="687"/>
                    </a:lnTo>
                    <a:lnTo>
                      <a:pt x="283" y="693"/>
                    </a:lnTo>
                    <a:lnTo>
                      <a:pt x="290" y="701"/>
                    </a:lnTo>
                    <a:lnTo>
                      <a:pt x="303" y="708"/>
                    </a:lnTo>
                    <a:lnTo>
                      <a:pt x="317" y="714"/>
                    </a:lnTo>
                    <a:lnTo>
                      <a:pt x="322" y="721"/>
                    </a:lnTo>
                    <a:lnTo>
                      <a:pt x="326" y="724"/>
                    </a:lnTo>
                    <a:lnTo>
                      <a:pt x="332" y="719"/>
                    </a:lnTo>
                    <a:lnTo>
                      <a:pt x="337" y="714"/>
                    </a:lnTo>
                    <a:lnTo>
                      <a:pt x="341" y="710"/>
                    </a:lnTo>
                    <a:lnTo>
                      <a:pt x="345" y="711"/>
                    </a:lnTo>
                    <a:lnTo>
                      <a:pt x="345" y="718"/>
                    </a:lnTo>
                    <a:lnTo>
                      <a:pt x="343" y="725"/>
                    </a:lnTo>
                    <a:lnTo>
                      <a:pt x="344" y="727"/>
                    </a:lnTo>
                    <a:lnTo>
                      <a:pt x="350" y="731"/>
                    </a:lnTo>
                    <a:lnTo>
                      <a:pt x="366" y="744"/>
                    </a:lnTo>
                    <a:lnTo>
                      <a:pt x="385" y="757"/>
                    </a:lnTo>
                    <a:lnTo>
                      <a:pt x="398" y="759"/>
                    </a:lnTo>
                    <a:lnTo>
                      <a:pt x="408" y="753"/>
                    </a:lnTo>
                    <a:lnTo>
                      <a:pt x="417" y="744"/>
                    </a:lnTo>
                    <a:lnTo>
                      <a:pt x="428" y="736"/>
                    </a:lnTo>
                    <a:lnTo>
                      <a:pt x="440" y="733"/>
                    </a:lnTo>
                    <a:lnTo>
                      <a:pt x="452" y="735"/>
                    </a:lnTo>
                    <a:lnTo>
                      <a:pt x="460" y="744"/>
                    </a:lnTo>
                    <a:lnTo>
                      <a:pt x="487" y="753"/>
                    </a:lnTo>
                    <a:lnTo>
                      <a:pt x="497" y="761"/>
                    </a:lnTo>
                    <a:lnTo>
                      <a:pt x="510" y="773"/>
                    </a:lnTo>
                    <a:lnTo>
                      <a:pt x="513" y="777"/>
                    </a:lnTo>
                    <a:lnTo>
                      <a:pt x="517" y="773"/>
                    </a:lnTo>
                    <a:lnTo>
                      <a:pt x="531" y="763"/>
                    </a:lnTo>
                    <a:lnTo>
                      <a:pt x="543" y="752"/>
                    </a:lnTo>
                    <a:lnTo>
                      <a:pt x="545" y="746"/>
                    </a:lnTo>
                    <a:lnTo>
                      <a:pt x="549" y="744"/>
                    </a:lnTo>
                    <a:lnTo>
                      <a:pt x="563" y="746"/>
                    </a:lnTo>
                    <a:lnTo>
                      <a:pt x="578" y="748"/>
                    </a:lnTo>
                    <a:lnTo>
                      <a:pt x="585" y="747"/>
                    </a:lnTo>
                    <a:lnTo>
                      <a:pt x="589" y="744"/>
                    </a:lnTo>
                    <a:lnTo>
                      <a:pt x="596" y="738"/>
                    </a:lnTo>
                    <a:lnTo>
                      <a:pt x="606" y="732"/>
                    </a:lnTo>
                    <a:lnTo>
                      <a:pt x="612" y="736"/>
                    </a:lnTo>
                    <a:lnTo>
                      <a:pt x="620" y="743"/>
                    </a:lnTo>
                    <a:lnTo>
                      <a:pt x="634" y="746"/>
                    </a:lnTo>
                    <a:lnTo>
                      <a:pt x="650" y="744"/>
                    </a:lnTo>
                    <a:lnTo>
                      <a:pt x="656" y="742"/>
                    </a:lnTo>
                    <a:lnTo>
                      <a:pt x="653" y="733"/>
                    </a:lnTo>
                    <a:lnTo>
                      <a:pt x="642" y="715"/>
                    </a:lnTo>
                    <a:lnTo>
                      <a:pt x="636" y="706"/>
                    </a:lnTo>
                    <a:lnTo>
                      <a:pt x="634" y="701"/>
                    </a:lnTo>
                    <a:lnTo>
                      <a:pt x="636" y="700"/>
                    </a:lnTo>
                    <a:lnTo>
                      <a:pt x="641" y="700"/>
                    </a:lnTo>
                    <a:lnTo>
                      <a:pt x="650" y="699"/>
                    </a:lnTo>
                    <a:lnTo>
                      <a:pt x="662" y="697"/>
                    </a:lnTo>
                    <a:lnTo>
                      <a:pt x="677" y="691"/>
                    </a:lnTo>
                    <a:lnTo>
                      <a:pt x="695" y="680"/>
                    </a:lnTo>
                    <a:lnTo>
                      <a:pt x="710" y="667"/>
                    </a:lnTo>
                    <a:lnTo>
                      <a:pt x="718" y="655"/>
                    </a:lnTo>
                    <a:lnTo>
                      <a:pt x="721" y="645"/>
                    </a:lnTo>
                    <a:lnTo>
                      <a:pt x="721" y="636"/>
                    </a:lnTo>
                    <a:lnTo>
                      <a:pt x="718" y="629"/>
                    </a:lnTo>
                    <a:lnTo>
                      <a:pt x="717" y="624"/>
                    </a:lnTo>
                    <a:lnTo>
                      <a:pt x="718" y="620"/>
                    </a:lnTo>
                    <a:lnTo>
                      <a:pt x="723" y="618"/>
                    </a:lnTo>
                    <a:lnTo>
                      <a:pt x="733" y="618"/>
                    </a:lnTo>
                    <a:lnTo>
                      <a:pt x="736" y="620"/>
                    </a:lnTo>
                    <a:lnTo>
                      <a:pt x="735" y="618"/>
                    </a:lnTo>
                    <a:lnTo>
                      <a:pt x="734" y="609"/>
                    </a:lnTo>
                    <a:lnTo>
                      <a:pt x="733" y="599"/>
                    </a:lnTo>
                    <a:lnTo>
                      <a:pt x="732" y="594"/>
                    </a:lnTo>
                    <a:lnTo>
                      <a:pt x="737" y="593"/>
                    </a:lnTo>
                    <a:lnTo>
                      <a:pt x="751" y="594"/>
                    </a:lnTo>
                    <a:lnTo>
                      <a:pt x="763" y="593"/>
                    </a:lnTo>
                    <a:lnTo>
                      <a:pt x="764" y="587"/>
                    </a:lnTo>
                    <a:lnTo>
                      <a:pt x="766" y="575"/>
                    </a:lnTo>
                    <a:lnTo>
                      <a:pt x="778" y="558"/>
                    </a:lnTo>
                    <a:lnTo>
                      <a:pt x="789" y="546"/>
                    </a:lnTo>
                    <a:lnTo>
                      <a:pt x="790" y="546"/>
                    </a:lnTo>
                    <a:lnTo>
                      <a:pt x="791" y="546"/>
                    </a:lnTo>
                    <a:lnTo>
                      <a:pt x="793" y="544"/>
                    </a:lnTo>
                    <a:lnTo>
                      <a:pt x="799" y="540"/>
                    </a:lnTo>
                    <a:lnTo>
                      <a:pt x="810" y="531"/>
                    </a:lnTo>
                    <a:lnTo>
                      <a:pt x="823" y="522"/>
                    </a:lnTo>
                    <a:lnTo>
                      <a:pt x="831" y="518"/>
                    </a:lnTo>
                    <a:lnTo>
                      <a:pt x="837" y="518"/>
                    </a:lnTo>
                    <a:lnTo>
                      <a:pt x="842" y="521"/>
                    </a:lnTo>
                    <a:lnTo>
                      <a:pt x="851" y="529"/>
                    </a:lnTo>
                    <a:lnTo>
                      <a:pt x="866" y="535"/>
                    </a:lnTo>
                    <a:lnTo>
                      <a:pt x="887" y="536"/>
                    </a:lnTo>
                    <a:lnTo>
                      <a:pt x="904" y="536"/>
                    </a:lnTo>
                    <a:lnTo>
                      <a:pt x="914" y="530"/>
                    </a:lnTo>
                    <a:lnTo>
                      <a:pt x="914" y="516"/>
                    </a:lnTo>
                    <a:lnTo>
                      <a:pt x="909" y="503"/>
                    </a:lnTo>
                    <a:lnTo>
                      <a:pt x="904" y="498"/>
                    </a:lnTo>
                    <a:lnTo>
                      <a:pt x="907" y="499"/>
                    </a:lnTo>
                    <a:lnTo>
                      <a:pt x="923" y="506"/>
                    </a:lnTo>
                    <a:lnTo>
                      <a:pt x="940" y="515"/>
                    </a:lnTo>
                    <a:lnTo>
                      <a:pt x="947" y="524"/>
                    </a:lnTo>
                    <a:lnTo>
                      <a:pt x="956" y="530"/>
                    </a:lnTo>
                    <a:lnTo>
                      <a:pt x="977" y="533"/>
                    </a:lnTo>
                    <a:lnTo>
                      <a:pt x="1009" y="536"/>
                    </a:lnTo>
                    <a:lnTo>
                      <a:pt x="1033" y="542"/>
                    </a:lnTo>
                    <a:lnTo>
                      <a:pt x="1055" y="543"/>
                    </a:lnTo>
                    <a:lnTo>
                      <a:pt x="1084" y="531"/>
                    </a:lnTo>
                    <a:lnTo>
                      <a:pt x="1102" y="527"/>
                    </a:lnTo>
                    <a:lnTo>
                      <a:pt x="1120" y="530"/>
                    </a:lnTo>
                    <a:lnTo>
                      <a:pt x="1138" y="536"/>
                    </a:lnTo>
                    <a:lnTo>
                      <a:pt x="1155" y="539"/>
                    </a:lnTo>
                    <a:lnTo>
                      <a:pt x="1163" y="537"/>
                    </a:lnTo>
                    <a:lnTo>
                      <a:pt x="1162" y="534"/>
                    </a:lnTo>
                    <a:lnTo>
                      <a:pt x="1159" y="529"/>
                    </a:lnTo>
                    <a:lnTo>
                      <a:pt x="1159" y="524"/>
                    </a:lnTo>
                    <a:lnTo>
                      <a:pt x="1164" y="519"/>
                    </a:lnTo>
                    <a:lnTo>
                      <a:pt x="1169" y="515"/>
                    </a:lnTo>
                    <a:lnTo>
                      <a:pt x="1171" y="509"/>
                    </a:lnTo>
                    <a:lnTo>
                      <a:pt x="1168" y="498"/>
                    </a:lnTo>
                    <a:lnTo>
                      <a:pt x="1158" y="488"/>
                    </a:lnTo>
                    <a:lnTo>
                      <a:pt x="1148" y="482"/>
                    </a:lnTo>
                    <a:lnTo>
                      <a:pt x="1146" y="481"/>
                    </a:lnTo>
                    <a:lnTo>
                      <a:pt x="1147" y="481"/>
                    </a:lnTo>
                    <a:lnTo>
                      <a:pt x="1152" y="481"/>
                    </a:lnTo>
                    <a:lnTo>
                      <a:pt x="1163" y="481"/>
                    </a:lnTo>
                    <a:lnTo>
                      <a:pt x="1170" y="481"/>
                    </a:lnTo>
                    <a:lnTo>
                      <a:pt x="1185" y="482"/>
                    </a:lnTo>
                    <a:lnTo>
                      <a:pt x="1201" y="486"/>
                    </a:lnTo>
                    <a:lnTo>
                      <a:pt x="1212" y="49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" name="Freeform 11"/>
              <p:cNvSpPr>
                <a:spLocks/>
              </p:cNvSpPr>
              <p:nvPr/>
            </p:nvSpPr>
            <p:spPr bwMode="auto">
              <a:xfrm>
                <a:off x="3755" y="2041"/>
                <a:ext cx="289" cy="218"/>
              </a:xfrm>
              <a:custGeom>
                <a:avLst/>
                <a:gdLst>
                  <a:gd name="T0" fmla="*/ 52 w 289"/>
                  <a:gd name="T1" fmla="*/ 0 h 218"/>
                  <a:gd name="T2" fmla="*/ 51 w 289"/>
                  <a:gd name="T3" fmla="*/ 7 h 218"/>
                  <a:gd name="T4" fmla="*/ 60 w 289"/>
                  <a:gd name="T5" fmla="*/ 41 h 218"/>
                  <a:gd name="T6" fmla="*/ 55 w 289"/>
                  <a:gd name="T7" fmla="*/ 40 h 218"/>
                  <a:gd name="T8" fmla="*/ 36 w 289"/>
                  <a:gd name="T9" fmla="*/ 42 h 218"/>
                  <a:gd name="T10" fmla="*/ 24 w 289"/>
                  <a:gd name="T11" fmla="*/ 45 h 218"/>
                  <a:gd name="T12" fmla="*/ 24 w 289"/>
                  <a:gd name="T13" fmla="*/ 69 h 218"/>
                  <a:gd name="T14" fmla="*/ 20 w 289"/>
                  <a:gd name="T15" fmla="*/ 83 h 218"/>
                  <a:gd name="T16" fmla="*/ 2 w 289"/>
                  <a:gd name="T17" fmla="*/ 98 h 218"/>
                  <a:gd name="T18" fmla="*/ 0 w 289"/>
                  <a:gd name="T19" fmla="*/ 114 h 218"/>
                  <a:gd name="T20" fmla="*/ 2 w 289"/>
                  <a:gd name="T21" fmla="*/ 113 h 218"/>
                  <a:gd name="T22" fmla="*/ 19 w 289"/>
                  <a:gd name="T23" fmla="*/ 120 h 218"/>
                  <a:gd name="T24" fmla="*/ 36 w 289"/>
                  <a:gd name="T25" fmla="*/ 131 h 218"/>
                  <a:gd name="T26" fmla="*/ 47 w 289"/>
                  <a:gd name="T27" fmla="*/ 144 h 218"/>
                  <a:gd name="T28" fmla="*/ 61 w 289"/>
                  <a:gd name="T29" fmla="*/ 156 h 218"/>
                  <a:gd name="T30" fmla="*/ 109 w 289"/>
                  <a:gd name="T31" fmla="*/ 168 h 218"/>
                  <a:gd name="T32" fmla="*/ 111 w 289"/>
                  <a:gd name="T33" fmla="*/ 164 h 218"/>
                  <a:gd name="T34" fmla="*/ 105 w 289"/>
                  <a:gd name="T35" fmla="*/ 157 h 218"/>
                  <a:gd name="T36" fmla="*/ 109 w 289"/>
                  <a:gd name="T37" fmla="*/ 154 h 218"/>
                  <a:gd name="T38" fmla="*/ 108 w 289"/>
                  <a:gd name="T39" fmla="*/ 152 h 218"/>
                  <a:gd name="T40" fmla="*/ 128 w 289"/>
                  <a:gd name="T41" fmla="*/ 153 h 218"/>
                  <a:gd name="T42" fmla="*/ 145 w 289"/>
                  <a:gd name="T43" fmla="*/ 168 h 218"/>
                  <a:gd name="T44" fmla="*/ 170 w 289"/>
                  <a:gd name="T45" fmla="*/ 189 h 218"/>
                  <a:gd name="T46" fmla="*/ 187 w 289"/>
                  <a:gd name="T47" fmla="*/ 197 h 218"/>
                  <a:gd name="T48" fmla="*/ 196 w 289"/>
                  <a:gd name="T49" fmla="*/ 191 h 218"/>
                  <a:gd name="T50" fmla="*/ 216 w 289"/>
                  <a:gd name="T51" fmla="*/ 195 h 218"/>
                  <a:gd name="T52" fmla="*/ 222 w 289"/>
                  <a:gd name="T53" fmla="*/ 201 h 218"/>
                  <a:gd name="T54" fmla="*/ 234 w 289"/>
                  <a:gd name="T55" fmla="*/ 212 h 218"/>
                  <a:gd name="T56" fmla="*/ 234 w 289"/>
                  <a:gd name="T57" fmla="*/ 211 h 218"/>
                  <a:gd name="T58" fmla="*/ 240 w 289"/>
                  <a:gd name="T59" fmla="*/ 210 h 218"/>
                  <a:gd name="T60" fmla="*/ 270 w 289"/>
                  <a:gd name="T61" fmla="*/ 217 h 218"/>
                  <a:gd name="T62" fmla="*/ 284 w 289"/>
                  <a:gd name="T63" fmla="*/ 195 h 218"/>
                  <a:gd name="T64" fmla="*/ 284 w 289"/>
                  <a:gd name="T65" fmla="*/ 188 h 218"/>
                  <a:gd name="T66" fmla="*/ 266 w 289"/>
                  <a:gd name="T67" fmla="*/ 168 h 218"/>
                  <a:gd name="T68" fmla="*/ 265 w 289"/>
                  <a:gd name="T69" fmla="*/ 158 h 218"/>
                  <a:gd name="T70" fmla="*/ 257 w 289"/>
                  <a:gd name="T71" fmla="*/ 139 h 218"/>
                  <a:gd name="T72" fmla="*/ 265 w 289"/>
                  <a:gd name="T73" fmla="*/ 130 h 218"/>
                  <a:gd name="T74" fmla="*/ 248 w 289"/>
                  <a:gd name="T75" fmla="*/ 120 h 218"/>
                  <a:gd name="T76" fmla="*/ 246 w 289"/>
                  <a:gd name="T77" fmla="*/ 106 h 218"/>
                  <a:gd name="T78" fmla="*/ 248 w 289"/>
                  <a:gd name="T79" fmla="*/ 77 h 218"/>
                  <a:gd name="T80" fmla="*/ 236 w 289"/>
                  <a:gd name="T81" fmla="*/ 52 h 218"/>
                  <a:gd name="T82" fmla="*/ 212 w 289"/>
                  <a:gd name="T83" fmla="*/ 36 h 218"/>
                  <a:gd name="T84" fmla="*/ 193 w 289"/>
                  <a:gd name="T85" fmla="*/ 25 h 218"/>
                  <a:gd name="T86" fmla="*/ 170 w 289"/>
                  <a:gd name="T87" fmla="*/ 36 h 218"/>
                  <a:gd name="T88" fmla="*/ 152 w 289"/>
                  <a:gd name="T89" fmla="*/ 51 h 218"/>
                  <a:gd name="T90" fmla="*/ 120 w 289"/>
                  <a:gd name="T91" fmla="*/ 36 h 218"/>
                  <a:gd name="T92" fmla="*/ 98 w 289"/>
                  <a:gd name="T93" fmla="*/ 19 h 218"/>
                  <a:gd name="T94" fmla="*/ 99 w 289"/>
                  <a:gd name="T95" fmla="*/ 11 h 218"/>
                  <a:gd name="T96" fmla="*/ 96 w 289"/>
                  <a:gd name="T97" fmla="*/ 4 h 218"/>
                  <a:gd name="T98" fmla="*/ 87 w 289"/>
                  <a:gd name="T99" fmla="*/ 12 h 218"/>
                  <a:gd name="T100" fmla="*/ 77 w 289"/>
                  <a:gd name="T101" fmla="*/ 14 h 218"/>
                  <a:gd name="T102" fmla="*/ 59 w 289"/>
                  <a:gd name="T103" fmla="*/ 1 h 21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89"/>
                  <a:gd name="T157" fmla="*/ 0 h 218"/>
                  <a:gd name="T158" fmla="*/ 289 w 289"/>
                  <a:gd name="T159" fmla="*/ 218 h 21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89" h="218">
                    <a:moveTo>
                      <a:pt x="52" y="0"/>
                    </a:moveTo>
                    <a:lnTo>
                      <a:pt x="52" y="0"/>
                    </a:lnTo>
                    <a:lnTo>
                      <a:pt x="51" y="1"/>
                    </a:lnTo>
                    <a:lnTo>
                      <a:pt x="51" y="7"/>
                    </a:lnTo>
                    <a:lnTo>
                      <a:pt x="52" y="18"/>
                    </a:lnTo>
                    <a:lnTo>
                      <a:pt x="60" y="41"/>
                    </a:lnTo>
                    <a:lnTo>
                      <a:pt x="59" y="40"/>
                    </a:lnTo>
                    <a:lnTo>
                      <a:pt x="55" y="40"/>
                    </a:lnTo>
                    <a:lnTo>
                      <a:pt x="47" y="41"/>
                    </a:lnTo>
                    <a:lnTo>
                      <a:pt x="36" y="42"/>
                    </a:lnTo>
                    <a:lnTo>
                      <a:pt x="28" y="42"/>
                    </a:lnTo>
                    <a:lnTo>
                      <a:pt x="24" y="45"/>
                    </a:lnTo>
                    <a:lnTo>
                      <a:pt x="24" y="56"/>
                    </a:lnTo>
                    <a:lnTo>
                      <a:pt x="24" y="69"/>
                    </a:lnTo>
                    <a:lnTo>
                      <a:pt x="24" y="78"/>
                    </a:lnTo>
                    <a:lnTo>
                      <a:pt x="20" y="83"/>
                    </a:lnTo>
                    <a:lnTo>
                      <a:pt x="13" y="90"/>
                    </a:lnTo>
                    <a:lnTo>
                      <a:pt x="2" y="98"/>
                    </a:lnTo>
                    <a:lnTo>
                      <a:pt x="0" y="99"/>
                    </a:lnTo>
                    <a:lnTo>
                      <a:pt x="0" y="114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8" y="114"/>
                    </a:lnTo>
                    <a:lnTo>
                      <a:pt x="19" y="120"/>
                    </a:lnTo>
                    <a:lnTo>
                      <a:pt x="29" y="127"/>
                    </a:lnTo>
                    <a:lnTo>
                      <a:pt x="36" y="131"/>
                    </a:lnTo>
                    <a:lnTo>
                      <a:pt x="41" y="137"/>
                    </a:lnTo>
                    <a:lnTo>
                      <a:pt x="47" y="144"/>
                    </a:lnTo>
                    <a:lnTo>
                      <a:pt x="56" y="154"/>
                    </a:lnTo>
                    <a:lnTo>
                      <a:pt x="61" y="156"/>
                    </a:lnTo>
                    <a:lnTo>
                      <a:pt x="111" y="171"/>
                    </a:lnTo>
                    <a:lnTo>
                      <a:pt x="109" y="168"/>
                    </a:lnTo>
                    <a:lnTo>
                      <a:pt x="110" y="166"/>
                    </a:lnTo>
                    <a:lnTo>
                      <a:pt x="111" y="164"/>
                    </a:lnTo>
                    <a:lnTo>
                      <a:pt x="109" y="161"/>
                    </a:lnTo>
                    <a:lnTo>
                      <a:pt x="105" y="157"/>
                    </a:lnTo>
                    <a:lnTo>
                      <a:pt x="109" y="156"/>
                    </a:lnTo>
                    <a:lnTo>
                      <a:pt x="109" y="154"/>
                    </a:lnTo>
                    <a:lnTo>
                      <a:pt x="108" y="153"/>
                    </a:lnTo>
                    <a:lnTo>
                      <a:pt x="108" y="152"/>
                    </a:lnTo>
                    <a:lnTo>
                      <a:pt x="115" y="152"/>
                    </a:lnTo>
                    <a:lnTo>
                      <a:pt x="128" y="153"/>
                    </a:lnTo>
                    <a:lnTo>
                      <a:pt x="137" y="159"/>
                    </a:lnTo>
                    <a:lnTo>
                      <a:pt x="145" y="168"/>
                    </a:lnTo>
                    <a:lnTo>
                      <a:pt x="158" y="180"/>
                    </a:lnTo>
                    <a:lnTo>
                      <a:pt x="170" y="189"/>
                    </a:lnTo>
                    <a:lnTo>
                      <a:pt x="179" y="195"/>
                    </a:lnTo>
                    <a:lnTo>
                      <a:pt x="187" y="197"/>
                    </a:lnTo>
                    <a:lnTo>
                      <a:pt x="192" y="194"/>
                    </a:lnTo>
                    <a:lnTo>
                      <a:pt x="196" y="191"/>
                    </a:lnTo>
                    <a:lnTo>
                      <a:pt x="209" y="193"/>
                    </a:lnTo>
                    <a:lnTo>
                      <a:pt x="216" y="195"/>
                    </a:lnTo>
                    <a:lnTo>
                      <a:pt x="219" y="198"/>
                    </a:lnTo>
                    <a:lnTo>
                      <a:pt x="222" y="201"/>
                    </a:lnTo>
                    <a:lnTo>
                      <a:pt x="228" y="207"/>
                    </a:lnTo>
                    <a:lnTo>
                      <a:pt x="234" y="212"/>
                    </a:lnTo>
                    <a:lnTo>
                      <a:pt x="235" y="212"/>
                    </a:lnTo>
                    <a:lnTo>
                      <a:pt x="234" y="211"/>
                    </a:lnTo>
                    <a:lnTo>
                      <a:pt x="236" y="210"/>
                    </a:lnTo>
                    <a:lnTo>
                      <a:pt x="240" y="210"/>
                    </a:lnTo>
                    <a:lnTo>
                      <a:pt x="244" y="214"/>
                    </a:lnTo>
                    <a:lnTo>
                      <a:pt x="270" y="217"/>
                    </a:lnTo>
                    <a:lnTo>
                      <a:pt x="273" y="205"/>
                    </a:lnTo>
                    <a:lnTo>
                      <a:pt x="284" y="195"/>
                    </a:lnTo>
                    <a:lnTo>
                      <a:pt x="288" y="191"/>
                    </a:lnTo>
                    <a:lnTo>
                      <a:pt x="284" y="188"/>
                    </a:lnTo>
                    <a:lnTo>
                      <a:pt x="274" y="179"/>
                    </a:lnTo>
                    <a:lnTo>
                      <a:pt x="266" y="168"/>
                    </a:lnTo>
                    <a:lnTo>
                      <a:pt x="265" y="163"/>
                    </a:lnTo>
                    <a:lnTo>
                      <a:pt x="265" y="158"/>
                    </a:lnTo>
                    <a:lnTo>
                      <a:pt x="259" y="148"/>
                    </a:lnTo>
                    <a:lnTo>
                      <a:pt x="257" y="139"/>
                    </a:lnTo>
                    <a:lnTo>
                      <a:pt x="262" y="134"/>
                    </a:lnTo>
                    <a:lnTo>
                      <a:pt x="265" y="130"/>
                    </a:lnTo>
                    <a:lnTo>
                      <a:pt x="257" y="125"/>
                    </a:lnTo>
                    <a:lnTo>
                      <a:pt x="248" y="120"/>
                    </a:lnTo>
                    <a:lnTo>
                      <a:pt x="245" y="114"/>
                    </a:lnTo>
                    <a:lnTo>
                      <a:pt x="246" y="106"/>
                    </a:lnTo>
                    <a:lnTo>
                      <a:pt x="249" y="94"/>
                    </a:lnTo>
                    <a:lnTo>
                      <a:pt x="248" y="77"/>
                    </a:lnTo>
                    <a:lnTo>
                      <a:pt x="242" y="62"/>
                    </a:lnTo>
                    <a:lnTo>
                      <a:pt x="236" y="52"/>
                    </a:lnTo>
                    <a:lnTo>
                      <a:pt x="238" y="45"/>
                    </a:lnTo>
                    <a:lnTo>
                      <a:pt x="212" y="36"/>
                    </a:lnTo>
                    <a:lnTo>
                      <a:pt x="204" y="27"/>
                    </a:lnTo>
                    <a:lnTo>
                      <a:pt x="193" y="25"/>
                    </a:lnTo>
                    <a:lnTo>
                      <a:pt x="180" y="28"/>
                    </a:lnTo>
                    <a:lnTo>
                      <a:pt x="170" y="36"/>
                    </a:lnTo>
                    <a:lnTo>
                      <a:pt x="162" y="45"/>
                    </a:lnTo>
                    <a:lnTo>
                      <a:pt x="152" y="51"/>
                    </a:lnTo>
                    <a:lnTo>
                      <a:pt x="138" y="49"/>
                    </a:lnTo>
                    <a:lnTo>
                      <a:pt x="120" y="36"/>
                    </a:lnTo>
                    <a:lnTo>
                      <a:pt x="105" y="23"/>
                    </a:lnTo>
                    <a:lnTo>
                      <a:pt x="98" y="19"/>
                    </a:lnTo>
                    <a:lnTo>
                      <a:pt x="98" y="18"/>
                    </a:lnTo>
                    <a:lnTo>
                      <a:pt x="99" y="11"/>
                    </a:lnTo>
                    <a:lnTo>
                      <a:pt x="99" y="4"/>
                    </a:lnTo>
                    <a:lnTo>
                      <a:pt x="96" y="4"/>
                    </a:lnTo>
                    <a:lnTo>
                      <a:pt x="91" y="7"/>
                    </a:lnTo>
                    <a:lnTo>
                      <a:pt x="87" y="12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7"/>
                    </a:lnTo>
                    <a:lnTo>
                      <a:pt x="59" y="1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" name="Freeform 12"/>
              <p:cNvSpPr>
                <a:spLocks/>
              </p:cNvSpPr>
              <p:nvPr/>
            </p:nvSpPr>
            <p:spPr bwMode="auto">
              <a:xfrm>
                <a:off x="3755" y="2033"/>
                <a:ext cx="295" cy="224"/>
              </a:xfrm>
              <a:custGeom>
                <a:avLst/>
                <a:gdLst>
                  <a:gd name="T0" fmla="*/ 53 w 295"/>
                  <a:gd name="T1" fmla="*/ 0 h 224"/>
                  <a:gd name="T2" fmla="*/ 52 w 295"/>
                  <a:gd name="T3" fmla="*/ 7 h 224"/>
                  <a:gd name="T4" fmla="*/ 61 w 295"/>
                  <a:gd name="T5" fmla="*/ 42 h 224"/>
                  <a:gd name="T6" fmla="*/ 56 w 295"/>
                  <a:gd name="T7" fmla="*/ 41 h 224"/>
                  <a:gd name="T8" fmla="*/ 37 w 295"/>
                  <a:gd name="T9" fmla="*/ 43 h 224"/>
                  <a:gd name="T10" fmla="*/ 25 w 295"/>
                  <a:gd name="T11" fmla="*/ 46 h 224"/>
                  <a:gd name="T12" fmla="*/ 25 w 295"/>
                  <a:gd name="T13" fmla="*/ 71 h 224"/>
                  <a:gd name="T14" fmla="*/ 20 w 295"/>
                  <a:gd name="T15" fmla="*/ 85 h 224"/>
                  <a:gd name="T16" fmla="*/ 2 w 295"/>
                  <a:gd name="T17" fmla="*/ 101 h 224"/>
                  <a:gd name="T18" fmla="*/ 0 w 295"/>
                  <a:gd name="T19" fmla="*/ 117 h 224"/>
                  <a:gd name="T20" fmla="*/ 2 w 295"/>
                  <a:gd name="T21" fmla="*/ 116 h 224"/>
                  <a:gd name="T22" fmla="*/ 19 w 295"/>
                  <a:gd name="T23" fmla="*/ 123 h 224"/>
                  <a:gd name="T24" fmla="*/ 37 w 295"/>
                  <a:gd name="T25" fmla="*/ 135 h 224"/>
                  <a:gd name="T26" fmla="*/ 48 w 295"/>
                  <a:gd name="T27" fmla="*/ 148 h 224"/>
                  <a:gd name="T28" fmla="*/ 62 w 295"/>
                  <a:gd name="T29" fmla="*/ 160 h 224"/>
                  <a:gd name="T30" fmla="*/ 111 w 295"/>
                  <a:gd name="T31" fmla="*/ 173 h 224"/>
                  <a:gd name="T32" fmla="*/ 113 w 295"/>
                  <a:gd name="T33" fmla="*/ 169 h 224"/>
                  <a:gd name="T34" fmla="*/ 107 w 295"/>
                  <a:gd name="T35" fmla="*/ 161 h 224"/>
                  <a:gd name="T36" fmla="*/ 111 w 295"/>
                  <a:gd name="T37" fmla="*/ 158 h 224"/>
                  <a:gd name="T38" fmla="*/ 110 w 295"/>
                  <a:gd name="T39" fmla="*/ 156 h 224"/>
                  <a:gd name="T40" fmla="*/ 131 w 295"/>
                  <a:gd name="T41" fmla="*/ 157 h 224"/>
                  <a:gd name="T42" fmla="*/ 148 w 295"/>
                  <a:gd name="T43" fmla="*/ 173 h 224"/>
                  <a:gd name="T44" fmla="*/ 174 w 295"/>
                  <a:gd name="T45" fmla="*/ 194 h 224"/>
                  <a:gd name="T46" fmla="*/ 191 w 295"/>
                  <a:gd name="T47" fmla="*/ 202 h 224"/>
                  <a:gd name="T48" fmla="*/ 200 w 295"/>
                  <a:gd name="T49" fmla="*/ 196 h 224"/>
                  <a:gd name="T50" fmla="*/ 221 w 295"/>
                  <a:gd name="T51" fmla="*/ 200 h 224"/>
                  <a:gd name="T52" fmla="*/ 227 w 295"/>
                  <a:gd name="T53" fmla="*/ 207 h 224"/>
                  <a:gd name="T54" fmla="*/ 239 w 295"/>
                  <a:gd name="T55" fmla="*/ 218 h 224"/>
                  <a:gd name="T56" fmla="*/ 239 w 295"/>
                  <a:gd name="T57" fmla="*/ 217 h 224"/>
                  <a:gd name="T58" fmla="*/ 245 w 295"/>
                  <a:gd name="T59" fmla="*/ 216 h 224"/>
                  <a:gd name="T60" fmla="*/ 276 w 295"/>
                  <a:gd name="T61" fmla="*/ 223 h 224"/>
                  <a:gd name="T62" fmla="*/ 290 w 295"/>
                  <a:gd name="T63" fmla="*/ 200 h 224"/>
                  <a:gd name="T64" fmla="*/ 290 w 295"/>
                  <a:gd name="T65" fmla="*/ 193 h 224"/>
                  <a:gd name="T66" fmla="*/ 272 w 295"/>
                  <a:gd name="T67" fmla="*/ 173 h 224"/>
                  <a:gd name="T68" fmla="*/ 271 w 295"/>
                  <a:gd name="T69" fmla="*/ 162 h 224"/>
                  <a:gd name="T70" fmla="*/ 262 w 295"/>
                  <a:gd name="T71" fmla="*/ 143 h 224"/>
                  <a:gd name="T72" fmla="*/ 271 w 295"/>
                  <a:gd name="T73" fmla="*/ 134 h 224"/>
                  <a:gd name="T74" fmla="*/ 253 w 295"/>
                  <a:gd name="T75" fmla="*/ 123 h 224"/>
                  <a:gd name="T76" fmla="*/ 251 w 295"/>
                  <a:gd name="T77" fmla="*/ 109 h 224"/>
                  <a:gd name="T78" fmla="*/ 253 w 295"/>
                  <a:gd name="T79" fmla="*/ 79 h 224"/>
                  <a:gd name="T80" fmla="*/ 241 w 295"/>
                  <a:gd name="T81" fmla="*/ 53 h 224"/>
                  <a:gd name="T82" fmla="*/ 216 w 295"/>
                  <a:gd name="T83" fmla="*/ 37 h 224"/>
                  <a:gd name="T84" fmla="*/ 197 w 295"/>
                  <a:gd name="T85" fmla="*/ 26 h 224"/>
                  <a:gd name="T86" fmla="*/ 174 w 295"/>
                  <a:gd name="T87" fmla="*/ 37 h 224"/>
                  <a:gd name="T88" fmla="*/ 155 w 295"/>
                  <a:gd name="T89" fmla="*/ 52 h 224"/>
                  <a:gd name="T90" fmla="*/ 123 w 295"/>
                  <a:gd name="T91" fmla="*/ 37 h 224"/>
                  <a:gd name="T92" fmla="*/ 100 w 295"/>
                  <a:gd name="T93" fmla="*/ 20 h 224"/>
                  <a:gd name="T94" fmla="*/ 101 w 295"/>
                  <a:gd name="T95" fmla="*/ 11 h 224"/>
                  <a:gd name="T96" fmla="*/ 98 w 295"/>
                  <a:gd name="T97" fmla="*/ 4 h 224"/>
                  <a:gd name="T98" fmla="*/ 89 w 295"/>
                  <a:gd name="T99" fmla="*/ 12 h 224"/>
                  <a:gd name="T100" fmla="*/ 79 w 295"/>
                  <a:gd name="T101" fmla="*/ 14 h 224"/>
                  <a:gd name="T102" fmla="*/ 60 w 295"/>
                  <a:gd name="T103" fmla="*/ 1 h 224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95"/>
                  <a:gd name="T157" fmla="*/ 0 h 224"/>
                  <a:gd name="T158" fmla="*/ 295 w 295"/>
                  <a:gd name="T159" fmla="*/ 224 h 224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95" h="224">
                    <a:moveTo>
                      <a:pt x="53" y="0"/>
                    </a:moveTo>
                    <a:lnTo>
                      <a:pt x="53" y="0"/>
                    </a:lnTo>
                    <a:lnTo>
                      <a:pt x="52" y="1"/>
                    </a:lnTo>
                    <a:lnTo>
                      <a:pt x="52" y="7"/>
                    </a:lnTo>
                    <a:lnTo>
                      <a:pt x="53" y="19"/>
                    </a:lnTo>
                    <a:lnTo>
                      <a:pt x="61" y="42"/>
                    </a:lnTo>
                    <a:lnTo>
                      <a:pt x="60" y="41"/>
                    </a:lnTo>
                    <a:lnTo>
                      <a:pt x="56" y="41"/>
                    </a:lnTo>
                    <a:lnTo>
                      <a:pt x="48" y="42"/>
                    </a:lnTo>
                    <a:lnTo>
                      <a:pt x="37" y="43"/>
                    </a:lnTo>
                    <a:lnTo>
                      <a:pt x="29" y="43"/>
                    </a:lnTo>
                    <a:lnTo>
                      <a:pt x="25" y="46"/>
                    </a:lnTo>
                    <a:lnTo>
                      <a:pt x="25" y="58"/>
                    </a:lnTo>
                    <a:lnTo>
                      <a:pt x="25" y="71"/>
                    </a:lnTo>
                    <a:lnTo>
                      <a:pt x="24" y="80"/>
                    </a:lnTo>
                    <a:lnTo>
                      <a:pt x="20" y="85"/>
                    </a:lnTo>
                    <a:lnTo>
                      <a:pt x="13" y="92"/>
                    </a:lnTo>
                    <a:lnTo>
                      <a:pt x="2" y="101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16"/>
                    </a:lnTo>
                    <a:lnTo>
                      <a:pt x="2" y="116"/>
                    </a:lnTo>
                    <a:lnTo>
                      <a:pt x="8" y="117"/>
                    </a:lnTo>
                    <a:lnTo>
                      <a:pt x="19" y="123"/>
                    </a:lnTo>
                    <a:lnTo>
                      <a:pt x="30" y="130"/>
                    </a:lnTo>
                    <a:lnTo>
                      <a:pt x="37" y="135"/>
                    </a:lnTo>
                    <a:lnTo>
                      <a:pt x="42" y="141"/>
                    </a:lnTo>
                    <a:lnTo>
                      <a:pt x="48" y="148"/>
                    </a:lnTo>
                    <a:lnTo>
                      <a:pt x="57" y="158"/>
                    </a:lnTo>
                    <a:lnTo>
                      <a:pt x="62" y="160"/>
                    </a:lnTo>
                    <a:lnTo>
                      <a:pt x="113" y="176"/>
                    </a:lnTo>
                    <a:lnTo>
                      <a:pt x="111" y="173"/>
                    </a:lnTo>
                    <a:lnTo>
                      <a:pt x="112" y="171"/>
                    </a:lnTo>
                    <a:lnTo>
                      <a:pt x="113" y="169"/>
                    </a:lnTo>
                    <a:lnTo>
                      <a:pt x="111" y="165"/>
                    </a:lnTo>
                    <a:lnTo>
                      <a:pt x="107" y="161"/>
                    </a:lnTo>
                    <a:lnTo>
                      <a:pt x="111" y="160"/>
                    </a:lnTo>
                    <a:lnTo>
                      <a:pt x="111" y="158"/>
                    </a:lnTo>
                    <a:lnTo>
                      <a:pt x="110" y="157"/>
                    </a:lnTo>
                    <a:lnTo>
                      <a:pt x="110" y="156"/>
                    </a:lnTo>
                    <a:lnTo>
                      <a:pt x="117" y="156"/>
                    </a:lnTo>
                    <a:lnTo>
                      <a:pt x="131" y="157"/>
                    </a:lnTo>
                    <a:lnTo>
                      <a:pt x="140" y="163"/>
                    </a:lnTo>
                    <a:lnTo>
                      <a:pt x="148" y="173"/>
                    </a:lnTo>
                    <a:lnTo>
                      <a:pt x="161" y="185"/>
                    </a:lnTo>
                    <a:lnTo>
                      <a:pt x="174" y="194"/>
                    </a:lnTo>
                    <a:lnTo>
                      <a:pt x="183" y="200"/>
                    </a:lnTo>
                    <a:lnTo>
                      <a:pt x="191" y="202"/>
                    </a:lnTo>
                    <a:lnTo>
                      <a:pt x="196" y="199"/>
                    </a:lnTo>
                    <a:lnTo>
                      <a:pt x="200" y="196"/>
                    </a:lnTo>
                    <a:lnTo>
                      <a:pt x="213" y="198"/>
                    </a:lnTo>
                    <a:lnTo>
                      <a:pt x="221" y="200"/>
                    </a:lnTo>
                    <a:lnTo>
                      <a:pt x="224" y="203"/>
                    </a:lnTo>
                    <a:lnTo>
                      <a:pt x="227" y="207"/>
                    </a:lnTo>
                    <a:lnTo>
                      <a:pt x="233" y="213"/>
                    </a:lnTo>
                    <a:lnTo>
                      <a:pt x="239" y="218"/>
                    </a:lnTo>
                    <a:lnTo>
                      <a:pt x="240" y="218"/>
                    </a:lnTo>
                    <a:lnTo>
                      <a:pt x="239" y="217"/>
                    </a:lnTo>
                    <a:lnTo>
                      <a:pt x="241" y="216"/>
                    </a:lnTo>
                    <a:lnTo>
                      <a:pt x="245" y="216"/>
                    </a:lnTo>
                    <a:lnTo>
                      <a:pt x="249" y="220"/>
                    </a:lnTo>
                    <a:lnTo>
                      <a:pt x="276" y="223"/>
                    </a:lnTo>
                    <a:lnTo>
                      <a:pt x="279" y="211"/>
                    </a:lnTo>
                    <a:lnTo>
                      <a:pt x="290" y="200"/>
                    </a:lnTo>
                    <a:lnTo>
                      <a:pt x="294" y="196"/>
                    </a:lnTo>
                    <a:lnTo>
                      <a:pt x="290" y="193"/>
                    </a:lnTo>
                    <a:lnTo>
                      <a:pt x="280" y="184"/>
                    </a:lnTo>
                    <a:lnTo>
                      <a:pt x="272" y="173"/>
                    </a:lnTo>
                    <a:lnTo>
                      <a:pt x="271" y="167"/>
                    </a:lnTo>
                    <a:lnTo>
                      <a:pt x="271" y="162"/>
                    </a:lnTo>
                    <a:lnTo>
                      <a:pt x="264" y="152"/>
                    </a:lnTo>
                    <a:lnTo>
                      <a:pt x="262" y="143"/>
                    </a:lnTo>
                    <a:lnTo>
                      <a:pt x="267" y="138"/>
                    </a:lnTo>
                    <a:lnTo>
                      <a:pt x="271" y="134"/>
                    </a:lnTo>
                    <a:lnTo>
                      <a:pt x="262" y="128"/>
                    </a:lnTo>
                    <a:lnTo>
                      <a:pt x="253" y="123"/>
                    </a:lnTo>
                    <a:lnTo>
                      <a:pt x="250" y="117"/>
                    </a:lnTo>
                    <a:lnTo>
                      <a:pt x="251" y="109"/>
                    </a:lnTo>
                    <a:lnTo>
                      <a:pt x="254" y="97"/>
                    </a:lnTo>
                    <a:lnTo>
                      <a:pt x="253" y="79"/>
                    </a:lnTo>
                    <a:lnTo>
                      <a:pt x="247" y="64"/>
                    </a:lnTo>
                    <a:lnTo>
                      <a:pt x="241" y="53"/>
                    </a:lnTo>
                    <a:lnTo>
                      <a:pt x="243" y="46"/>
                    </a:lnTo>
                    <a:lnTo>
                      <a:pt x="216" y="37"/>
                    </a:lnTo>
                    <a:lnTo>
                      <a:pt x="208" y="28"/>
                    </a:lnTo>
                    <a:lnTo>
                      <a:pt x="197" y="26"/>
                    </a:lnTo>
                    <a:lnTo>
                      <a:pt x="184" y="29"/>
                    </a:lnTo>
                    <a:lnTo>
                      <a:pt x="174" y="37"/>
                    </a:lnTo>
                    <a:lnTo>
                      <a:pt x="165" y="46"/>
                    </a:lnTo>
                    <a:lnTo>
                      <a:pt x="155" y="52"/>
                    </a:lnTo>
                    <a:lnTo>
                      <a:pt x="141" y="50"/>
                    </a:lnTo>
                    <a:lnTo>
                      <a:pt x="123" y="37"/>
                    </a:lnTo>
                    <a:lnTo>
                      <a:pt x="107" y="24"/>
                    </a:lnTo>
                    <a:lnTo>
                      <a:pt x="100" y="20"/>
                    </a:lnTo>
                    <a:lnTo>
                      <a:pt x="100" y="18"/>
                    </a:lnTo>
                    <a:lnTo>
                      <a:pt x="101" y="11"/>
                    </a:lnTo>
                    <a:lnTo>
                      <a:pt x="101" y="4"/>
                    </a:lnTo>
                    <a:lnTo>
                      <a:pt x="98" y="4"/>
                    </a:lnTo>
                    <a:lnTo>
                      <a:pt x="93" y="7"/>
                    </a:lnTo>
                    <a:lnTo>
                      <a:pt x="89" y="12"/>
                    </a:lnTo>
                    <a:lnTo>
                      <a:pt x="83" y="17"/>
                    </a:lnTo>
                    <a:lnTo>
                      <a:pt x="79" y="14"/>
                    </a:lnTo>
                    <a:lnTo>
                      <a:pt x="73" y="7"/>
                    </a:lnTo>
                    <a:lnTo>
                      <a:pt x="60" y="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" name="Freeform 13"/>
              <p:cNvSpPr>
                <a:spLocks/>
              </p:cNvSpPr>
              <p:nvPr/>
            </p:nvSpPr>
            <p:spPr bwMode="auto">
              <a:xfrm>
                <a:off x="1485" y="1414"/>
                <a:ext cx="1184" cy="1105"/>
              </a:xfrm>
              <a:custGeom>
                <a:avLst/>
                <a:gdLst>
                  <a:gd name="T0" fmla="*/ 807 w 1184"/>
                  <a:gd name="T1" fmla="*/ 1080 h 1105"/>
                  <a:gd name="T2" fmla="*/ 739 w 1184"/>
                  <a:gd name="T3" fmla="*/ 1019 h 1105"/>
                  <a:gd name="T4" fmla="*/ 667 w 1184"/>
                  <a:gd name="T5" fmla="*/ 981 h 1105"/>
                  <a:gd name="T6" fmla="*/ 548 w 1184"/>
                  <a:gd name="T7" fmla="*/ 881 h 1105"/>
                  <a:gd name="T8" fmla="*/ 485 w 1184"/>
                  <a:gd name="T9" fmla="*/ 788 h 1105"/>
                  <a:gd name="T10" fmla="*/ 487 w 1184"/>
                  <a:gd name="T11" fmla="*/ 825 h 1105"/>
                  <a:gd name="T12" fmla="*/ 469 w 1184"/>
                  <a:gd name="T13" fmla="*/ 830 h 1105"/>
                  <a:gd name="T14" fmla="*/ 424 w 1184"/>
                  <a:gd name="T15" fmla="*/ 725 h 1105"/>
                  <a:gd name="T16" fmla="*/ 369 w 1184"/>
                  <a:gd name="T17" fmla="*/ 641 h 1105"/>
                  <a:gd name="T18" fmla="*/ 390 w 1184"/>
                  <a:gd name="T19" fmla="*/ 504 h 1105"/>
                  <a:gd name="T20" fmla="*/ 382 w 1184"/>
                  <a:gd name="T21" fmla="*/ 448 h 1105"/>
                  <a:gd name="T22" fmla="*/ 342 w 1184"/>
                  <a:gd name="T23" fmla="*/ 362 h 1105"/>
                  <a:gd name="T24" fmla="*/ 280 w 1184"/>
                  <a:gd name="T25" fmla="*/ 307 h 1105"/>
                  <a:gd name="T26" fmla="*/ 174 w 1184"/>
                  <a:gd name="T27" fmla="*/ 298 h 1105"/>
                  <a:gd name="T28" fmla="*/ 159 w 1184"/>
                  <a:gd name="T29" fmla="*/ 272 h 1105"/>
                  <a:gd name="T30" fmla="*/ 101 w 1184"/>
                  <a:gd name="T31" fmla="*/ 333 h 1105"/>
                  <a:gd name="T32" fmla="*/ 0 w 1184"/>
                  <a:gd name="T33" fmla="*/ 381 h 1105"/>
                  <a:gd name="T34" fmla="*/ 85 w 1184"/>
                  <a:gd name="T35" fmla="*/ 315 h 1105"/>
                  <a:gd name="T36" fmla="*/ 26 w 1184"/>
                  <a:gd name="T37" fmla="*/ 325 h 1105"/>
                  <a:gd name="T38" fmla="*/ 1 w 1184"/>
                  <a:gd name="T39" fmla="*/ 281 h 1105"/>
                  <a:gd name="T40" fmla="*/ 72 w 1184"/>
                  <a:gd name="T41" fmla="*/ 215 h 1105"/>
                  <a:gd name="T42" fmla="*/ 27 w 1184"/>
                  <a:gd name="T43" fmla="*/ 184 h 1105"/>
                  <a:gd name="T44" fmla="*/ 46 w 1184"/>
                  <a:gd name="T45" fmla="*/ 135 h 1105"/>
                  <a:gd name="T46" fmla="*/ 182 w 1184"/>
                  <a:gd name="T47" fmla="*/ 83 h 1105"/>
                  <a:gd name="T48" fmla="*/ 302 w 1184"/>
                  <a:gd name="T49" fmla="*/ 101 h 1105"/>
                  <a:gd name="T50" fmla="*/ 460 w 1184"/>
                  <a:gd name="T51" fmla="*/ 97 h 1105"/>
                  <a:gd name="T52" fmla="*/ 499 w 1184"/>
                  <a:gd name="T53" fmla="*/ 107 h 1105"/>
                  <a:gd name="T54" fmla="*/ 585 w 1184"/>
                  <a:gd name="T55" fmla="*/ 134 h 1105"/>
                  <a:gd name="T56" fmla="*/ 659 w 1184"/>
                  <a:gd name="T57" fmla="*/ 160 h 1105"/>
                  <a:gd name="T58" fmla="*/ 745 w 1184"/>
                  <a:gd name="T59" fmla="*/ 140 h 1105"/>
                  <a:gd name="T60" fmla="*/ 808 w 1184"/>
                  <a:gd name="T61" fmla="*/ 131 h 1105"/>
                  <a:gd name="T62" fmla="*/ 813 w 1184"/>
                  <a:gd name="T63" fmla="*/ 62 h 1105"/>
                  <a:gd name="T64" fmla="*/ 865 w 1184"/>
                  <a:gd name="T65" fmla="*/ 18 h 1105"/>
                  <a:gd name="T66" fmla="*/ 849 w 1184"/>
                  <a:gd name="T67" fmla="*/ 121 h 1105"/>
                  <a:gd name="T68" fmla="*/ 894 w 1184"/>
                  <a:gd name="T69" fmla="*/ 125 h 1105"/>
                  <a:gd name="T70" fmla="*/ 940 w 1184"/>
                  <a:gd name="T71" fmla="*/ 139 h 1105"/>
                  <a:gd name="T72" fmla="*/ 843 w 1184"/>
                  <a:gd name="T73" fmla="*/ 179 h 1105"/>
                  <a:gd name="T74" fmla="*/ 771 w 1184"/>
                  <a:gd name="T75" fmla="*/ 298 h 1105"/>
                  <a:gd name="T76" fmla="*/ 886 w 1184"/>
                  <a:gd name="T77" fmla="*/ 388 h 1105"/>
                  <a:gd name="T78" fmla="*/ 930 w 1184"/>
                  <a:gd name="T79" fmla="*/ 371 h 1105"/>
                  <a:gd name="T80" fmla="*/ 1009 w 1184"/>
                  <a:gd name="T81" fmla="*/ 244 h 1105"/>
                  <a:gd name="T82" fmla="*/ 1054 w 1184"/>
                  <a:gd name="T83" fmla="*/ 308 h 1105"/>
                  <a:gd name="T84" fmla="*/ 1109 w 1184"/>
                  <a:gd name="T85" fmla="*/ 288 h 1105"/>
                  <a:gd name="T86" fmla="*/ 1182 w 1184"/>
                  <a:gd name="T87" fmla="*/ 410 h 1105"/>
                  <a:gd name="T88" fmla="*/ 1066 w 1184"/>
                  <a:gd name="T89" fmla="*/ 454 h 1105"/>
                  <a:gd name="T90" fmla="*/ 944 w 1184"/>
                  <a:gd name="T91" fmla="*/ 545 h 1105"/>
                  <a:gd name="T92" fmla="*/ 1066 w 1184"/>
                  <a:gd name="T93" fmla="*/ 491 h 1105"/>
                  <a:gd name="T94" fmla="*/ 1127 w 1184"/>
                  <a:gd name="T95" fmla="*/ 529 h 1105"/>
                  <a:gd name="T96" fmla="*/ 1061 w 1184"/>
                  <a:gd name="T97" fmla="*/ 562 h 1105"/>
                  <a:gd name="T98" fmla="*/ 1041 w 1184"/>
                  <a:gd name="T99" fmla="*/ 549 h 1105"/>
                  <a:gd name="T100" fmla="*/ 967 w 1184"/>
                  <a:gd name="T101" fmla="*/ 605 h 1105"/>
                  <a:gd name="T102" fmla="*/ 914 w 1184"/>
                  <a:gd name="T103" fmla="*/ 661 h 1105"/>
                  <a:gd name="T104" fmla="*/ 902 w 1184"/>
                  <a:gd name="T105" fmla="*/ 711 h 1105"/>
                  <a:gd name="T106" fmla="*/ 861 w 1184"/>
                  <a:gd name="T107" fmla="*/ 827 h 1105"/>
                  <a:gd name="T108" fmla="*/ 792 w 1184"/>
                  <a:gd name="T109" fmla="*/ 773 h 1105"/>
                  <a:gd name="T110" fmla="*/ 732 w 1184"/>
                  <a:gd name="T111" fmla="*/ 787 h 1105"/>
                  <a:gd name="T112" fmla="*/ 650 w 1184"/>
                  <a:gd name="T113" fmla="*/ 846 h 1105"/>
                  <a:gd name="T114" fmla="*/ 688 w 1184"/>
                  <a:gd name="T115" fmla="*/ 948 h 1105"/>
                  <a:gd name="T116" fmla="*/ 772 w 1184"/>
                  <a:gd name="T117" fmla="*/ 912 h 1105"/>
                  <a:gd name="T118" fmla="*/ 812 w 1184"/>
                  <a:gd name="T119" fmla="*/ 992 h 1105"/>
                  <a:gd name="T120" fmla="*/ 875 w 1184"/>
                  <a:gd name="T121" fmla="*/ 1077 h 110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84"/>
                  <a:gd name="T184" fmla="*/ 0 h 1105"/>
                  <a:gd name="T185" fmla="*/ 1184 w 1184"/>
                  <a:gd name="T186" fmla="*/ 1105 h 110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84" h="1105">
                    <a:moveTo>
                      <a:pt x="874" y="1104"/>
                    </a:moveTo>
                    <a:lnTo>
                      <a:pt x="866" y="1088"/>
                    </a:lnTo>
                    <a:lnTo>
                      <a:pt x="859" y="1082"/>
                    </a:lnTo>
                    <a:lnTo>
                      <a:pt x="847" y="1084"/>
                    </a:lnTo>
                    <a:lnTo>
                      <a:pt x="843" y="1093"/>
                    </a:lnTo>
                    <a:lnTo>
                      <a:pt x="837" y="1100"/>
                    </a:lnTo>
                    <a:lnTo>
                      <a:pt x="828" y="1094"/>
                    </a:lnTo>
                    <a:lnTo>
                      <a:pt x="823" y="1091"/>
                    </a:lnTo>
                    <a:lnTo>
                      <a:pt x="818" y="1090"/>
                    </a:lnTo>
                    <a:lnTo>
                      <a:pt x="812" y="1087"/>
                    </a:lnTo>
                    <a:lnTo>
                      <a:pt x="807" y="1080"/>
                    </a:lnTo>
                    <a:lnTo>
                      <a:pt x="798" y="1066"/>
                    </a:lnTo>
                    <a:lnTo>
                      <a:pt x="789" y="1065"/>
                    </a:lnTo>
                    <a:lnTo>
                      <a:pt x="782" y="1065"/>
                    </a:lnTo>
                    <a:lnTo>
                      <a:pt x="780" y="1057"/>
                    </a:lnTo>
                    <a:lnTo>
                      <a:pt x="773" y="1043"/>
                    </a:lnTo>
                    <a:lnTo>
                      <a:pt x="762" y="1026"/>
                    </a:lnTo>
                    <a:lnTo>
                      <a:pt x="759" y="1021"/>
                    </a:lnTo>
                    <a:lnTo>
                      <a:pt x="756" y="1022"/>
                    </a:lnTo>
                    <a:lnTo>
                      <a:pt x="752" y="1024"/>
                    </a:lnTo>
                    <a:lnTo>
                      <a:pt x="746" y="1022"/>
                    </a:lnTo>
                    <a:lnTo>
                      <a:pt x="739" y="1019"/>
                    </a:lnTo>
                    <a:lnTo>
                      <a:pt x="733" y="1016"/>
                    </a:lnTo>
                    <a:lnTo>
                      <a:pt x="725" y="1012"/>
                    </a:lnTo>
                    <a:lnTo>
                      <a:pt x="713" y="1002"/>
                    </a:lnTo>
                    <a:lnTo>
                      <a:pt x="709" y="1000"/>
                    </a:lnTo>
                    <a:lnTo>
                      <a:pt x="707" y="1002"/>
                    </a:lnTo>
                    <a:lnTo>
                      <a:pt x="703" y="1001"/>
                    </a:lnTo>
                    <a:lnTo>
                      <a:pt x="692" y="993"/>
                    </a:lnTo>
                    <a:lnTo>
                      <a:pt x="682" y="983"/>
                    </a:lnTo>
                    <a:lnTo>
                      <a:pt x="677" y="979"/>
                    </a:lnTo>
                    <a:lnTo>
                      <a:pt x="674" y="979"/>
                    </a:lnTo>
                    <a:lnTo>
                      <a:pt x="667" y="981"/>
                    </a:lnTo>
                    <a:lnTo>
                      <a:pt x="657" y="982"/>
                    </a:lnTo>
                    <a:lnTo>
                      <a:pt x="646" y="980"/>
                    </a:lnTo>
                    <a:lnTo>
                      <a:pt x="630" y="974"/>
                    </a:lnTo>
                    <a:lnTo>
                      <a:pt x="610" y="964"/>
                    </a:lnTo>
                    <a:lnTo>
                      <a:pt x="587" y="951"/>
                    </a:lnTo>
                    <a:lnTo>
                      <a:pt x="568" y="938"/>
                    </a:lnTo>
                    <a:lnTo>
                      <a:pt x="556" y="926"/>
                    </a:lnTo>
                    <a:lnTo>
                      <a:pt x="554" y="916"/>
                    </a:lnTo>
                    <a:lnTo>
                      <a:pt x="556" y="907"/>
                    </a:lnTo>
                    <a:lnTo>
                      <a:pt x="555" y="896"/>
                    </a:lnTo>
                    <a:lnTo>
                      <a:pt x="548" y="881"/>
                    </a:lnTo>
                    <a:lnTo>
                      <a:pt x="534" y="860"/>
                    </a:lnTo>
                    <a:lnTo>
                      <a:pt x="522" y="842"/>
                    </a:lnTo>
                    <a:lnTo>
                      <a:pt x="519" y="835"/>
                    </a:lnTo>
                    <a:lnTo>
                      <a:pt x="519" y="831"/>
                    </a:lnTo>
                    <a:lnTo>
                      <a:pt x="514" y="825"/>
                    </a:lnTo>
                    <a:lnTo>
                      <a:pt x="502" y="812"/>
                    </a:lnTo>
                    <a:lnTo>
                      <a:pt x="498" y="802"/>
                    </a:lnTo>
                    <a:lnTo>
                      <a:pt x="496" y="798"/>
                    </a:lnTo>
                    <a:lnTo>
                      <a:pt x="494" y="798"/>
                    </a:lnTo>
                    <a:lnTo>
                      <a:pt x="491" y="796"/>
                    </a:lnTo>
                    <a:lnTo>
                      <a:pt x="485" y="788"/>
                    </a:lnTo>
                    <a:lnTo>
                      <a:pt x="477" y="775"/>
                    </a:lnTo>
                    <a:lnTo>
                      <a:pt x="468" y="763"/>
                    </a:lnTo>
                    <a:lnTo>
                      <a:pt x="461" y="758"/>
                    </a:lnTo>
                    <a:lnTo>
                      <a:pt x="458" y="762"/>
                    </a:lnTo>
                    <a:lnTo>
                      <a:pt x="460" y="781"/>
                    </a:lnTo>
                    <a:lnTo>
                      <a:pt x="465" y="788"/>
                    </a:lnTo>
                    <a:lnTo>
                      <a:pt x="470" y="790"/>
                    </a:lnTo>
                    <a:lnTo>
                      <a:pt x="472" y="797"/>
                    </a:lnTo>
                    <a:lnTo>
                      <a:pt x="473" y="802"/>
                    </a:lnTo>
                    <a:lnTo>
                      <a:pt x="479" y="810"/>
                    </a:lnTo>
                    <a:lnTo>
                      <a:pt x="487" y="825"/>
                    </a:lnTo>
                    <a:lnTo>
                      <a:pt x="495" y="838"/>
                    </a:lnTo>
                    <a:lnTo>
                      <a:pt x="498" y="850"/>
                    </a:lnTo>
                    <a:lnTo>
                      <a:pt x="499" y="864"/>
                    </a:lnTo>
                    <a:lnTo>
                      <a:pt x="499" y="869"/>
                    </a:lnTo>
                    <a:lnTo>
                      <a:pt x="498" y="872"/>
                    </a:lnTo>
                    <a:lnTo>
                      <a:pt x="493" y="870"/>
                    </a:lnTo>
                    <a:lnTo>
                      <a:pt x="486" y="860"/>
                    </a:lnTo>
                    <a:lnTo>
                      <a:pt x="480" y="849"/>
                    </a:lnTo>
                    <a:lnTo>
                      <a:pt x="478" y="841"/>
                    </a:lnTo>
                    <a:lnTo>
                      <a:pt x="475" y="835"/>
                    </a:lnTo>
                    <a:lnTo>
                      <a:pt x="469" y="830"/>
                    </a:lnTo>
                    <a:lnTo>
                      <a:pt x="456" y="817"/>
                    </a:lnTo>
                    <a:lnTo>
                      <a:pt x="456" y="808"/>
                    </a:lnTo>
                    <a:lnTo>
                      <a:pt x="458" y="804"/>
                    </a:lnTo>
                    <a:lnTo>
                      <a:pt x="456" y="799"/>
                    </a:lnTo>
                    <a:lnTo>
                      <a:pt x="450" y="790"/>
                    </a:lnTo>
                    <a:lnTo>
                      <a:pt x="442" y="775"/>
                    </a:lnTo>
                    <a:lnTo>
                      <a:pt x="437" y="761"/>
                    </a:lnTo>
                    <a:lnTo>
                      <a:pt x="436" y="753"/>
                    </a:lnTo>
                    <a:lnTo>
                      <a:pt x="435" y="746"/>
                    </a:lnTo>
                    <a:lnTo>
                      <a:pt x="430" y="735"/>
                    </a:lnTo>
                    <a:lnTo>
                      <a:pt x="424" y="725"/>
                    </a:lnTo>
                    <a:lnTo>
                      <a:pt x="419" y="719"/>
                    </a:lnTo>
                    <a:lnTo>
                      <a:pt x="416" y="717"/>
                    </a:lnTo>
                    <a:lnTo>
                      <a:pt x="413" y="717"/>
                    </a:lnTo>
                    <a:lnTo>
                      <a:pt x="408" y="718"/>
                    </a:lnTo>
                    <a:lnTo>
                      <a:pt x="400" y="708"/>
                    </a:lnTo>
                    <a:lnTo>
                      <a:pt x="393" y="693"/>
                    </a:lnTo>
                    <a:lnTo>
                      <a:pt x="391" y="683"/>
                    </a:lnTo>
                    <a:lnTo>
                      <a:pt x="389" y="673"/>
                    </a:lnTo>
                    <a:lnTo>
                      <a:pt x="386" y="661"/>
                    </a:lnTo>
                    <a:lnTo>
                      <a:pt x="375" y="650"/>
                    </a:lnTo>
                    <a:lnTo>
                      <a:pt x="369" y="641"/>
                    </a:lnTo>
                    <a:lnTo>
                      <a:pt x="368" y="634"/>
                    </a:lnTo>
                    <a:lnTo>
                      <a:pt x="370" y="628"/>
                    </a:lnTo>
                    <a:lnTo>
                      <a:pt x="371" y="621"/>
                    </a:lnTo>
                    <a:lnTo>
                      <a:pt x="372" y="596"/>
                    </a:lnTo>
                    <a:lnTo>
                      <a:pt x="378" y="566"/>
                    </a:lnTo>
                    <a:lnTo>
                      <a:pt x="381" y="556"/>
                    </a:lnTo>
                    <a:lnTo>
                      <a:pt x="382" y="552"/>
                    </a:lnTo>
                    <a:lnTo>
                      <a:pt x="383" y="546"/>
                    </a:lnTo>
                    <a:lnTo>
                      <a:pt x="387" y="533"/>
                    </a:lnTo>
                    <a:lnTo>
                      <a:pt x="391" y="515"/>
                    </a:lnTo>
                    <a:lnTo>
                      <a:pt x="390" y="504"/>
                    </a:lnTo>
                    <a:lnTo>
                      <a:pt x="390" y="499"/>
                    </a:lnTo>
                    <a:lnTo>
                      <a:pt x="394" y="499"/>
                    </a:lnTo>
                    <a:lnTo>
                      <a:pt x="404" y="500"/>
                    </a:lnTo>
                    <a:lnTo>
                      <a:pt x="406" y="504"/>
                    </a:lnTo>
                    <a:lnTo>
                      <a:pt x="408" y="512"/>
                    </a:lnTo>
                    <a:lnTo>
                      <a:pt x="410" y="509"/>
                    </a:lnTo>
                    <a:lnTo>
                      <a:pt x="413" y="500"/>
                    </a:lnTo>
                    <a:lnTo>
                      <a:pt x="412" y="488"/>
                    </a:lnTo>
                    <a:lnTo>
                      <a:pt x="406" y="474"/>
                    </a:lnTo>
                    <a:lnTo>
                      <a:pt x="394" y="461"/>
                    </a:lnTo>
                    <a:lnTo>
                      <a:pt x="382" y="448"/>
                    </a:lnTo>
                    <a:lnTo>
                      <a:pt x="374" y="430"/>
                    </a:lnTo>
                    <a:lnTo>
                      <a:pt x="372" y="421"/>
                    </a:lnTo>
                    <a:lnTo>
                      <a:pt x="368" y="416"/>
                    </a:lnTo>
                    <a:lnTo>
                      <a:pt x="364" y="413"/>
                    </a:lnTo>
                    <a:lnTo>
                      <a:pt x="359" y="407"/>
                    </a:lnTo>
                    <a:lnTo>
                      <a:pt x="354" y="392"/>
                    </a:lnTo>
                    <a:lnTo>
                      <a:pt x="353" y="376"/>
                    </a:lnTo>
                    <a:lnTo>
                      <a:pt x="351" y="370"/>
                    </a:lnTo>
                    <a:lnTo>
                      <a:pt x="349" y="369"/>
                    </a:lnTo>
                    <a:lnTo>
                      <a:pt x="346" y="368"/>
                    </a:lnTo>
                    <a:lnTo>
                      <a:pt x="342" y="362"/>
                    </a:lnTo>
                    <a:lnTo>
                      <a:pt x="340" y="353"/>
                    </a:lnTo>
                    <a:lnTo>
                      <a:pt x="340" y="347"/>
                    </a:lnTo>
                    <a:lnTo>
                      <a:pt x="340" y="341"/>
                    </a:lnTo>
                    <a:lnTo>
                      <a:pt x="335" y="335"/>
                    </a:lnTo>
                    <a:lnTo>
                      <a:pt x="322" y="323"/>
                    </a:lnTo>
                    <a:lnTo>
                      <a:pt x="310" y="319"/>
                    </a:lnTo>
                    <a:lnTo>
                      <a:pt x="304" y="321"/>
                    </a:lnTo>
                    <a:lnTo>
                      <a:pt x="299" y="323"/>
                    </a:lnTo>
                    <a:lnTo>
                      <a:pt x="294" y="322"/>
                    </a:lnTo>
                    <a:lnTo>
                      <a:pt x="287" y="316"/>
                    </a:lnTo>
                    <a:lnTo>
                      <a:pt x="280" y="307"/>
                    </a:lnTo>
                    <a:lnTo>
                      <a:pt x="274" y="300"/>
                    </a:lnTo>
                    <a:lnTo>
                      <a:pt x="266" y="295"/>
                    </a:lnTo>
                    <a:lnTo>
                      <a:pt x="251" y="293"/>
                    </a:lnTo>
                    <a:lnTo>
                      <a:pt x="229" y="290"/>
                    </a:lnTo>
                    <a:lnTo>
                      <a:pt x="217" y="284"/>
                    </a:lnTo>
                    <a:lnTo>
                      <a:pt x="211" y="279"/>
                    </a:lnTo>
                    <a:lnTo>
                      <a:pt x="206" y="277"/>
                    </a:lnTo>
                    <a:lnTo>
                      <a:pt x="195" y="278"/>
                    </a:lnTo>
                    <a:lnTo>
                      <a:pt x="191" y="286"/>
                    </a:lnTo>
                    <a:lnTo>
                      <a:pt x="187" y="292"/>
                    </a:lnTo>
                    <a:lnTo>
                      <a:pt x="174" y="298"/>
                    </a:lnTo>
                    <a:lnTo>
                      <a:pt x="168" y="300"/>
                    </a:lnTo>
                    <a:lnTo>
                      <a:pt x="165" y="300"/>
                    </a:lnTo>
                    <a:lnTo>
                      <a:pt x="163" y="299"/>
                    </a:lnTo>
                    <a:lnTo>
                      <a:pt x="157" y="303"/>
                    </a:lnTo>
                    <a:lnTo>
                      <a:pt x="150" y="310"/>
                    </a:lnTo>
                    <a:lnTo>
                      <a:pt x="143" y="313"/>
                    </a:lnTo>
                    <a:lnTo>
                      <a:pt x="140" y="313"/>
                    </a:lnTo>
                    <a:lnTo>
                      <a:pt x="142" y="307"/>
                    </a:lnTo>
                    <a:lnTo>
                      <a:pt x="146" y="295"/>
                    </a:lnTo>
                    <a:lnTo>
                      <a:pt x="151" y="282"/>
                    </a:lnTo>
                    <a:lnTo>
                      <a:pt x="159" y="272"/>
                    </a:lnTo>
                    <a:lnTo>
                      <a:pt x="161" y="271"/>
                    </a:lnTo>
                    <a:lnTo>
                      <a:pt x="160" y="271"/>
                    </a:lnTo>
                    <a:lnTo>
                      <a:pt x="157" y="272"/>
                    </a:lnTo>
                    <a:lnTo>
                      <a:pt x="151" y="275"/>
                    </a:lnTo>
                    <a:lnTo>
                      <a:pt x="142" y="284"/>
                    </a:lnTo>
                    <a:lnTo>
                      <a:pt x="125" y="303"/>
                    </a:lnTo>
                    <a:lnTo>
                      <a:pt x="117" y="315"/>
                    </a:lnTo>
                    <a:lnTo>
                      <a:pt x="116" y="318"/>
                    </a:lnTo>
                    <a:lnTo>
                      <a:pt x="114" y="320"/>
                    </a:lnTo>
                    <a:lnTo>
                      <a:pt x="109" y="325"/>
                    </a:lnTo>
                    <a:lnTo>
                      <a:pt x="101" y="333"/>
                    </a:lnTo>
                    <a:lnTo>
                      <a:pt x="95" y="341"/>
                    </a:lnTo>
                    <a:lnTo>
                      <a:pt x="91" y="343"/>
                    </a:lnTo>
                    <a:lnTo>
                      <a:pt x="86" y="345"/>
                    </a:lnTo>
                    <a:lnTo>
                      <a:pt x="74" y="352"/>
                    </a:lnTo>
                    <a:lnTo>
                      <a:pt x="61" y="361"/>
                    </a:lnTo>
                    <a:lnTo>
                      <a:pt x="50" y="366"/>
                    </a:lnTo>
                    <a:lnTo>
                      <a:pt x="41" y="371"/>
                    </a:lnTo>
                    <a:lnTo>
                      <a:pt x="29" y="376"/>
                    </a:lnTo>
                    <a:lnTo>
                      <a:pt x="15" y="381"/>
                    </a:lnTo>
                    <a:lnTo>
                      <a:pt x="3" y="383"/>
                    </a:lnTo>
                    <a:lnTo>
                      <a:pt x="0" y="381"/>
                    </a:lnTo>
                    <a:lnTo>
                      <a:pt x="11" y="373"/>
                    </a:lnTo>
                    <a:lnTo>
                      <a:pt x="27" y="365"/>
                    </a:lnTo>
                    <a:lnTo>
                      <a:pt x="38" y="358"/>
                    </a:lnTo>
                    <a:lnTo>
                      <a:pt x="46" y="353"/>
                    </a:lnTo>
                    <a:lnTo>
                      <a:pt x="56" y="347"/>
                    </a:lnTo>
                    <a:lnTo>
                      <a:pt x="64" y="344"/>
                    </a:lnTo>
                    <a:lnTo>
                      <a:pt x="65" y="341"/>
                    </a:lnTo>
                    <a:lnTo>
                      <a:pt x="67" y="336"/>
                    </a:lnTo>
                    <a:lnTo>
                      <a:pt x="72" y="328"/>
                    </a:lnTo>
                    <a:lnTo>
                      <a:pt x="83" y="316"/>
                    </a:lnTo>
                    <a:lnTo>
                      <a:pt x="85" y="315"/>
                    </a:lnTo>
                    <a:lnTo>
                      <a:pt x="84" y="316"/>
                    </a:lnTo>
                    <a:lnTo>
                      <a:pt x="73" y="318"/>
                    </a:lnTo>
                    <a:lnTo>
                      <a:pt x="62" y="319"/>
                    </a:lnTo>
                    <a:lnTo>
                      <a:pt x="61" y="320"/>
                    </a:lnTo>
                    <a:lnTo>
                      <a:pt x="59" y="322"/>
                    </a:lnTo>
                    <a:lnTo>
                      <a:pt x="55" y="326"/>
                    </a:lnTo>
                    <a:lnTo>
                      <a:pt x="54" y="325"/>
                    </a:lnTo>
                    <a:lnTo>
                      <a:pt x="50" y="320"/>
                    </a:lnTo>
                    <a:lnTo>
                      <a:pt x="44" y="318"/>
                    </a:lnTo>
                    <a:lnTo>
                      <a:pt x="38" y="321"/>
                    </a:lnTo>
                    <a:lnTo>
                      <a:pt x="26" y="325"/>
                    </a:lnTo>
                    <a:lnTo>
                      <a:pt x="23" y="320"/>
                    </a:lnTo>
                    <a:lnTo>
                      <a:pt x="25" y="316"/>
                    </a:lnTo>
                    <a:lnTo>
                      <a:pt x="27" y="313"/>
                    </a:lnTo>
                    <a:lnTo>
                      <a:pt x="29" y="310"/>
                    </a:lnTo>
                    <a:lnTo>
                      <a:pt x="30" y="303"/>
                    </a:lnTo>
                    <a:lnTo>
                      <a:pt x="30" y="295"/>
                    </a:lnTo>
                    <a:lnTo>
                      <a:pt x="22" y="298"/>
                    </a:lnTo>
                    <a:lnTo>
                      <a:pt x="14" y="299"/>
                    </a:lnTo>
                    <a:lnTo>
                      <a:pt x="6" y="290"/>
                    </a:lnTo>
                    <a:lnTo>
                      <a:pt x="3" y="284"/>
                    </a:lnTo>
                    <a:lnTo>
                      <a:pt x="1" y="281"/>
                    </a:lnTo>
                    <a:lnTo>
                      <a:pt x="1" y="277"/>
                    </a:lnTo>
                    <a:lnTo>
                      <a:pt x="2" y="270"/>
                    </a:lnTo>
                    <a:lnTo>
                      <a:pt x="12" y="255"/>
                    </a:lnTo>
                    <a:lnTo>
                      <a:pt x="25" y="242"/>
                    </a:lnTo>
                    <a:lnTo>
                      <a:pt x="31" y="238"/>
                    </a:lnTo>
                    <a:lnTo>
                      <a:pt x="37" y="238"/>
                    </a:lnTo>
                    <a:lnTo>
                      <a:pt x="43" y="240"/>
                    </a:lnTo>
                    <a:lnTo>
                      <a:pt x="49" y="239"/>
                    </a:lnTo>
                    <a:lnTo>
                      <a:pt x="59" y="233"/>
                    </a:lnTo>
                    <a:lnTo>
                      <a:pt x="68" y="222"/>
                    </a:lnTo>
                    <a:lnTo>
                      <a:pt x="72" y="215"/>
                    </a:lnTo>
                    <a:lnTo>
                      <a:pt x="76" y="211"/>
                    </a:lnTo>
                    <a:lnTo>
                      <a:pt x="74" y="210"/>
                    </a:lnTo>
                    <a:lnTo>
                      <a:pt x="65" y="210"/>
                    </a:lnTo>
                    <a:lnTo>
                      <a:pt x="40" y="214"/>
                    </a:lnTo>
                    <a:lnTo>
                      <a:pt x="23" y="211"/>
                    </a:lnTo>
                    <a:lnTo>
                      <a:pt x="19" y="206"/>
                    </a:lnTo>
                    <a:lnTo>
                      <a:pt x="21" y="203"/>
                    </a:lnTo>
                    <a:lnTo>
                      <a:pt x="23" y="200"/>
                    </a:lnTo>
                    <a:lnTo>
                      <a:pt x="19" y="196"/>
                    </a:lnTo>
                    <a:lnTo>
                      <a:pt x="13" y="191"/>
                    </a:lnTo>
                    <a:lnTo>
                      <a:pt x="27" y="184"/>
                    </a:lnTo>
                    <a:lnTo>
                      <a:pt x="37" y="180"/>
                    </a:lnTo>
                    <a:lnTo>
                      <a:pt x="42" y="177"/>
                    </a:lnTo>
                    <a:lnTo>
                      <a:pt x="47" y="176"/>
                    </a:lnTo>
                    <a:lnTo>
                      <a:pt x="53" y="178"/>
                    </a:lnTo>
                    <a:lnTo>
                      <a:pt x="64" y="180"/>
                    </a:lnTo>
                    <a:lnTo>
                      <a:pt x="74" y="179"/>
                    </a:lnTo>
                    <a:lnTo>
                      <a:pt x="80" y="175"/>
                    </a:lnTo>
                    <a:lnTo>
                      <a:pt x="74" y="167"/>
                    </a:lnTo>
                    <a:lnTo>
                      <a:pt x="61" y="156"/>
                    </a:lnTo>
                    <a:lnTo>
                      <a:pt x="49" y="144"/>
                    </a:lnTo>
                    <a:lnTo>
                      <a:pt x="46" y="135"/>
                    </a:lnTo>
                    <a:lnTo>
                      <a:pt x="53" y="130"/>
                    </a:lnTo>
                    <a:lnTo>
                      <a:pt x="80" y="117"/>
                    </a:lnTo>
                    <a:lnTo>
                      <a:pt x="100" y="100"/>
                    </a:lnTo>
                    <a:lnTo>
                      <a:pt x="107" y="96"/>
                    </a:lnTo>
                    <a:lnTo>
                      <a:pt x="115" y="94"/>
                    </a:lnTo>
                    <a:lnTo>
                      <a:pt x="126" y="91"/>
                    </a:lnTo>
                    <a:lnTo>
                      <a:pt x="141" y="85"/>
                    </a:lnTo>
                    <a:lnTo>
                      <a:pt x="156" y="79"/>
                    </a:lnTo>
                    <a:lnTo>
                      <a:pt x="167" y="78"/>
                    </a:lnTo>
                    <a:lnTo>
                      <a:pt x="175" y="80"/>
                    </a:lnTo>
                    <a:lnTo>
                      <a:pt x="182" y="83"/>
                    </a:lnTo>
                    <a:lnTo>
                      <a:pt x="191" y="85"/>
                    </a:lnTo>
                    <a:lnTo>
                      <a:pt x="203" y="86"/>
                    </a:lnTo>
                    <a:lnTo>
                      <a:pt x="213" y="88"/>
                    </a:lnTo>
                    <a:lnTo>
                      <a:pt x="220" y="91"/>
                    </a:lnTo>
                    <a:lnTo>
                      <a:pt x="230" y="93"/>
                    </a:lnTo>
                    <a:lnTo>
                      <a:pt x="242" y="90"/>
                    </a:lnTo>
                    <a:lnTo>
                      <a:pt x="261" y="95"/>
                    </a:lnTo>
                    <a:lnTo>
                      <a:pt x="284" y="101"/>
                    </a:lnTo>
                    <a:lnTo>
                      <a:pt x="291" y="101"/>
                    </a:lnTo>
                    <a:lnTo>
                      <a:pt x="295" y="100"/>
                    </a:lnTo>
                    <a:lnTo>
                      <a:pt x="302" y="101"/>
                    </a:lnTo>
                    <a:lnTo>
                      <a:pt x="314" y="103"/>
                    </a:lnTo>
                    <a:lnTo>
                      <a:pt x="339" y="112"/>
                    </a:lnTo>
                    <a:lnTo>
                      <a:pt x="360" y="118"/>
                    </a:lnTo>
                    <a:lnTo>
                      <a:pt x="379" y="116"/>
                    </a:lnTo>
                    <a:lnTo>
                      <a:pt x="392" y="108"/>
                    </a:lnTo>
                    <a:lnTo>
                      <a:pt x="407" y="108"/>
                    </a:lnTo>
                    <a:lnTo>
                      <a:pt x="422" y="108"/>
                    </a:lnTo>
                    <a:lnTo>
                      <a:pt x="431" y="106"/>
                    </a:lnTo>
                    <a:lnTo>
                      <a:pt x="443" y="106"/>
                    </a:lnTo>
                    <a:lnTo>
                      <a:pt x="453" y="103"/>
                    </a:lnTo>
                    <a:lnTo>
                      <a:pt x="460" y="97"/>
                    </a:lnTo>
                    <a:lnTo>
                      <a:pt x="464" y="88"/>
                    </a:lnTo>
                    <a:lnTo>
                      <a:pt x="465" y="87"/>
                    </a:lnTo>
                    <a:lnTo>
                      <a:pt x="466" y="89"/>
                    </a:lnTo>
                    <a:lnTo>
                      <a:pt x="472" y="97"/>
                    </a:lnTo>
                    <a:lnTo>
                      <a:pt x="479" y="101"/>
                    </a:lnTo>
                    <a:lnTo>
                      <a:pt x="487" y="101"/>
                    </a:lnTo>
                    <a:lnTo>
                      <a:pt x="493" y="98"/>
                    </a:lnTo>
                    <a:lnTo>
                      <a:pt x="496" y="97"/>
                    </a:lnTo>
                    <a:lnTo>
                      <a:pt x="495" y="100"/>
                    </a:lnTo>
                    <a:lnTo>
                      <a:pt x="496" y="104"/>
                    </a:lnTo>
                    <a:lnTo>
                      <a:pt x="499" y="107"/>
                    </a:lnTo>
                    <a:lnTo>
                      <a:pt x="508" y="106"/>
                    </a:lnTo>
                    <a:lnTo>
                      <a:pt x="518" y="103"/>
                    </a:lnTo>
                    <a:lnTo>
                      <a:pt x="525" y="102"/>
                    </a:lnTo>
                    <a:lnTo>
                      <a:pt x="535" y="105"/>
                    </a:lnTo>
                    <a:lnTo>
                      <a:pt x="553" y="114"/>
                    </a:lnTo>
                    <a:lnTo>
                      <a:pt x="572" y="119"/>
                    </a:lnTo>
                    <a:lnTo>
                      <a:pt x="582" y="118"/>
                    </a:lnTo>
                    <a:lnTo>
                      <a:pt x="586" y="116"/>
                    </a:lnTo>
                    <a:lnTo>
                      <a:pt x="588" y="118"/>
                    </a:lnTo>
                    <a:lnTo>
                      <a:pt x="589" y="128"/>
                    </a:lnTo>
                    <a:lnTo>
                      <a:pt x="585" y="134"/>
                    </a:lnTo>
                    <a:lnTo>
                      <a:pt x="585" y="137"/>
                    </a:lnTo>
                    <a:lnTo>
                      <a:pt x="591" y="140"/>
                    </a:lnTo>
                    <a:lnTo>
                      <a:pt x="599" y="143"/>
                    </a:lnTo>
                    <a:lnTo>
                      <a:pt x="609" y="143"/>
                    </a:lnTo>
                    <a:lnTo>
                      <a:pt x="620" y="143"/>
                    </a:lnTo>
                    <a:lnTo>
                      <a:pt x="631" y="142"/>
                    </a:lnTo>
                    <a:lnTo>
                      <a:pt x="642" y="144"/>
                    </a:lnTo>
                    <a:lnTo>
                      <a:pt x="650" y="150"/>
                    </a:lnTo>
                    <a:lnTo>
                      <a:pt x="657" y="159"/>
                    </a:lnTo>
                    <a:lnTo>
                      <a:pt x="658" y="159"/>
                    </a:lnTo>
                    <a:lnTo>
                      <a:pt x="659" y="160"/>
                    </a:lnTo>
                    <a:lnTo>
                      <a:pt x="660" y="157"/>
                    </a:lnTo>
                    <a:lnTo>
                      <a:pt x="661" y="151"/>
                    </a:lnTo>
                    <a:lnTo>
                      <a:pt x="665" y="135"/>
                    </a:lnTo>
                    <a:lnTo>
                      <a:pt x="676" y="123"/>
                    </a:lnTo>
                    <a:lnTo>
                      <a:pt x="682" y="122"/>
                    </a:lnTo>
                    <a:lnTo>
                      <a:pt x="687" y="124"/>
                    </a:lnTo>
                    <a:lnTo>
                      <a:pt x="691" y="129"/>
                    </a:lnTo>
                    <a:lnTo>
                      <a:pt x="698" y="133"/>
                    </a:lnTo>
                    <a:lnTo>
                      <a:pt x="710" y="136"/>
                    </a:lnTo>
                    <a:lnTo>
                      <a:pt x="728" y="139"/>
                    </a:lnTo>
                    <a:lnTo>
                      <a:pt x="745" y="140"/>
                    </a:lnTo>
                    <a:lnTo>
                      <a:pt x="757" y="138"/>
                    </a:lnTo>
                    <a:lnTo>
                      <a:pt x="767" y="132"/>
                    </a:lnTo>
                    <a:lnTo>
                      <a:pt x="776" y="128"/>
                    </a:lnTo>
                    <a:lnTo>
                      <a:pt x="783" y="130"/>
                    </a:lnTo>
                    <a:lnTo>
                      <a:pt x="784" y="140"/>
                    </a:lnTo>
                    <a:lnTo>
                      <a:pt x="783" y="150"/>
                    </a:lnTo>
                    <a:lnTo>
                      <a:pt x="786" y="151"/>
                    </a:lnTo>
                    <a:lnTo>
                      <a:pt x="790" y="146"/>
                    </a:lnTo>
                    <a:lnTo>
                      <a:pt x="793" y="140"/>
                    </a:lnTo>
                    <a:lnTo>
                      <a:pt x="798" y="137"/>
                    </a:lnTo>
                    <a:lnTo>
                      <a:pt x="808" y="131"/>
                    </a:lnTo>
                    <a:lnTo>
                      <a:pt x="812" y="125"/>
                    </a:lnTo>
                    <a:lnTo>
                      <a:pt x="812" y="117"/>
                    </a:lnTo>
                    <a:lnTo>
                      <a:pt x="811" y="110"/>
                    </a:lnTo>
                    <a:lnTo>
                      <a:pt x="813" y="104"/>
                    </a:lnTo>
                    <a:lnTo>
                      <a:pt x="815" y="101"/>
                    </a:lnTo>
                    <a:lnTo>
                      <a:pt x="813" y="101"/>
                    </a:lnTo>
                    <a:lnTo>
                      <a:pt x="809" y="101"/>
                    </a:lnTo>
                    <a:lnTo>
                      <a:pt x="802" y="97"/>
                    </a:lnTo>
                    <a:lnTo>
                      <a:pt x="796" y="87"/>
                    </a:lnTo>
                    <a:lnTo>
                      <a:pt x="805" y="71"/>
                    </a:lnTo>
                    <a:lnTo>
                      <a:pt x="813" y="62"/>
                    </a:lnTo>
                    <a:lnTo>
                      <a:pt x="819" y="55"/>
                    </a:lnTo>
                    <a:lnTo>
                      <a:pt x="822" y="47"/>
                    </a:lnTo>
                    <a:lnTo>
                      <a:pt x="818" y="37"/>
                    </a:lnTo>
                    <a:lnTo>
                      <a:pt x="816" y="24"/>
                    </a:lnTo>
                    <a:lnTo>
                      <a:pt x="821" y="15"/>
                    </a:lnTo>
                    <a:lnTo>
                      <a:pt x="832" y="8"/>
                    </a:lnTo>
                    <a:lnTo>
                      <a:pt x="844" y="2"/>
                    </a:lnTo>
                    <a:lnTo>
                      <a:pt x="854" y="0"/>
                    </a:lnTo>
                    <a:lnTo>
                      <a:pt x="863" y="3"/>
                    </a:lnTo>
                    <a:lnTo>
                      <a:pt x="869" y="9"/>
                    </a:lnTo>
                    <a:lnTo>
                      <a:pt x="865" y="18"/>
                    </a:lnTo>
                    <a:lnTo>
                      <a:pt x="848" y="27"/>
                    </a:lnTo>
                    <a:lnTo>
                      <a:pt x="836" y="29"/>
                    </a:lnTo>
                    <a:lnTo>
                      <a:pt x="830" y="31"/>
                    </a:lnTo>
                    <a:lnTo>
                      <a:pt x="833" y="43"/>
                    </a:lnTo>
                    <a:lnTo>
                      <a:pt x="836" y="52"/>
                    </a:lnTo>
                    <a:lnTo>
                      <a:pt x="836" y="59"/>
                    </a:lnTo>
                    <a:lnTo>
                      <a:pt x="836" y="67"/>
                    </a:lnTo>
                    <a:lnTo>
                      <a:pt x="838" y="79"/>
                    </a:lnTo>
                    <a:lnTo>
                      <a:pt x="841" y="95"/>
                    </a:lnTo>
                    <a:lnTo>
                      <a:pt x="846" y="110"/>
                    </a:lnTo>
                    <a:lnTo>
                      <a:pt x="849" y="121"/>
                    </a:lnTo>
                    <a:lnTo>
                      <a:pt x="851" y="125"/>
                    </a:lnTo>
                    <a:lnTo>
                      <a:pt x="855" y="119"/>
                    </a:lnTo>
                    <a:lnTo>
                      <a:pt x="863" y="110"/>
                    </a:lnTo>
                    <a:lnTo>
                      <a:pt x="867" y="106"/>
                    </a:lnTo>
                    <a:lnTo>
                      <a:pt x="871" y="106"/>
                    </a:lnTo>
                    <a:lnTo>
                      <a:pt x="873" y="110"/>
                    </a:lnTo>
                    <a:lnTo>
                      <a:pt x="873" y="119"/>
                    </a:lnTo>
                    <a:lnTo>
                      <a:pt x="873" y="138"/>
                    </a:lnTo>
                    <a:lnTo>
                      <a:pt x="876" y="143"/>
                    </a:lnTo>
                    <a:lnTo>
                      <a:pt x="883" y="138"/>
                    </a:lnTo>
                    <a:lnTo>
                      <a:pt x="894" y="125"/>
                    </a:lnTo>
                    <a:lnTo>
                      <a:pt x="903" y="111"/>
                    </a:lnTo>
                    <a:lnTo>
                      <a:pt x="909" y="102"/>
                    </a:lnTo>
                    <a:lnTo>
                      <a:pt x="915" y="97"/>
                    </a:lnTo>
                    <a:lnTo>
                      <a:pt x="928" y="96"/>
                    </a:lnTo>
                    <a:lnTo>
                      <a:pt x="940" y="100"/>
                    </a:lnTo>
                    <a:lnTo>
                      <a:pt x="944" y="106"/>
                    </a:lnTo>
                    <a:lnTo>
                      <a:pt x="941" y="114"/>
                    </a:lnTo>
                    <a:lnTo>
                      <a:pt x="936" y="124"/>
                    </a:lnTo>
                    <a:lnTo>
                      <a:pt x="934" y="131"/>
                    </a:lnTo>
                    <a:lnTo>
                      <a:pt x="938" y="135"/>
                    </a:lnTo>
                    <a:lnTo>
                      <a:pt x="940" y="139"/>
                    </a:lnTo>
                    <a:lnTo>
                      <a:pt x="935" y="147"/>
                    </a:lnTo>
                    <a:lnTo>
                      <a:pt x="912" y="161"/>
                    </a:lnTo>
                    <a:lnTo>
                      <a:pt x="894" y="162"/>
                    </a:lnTo>
                    <a:lnTo>
                      <a:pt x="882" y="160"/>
                    </a:lnTo>
                    <a:lnTo>
                      <a:pt x="879" y="164"/>
                    </a:lnTo>
                    <a:lnTo>
                      <a:pt x="879" y="173"/>
                    </a:lnTo>
                    <a:lnTo>
                      <a:pt x="873" y="178"/>
                    </a:lnTo>
                    <a:lnTo>
                      <a:pt x="864" y="180"/>
                    </a:lnTo>
                    <a:lnTo>
                      <a:pt x="855" y="180"/>
                    </a:lnTo>
                    <a:lnTo>
                      <a:pt x="847" y="179"/>
                    </a:lnTo>
                    <a:lnTo>
                      <a:pt x="843" y="179"/>
                    </a:lnTo>
                    <a:lnTo>
                      <a:pt x="845" y="181"/>
                    </a:lnTo>
                    <a:lnTo>
                      <a:pt x="856" y="186"/>
                    </a:lnTo>
                    <a:lnTo>
                      <a:pt x="864" y="191"/>
                    </a:lnTo>
                    <a:lnTo>
                      <a:pt x="859" y="195"/>
                    </a:lnTo>
                    <a:lnTo>
                      <a:pt x="845" y="202"/>
                    </a:lnTo>
                    <a:lnTo>
                      <a:pt x="830" y="212"/>
                    </a:lnTo>
                    <a:lnTo>
                      <a:pt x="811" y="232"/>
                    </a:lnTo>
                    <a:lnTo>
                      <a:pt x="789" y="258"/>
                    </a:lnTo>
                    <a:lnTo>
                      <a:pt x="779" y="272"/>
                    </a:lnTo>
                    <a:lnTo>
                      <a:pt x="773" y="285"/>
                    </a:lnTo>
                    <a:lnTo>
                      <a:pt x="771" y="298"/>
                    </a:lnTo>
                    <a:lnTo>
                      <a:pt x="775" y="309"/>
                    </a:lnTo>
                    <a:lnTo>
                      <a:pt x="786" y="324"/>
                    </a:lnTo>
                    <a:lnTo>
                      <a:pt x="791" y="331"/>
                    </a:lnTo>
                    <a:lnTo>
                      <a:pt x="796" y="334"/>
                    </a:lnTo>
                    <a:lnTo>
                      <a:pt x="806" y="337"/>
                    </a:lnTo>
                    <a:lnTo>
                      <a:pt x="829" y="349"/>
                    </a:lnTo>
                    <a:lnTo>
                      <a:pt x="846" y="368"/>
                    </a:lnTo>
                    <a:lnTo>
                      <a:pt x="860" y="372"/>
                    </a:lnTo>
                    <a:lnTo>
                      <a:pt x="877" y="373"/>
                    </a:lnTo>
                    <a:lnTo>
                      <a:pt x="889" y="376"/>
                    </a:lnTo>
                    <a:lnTo>
                      <a:pt x="886" y="388"/>
                    </a:lnTo>
                    <a:lnTo>
                      <a:pt x="884" y="399"/>
                    </a:lnTo>
                    <a:lnTo>
                      <a:pt x="886" y="411"/>
                    </a:lnTo>
                    <a:lnTo>
                      <a:pt x="892" y="424"/>
                    </a:lnTo>
                    <a:lnTo>
                      <a:pt x="900" y="434"/>
                    </a:lnTo>
                    <a:lnTo>
                      <a:pt x="908" y="440"/>
                    </a:lnTo>
                    <a:lnTo>
                      <a:pt x="916" y="440"/>
                    </a:lnTo>
                    <a:lnTo>
                      <a:pt x="921" y="431"/>
                    </a:lnTo>
                    <a:lnTo>
                      <a:pt x="923" y="411"/>
                    </a:lnTo>
                    <a:lnTo>
                      <a:pt x="923" y="389"/>
                    </a:lnTo>
                    <a:lnTo>
                      <a:pt x="925" y="378"/>
                    </a:lnTo>
                    <a:lnTo>
                      <a:pt x="930" y="371"/>
                    </a:lnTo>
                    <a:lnTo>
                      <a:pt x="941" y="363"/>
                    </a:lnTo>
                    <a:lnTo>
                      <a:pt x="951" y="353"/>
                    </a:lnTo>
                    <a:lnTo>
                      <a:pt x="954" y="344"/>
                    </a:lnTo>
                    <a:lnTo>
                      <a:pt x="953" y="334"/>
                    </a:lnTo>
                    <a:lnTo>
                      <a:pt x="950" y="323"/>
                    </a:lnTo>
                    <a:lnTo>
                      <a:pt x="949" y="301"/>
                    </a:lnTo>
                    <a:lnTo>
                      <a:pt x="955" y="280"/>
                    </a:lnTo>
                    <a:lnTo>
                      <a:pt x="960" y="260"/>
                    </a:lnTo>
                    <a:lnTo>
                      <a:pt x="960" y="238"/>
                    </a:lnTo>
                    <a:lnTo>
                      <a:pt x="990" y="240"/>
                    </a:lnTo>
                    <a:lnTo>
                      <a:pt x="1009" y="244"/>
                    </a:lnTo>
                    <a:lnTo>
                      <a:pt x="1019" y="248"/>
                    </a:lnTo>
                    <a:lnTo>
                      <a:pt x="1025" y="254"/>
                    </a:lnTo>
                    <a:lnTo>
                      <a:pt x="1032" y="259"/>
                    </a:lnTo>
                    <a:lnTo>
                      <a:pt x="1040" y="263"/>
                    </a:lnTo>
                    <a:lnTo>
                      <a:pt x="1044" y="266"/>
                    </a:lnTo>
                    <a:lnTo>
                      <a:pt x="1045" y="272"/>
                    </a:lnTo>
                    <a:lnTo>
                      <a:pt x="1044" y="282"/>
                    </a:lnTo>
                    <a:lnTo>
                      <a:pt x="1043" y="294"/>
                    </a:lnTo>
                    <a:lnTo>
                      <a:pt x="1044" y="301"/>
                    </a:lnTo>
                    <a:lnTo>
                      <a:pt x="1048" y="305"/>
                    </a:lnTo>
                    <a:lnTo>
                      <a:pt x="1054" y="308"/>
                    </a:lnTo>
                    <a:lnTo>
                      <a:pt x="1058" y="313"/>
                    </a:lnTo>
                    <a:lnTo>
                      <a:pt x="1058" y="318"/>
                    </a:lnTo>
                    <a:lnTo>
                      <a:pt x="1060" y="320"/>
                    </a:lnTo>
                    <a:lnTo>
                      <a:pt x="1069" y="314"/>
                    </a:lnTo>
                    <a:lnTo>
                      <a:pt x="1081" y="301"/>
                    </a:lnTo>
                    <a:lnTo>
                      <a:pt x="1091" y="287"/>
                    </a:lnTo>
                    <a:lnTo>
                      <a:pt x="1098" y="277"/>
                    </a:lnTo>
                    <a:lnTo>
                      <a:pt x="1101" y="273"/>
                    </a:lnTo>
                    <a:lnTo>
                      <a:pt x="1102" y="274"/>
                    </a:lnTo>
                    <a:lnTo>
                      <a:pt x="1104" y="278"/>
                    </a:lnTo>
                    <a:lnTo>
                      <a:pt x="1109" y="288"/>
                    </a:lnTo>
                    <a:lnTo>
                      <a:pt x="1116" y="306"/>
                    </a:lnTo>
                    <a:lnTo>
                      <a:pt x="1122" y="326"/>
                    </a:lnTo>
                    <a:lnTo>
                      <a:pt x="1125" y="341"/>
                    </a:lnTo>
                    <a:lnTo>
                      <a:pt x="1127" y="351"/>
                    </a:lnTo>
                    <a:lnTo>
                      <a:pt x="1131" y="357"/>
                    </a:lnTo>
                    <a:lnTo>
                      <a:pt x="1144" y="365"/>
                    </a:lnTo>
                    <a:lnTo>
                      <a:pt x="1160" y="378"/>
                    </a:lnTo>
                    <a:lnTo>
                      <a:pt x="1170" y="391"/>
                    </a:lnTo>
                    <a:lnTo>
                      <a:pt x="1178" y="396"/>
                    </a:lnTo>
                    <a:lnTo>
                      <a:pt x="1183" y="401"/>
                    </a:lnTo>
                    <a:lnTo>
                      <a:pt x="1182" y="410"/>
                    </a:lnTo>
                    <a:lnTo>
                      <a:pt x="1182" y="416"/>
                    </a:lnTo>
                    <a:lnTo>
                      <a:pt x="1180" y="422"/>
                    </a:lnTo>
                    <a:lnTo>
                      <a:pt x="1174" y="429"/>
                    </a:lnTo>
                    <a:lnTo>
                      <a:pt x="1159" y="432"/>
                    </a:lnTo>
                    <a:lnTo>
                      <a:pt x="1146" y="435"/>
                    </a:lnTo>
                    <a:lnTo>
                      <a:pt x="1142" y="441"/>
                    </a:lnTo>
                    <a:lnTo>
                      <a:pt x="1139" y="447"/>
                    </a:lnTo>
                    <a:lnTo>
                      <a:pt x="1128" y="451"/>
                    </a:lnTo>
                    <a:lnTo>
                      <a:pt x="1108" y="452"/>
                    </a:lnTo>
                    <a:lnTo>
                      <a:pt x="1086" y="453"/>
                    </a:lnTo>
                    <a:lnTo>
                      <a:pt x="1066" y="454"/>
                    </a:lnTo>
                    <a:lnTo>
                      <a:pt x="1055" y="459"/>
                    </a:lnTo>
                    <a:lnTo>
                      <a:pt x="1044" y="465"/>
                    </a:lnTo>
                    <a:lnTo>
                      <a:pt x="1034" y="471"/>
                    </a:lnTo>
                    <a:lnTo>
                      <a:pt x="1005" y="499"/>
                    </a:lnTo>
                    <a:lnTo>
                      <a:pt x="972" y="526"/>
                    </a:lnTo>
                    <a:lnTo>
                      <a:pt x="957" y="537"/>
                    </a:lnTo>
                    <a:lnTo>
                      <a:pt x="945" y="546"/>
                    </a:lnTo>
                    <a:lnTo>
                      <a:pt x="936" y="552"/>
                    </a:lnTo>
                    <a:lnTo>
                      <a:pt x="933" y="553"/>
                    </a:lnTo>
                    <a:lnTo>
                      <a:pt x="936" y="551"/>
                    </a:lnTo>
                    <a:lnTo>
                      <a:pt x="944" y="545"/>
                    </a:lnTo>
                    <a:lnTo>
                      <a:pt x="956" y="537"/>
                    </a:lnTo>
                    <a:lnTo>
                      <a:pt x="971" y="527"/>
                    </a:lnTo>
                    <a:lnTo>
                      <a:pt x="1002" y="505"/>
                    </a:lnTo>
                    <a:lnTo>
                      <a:pt x="1027" y="488"/>
                    </a:lnTo>
                    <a:lnTo>
                      <a:pt x="1045" y="477"/>
                    </a:lnTo>
                    <a:lnTo>
                      <a:pt x="1059" y="472"/>
                    </a:lnTo>
                    <a:lnTo>
                      <a:pt x="1071" y="472"/>
                    </a:lnTo>
                    <a:lnTo>
                      <a:pt x="1076" y="475"/>
                    </a:lnTo>
                    <a:lnTo>
                      <a:pt x="1079" y="483"/>
                    </a:lnTo>
                    <a:lnTo>
                      <a:pt x="1074" y="488"/>
                    </a:lnTo>
                    <a:lnTo>
                      <a:pt x="1066" y="491"/>
                    </a:lnTo>
                    <a:lnTo>
                      <a:pt x="1066" y="498"/>
                    </a:lnTo>
                    <a:lnTo>
                      <a:pt x="1069" y="509"/>
                    </a:lnTo>
                    <a:lnTo>
                      <a:pt x="1075" y="522"/>
                    </a:lnTo>
                    <a:lnTo>
                      <a:pt x="1086" y="530"/>
                    </a:lnTo>
                    <a:lnTo>
                      <a:pt x="1103" y="527"/>
                    </a:lnTo>
                    <a:lnTo>
                      <a:pt x="1113" y="519"/>
                    </a:lnTo>
                    <a:lnTo>
                      <a:pt x="1118" y="512"/>
                    </a:lnTo>
                    <a:lnTo>
                      <a:pt x="1120" y="509"/>
                    </a:lnTo>
                    <a:lnTo>
                      <a:pt x="1119" y="515"/>
                    </a:lnTo>
                    <a:lnTo>
                      <a:pt x="1122" y="525"/>
                    </a:lnTo>
                    <a:lnTo>
                      <a:pt x="1127" y="529"/>
                    </a:lnTo>
                    <a:lnTo>
                      <a:pt x="1128" y="529"/>
                    </a:lnTo>
                    <a:lnTo>
                      <a:pt x="1121" y="530"/>
                    </a:lnTo>
                    <a:lnTo>
                      <a:pt x="1110" y="533"/>
                    </a:lnTo>
                    <a:lnTo>
                      <a:pt x="1105" y="536"/>
                    </a:lnTo>
                    <a:lnTo>
                      <a:pt x="1100" y="542"/>
                    </a:lnTo>
                    <a:lnTo>
                      <a:pt x="1084" y="550"/>
                    </a:lnTo>
                    <a:lnTo>
                      <a:pt x="1079" y="551"/>
                    </a:lnTo>
                    <a:lnTo>
                      <a:pt x="1075" y="550"/>
                    </a:lnTo>
                    <a:lnTo>
                      <a:pt x="1072" y="551"/>
                    </a:lnTo>
                    <a:lnTo>
                      <a:pt x="1068" y="557"/>
                    </a:lnTo>
                    <a:lnTo>
                      <a:pt x="1061" y="562"/>
                    </a:lnTo>
                    <a:lnTo>
                      <a:pt x="1054" y="565"/>
                    </a:lnTo>
                    <a:lnTo>
                      <a:pt x="1050" y="563"/>
                    </a:lnTo>
                    <a:lnTo>
                      <a:pt x="1050" y="557"/>
                    </a:lnTo>
                    <a:lnTo>
                      <a:pt x="1056" y="550"/>
                    </a:lnTo>
                    <a:lnTo>
                      <a:pt x="1064" y="545"/>
                    </a:lnTo>
                    <a:lnTo>
                      <a:pt x="1071" y="541"/>
                    </a:lnTo>
                    <a:lnTo>
                      <a:pt x="1074" y="539"/>
                    </a:lnTo>
                    <a:lnTo>
                      <a:pt x="1070" y="535"/>
                    </a:lnTo>
                    <a:lnTo>
                      <a:pt x="1068" y="538"/>
                    </a:lnTo>
                    <a:lnTo>
                      <a:pt x="1056" y="544"/>
                    </a:lnTo>
                    <a:lnTo>
                      <a:pt x="1041" y="549"/>
                    </a:lnTo>
                    <a:lnTo>
                      <a:pt x="1028" y="553"/>
                    </a:lnTo>
                    <a:lnTo>
                      <a:pt x="1015" y="559"/>
                    </a:lnTo>
                    <a:lnTo>
                      <a:pt x="1005" y="564"/>
                    </a:lnTo>
                    <a:lnTo>
                      <a:pt x="999" y="569"/>
                    </a:lnTo>
                    <a:lnTo>
                      <a:pt x="996" y="582"/>
                    </a:lnTo>
                    <a:lnTo>
                      <a:pt x="996" y="590"/>
                    </a:lnTo>
                    <a:lnTo>
                      <a:pt x="997" y="596"/>
                    </a:lnTo>
                    <a:lnTo>
                      <a:pt x="996" y="600"/>
                    </a:lnTo>
                    <a:lnTo>
                      <a:pt x="989" y="601"/>
                    </a:lnTo>
                    <a:lnTo>
                      <a:pt x="978" y="603"/>
                    </a:lnTo>
                    <a:lnTo>
                      <a:pt x="967" y="605"/>
                    </a:lnTo>
                    <a:lnTo>
                      <a:pt x="958" y="611"/>
                    </a:lnTo>
                    <a:lnTo>
                      <a:pt x="953" y="621"/>
                    </a:lnTo>
                    <a:lnTo>
                      <a:pt x="948" y="631"/>
                    </a:lnTo>
                    <a:lnTo>
                      <a:pt x="942" y="635"/>
                    </a:lnTo>
                    <a:lnTo>
                      <a:pt x="938" y="635"/>
                    </a:lnTo>
                    <a:lnTo>
                      <a:pt x="936" y="638"/>
                    </a:lnTo>
                    <a:lnTo>
                      <a:pt x="933" y="649"/>
                    </a:lnTo>
                    <a:lnTo>
                      <a:pt x="931" y="654"/>
                    </a:lnTo>
                    <a:lnTo>
                      <a:pt x="927" y="657"/>
                    </a:lnTo>
                    <a:lnTo>
                      <a:pt x="920" y="659"/>
                    </a:lnTo>
                    <a:lnTo>
                      <a:pt x="914" y="661"/>
                    </a:lnTo>
                    <a:lnTo>
                      <a:pt x="914" y="665"/>
                    </a:lnTo>
                    <a:lnTo>
                      <a:pt x="917" y="669"/>
                    </a:lnTo>
                    <a:lnTo>
                      <a:pt x="918" y="675"/>
                    </a:lnTo>
                    <a:lnTo>
                      <a:pt x="918" y="680"/>
                    </a:lnTo>
                    <a:lnTo>
                      <a:pt x="917" y="682"/>
                    </a:lnTo>
                    <a:lnTo>
                      <a:pt x="916" y="685"/>
                    </a:lnTo>
                    <a:lnTo>
                      <a:pt x="913" y="692"/>
                    </a:lnTo>
                    <a:lnTo>
                      <a:pt x="911" y="700"/>
                    </a:lnTo>
                    <a:lnTo>
                      <a:pt x="911" y="703"/>
                    </a:lnTo>
                    <a:lnTo>
                      <a:pt x="909" y="706"/>
                    </a:lnTo>
                    <a:lnTo>
                      <a:pt x="902" y="711"/>
                    </a:lnTo>
                    <a:lnTo>
                      <a:pt x="882" y="724"/>
                    </a:lnTo>
                    <a:lnTo>
                      <a:pt x="866" y="738"/>
                    </a:lnTo>
                    <a:lnTo>
                      <a:pt x="860" y="744"/>
                    </a:lnTo>
                    <a:lnTo>
                      <a:pt x="859" y="747"/>
                    </a:lnTo>
                    <a:lnTo>
                      <a:pt x="859" y="750"/>
                    </a:lnTo>
                    <a:lnTo>
                      <a:pt x="856" y="755"/>
                    </a:lnTo>
                    <a:lnTo>
                      <a:pt x="849" y="770"/>
                    </a:lnTo>
                    <a:lnTo>
                      <a:pt x="854" y="797"/>
                    </a:lnTo>
                    <a:lnTo>
                      <a:pt x="859" y="811"/>
                    </a:lnTo>
                    <a:lnTo>
                      <a:pt x="862" y="820"/>
                    </a:lnTo>
                    <a:lnTo>
                      <a:pt x="861" y="827"/>
                    </a:lnTo>
                    <a:lnTo>
                      <a:pt x="857" y="835"/>
                    </a:lnTo>
                    <a:lnTo>
                      <a:pt x="853" y="844"/>
                    </a:lnTo>
                    <a:lnTo>
                      <a:pt x="849" y="847"/>
                    </a:lnTo>
                    <a:lnTo>
                      <a:pt x="844" y="844"/>
                    </a:lnTo>
                    <a:lnTo>
                      <a:pt x="838" y="833"/>
                    </a:lnTo>
                    <a:lnTo>
                      <a:pt x="832" y="816"/>
                    </a:lnTo>
                    <a:lnTo>
                      <a:pt x="831" y="800"/>
                    </a:lnTo>
                    <a:lnTo>
                      <a:pt x="828" y="787"/>
                    </a:lnTo>
                    <a:lnTo>
                      <a:pt x="817" y="780"/>
                    </a:lnTo>
                    <a:lnTo>
                      <a:pt x="802" y="779"/>
                    </a:lnTo>
                    <a:lnTo>
                      <a:pt x="792" y="773"/>
                    </a:lnTo>
                    <a:lnTo>
                      <a:pt x="789" y="769"/>
                    </a:lnTo>
                    <a:lnTo>
                      <a:pt x="788" y="770"/>
                    </a:lnTo>
                    <a:lnTo>
                      <a:pt x="785" y="773"/>
                    </a:lnTo>
                    <a:lnTo>
                      <a:pt x="774" y="775"/>
                    </a:lnTo>
                    <a:lnTo>
                      <a:pt x="761" y="777"/>
                    </a:lnTo>
                    <a:lnTo>
                      <a:pt x="753" y="778"/>
                    </a:lnTo>
                    <a:lnTo>
                      <a:pt x="749" y="781"/>
                    </a:lnTo>
                    <a:lnTo>
                      <a:pt x="747" y="784"/>
                    </a:lnTo>
                    <a:lnTo>
                      <a:pt x="744" y="786"/>
                    </a:lnTo>
                    <a:lnTo>
                      <a:pt x="740" y="787"/>
                    </a:lnTo>
                    <a:lnTo>
                      <a:pt x="732" y="787"/>
                    </a:lnTo>
                    <a:lnTo>
                      <a:pt x="719" y="785"/>
                    </a:lnTo>
                    <a:lnTo>
                      <a:pt x="705" y="785"/>
                    </a:lnTo>
                    <a:lnTo>
                      <a:pt x="695" y="786"/>
                    </a:lnTo>
                    <a:lnTo>
                      <a:pt x="685" y="791"/>
                    </a:lnTo>
                    <a:lnTo>
                      <a:pt x="671" y="801"/>
                    </a:lnTo>
                    <a:lnTo>
                      <a:pt x="659" y="811"/>
                    </a:lnTo>
                    <a:lnTo>
                      <a:pt x="654" y="818"/>
                    </a:lnTo>
                    <a:lnTo>
                      <a:pt x="653" y="824"/>
                    </a:lnTo>
                    <a:lnTo>
                      <a:pt x="653" y="832"/>
                    </a:lnTo>
                    <a:lnTo>
                      <a:pt x="652" y="841"/>
                    </a:lnTo>
                    <a:lnTo>
                      <a:pt x="650" y="846"/>
                    </a:lnTo>
                    <a:lnTo>
                      <a:pt x="648" y="852"/>
                    </a:lnTo>
                    <a:lnTo>
                      <a:pt x="645" y="863"/>
                    </a:lnTo>
                    <a:lnTo>
                      <a:pt x="643" y="887"/>
                    </a:lnTo>
                    <a:lnTo>
                      <a:pt x="651" y="904"/>
                    </a:lnTo>
                    <a:lnTo>
                      <a:pt x="655" y="912"/>
                    </a:lnTo>
                    <a:lnTo>
                      <a:pt x="655" y="918"/>
                    </a:lnTo>
                    <a:lnTo>
                      <a:pt x="655" y="924"/>
                    </a:lnTo>
                    <a:lnTo>
                      <a:pt x="660" y="931"/>
                    </a:lnTo>
                    <a:lnTo>
                      <a:pt x="668" y="940"/>
                    </a:lnTo>
                    <a:lnTo>
                      <a:pt x="678" y="947"/>
                    </a:lnTo>
                    <a:lnTo>
                      <a:pt x="688" y="948"/>
                    </a:lnTo>
                    <a:lnTo>
                      <a:pt x="701" y="943"/>
                    </a:lnTo>
                    <a:lnTo>
                      <a:pt x="710" y="937"/>
                    </a:lnTo>
                    <a:lnTo>
                      <a:pt x="714" y="936"/>
                    </a:lnTo>
                    <a:lnTo>
                      <a:pt x="717" y="932"/>
                    </a:lnTo>
                    <a:lnTo>
                      <a:pt x="725" y="918"/>
                    </a:lnTo>
                    <a:lnTo>
                      <a:pt x="733" y="907"/>
                    </a:lnTo>
                    <a:lnTo>
                      <a:pt x="742" y="903"/>
                    </a:lnTo>
                    <a:lnTo>
                      <a:pt x="751" y="904"/>
                    </a:lnTo>
                    <a:lnTo>
                      <a:pt x="761" y="903"/>
                    </a:lnTo>
                    <a:lnTo>
                      <a:pt x="774" y="903"/>
                    </a:lnTo>
                    <a:lnTo>
                      <a:pt x="772" y="912"/>
                    </a:lnTo>
                    <a:lnTo>
                      <a:pt x="767" y="923"/>
                    </a:lnTo>
                    <a:lnTo>
                      <a:pt x="762" y="937"/>
                    </a:lnTo>
                    <a:lnTo>
                      <a:pt x="758" y="952"/>
                    </a:lnTo>
                    <a:lnTo>
                      <a:pt x="755" y="963"/>
                    </a:lnTo>
                    <a:lnTo>
                      <a:pt x="754" y="970"/>
                    </a:lnTo>
                    <a:lnTo>
                      <a:pt x="756" y="977"/>
                    </a:lnTo>
                    <a:lnTo>
                      <a:pt x="767" y="981"/>
                    </a:lnTo>
                    <a:lnTo>
                      <a:pt x="794" y="982"/>
                    </a:lnTo>
                    <a:lnTo>
                      <a:pt x="807" y="982"/>
                    </a:lnTo>
                    <a:lnTo>
                      <a:pt x="811" y="985"/>
                    </a:lnTo>
                    <a:lnTo>
                      <a:pt x="812" y="992"/>
                    </a:lnTo>
                    <a:lnTo>
                      <a:pt x="811" y="1004"/>
                    </a:lnTo>
                    <a:lnTo>
                      <a:pt x="810" y="1017"/>
                    </a:lnTo>
                    <a:lnTo>
                      <a:pt x="807" y="1026"/>
                    </a:lnTo>
                    <a:lnTo>
                      <a:pt x="806" y="1034"/>
                    </a:lnTo>
                    <a:lnTo>
                      <a:pt x="807" y="1044"/>
                    </a:lnTo>
                    <a:lnTo>
                      <a:pt x="818" y="1066"/>
                    </a:lnTo>
                    <a:lnTo>
                      <a:pt x="833" y="1076"/>
                    </a:lnTo>
                    <a:lnTo>
                      <a:pt x="841" y="1074"/>
                    </a:lnTo>
                    <a:lnTo>
                      <a:pt x="846" y="1068"/>
                    </a:lnTo>
                    <a:lnTo>
                      <a:pt x="859" y="1068"/>
                    </a:lnTo>
                    <a:lnTo>
                      <a:pt x="875" y="1077"/>
                    </a:lnTo>
                    <a:lnTo>
                      <a:pt x="885" y="1092"/>
                    </a:lnTo>
                    <a:lnTo>
                      <a:pt x="878" y="1096"/>
                    </a:lnTo>
                    <a:lnTo>
                      <a:pt x="874" y="1104"/>
                    </a:lnTo>
                  </a:path>
                </a:pathLst>
              </a:custGeom>
              <a:solidFill>
                <a:srgbClr val="99FF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1747" y="1414"/>
                <a:ext cx="922" cy="611"/>
              </a:xfrm>
              <a:custGeom>
                <a:avLst/>
                <a:gdLst>
                  <a:gd name="T0" fmla="*/ 92 w 922"/>
                  <a:gd name="T1" fmla="*/ 356 h 611"/>
                  <a:gd name="T2" fmla="*/ 63 w 922"/>
                  <a:gd name="T3" fmla="*/ 310 h 611"/>
                  <a:gd name="T4" fmla="*/ 23 w 922"/>
                  <a:gd name="T5" fmla="*/ 293 h 611"/>
                  <a:gd name="T6" fmla="*/ 57 w 922"/>
                  <a:gd name="T7" fmla="*/ 106 h 611"/>
                  <a:gd name="T8" fmla="*/ 145 w 922"/>
                  <a:gd name="T9" fmla="*/ 108 h 611"/>
                  <a:gd name="T10" fmla="*/ 202 w 922"/>
                  <a:gd name="T11" fmla="*/ 88 h 611"/>
                  <a:gd name="T12" fmla="*/ 231 w 922"/>
                  <a:gd name="T13" fmla="*/ 98 h 611"/>
                  <a:gd name="T14" fmla="*/ 256 w 922"/>
                  <a:gd name="T15" fmla="*/ 103 h 611"/>
                  <a:gd name="T16" fmla="*/ 324 w 922"/>
                  <a:gd name="T17" fmla="*/ 116 h 611"/>
                  <a:gd name="T18" fmla="*/ 337 w 922"/>
                  <a:gd name="T19" fmla="*/ 143 h 611"/>
                  <a:gd name="T20" fmla="*/ 395 w 922"/>
                  <a:gd name="T21" fmla="*/ 159 h 611"/>
                  <a:gd name="T22" fmla="*/ 414 w 922"/>
                  <a:gd name="T23" fmla="*/ 123 h 611"/>
                  <a:gd name="T24" fmla="*/ 466 w 922"/>
                  <a:gd name="T25" fmla="*/ 139 h 611"/>
                  <a:gd name="T26" fmla="*/ 522 w 922"/>
                  <a:gd name="T27" fmla="*/ 140 h 611"/>
                  <a:gd name="T28" fmla="*/ 546 w 922"/>
                  <a:gd name="T29" fmla="*/ 131 h 611"/>
                  <a:gd name="T30" fmla="*/ 551 w 922"/>
                  <a:gd name="T31" fmla="*/ 101 h 611"/>
                  <a:gd name="T32" fmla="*/ 557 w 922"/>
                  <a:gd name="T33" fmla="*/ 55 h 611"/>
                  <a:gd name="T34" fmla="*/ 582 w 922"/>
                  <a:gd name="T35" fmla="*/ 2 h 611"/>
                  <a:gd name="T36" fmla="*/ 574 w 922"/>
                  <a:gd name="T37" fmla="*/ 29 h 611"/>
                  <a:gd name="T38" fmla="*/ 576 w 922"/>
                  <a:gd name="T39" fmla="*/ 79 h 611"/>
                  <a:gd name="T40" fmla="*/ 601 w 922"/>
                  <a:gd name="T41" fmla="*/ 110 h 611"/>
                  <a:gd name="T42" fmla="*/ 614 w 922"/>
                  <a:gd name="T43" fmla="*/ 143 h 611"/>
                  <a:gd name="T44" fmla="*/ 666 w 922"/>
                  <a:gd name="T45" fmla="*/ 96 h 611"/>
                  <a:gd name="T46" fmla="*/ 676 w 922"/>
                  <a:gd name="T47" fmla="*/ 135 h 611"/>
                  <a:gd name="T48" fmla="*/ 617 w 922"/>
                  <a:gd name="T49" fmla="*/ 164 h 611"/>
                  <a:gd name="T50" fmla="*/ 581 w 922"/>
                  <a:gd name="T51" fmla="*/ 179 h 611"/>
                  <a:gd name="T52" fmla="*/ 568 w 922"/>
                  <a:gd name="T53" fmla="*/ 212 h 611"/>
                  <a:gd name="T54" fmla="*/ 513 w 922"/>
                  <a:gd name="T55" fmla="*/ 309 h 611"/>
                  <a:gd name="T56" fmla="*/ 584 w 922"/>
                  <a:gd name="T57" fmla="*/ 368 h 611"/>
                  <a:gd name="T58" fmla="*/ 624 w 922"/>
                  <a:gd name="T59" fmla="*/ 411 h 611"/>
                  <a:gd name="T60" fmla="*/ 661 w 922"/>
                  <a:gd name="T61" fmla="*/ 411 h 611"/>
                  <a:gd name="T62" fmla="*/ 692 w 922"/>
                  <a:gd name="T63" fmla="*/ 344 h 611"/>
                  <a:gd name="T64" fmla="*/ 698 w 922"/>
                  <a:gd name="T65" fmla="*/ 238 h 611"/>
                  <a:gd name="T66" fmla="*/ 778 w 922"/>
                  <a:gd name="T67" fmla="*/ 263 h 611"/>
                  <a:gd name="T68" fmla="*/ 786 w 922"/>
                  <a:gd name="T69" fmla="*/ 305 h 611"/>
                  <a:gd name="T70" fmla="*/ 819 w 922"/>
                  <a:gd name="T71" fmla="*/ 301 h 611"/>
                  <a:gd name="T72" fmla="*/ 847 w 922"/>
                  <a:gd name="T73" fmla="*/ 288 h 611"/>
                  <a:gd name="T74" fmla="*/ 882 w 922"/>
                  <a:gd name="T75" fmla="*/ 365 h 611"/>
                  <a:gd name="T76" fmla="*/ 920 w 922"/>
                  <a:gd name="T77" fmla="*/ 416 h 611"/>
                  <a:gd name="T78" fmla="*/ 877 w 922"/>
                  <a:gd name="T79" fmla="*/ 447 h 611"/>
                  <a:gd name="T80" fmla="*/ 782 w 922"/>
                  <a:gd name="T81" fmla="*/ 465 h 611"/>
                  <a:gd name="T82" fmla="*/ 674 w 922"/>
                  <a:gd name="T83" fmla="*/ 552 h 611"/>
                  <a:gd name="T84" fmla="*/ 740 w 922"/>
                  <a:gd name="T85" fmla="*/ 505 h 611"/>
                  <a:gd name="T86" fmla="*/ 817 w 922"/>
                  <a:gd name="T87" fmla="*/ 483 h 611"/>
                  <a:gd name="T88" fmla="*/ 824 w 922"/>
                  <a:gd name="T89" fmla="*/ 530 h 611"/>
                  <a:gd name="T90" fmla="*/ 860 w 922"/>
                  <a:gd name="T91" fmla="*/ 525 h 611"/>
                  <a:gd name="T92" fmla="*/ 838 w 922"/>
                  <a:gd name="T93" fmla="*/ 542 h 611"/>
                  <a:gd name="T94" fmla="*/ 799 w 922"/>
                  <a:gd name="T95" fmla="*/ 562 h 611"/>
                  <a:gd name="T96" fmla="*/ 809 w 922"/>
                  <a:gd name="T97" fmla="*/ 541 h 611"/>
                  <a:gd name="T98" fmla="*/ 766 w 922"/>
                  <a:gd name="T99" fmla="*/ 553 h 611"/>
                  <a:gd name="T100" fmla="*/ 707 w 922"/>
                  <a:gd name="T101" fmla="*/ 542 h 611"/>
                  <a:gd name="T102" fmla="*/ 681 w 922"/>
                  <a:gd name="T103" fmla="*/ 580 h 611"/>
                  <a:gd name="T104" fmla="*/ 623 w 922"/>
                  <a:gd name="T105" fmla="*/ 571 h 611"/>
                  <a:gd name="T106" fmla="*/ 550 w 922"/>
                  <a:gd name="T107" fmla="*/ 534 h 611"/>
                  <a:gd name="T108" fmla="*/ 539 w 922"/>
                  <a:gd name="T109" fmla="*/ 515 h 611"/>
                  <a:gd name="T110" fmla="*/ 520 w 922"/>
                  <a:gd name="T111" fmla="*/ 496 h 611"/>
                  <a:gd name="T112" fmla="*/ 150 w 922"/>
                  <a:gd name="T113" fmla="*/ 488 h 611"/>
                  <a:gd name="T114" fmla="*/ 106 w 922"/>
                  <a:gd name="T115" fmla="*/ 416 h 6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22"/>
                  <a:gd name="T175" fmla="*/ 0 h 611"/>
                  <a:gd name="T176" fmla="*/ 922 w 922"/>
                  <a:gd name="T177" fmla="*/ 611 h 61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22" h="611">
                    <a:moveTo>
                      <a:pt x="95" y="400"/>
                    </a:moveTo>
                    <a:lnTo>
                      <a:pt x="98" y="395"/>
                    </a:lnTo>
                    <a:lnTo>
                      <a:pt x="102" y="376"/>
                    </a:lnTo>
                    <a:lnTo>
                      <a:pt x="101" y="366"/>
                    </a:lnTo>
                    <a:lnTo>
                      <a:pt x="97" y="360"/>
                    </a:lnTo>
                    <a:lnTo>
                      <a:pt x="92" y="356"/>
                    </a:lnTo>
                    <a:lnTo>
                      <a:pt x="90" y="351"/>
                    </a:lnTo>
                    <a:lnTo>
                      <a:pt x="89" y="339"/>
                    </a:lnTo>
                    <a:lnTo>
                      <a:pt x="83" y="331"/>
                    </a:lnTo>
                    <a:lnTo>
                      <a:pt x="76" y="324"/>
                    </a:lnTo>
                    <a:lnTo>
                      <a:pt x="69" y="318"/>
                    </a:lnTo>
                    <a:lnTo>
                      <a:pt x="63" y="310"/>
                    </a:lnTo>
                    <a:lnTo>
                      <a:pt x="58" y="304"/>
                    </a:lnTo>
                    <a:lnTo>
                      <a:pt x="52" y="300"/>
                    </a:lnTo>
                    <a:lnTo>
                      <a:pt x="48" y="302"/>
                    </a:lnTo>
                    <a:lnTo>
                      <a:pt x="38" y="309"/>
                    </a:lnTo>
                    <a:lnTo>
                      <a:pt x="27" y="301"/>
                    </a:lnTo>
                    <a:lnTo>
                      <a:pt x="23" y="293"/>
                    </a:lnTo>
                    <a:lnTo>
                      <a:pt x="21" y="287"/>
                    </a:lnTo>
                    <a:lnTo>
                      <a:pt x="18" y="284"/>
                    </a:lnTo>
                    <a:lnTo>
                      <a:pt x="11" y="285"/>
                    </a:lnTo>
                    <a:lnTo>
                      <a:pt x="1" y="287"/>
                    </a:lnTo>
                    <a:lnTo>
                      <a:pt x="0" y="285"/>
                    </a:lnTo>
                    <a:lnTo>
                      <a:pt x="57" y="106"/>
                    </a:lnTo>
                    <a:lnTo>
                      <a:pt x="52" y="103"/>
                    </a:lnTo>
                    <a:lnTo>
                      <a:pt x="77" y="112"/>
                    </a:lnTo>
                    <a:lnTo>
                      <a:pt x="98" y="118"/>
                    </a:lnTo>
                    <a:lnTo>
                      <a:pt x="117" y="116"/>
                    </a:lnTo>
                    <a:lnTo>
                      <a:pt x="130" y="108"/>
                    </a:lnTo>
                    <a:lnTo>
                      <a:pt x="145" y="108"/>
                    </a:lnTo>
                    <a:lnTo>
                      <a:pt x="160" y="108"/>
                    </a:lnTo>
                    <a:lnTo>
                      <a:pt x="169" y="106"/>
                    </a:lnTo>
                    <a:lnTo>
                      <a:pt x="181" y="106"/>
                    </a:lnTo>
                    <a:lnTo>
                      <a:pt x="191" y="103"/>
                    </a:lnTo>
                    <a:lnTo>
                      <a:pt x="198" y="97"/>
                    </a:lnTo>
                    <a:lnTo>
                      <a:pt x="202" y="88"/>
                    </a:lnTo>
                    <a:lnTo>
                      <a:pt x="203" y="87"/>
                    </a:lnTo>
                    <a:lnTo>
                      <a:pt x="204" y="89"/>
                    </a:lnTo>
                    <a:lnTo>
                      <a:pt x="210" y="97"/>
                    </a:lnTo>
                    <a:lnTo>
                      <a:pt x="217" y="101"/>
                    </a:lnTo>
                    <a:lnTo>
                      <a:pt x="225" y="101"/>
                    </a:lnTo>
                    <a:lnTo>
                      <a:pt x="231" y="98"/>
                    </a:lnTo>
                    <a:lnTo>
                      <a:pt x="234" y="97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7" y="107"/>
                    </a:lnTo>
                    <a:lnTo>
                      <a:pt x="246" y="106"/>
                    </a:lnTo>
                    <a:lnTo>
                      <a:pt x="256" y="103"/>
                    </a:lnTo>
                    <a:lnTo>
                      <a:pt x="263" y="102"/>
                    </a:lnTo>
                    <a:lnTo>
                      <a:pt x="273" y="105"/>
                    </a:lnTo>
                    <a:lnTo>
                      <a:pt x="291" y="114"/>
                    </a:lnTo>
                    <a:lnTo>
                      <a:pt x="310" y="119"/>
                    </a:lnTo>
                    <a:lnTo>
                      <a:pt x="320" y="118"/>
                    </a:lnTo>
                    <a:lnTo>
                      <a:pt x="324" y="116"/>
                    </a:lnTo>
                    <a:lnTo>
                      <a:pt x="326" y="118"/>
                    </a:lnTo>
                    <a:lnTo>
                      <a:pt x="327" y="128"/>
                    </a:lnTo>
                    <a:lnTo>
                      <a:pt x="323" y="134"/>
                    </a:lnTo>
                    <a:lnTo>
                      <a:pt x="323" y="137"/>
                    </a:lnTo>
                    <a:lnTo>
                      <a:pt x="329" y="140"/>
                    </a:lnTo>
                    <a:lnTo>
                      <a:pt x="337" y="143"/>
                    </a:lnTo>
                    <a:lnTo>
                      <a:pt x="347" y="143"/>
                    </a:lnTo>
                    <a:lnTo>
                      <a:pt x="358" y="143"/>
                    </a:lnTo>
                    <a:lnTo>
                      <a:pt x="369" y="142"/>
                    </a:lnTo>
                    <a:lnTo>
                      <a:pt x="380" y="144"/>
                    </a:lnTo>
                    <a:lnTo>
                      <a:pt x="388" y="150"/>
                    </a:lnTo>
                    <a:lnTo>
                      <a:pt x="395" y="159"/>
                    </a:lnTo>
                    <a:lnTo>
                      <a:pt x="396" y="159"/>
                    </a:lnTo>
                    <a:lnTo>
                      <a:pt x="397" y="160"/>
                    </a:lnTo>
                    <a:lnTo>
                      <a:pt x="398" y="157"/>
                    </a:lnTo>
                    <a:lnTo>
                      <a:pt x="399" y="151"/>
                    </a:lnTo>
                    <a:lnTo>
                      <a:pt x="403" y="135"/>
                    </a:lnTo>
                    <a:lnTo>
                      <a:pt x="414" y="123"/>
                    </a:lnTo>
                    <a:lnTo>
                      <a:pt x="420" y="122"/>
                    </a:lnTo>
                    <a:lnTo>
                      <a:pt x="425" y="124"/>
                    </a:lnTo>
                    <a:lnTo>
                      <a:pt x="429" y="129"/>
                    </a:lnTo>
                    <a:lnTo>
                      <a:pt x="436" y="133"/>
                    </a:lnTo>
                    <a:lnTo>
                      <a:pt x="448" y="136"/>
                    </a:lnTo>
                    <a:lnTo>
                      <a:pt x="466" y="139"/>
                    </a:lnTo>
                    <a:lnTo>
                      <a:pt x="483" y="140"/>
                    </a:lnTo>
                    <a:lnTo>
                      <a:pt x="495" y="138"/>
                    </a:lnTo>
                    <a:lnTo>
                      <a:pt x="505" y="132"/>
                    </a:lnTo>
                    <a:lnTo>
                      <a:pt x="514" y="128"/>
                    </a:lnTo>
                    <a:lnTo>
                      <a:pt x="521" y="130"/>
                    </a:lnTo>
                    <a:lnTo>
                      <a:pt x="522" y="140"/>
                    </a:lnTo>
                    <a:lnTo>
                      <a:pt x="521" y="150"/>
                    </a:lnTo>
                    <a:lnTo>
                      <a:pt x="524" y="151"/>
                    </a:lnTo>
                    <a:lnTo>
                      <a:pt x="528" y="146"/>
                    </a:lnTo>
                    <a:lnTo>
                      <a:pt x="531" y="140"/>
                    </a:lnTo>
                    <a:lnTo>
                      <a:pt x="536" y="137"/>
                    </a:lnTo>
                    <a:lnTo>
                      <a:pt x="546" y="131"/>
                    </a:lnTo>
                    <a:lnTo>
                      <a:pt x="550" y="125"/>
                    </a:lnTo>
                    <a:lnTo>
                      <a:pt x="550" y="117"/>
                    </a:lnTo>
                    <a:lnTo>
                      <a:pt x="549" y="110"/>
                    </a:lnTo>
                    <a:lnTo>
                      <a:pt x="551" y="104"/>
                    </a:lnTo>
                    <a:lnTo>
                      <a:pt x="553" y="101"/>
                    </a:lnTo>
                    <a:lnTo>
                      <a:pt x="551" y="101"/>
                    </a:lnTo>
                    <a:lnTo>
                      <a:pt x="547" y="101"/>
                    </a:lnTo>
                    <a:lnTo>
                      <a:pt x="540" y="97"/>
                    </a:lnTo>
                    <a:lnTo>
                      <a:pt x="534" y="87"/>
                    </a:lnTo>
                    <a:lnTo>
                      <a:pt x="543" y="71"/>
                    </a:lnTo>
                    <a:lnTo>
                      <a:pt x="551" y="62"/>
                    </a:lnTo>
                    <a:lnTo>
                      <a:pt x="557" y="55"/>
                    </a:lnTo>
                    <a:lnTo>
                      <a:pt x="560" y="47"/>
                    </a:lnTo>
                    <a:lnTo>
                      <a:pt x="556" y="37"/>
                    </a:lnTo>
                    <a:lnTo>
                      <a:pt x="554" y="24"/>
                    </a:lnTo>
                    <a:lnTo>
                      <a:pt x="559" y="15"/>
                    </a:lnTo>
                    <a:lnTo>
                      <a:pt x="570" y="8"/>
                    </a:lnTo>
                    <a:lnTo>
                      <a:pt x="582" y="2"/>
                    </a:lnTo>
                    <a:lnTo>
                      <a:pt x="592" y="0"/>
                    </a:lnTo>
                    <a:lnTo>
                      <a:pt x="601" y="3"/>
                    </a:lnTo>
                    <a:lnTo>
                      <a:pt x="607" y="9"/>
                    </a:lnTo>
                    <a:lnTo>
                      <a:pt x="603" y="18"/>
                    </a:lnTo>
                    <a:lnTo>
                      <a:pt x="586" y="27"/>
                    </a:lnTo>
                    <a:lnTo>
                      <a:pt x="574" y="29"/>
                    </a:lnTo>
                    <a:lnTo>
                      <a:pt x="568" y="31"/>
                    </a:lnTo>
                    <a:lnTo>
                      <a:pt x="571" y="43"/>
                    </a:lnTo>
                    <a:lnTo>
                      <a:pt x="574" y="52"/>
                    </a:lnTo>
                    <a:lnTo>
                      <a:pt x="574" y="59"/>
                    </a:lnTo>
                    <a:lnTo>
                      <a:pt x="574" y="67"/>
                    </a:lnTo>
                    <a:lnTo>
                      <a:pt x="576" y="79"/>
                    </a:lnTo>
                    <a:lnTo>
                      <a:pt x="579" y="95"/>
                    </a:lnTo>
                    <a:lnTo>
                      <a:pt x="584" y="110"/>
                    </a:lnTo>
                    <a:lnTo>
                      <a:pt x="587" y="121"/>
                    </a:lnTo>
                    <a:lnTo>
                      <a:pt x="589" y="125"/>
                    </a:lnTo>
                    <a:lnTo>
                      <a:pt x="593" y="119"/>
                    </a:lnTo>
                    <a:lnTo>
                      <a:pt x="601" y="110"/>
                    </a:lnTo>
                    <a:lnTo>
                      <a:pt x="605" y="106"/>
                    </a:lnTo>
                    <a:lnTo>
                      <a:pt x="609" y="106"/>
                    </a:lnTo>
                    <a:lnTo>
                      <a:pt x="611" y="110"/>
                    </a:lnTo>
                    <a:lnTo>
                      <a:pt x="611" y="119"/>
                    </a:lnTo>
                    <a:lnTo>
                      <a:pt x="611" y="138"/>
                    </a:lnTo>
                    <a:lnTo>
                      <a:pt x="614" y="143"/>
                    </a:lnTo>
                    <a:lnTo>
                      <a:pt x="621" y="138"/>
                    </a:lnTo>
                    <a:lnTo>
                      <a:pt x="632" y="125"/>
                    </a:lnTo>
                    <a:lnTo>
                      <a:pt x="641" y="111"/>
                    </a:lnTo>
                    <a:lnTo>
                      <a:pt x="647" y="102"/>
                    </a:lnTo>
                    <a:lnTo>
                      <a:pt x="653" y="97"/>
                    </a:lnTo>
                    <a:lnTo>
                      <a:pt x="666" y="96"/>
                    </a:lnTo>
                    <a:lnTo>
                      <a:pt x="678" y="100"/>
                    </a:lnTo>
                    <a:lnTo>
                      <a:pt x="682" y="106"/>
                    </a:lnTo>
                    <a:lnTo>
                      <a:pt x="679" y="114"/>
                    </a:lnTo>
                    <a:lnTo>
                      <a:pt x="674" y="124"/>
                    </a:lnTo>
                    <a:lnTo>
                      <a:pt x="672" y="131"/>
                    </a:lnTo>
                    <a:lnTo>
                      <a:pt x="676" y="135"/>
                    </a:lnTo>
                    <a:lnTo>
                      <a:pt x="678" y="139"/>
                    </a:lnTo>
                    <a:lnTo>
                      <a:pt x="673" y="147"/>
                    </a:lnTo>
                    <a:lnTo>
                      <a:pt x="650" y="161"/>
                    </a:lnTo>
                    <a:lnTo>
                      <a:pt x="632" y="162"/>
                    </a:lnTo>
                    <a:lnTo>
                      <a:pt x="620" y="160"/>
                    </a:lnTo>
                    <a:lnTo>
                      <a:pt x="617" y="164"/>
                    </a:lnTo>
                    <a:lnTo>
                      <a:pt x="617" y="173"/>
                    </a:lnTo>
                    <a:lnTo>
                      <a:pt x="611" y="178"/>
                    </a:lnTo>
                    <a:lnTo>
                      <a:pt x="602" y="180"/>
                    </a:lnTo>
                    <a:lnTo>
                      <a:pt x="593" y="180"/>
                    </a:lnTo>
                    <a:lnTo>
                      <a:pt x="585" y="179"/>
                    </a:lnTo>
                    <a:lnTo>
                      <a:pt x="581" y="179"/>
                    </a:lnTo>
                    <a:lnTo>
                      <a:pt x="583" y="181"/>
                    </a:lnTo>
                    <a:lnTo>
                      <a:pt x="594" y="186"/>
                    </a:lnTo>
                    <a:lnTo>
                      <a:pt x="602" y="191"/>
                    </a:lnTo>
                    <a:lnTo>
                      <a:pt x="597" y="195"/>
                    </a:lnTo>
                    <a:lnTo>
                      <a:pt x="583" y="202"/>
                    </a:lnTo>
                    <a:lnTo>
                      <a:pt x="568" y="212"/>
                    </a:lnTo>
                    <a:lnTo>
                      <a:pt x="549" y="232"/>
                    </a:lnTo>
                    <a:lnTo>
                      <a:pt x="527" y="258"/>
                    </a:lnTo>
                    <a:lnTo>
                      <a:pt x="517" y="272"/>
                    </a:lnTo>
                    <a:lnTo>
                      <a:pt x="511" y="285"/>
                    </a:lnTo>
                    <a:lnTo>
                      <a:pt x="509" y="298"/>
                    </a:lnTo>
                    <a:lnTo>
                      <a:pt x="513" y="309"/>
                    </a:lnTo>
                    <a:lnTo>
                      <a:pt x="524" y="324"/>
                    </a:lnTo>
                    <a:lnTo>
                      <a:pt x="529" y="331"/>
                    </a:lnTo>
                    <a:lnTo>
                      <a:pt x="534" y="334"/>
                    </a:lnTo>
                    <a:lnTo>
                      <a:pt x="544" y="337"/>
                    </a:lnTo>
                    <a:lnTo>
                      <a:pt x="567" y="349"/>
                    </a:lnTo>
                    <a:lnTo>
                      <a:pt x="584" y="368"/>
                    </a:lnTo>
                    <a:lnTo>
                      <a:pt x="598" y="372"/>
                    </a:lnTo>
                    <a:lnTo>
                      <a:pt x="615" y="373"/>
                    </a:lnTo>
                    <a:lnTo>
                      <a:pt x="627" y="376"/>
                    </a:lnTo>
                    <a:lnTo>
                      <a:pt x="624" y="388"/>
                    </a:lnTo>
                    <a:lnTo>
                      <a:pt x="622" y="399"/>
                    </a:lnTo>
                    <a:lnTo>
                      <a:pt x="624" y="411"/>
                    </a:lnTo>
                    <a:lnTo>
                      <a:pt x="630" y="424"/>
                    </a:lnTo>
                    <a:lnTo>
                      <a:pt x="638" y="434"/>
                    </a:lnTo>
                    <a:lnTo>
                      <a:pt x="646" y="440"/>
                    </a:lnTo>
                    <a:lnTo>
                      <a:pt x="654" y="440"/>
                    </a:lnTo>
                    <a:lnTo>
                      <a:pt x="659" y="431"/>
                    </a:lnTo>
                    <a:lnTo>
                      <a:pt x="661" y="411"/>
                    </a:lnTo>
                    <a:lnTo>
                      <a:pt x="661" y="389"/>
                    </a:lnTo>
                    <a:lnTo>
                      <a:pt x="663" y="378"/>
                    </a:lnTo>
                    <a:lnTo>
                      <a:pt x="668" y="371"/>
                    </a:lnTo>
                    <a:lnTo>
                      <a:pt x="679" y="363"/>
                    </a:lnTo>
                    <a:lnTo>
                      <a:pt x="689" y="353"/>
                    </a:lnTo>
                    <a:lnTo>
                      <a:pt x="692" y="344"/>
                    </a:lnTo>
                    <a:lnTo>
                      <a:pt x="691" y="334"/>
                    </a:lnTo>
                    <a:lnTo>
                      <a:pt x="688" y="323"/>
                    </a:lnTo>
                    <a:lnTo>
                      <a:pt x="687" y="301"/>
                    </a:lnTo>
                    <a:lnTo>
                      <a:pt x="693" y="280"/>
                    </a:lnTo>
                    <a:lnTo>
                      <a:pt x="698" y="260"/>
                    </a:lnTo>
                    <a:lnTo>
                      <a:pt x="698" y="238"/>
                    </a:lnTo>
                    <a:lnTo>
                      <a:pt x="728" y="240"/>
                    </a:lnTo>
                    <a:lnTo>
                      <a:pt x="747" y="244"/>
                    </a:lnTo>
                    <a:lnTo>
                      <a:pt x="757" y="248"/>
                    </a:lnTo>
                    <a:lnTo>
                      <a:pt x="763" y="254"/>
                    </a:lnTo>
                    <a:lnTo>
                      <a:pt x="770" y="259"/>
                    </a:lnTo>
                    <a:lnTo>
                      <a:pt x="778" y="263"/>
                    </a:lnTo>
                    <a:lnTo>
                      <a:pt x="782" y="266"/>
                    </a:lnTo>
                    <a:lnTo>
                      <a:pt x="783" y="272"/>
                    </a:lnTo>
                    <a:lnTo>
                      <a:pt x="782" y="282"/>
                    </a:lnTo>
                    <a:lnTo>
                      <a:pt x="781" y="294"/>
                    </a:lnTo>
                    <a:lnTo>
                      <a:pt x="782" y="301"/>
                    </a:lnTo>
                    <a:lnTo>
                      <a:pt x="786" y="305"/>
                    </a:lnTo>
                    <a:lnTo>
                      <a:pt x="792" y="308"/>
                    </a:lnTo>
                    <a:lnTo>
                      <a:pt x="796" y="313"/>
                    </a:lnTo>
                    <a:lnTo>
                      <a:pt x="796" y="318"/>
                    </a:lnTo>
                    <a:lnTo>
                      <a:pt x="798" y="320"/>
                    </a:lnTo>
                    <a:lnTo>
                      <a:pt x="807" y="314"/>
                    </a:lnTo>
                    <a:lnTo>
                      <a:pt x="819" y="301"/>
                    </a:lnTo>
                    <a:lnTo>
                      <a:pt x="829" y="287"/>
                    </a:lnTo>
                    <a:lnTo>
                      <a:pt x="836" y="277"/>
                    </a:lnTo>
                    <a:lnTo>
                      <a:pt x="839" y="273"/>
                    </a:lnTo>
                    <a:lnTo>
                      <a:pt x="840" y="274"/>
                    </a:lnTo>
                    <a:lnTo>
                      <a:pt x="842" y="278"/>
                    </a:lnTo>
                    <a:lnTo>
                      <a:pt x="847" y="288"/>
                    </a:lnTo>
                    <a:lnTo>
                      <a:pt x="854" y="306"/>
                    </a:lnTo>
                    <a:lnTo>
                      <a:pt x="860" y="326"/>
                    </a:lnTo>
                    <a:lnTo>
                      <a:pt x="863" y="341"/>
                    </a:lnTo>
                    <a:lnTo>
                      <a:pt x="865" y="351"/>
                    </a:lnTo>
                    <a:lnTo>
                      <a:pt x="869" y="357"/>
                    </a:lnTo>
                    <a:lnTo>
                      <a:pt x="882" y="365"/>
                    </a:lnTo>
                    <a:lnTo>
                      <a:pt x="898" y="378"/>
                    </a:lnTo>
                    <a:lnTo>
                      <a:pt x="908" y="391"/>
                    </a:lnTo>
                    <a:lnTo>
                      <a:pt x="916" y="396"/>
                    </a:lnTo>
                    <a:lnTo>
                      <a:pt x="921" y="401"/>
                    </a:lnTo>
                    <a:lnTo>
                      <a:pt x="920" y="410"/>
                    </a:lnTo>
                    <a:lnTo>
                      <a:pt x="920" y="416"/>
                    </a:lnTo>
                    <a:lnTo>
                      <a:pt x="918" y="422"/>
                    </a:lnTo>
                    <a:lnTo>
                      <a:pt x="912" y="429"/>
                    </a:lnTo>
                    <a:lnTo>
                      <a:pt x="897" y="432"/>
                    </a:lnTo>
                    <a:lnTo>
                      <a:pt x="884" y="435"/>
                    </a:lnTo>
                    <a:lnTo>
                      <a:pt x="880" y="441"/>
                    </a:lnTo>
                    <a:lnTo>
                      <a:pt x="877" y="447"/>
                    </a:lnTo>
                    <a:lnTo>
                      <a:pt x="866" y="451"/>
                    </a:lnTo>
                    <a:lnTo>
                      <a:pt x="846" y="452"/>
                    </a:lnTo>
                    <a:lnTo>
                      <a:pt x="824" y="453"/>
                    </a:lnTo>
                    <a:lnTo>
                      <a:pt x="804" y="454"/>
                    </a:lnTo>
                    <a:lnTo>
                      <a:pt x="793" y="459"/>
                    </a:lnTo>
                    <a:lnTo>
                      <a:pt x="782" y="465"/>
                    </a:lnTo>
                    <a:lnTo>
                      <a:pt x="772" y="471"/>
                    </a:lnTo>
                    <a:lnTo>
                      <a:pt x="743" y="499"/>
                    </a:lnTo>
                    <a:lnTo>
                      <a:pt x="710" y="526"/>
                    </a:lnTo>
                    <a:lnTo>
                      <a:pt x="695" y="537"/>
                    </a:lnTo>
                    <a:lnTo>
                      <a:pt x="683" y="546"/>
                    </a:lnTo>
                    <a:lnTo>
                      <a:pt x="674" y="552"/>
                    </a:lnTo>
                    <a:lnTo>
                      <a:pt x="671" y="553"/>
                    </a:lnTo>
                    <a:lnTo>
                      <a:pt x="674" y="551"/>
                    </a:lnTo>
                    <a:lnTo>
                      <a:pt x="682" y="545"/>
                    </a:lnTo>
                    <a:lnTo>
                      <a:pt x="694" y="537"/>
                    </a:lnTo>
                    <a:lnTo>
                      <a:pt x="709" y="527"/>
                    </a:lnTo>
                    <a:lnTo>
                      <a:pt x="740" y="505"/>
                    </a:lnTo>
                    <a:lnTo>
                      <a:pt x="765" y="488"/>
                    </a:lnTo>
                    <a:lnTo>
                      <a:pt x="783" y="477"/>
                    </a:lnTo>
                    <a:lnTo>
                      <a:pt x="797" y="472"/>
                    </a:lnTo>
                    <a:lnTo>
                      <a:pt x="809" y="472"/>
                    </a:lnTo>
                    <a:lnTo>
                      <a:pt x="814" y="475"/>
                    </a:lnTo>
                    <a:lnTo>
                      <a:pt x="817" y="483"/>
                    </a:lnTo>
                    <a:lnTo>
                      <a:pt x="812" y="488"/>
                    </a:lnTo>
                    <a:lnTo>
                      <a:pt x="804" y="491"/>
                    </a:lnTo>
                    <a:lnTo>
                      <a:pt x="804" y="498"/>
                    </a:lnTo>
                    <a:lnTo>
                      <a:pt x="807" y="509"/>
                    </a:lnTo>
                    <a:lnTo>
                      <a:pt x="813" y="522"/>
                    </a:lnTo>
                    <a:lnTo>
                      <a:pt x="824" y="530"/>
                    </a:lnTo>
                    <a:lnTo>
                      <a:pt x="841" y="527"/>
                    </a:lnTo>
                    <a:lnTo>
                      <a:pt x="851" y="519"/>
                    </a:lnTo>
                    <a:lnTo>
                      <a:pt x="856" y="512"/>
                    </a:lnTo>
                    <a:lnTo>
                      <a:pt x="858" y="509"/>
                    </a:lnTo>
                    <a:lnTo>
                      <a:pt x="857" y="515"/>
                    </a:lnTo>
                    <a:lnTo>
                      <a:pt x="860" y="525"/>
                    </a:lnTo>
                    <a:lnTo>
                      <a:pt x="865" y="529"/>
                    </a:lnTo>
                    <a:lnTo>
                      <a:pt x="866" y="529"/>
                    </a:lnTo>
                    <a:lnTo>
                      <a:pt x="859" y="530"/>
                    </a:lnTo>
                    <a:lnTo>
                      <a:pt x="848" y="533"/>
                    </a:lnTo>
                    <a:lnTo>
                      <a:pt x="843" y="536"/>
                    </a:lnTo>
                    <a:lnTo>
                      <a:pt x="838" y="542"/>
                    </a:lnTo>
                    <a:lnTo>
                      <a:pt x="822" y="550"/>
                    </a:lnTo>
                    <a:lnTo>
                      <a:pt x="817" y="551"/>
                    </a:lnTo>
                    <a:lnTo>
                      <a:pt x="813" y="550"/>
                    </a:lnTo>
                    <a:lnTo>
                      <a:pt x="810" y="551"/>
                    </a:lnTo>
                    <a:lnTo>
                      <a:pt x="806" y="557"/>
                    </a:lnTo>
                    <a:lnTo>
                      <a:pt x="799" y="562"/>
                    </a:lnTo>
                    <a:lnTo>
                      <a:pt x="792" y="565"/>
                    </a:lnTo>
                    <a:lnTo>
                      <a:pt x="788" y="563"/>
                    </a:lnTo>
                    <a:lnTo>
                      <a:pt x="788" y="557"/>
                    </a:lnTo>
                    <a:lnTo>
                      <a:pt x="794" y="550"/>
                    </a:lnTo>
                    <a:lnTo>
                      <a:pt x="802" y="545"/>
                    </a:lnTo>
                    <a:lnTo>
                      <a:pt x="809" y="541"/>
                    </a:lnTo>
                    <a:lnTo>
                      <a:pt x="812" y="539"/>
                    </a:lnTo>
                    <a:lnTo>
                      <a:pt x="808" y="535"/>
                    </a:lnTo>
                    <a:lnTo>
                      <a:pt x="806" y="538"/>
                    </a:lnTo>
                    <a:lnTo>
                      <a:pt x="794" y="544"/>
                    </a:lnTo>
                    <a:lnTo>
                      <a:pt x="779" y="549"/>
                    </a:lnTo>
                    <a:lnTo>
                      <a:pt x="766" y="553"/>
                    </a:lnTo>
                    <a:lnTo>
                      <a:pt x="753" y="557"/>
                    </a:lnTo>
                    <a:lnTo>
                      <a:pt x="756" y="546"/>
                    </a:lnTo>
                    <a:lnTo>
                      <a:pt x="758" y="536"/>
                    </a:lnTo>
                    <a:lnTo>
                      <a:pt x="735" y="535"/>
                    </a:lnTo>
                    <a:lnTo>
                      <a:pt x="712" y="536"/>
                    </a:lnTo>
                    <a:lnTo>
                      <a:pt x="707" y="542"/>
                    </a:lnTo>
                    <a:lnTo>
                      <a:pt x="700" y="544"/>
                    </a:lnTo>
                    <a:lnTo>
                      <a:pt x="697" y="559"/>
                    </a:lnTo>
                    <a:lnTo>
                      <a:pt x="692" y="574"/>
                    </a:lnTo>
                    <a:lnTo>
                      <a:pt x="688" y="574"/>
                    </a:lnTo>
                    <a:lnTo>
                      <a:pt x="684" y="574"/>
                    </a:lnTo>
                    <a:lnTo>
                      <a:pt x="681" y="580"/>
                    </a:lnTo>
                    <a:lnTo>
                      <a:pt x="677" y="585"/>
                    </a:lnTo>
                    <a:lnTo>
                      <a:pt x="650" y="598"/>
                    </a:lnTo>
                    <a:lnTo>
                      <a:pt x="623" y="610"/>
                    </a:lnTo>
                    <a:lnTo>
                      <a:pt x="623" y="596"/>
                    </a:lnTo>
                    <a:lnTo>
                      <a:pt x="624" y="583"/>
                    </a:lnTo>
                    <a:lnTo>
                      <a:pt x="623" y="571"/>
                    </a:lnTo>
                    <a:lnTo>
                      <a:pt x="615" y="562"/>
                    </a:lnTo>
                    <a:lnTo>
                      <a:pt x="602" y="553"/>
                    </a:lnTo>
                    <a:lnTo>
                      <a:pt x="587" y="544"/>
                    </a:lnTo>
                    <a:lnTo>
                      <a:pt x="570" y="538"/>
                    </a:lnTo>
                    <a:lnTo>
                      <a:pt x="551" y="539"/>
                    </a:lnTo>
                    <a:lnTo>
                      <a:pt x="550" y="534"/>
                    </a:lnTo>
                    <a:lnTo>
                      <a:pt x="547" y="532"/>
                    </a:lnTo>
                    <a:lnTo>
                      <a:pt x="544" y="531"/>
                    </a:lnTo>
                    <a:lnTo>
                      <a:pt x="541" y="526"/>
                    </a:lnTo>
                    <a:lnTo>
                      <a:pt x="533" y="526"/>
                    </a:lnTo>
                    <a:lnTo>
                      <a:pt x="534" y="520"/>
                    </a:lnTo>
                    <a:lnTo>
                      <a:pt x="539" y="515"/>
                    </a:lnTo>
                    <a:lnTo>
                      <a:pt x="544" y="512"/>
                    </a:lnTo>
                    <a:lnTo>
                      <a:pt x="544" y="508"/>
                    </a:lnTo>
                    <a:lnTo>
                      <a:pt x="534" y="505"/>
                    </a:lnTo>
                    <a:lnTo>
                      <a:pt x="518" y="506"/>
                    </a:lnTo>
                    <a:lnTo>
                      <a:pt x="518" y="500"/>
                    </a:lnTo>
                    <a:lnTo>
                      <a:pt x="520" y="496"/>
                    </a:lnTo>
                    <a:lnTo>
                      <a:pt x="514" y="494"/>
                    </a:lnTo>
                    <a:lnTo>
                      <a:pt x="497" y="488"/>
                    </a:lnTo>
                    <a:lnTo>
                      <a:pt x="478" y="484"/>
                    </a:lnTo>
                    <a:lnTo>
                      <a:pt x="469" y="484"/>
                    </a:lnTo>
                    <a:lnTo>
                      <a:pt x="150" y="484"/>
                    </a:lnTo>
                    <a:lnTo>
                      <a:pt x="150" y="488"/>
                    </a:lnTo>
                    <a:lnTo>
                      <a:pt x="144" y="474"/>
                    </a:lnTo>
                    <a:lnTo>
                      <a:pt x="132" y="461"/>
                    </a:lnTo>
                    <a:lnTo>
                      <a:pt x="120" y="448"/>
                    </a:lnTo>
                    <a:lnTo>
                      <a:pt x="112" y="430"/>
                    </a:lnTo>
                    <a:lnTo>
                      <a:pt x="110" y="421"/>
                    </a:lnTo>
                    <a:lnTo>
                      <a:pt x="106" y="416"/>
                    </a:lnTo>
                    <a:lnTo>
                      <a:pt x="102" y="413"/>
                    </a:lnTo>
                    <a:lnTo>
                      <a:pt x="97" y="407"/>
                    </a:lnTo>
                    <a:lnTo>
                      <a:pt x="95" y="40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" name="Freeform 15"/>
              <p:cNvSpPr>
                <a:spLocks/>
              </p:cNvSpPr>
              <p:nvPr/>
            </p:nvSpPr>
            <p:spPr bwMode="auto">
              <a:xfrm>
                <a:off x="4418" y="2411"/>
                <a:ext cx="13" cy="37"/>
              </a:xfrm>
              <a:custGeom>
                <a:avLst/>
                <a:gdLst>
                  <a:gd name="T0" fmla="*/ 8 w 13"/>
                  <a:gd name="T1" fmla="*/ 0 h 37"/>
                  <a:gd name="T2" fmla="*/ 11 w 13"/>
                  <a:gd name="T3" fmla="*/ 4 h 37"/>
                  <a:gd name="T4" fmla="*/ 12 w 13"/>
                  <a:gd name="T5" fmla="*/ 12 h 37"/>
                  <a:gd name="T6" fmla="*/ 9 w 13"/>
                  <a:gd name="T7" fmla="*/ 17 h 37"/>
                  <a:gd name="T8" fmla="*/ 6 w 13"/>
                  <a:gd name="T9" fmla="*/ 23 h 37"/>
                  <a:gd name="T10" fmla="*/ 4 w 13"/>
                  <a:gd name="T11" fmla="*/ 33 h 37"/>
                  <a:gd name="T12" fmla="*/ 3 w 13"/>
                  <a:gd name="T13" fmla="*/ 36 h 37"/>
                  <a:gd name="T14" fmla="*/ 0 w 13"/>
                  <a:gd name="T15" fmla="*/ 31 h 37"/>
                  <a:gd name="T16" fmla="*/ 0 w 13"/>
                  <a:gd name="T17" fmla="*/ 20 h 37"/>
                  <a:gd name="T18" fmla="*/ 6 w 13"/>
                  <a:gd name="T19" fmla="*/ 7 h 37"/>
                  <a:gd name="T20" fmla="*/ 8 w 13"/>
                  <a:gd name="T21" fmla="*/ 0 h 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"/>
                  <a:gd name="T34" fmla="*/ 0 h 37"/>
                  <a:gd name="T35" fmla="*/ 13 w 13"/>
                  <a:gd name="T36" fmla="*/ 37 h 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" h="37">
                    <a:moveTo>
                      <a:pt x="8" y="0"/>
                    </a:moveTo>
                    <a:lnTo>
                      <a:pt x="11" y="4"/>
                    </a:lnTo>
                    <a:lnTo>
                      <a:pt x="12" y="12"/>
                    </a:lnTo>
                    <a:lnTo>
                      <a:pt x="9" y="17"/>
                    </a:lnTo>
                    <a:lnTo>
                      <a:pt x="6" y="23"/>
                    </a:lnTo>
                    <a:lnTo>
                      <a:pt x="4" y="33"/>
                    </a:lnTo>
                    <a:lnTo>
                      <a:pt x="3" y="36"/>
                    </a:lnTo>
                    <a:lnTo>
                      <a:pt x="0" y="31"/>
                    </a:lnTo>
                    <a:lnTo>
                      <a:pt x="0" y="20"/>
                    </a:lnTo>
                    <a:lnTo>
                      <a:pt x="6" y="7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" name="Freeform 16"/>
              <p:cNvSpPr>
                <a:spLocks/>
              </p:cNvSpPr>
              <p:nvPr/>
            </p:nvSpPr>
            <p:spPr bwMode="auto">
              <a:xfrm>
                <a:off x="4422" y="2454"/>
                <a:ext cx="7" cy="11"/>
              </a:xfrm>
              <a:custGeom>
                <a:avLst/>
                <a:gdLst>
                  <a:gd name="T0" fmla="*/ 3 w 7"/>
                  <a:gd name="T1" fmla="*/ 10 h 11"/>
                  <a:gd name="T2" fmla="*/ 5 w 7"/>
                  <a:gd name="T3" fmla="*/ 8 h 11"/>
                  <a:gd name="T4" fmla="*/ 6 w 7"/>
                  <a:gd name="T5" fmla="*/ 5 h 11"/>
                  <a:gd name="T6" fmla="*/ 5 w 7"/>
                  <a:gd name="T7" fmla="*/ 1 h 11"/>
                  <a:gd name="T8" fmla="*/ 3 w 7"/>
                  <a:gd name="T9" fmla="*/ 0 h 11"/>
                  <a:gd name="T10" fmla="*/ 1 w 7"/>
                  <a:gd name="T11" fmla="*/ 1 h 11"/>
                  <a:gd name="T12" fmla="*/ 0 w 7"/>
                  <a:gd name="T13" fmla="*/ 5 h 11"/>
                  <a:gd name="T14" fmla="*/ 1 w 7"/>
                  <a:gd name="T15" fmla="*/ 8 h 11"/>
                  <a:gd name="T16" fmla="*/ 3 w 7"/>
                  <a:gd name="T17" fmla="*/ 1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1"/>
                  <a:gd name="T29" fmla="*/ 7 w 7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1">
                    <a:moveTo>
                      <a:pt x="3" y="10"/>
                    </a:moveTo>
                    <a:lnTo>
                      <a:pt x="5" y="8"/>
                    </a:lnTo>
                    <a:lnTo>
                      <a:pt x="6" y="5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3" y="1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Freeform 17"/>
              <p:cNvSpPr>
                <a:spLocks/>
              </p:cNvSpPr>
              <p:nvPr/>
            </p:nvSpPr>
            <p:spPr bwMode="auto">
              <a:xfrm>
                <a:off x="4426" y="2487"/>
                <a:ext cx="6" cy="6"/>
              </a:xfrm>
              <a:custGeom>
                <a:avLst/>
                <a:gdLst>
                  <a:gd name="T0" fmla="*/ 3 w 6"/>
                  <a:gd name="T1" fmla="*/ 5 h 6"/>
                  <a:gd name="T2" fmla="*/ 4 w 6"/>
                  <a:gd name="T3" fmla="*/ 5 h 6"/>
                  <a:gd name="T4" fmla="*/ 5 w 6"/>
                  <a:gd name="T5" fmla="*/ 2 h 6"/>
                  <a:gd name="T6" fmla="*/ 4 w 6"/>
                  <a:gd name="T7" fmla="*/ 1 h 6"/>
                  <a:gd name="T8" fmla="*/ 3 w 6"/>
                  <a:gd name="T9" fmla="*/ 0 h 6"/>
                  <a:gd name="T10" fmla="*/ 1 w 6"/>
                  <a:gd name="T11" fmla="*/ 1 h 6"/>
                  <a:gd name="T12" fmla="*/ 0 w 6"/>
                  <a:gd name="T13" fmla="*/ 2 h 6"/>
                  <a:gd name="T14" fmla="*/ 1 w 6"/>
                  <a:gd name="T15" fmla="*/ 5 h 6"/>
                  <a:gd name="T16" fmla="*/ 3 w 6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"/>
                  <a:gd name="T29" fmla="*/ 6 w 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">
                    <a:moveTo>
                      <a:pt x="3" y="5"/>
                    </a:moveTo>
                    <a:lnTo>
                      <a:pt x="4" y="5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3" y="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Freeform 18"/>
              <p:cNvSpPr>
                <a:spLocks/>
              </p:cNvSpPr>
              <p:nvPr/>
            </p:nvSpPr>
            <p:spPr bwMode="auto">
              <a:xfrm>
                <a:off x="4434" y="2492"/>
                <a:ext cx="5" cy="8"/>
              </a:xfrm>
              <a:custGeom>
                <a:avLst/>
                <a:gdLst>
                  <a:gd name="T0" fmla="*/ 2 w 5"/>
                  <a:gd name="T1" fmla="*/ 7 h 8"/>
                  <a:gd name="T2" fmla="*/ 4 w 5"/>
                  <a:gd name="T3" fmla="*/ 6 h 8"/>
                  <a:gd name="T4" fmla="*/ 4 w 5"/>
                  <a:gd name="T5" fmla="*/ 4 h 8"/>
                  <a:gd name="T6" fmla="*/ 4 w 5"/>
                  <a:gd name="T7" fmla="*/ 1 h 8"/>
                  <a:gd name="T8" fmla="*/ 2 w 5"/>
                  <a:gd name="T9" fmla="*/ 0 h 8"/>
                  <a:gd name="T10" fmla="*/ 1 w 5"/>
                  <a:gd name="T11" fmla="*/ 1 h 8"/>
                  <a:gd name="T12" fmla="*/ 0 w 5"/>
                  <a:gd name="T13" fmla="*/ 4 h 8"/>
                  <a:gd name="T14" fmla="*/ 1 w 5"/>
                  <a:gd name="T15" fmla="*/ 6 h 8"/>
                  <a:gd name="T16" fmla="*/ 2 w 5"/>
                  <a:gd name="T17" fmla="*/ 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8"/>
                  <a:gd name="T29" fmla="*/ 5 w 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8">
                    <a:moveTo>
                      <a:pt x="2" y="7"/>
                    </a:moveTo>
                    <a:lnTo>
                      <a:pt x="4" y="6"/>
                    </a:lnTo>
                    <a:lnTo>
                      <a:pt x="4" y="4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6"/>
                    </a:lnTo>
                    <a:lnTo>
                      <a:pt x="2" y="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Freeform 19"/>
              <p:cNvSpPr>
                <a:spLocks/>
              </p:cNvSpPr>
              <p:nvPr/>
            </p:nvSpPr>
            <p:spPr bwMode="auto">
              <a:xfrm>
                <a:off x="4436" y="2505"/>
                <a:ext cx="5" cy="10"/>
              </a:xfrm>
              <a:custGeom>
                <a:avLst/>
                <a:gdLst>
                  <a:gd name="T0" fmla="*/ 2 w 5"/>
                  <a:gd name="T1" fmla="*/ 9 h 10"/>
                  <a:gd name="T2" fmla="*/ 4 w 5"/>
                  <a:gd name="T3" fmla="*/ 8 h 10"/>
                  <a:gd name="T4" fmla="*/ 4 w 5"/>
                  <a:gd name="T5" fmla="*/ 5 h 10"/>
                  <a:gd name="T6" fmla="*/ 4 w 5"/>
                  <a:gd name="T7" fmla="*/ 1 h 10"/>
                  <a:gd name="T8" fmla="*/ 2 w 5"/>
                  <a:gd name="T9" fmla="*/ 0 h 10"/>
                  <a:gd name="T10" fmla="*/ 1 w 5"/>
                  <a:gd name="T11" fmla="*/ 1 h 10"/>
                  <a:gd name="T12" fmla="*/ 0 w 5"/>
                  <a:gd name="T13" fmla="*/ 5 h 10"/>
                  <a:gd name="T14" fmla="*/ 1 w 5"/>
                  <a:gd name="T15" fmla="*/ 8 h 10"/>
                  <a:gd name="T16" fmla="*/ 2 w 5"/>
                  <a:gd name="T17" fmla="*/ 9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0"/>
                  <a:gd name="T29" fmla="*/ 5 w 5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0">
                    <a:moveTo>
                      <a:pt x="2" y="9"/>
                    </a:moveTo>
                    <a:lnTo>
                      <a:pt x="4" y="8"/>
                    </a:lnTo>
                    <a:lnTo>
                      <a:pt x="4" y="5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2" y="9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4936" y="1925"/>
                <a:ext cx="66" cy="64"/>
              </a:xfrm>
              <a:custGeom>
                <a:avLst/>
                <a:gdLst>
                  <a:gd name="T0" fmla="*/ 12 w 66"/>
                  <a:gd name="T1" fmla="*/ 1 h 64"/>
                  <a:gd name="T2" fmla="*/ 16 w 66"/>
                  <a:gd name="T3" fmla="*/ 0 h 64"/>
                  <a:gd name="T4" fmla="*/ 15 w 66"/>
                  <a:gd name="T5" fmla="*/ 2 h 64"/>
                  <a:gd name="T6" fmla="*/ 23 w 66"/>
                  <a:gd name="T7" fmla="*/ 8 h 64"/>
                  <a:gd name="T8" fmla="*/ 35 w 66"/>
                  <a:gd name="T9" fmla="*/ 17 h 64"/>
                  <a:gd name="T10" fmla="*/ 47 w 66"/>
                  <a:gd name="T11" fmla="*/ 22 h 64"/>
                  <a:gd name="T12" fmla="*/ 59 w 66"/>
                  <a:gd name="T13" fmla="*/ 20 h 64"/>
                  <a:gd name="T14" fmla="*/ 63 w 66"/>
                  <a:gd name="T15" fmla="*/ 18 h 64"/>
                  <a:gd name="T16" fmla="*/ 65 w 66"/>
                  <a:gd name="T17" fmla="*/ 30 h 64"/>
                  <a:gd name="T18" fmla="*/ 65 w 66"/>
                  <a:gd name="T19" fmla="*/ 31 h 64"/>
                  <a:gd name="T20" fmla="*/ 57 w 66"/>
                  <a:gd name="T21" fmla="*/ 36 h 64"/>
                  <a:gd name="T22" fmla="*/ 46 w 66"/>
                  <a:gd name="T23" fmla="*/ 40 h 64"/>
                  <a:gd name="T24" fmla="*/ 42 w 66"/>
                  <a:gd name="T25" fmla="*/ 48 h 64"/>
                  <a:gd name="T26" fmla="*/ 42 w 66"/>
                  <a:gd name="T27" fmla="*/ 58 h 64"/>
                  <a:gd name="T28" fmla="*/ 42 w 66"/>
                  <a:gd name="T29" fmla="*/ 60 h 64"/>
                  <a:gd name="T30" fmla="*/ 40 w 66"/>
                  <a:gd name="T31" fmla="*/ 56 h 64"/>
                  <a:gd name="T32" fmla="*/ 32 w 66"/>
                  <a:gd name="T33" fmla="*/ 50 h 64"/>
                  <a:gd name="T34" fmla="*/ 25 w 66"/>
                  <a:gd name="T35" fmla="*/ 48 h 64"/>
                  <a:gd name="T36" fmla="*/ 19 w 66"/>
                  <a:gd name="T37" fmla="*/ 51 h 64"/>
                  <a:gd name="T38" fmla="*/ 15 w 66"/>
                  <a:gd name="T39" fmla="*/ 55 h 64"/>
                  <a:gd name="T40" fmla="*/ 15 w 66"/>
                  <a:gd name="T41" fmla="*/ 58 h 64"/>
                  <a:gd name="T42" fmla="*/ 15 w 66"/>
                  <a:gd name="T43" fmla="*/ 63 h 64"/>
                  <a:gd name="T44" fmla="*/ 9 w 66"/>
                  <a:gd name="T45" fmla="*/ 63 h 64"/>
                  <a:gd name="T46" fmla="*/ 0 w 66"/>
                  <a:gd name="T47" fmla="*/ 60 h 64"/>
                  <a:gd name="T48" fmla="*/ 0 w 66"/>
                  <a:gd name="T49" fmla="*/ 55 h 64"/>
                  <a:gd name="T50" fmla="*/ 8 w 66"/>
                  <a:gd name="T51" fmla="*/ 49 h 64"/>
                  <a:gd name="T52" fmla="*/ 8 w 66"/>
                  <a:gd name="T53" fmla="*/ 44 h 64"/>
                  <a:gd name="T54" fmla="*/ 1 w 66"/>
                  <a:gd name="T55" fmla="*/ 42 h 64"/>
                  <a:gd name="T56" fmla="*/ 0 w 66"/>
                  <a:gd name="T57" fmla="*/ 39 h 64"/>
                  <a:gd name="T58" fmla="*/ 5 w 66"/>
                  <a:gd name="T59" fmla="*/ 36 h 64"/>
                  <a:gd name="T60" fmla="*/ 9 w 66"/>
                  <a:gd name="T61" fmla="*/ 36 h 64"/>
                  <a:gd name="T62" fmla="*/ 12 w 66"/>
                  <a:gd name="T63" fmla="*/ 34 h 64"/>
                  <a:gd name="T64" fmla="*/ 13 w 66"/>
                  <a:gd name="T65" fmla="*/ 30 h 64"/>
                  <a:gd name="T66" fmla="*/ 13 w 66"/>
                  <a:gd name="T67" fmla="*/ 23 h 64"/>
                  <a:gd name="T68" fmla="*/ 12 w 66"/>
                  <a:gd name="T69" fmla="*/ 13 h 64"/>
                  <a:gd name="T70" fmla="*/ 12 w 66"/>
                  <a:gd name="T71" fmla="*/ 5 h 64"/>
                  <a:gd name="T72" fmla="*/ 12 w 66"/>
                  <a:gd name="T73" fmla="*/ 1 h 6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6"/>
                  <a:gd name="T112" fmla="*/ 0 h 64"/>
                  <a:gd name="T113" fmla="*/ 66 w 66"/>
                  <a:gd name="T114" fmla="*/ 64 h 6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6" h="64">
                    <a:moveTo>
                      <a:pt x="12" y="1"/>
                    </a:moveTo>
                    <a:lnTo>
                      <a:pt x="16" y="0"/>
                    </a:lnTo>
                    <a:lnTo>
                      <a:pt x="15" y="2"/>
                    </a:lnTo>
                    <a:lnTo>
                      <a:pt x="23" y="8"/>
                    </a:lnTo>
                    <a:lnTo>
                      <a:pt x="35" y="17"/>
                    </a:lnTo>
                    <a:lnTo>
                      <a:pt x="47" y="22"/>
                    </a:lnTo>
                    <a:lnTo>
                      <a:pt x="59" y="20"/>
                    </a:lnTo>
                    <a:lnTo>
                      <a:pt x="63" y="18"/>
                    </a:lnTo>
                    <a:lnTo>
                      <a:pt x="65" y="30"/>
                    </a:lnTo>
                    <a:lnTo>
                      <a:pt x="65" y="31"/>
                    </a:lnTo>
                    <a:lnTo>
                      <a:pt x="57" y="36"/>
                    </a:lnTo>
                    <a:lnTo>
                      <a:pt x="46" y="40"/>
                    </a:lnTo>
                    <a:lnTo>
                      <a:pt x="42" y="48"/>
                    </a:lnTo>
                    <a:lnTo>
                      <a:pt x="42" y="58"/>
                    </a:lnTo>
                    <a:lnTo>
                      <a:pt x="42" y="60"/>
                    </a:lnTo>
                    <a:lnTo>
                      <a:pt x="40" y="56"/>
                    </a:lnTo>
                    <a:lnTo>
                      <a:pt x="32" y="50"/>
                    </a:lnTo>
                    <a:lnTo>
                      <a:pt x="25" y="48"/>
                    </a:lnTo>
                    <a:lnTo>
                      <a:pt x="19" y="51"/>
                    </a:lnTo>
                    <a:lnTo>
                      <a:pt x="15" y="55"/>
                    </a:lnTo>
                    <a:lnTo>
                      <a:pt x="15" y="58"/>
                    </a:lnTo>
                    <a:lnTo>
                      <a:pt x="15" y="63"/>
                    </a:lnTo>
                    <a:lnTo>
                      <a:pt x="9" y="63"/>
                    </a:lnTo>
                    <a:lnTo>
                      <a:pt x="0" y="60"/>
                    </a:lnTo>
                    <a:lnTo>
                      <a:pt x="0" y="55"/>
                    </a:lnTo>
                    <a:lnTo>
                      <a:pt x="8" y="49"/>
                    </a:lnTo>
                    <a:lnTo>
                      <a:pt x="8" y="44"/>
                    </a:lnTo>
                    <a:lnTo>
                      <a:pt x="1" y="42"/>
                    </a:lnTo>
                    <a:lnTo>
                      <a:pt x="0" y="39"/>
                    </a:lnTo>
                    <a:lnTo>
                      <a:pt x="5" y="36"/>
                    </a:lnTo>
                    <a:lnTo>
                      <a:pt x="9" y="36"/>
                    </a:lnTo>
                    <a:lnTo>
                      <a:pt x="12" y="34"/>
                    </a:lnTo>
                    <a:lnTo>
                      <a:pt x="13" y="30"/>
                    </a:lnTo>
                    <a:lnTo>
                      <a:pt x="13" y="23"/>
                    </a:lnTo>
                    <a:lnTo>
                      <a:pt x="12" y="13"/>
                    </a:lnTo>
                    <a:lnTo>
                      <a:pt x="12" y="5"/>
                    </a:lnTo>
                    <a:lnTo>
                      <a:pt x="12" y="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" name="Freeform 21"/>
              <p:cNvSpPr>
                <a:spLocks/>
              </p:cNvSpPr>
              <p:nvPr/>
            </p:nvSpPr>
            <p:spPr bwMode="auto">
              <a:xfrm>
                <a:off x="4856" y="1997"/>
                <a:ext cx="114" cy="120"/>
              </a:xfrm>
              <a:custGeom>
                <a:avLst/>
                <a:gdLst>
                  <a:gd name="T0" fmla="*/ 98 w 114"/>
                  <a:gd name="T1" fmla="*/ 0 h 120"/>
                  <a:gd name="T2" fmla="*/ 103 w 114"/>
                  <a:gd name="T3" fmla="*/ 2 h 120"/>
                  <a:gd name="T4" fmla="*/ 107 w 114"/>
                  <a:gd name="T5" fmla="*/ 10 h 120"/>
                  <a:gd name="T6" fmla="*/ 112 w 114"/>
                  <a:gd name="T7" fmla="*/ 32 h 120"/>
                  <a:gd name="T8" fmla="*/ 109 w 114"/>
                  <a:gd name="T9" fmla="*/ 45 h 120"/>
                  <a:gd name="T10" fmla="*/ 112 w 114"/>
                  <a:gd name="T11" fmla="*/ 63 h 120"/>
                  <a:gd name="T12" fmla="*/ 111 w 114"/>
                  <a:gd name="T13" fmla="*/ 69 h 120"/>
                  <a:gd name="T14" fmla="*/ 110 w 114"/>
                  <a:gd name="T15" fmla="*/ 79 h 120"/>
                  <a:gd name="T16" fmla="*/ 105 w 114"/>
                  <a:gd name="T17" fmla="*/ 97 h 120"/>
                  <a:gd name="T18" fmla="*/ 96 w 114"/>
                  <a:gd name="T19" fmla="*/ 95 h 120"/>
                  <a:gd name="T20" fmla="*/ 92 w 114"/>
                  <a:gd name="T21" fmla="*/ 94 h 120"/>
                  <a:gd name="T22" fmla="*/ 78 w 114"/>
                  <a:gd name="T23" fmla="*/ 97 h 120"/>
                  <a:gd name="T24" fmla="*/ 68 w 114"/>
                  <a:gd name="T25" fmla="*/ 95 h 120"/>
                  <a:gd name="T26" fmla="*/ 69 w 114"/>
                  <a:gd name="T27" fmla="*/ 103 h 120"/>
                  <a:gd name="T28" fmla="*/ 60 w 114"/>
                  <a:gd name="T29" fmla="*/ 110 h 120"/>
                  <a:gd name="T30" fmla="*/ 53 w 114"/>
                  <a:gd name="T31" fmla="*/ 117 h 120"/>
                  <a:gd name="T32" fmla="*/ 51 w 114"/>
                  <a:gd name="T33" fmla="*/ 106 h 120"/>
                  <a:gd name="T34" fmla="*/ 51 w 114"/>
                  <a:gd name="T35" fmla="*/ 95 h 120"/>
                  <a:gd name="T36" fmla="*/ 41 w 114"/>
                  <a:gd name="T37" fmla="*/ 96 h 120"/>
                  <a:gd name="T38" fmla="*/ 21 w 114"/>
                  <a:gd name="T39" fmla="*/ 100 h 120"/>
                  <a:gd name="T40" fmla="*/ 14 w 114"/>
                  <a:gd name="T41" fmla="*/ 103 h 120"/>
                  <a:gd name="T42" fmla="*/ 16 w 114"/>
                  <a:gd name="T43" fmla="*/ 106 h 120"/>
                  <a:gd name="T44" fmla="*/ 6 w 114"/>
                  <a:gd name="T45" fmla="*/ 108 h 120"/>
                  <a:gd name="T46" fmla="*/ 1 w 114"/>
                  <a:gd name="T47" fmla="*/ 105 h 120"/>
                  <a:gd name="T48" fmla="*/ 2 w 114"/>
                  <a:gd name="T49" fmla="*/ 105 h 120"/>
                  <a:gd name="T50" fmla="*/ 23 w 114"/>
                  <a:gd name="T51" fmla="*/ 90 h 120"/>
                  <a:gd name="T52" fmla="*/ 46 w 114"/>
                  <a:gd name="T53" fmla="*/ 87 h 120"/>
                  <a:gd name="T54" fmla="*/ 57 w 114"/>
                  <a:gd name="T55" fmla="*/ 77 h 120"/>
                  <a:gd name="T56" fmla="*/ 64 w 114"/>
                  <a:gd name="T57" fmla="*/ 59 h 120"/>
                  <a:gd name="T58" fmla="*/ 64 w 114"/>
                  <a:gd name="T59" fmla="*/ 55 h 120"/>
                  <a:gd name="T60" fmla="*/ 64 w 114"/>
                  <a:gd name="T61" fmla="*/ 63 h 120"/>
                  <a:gd name="T62" fmla="*/ 64 w 114"/>
                  <a:gd name="T63" fmla="*/ 72 h 120"/>
                  <a:gd name="T64" fmla="*/ 69 w 114"/>
                  <a:gd name="T65" fmla="*/ 70 h 120"/>
                  <a:gd name="T66" fmla="*/ 76 w 114"/>
                  <a:gd name="T67" fmla="*/ 68 h 120"/>
                  <a:gd name="T68" fmla="*/ 83 w 114"/>
                  <a:gd name="T69" fmla="*/ 55 h 120"/>
                  <a:gd name="T70" fmla="*/ 89 w 114"/>
                  <a:gd name="T71" fmla="*/ 24 h 120"/>
                  <a:gd name="T72" fmla="*/ 90 w 114"/>
                  <a:gd name="T73" fmla="*/ 5 h 12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4"/>
                  <a:gd name="T112" fmla="*/ 0 h 120"/>
                  <a:gd name="T113" fmla="*/ 114 w 114"/>
                  <a:gd name="T114" fmla="*/ 120 h 12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4" h="120">
                    <a:moveTo>
                      <a:pt x="90" y="5"/>
                    </a:moveTo>
                    <a:lnTo>
                      <a:pt x="98" y="0"/>
                    </a:lnTo>
                    <a:lnTo>
                      <a:pt x="103" y="3"/>
                    </a:lnTo>
                    <a:lnTo>
                      <a:pt x="103" y="2"/>
                    </a:lnTo>
                    <a:lnTo>
                      <a:pt x="104" y="4"/>
                    </a:lnTo>
                    <a:lnTo>
                      <a:pt x="107" y="10"/>
                    </a:lnTo>
                    <a:lnTo>
                      <a:pt x="113" y="23"/>
                    </a:lnTo>
                    <a:lnTo>
                      <a:pt x="112" y="32"/>
                    </a:lnTo>
                    <a:lnTo>
                      <a:pt x="108" y="38"/>
                    </a:lnTo>
                    <a:lnTo>
                      <a:pt x="109" y="45"/>
                    </a:lnTo>
                    <a:lnTo>
                      <a:pt x="112" y="55"/>
                    </a:lnTo>
                    <a:lnTo>
                      <a:pt x="112" y="63"/>
                    </a:lnTo>
                    <a:lnTo>
                      <a:pt x="112" y="67"/>
                    </a:lnTo>
                    <a:lnTo>
                      <a:pt x="111" y="69"/>
                    </a:lnTo>
                    <a:lnTo>
                      <a:pt x="111" y="72"/>
                    </a:lnTo>
                    <a:lnTo>
                      <a:pt x="110" y="79"/>
                    </a:lnTo>
                    <a:lnTo>
                      <a:pt x="110" y="94"/>
                    </a:lnTo>
                    <a:lnTo>
                      <a:pt x="105" y="97"/>
                    </a:lnTo>
                    <a:lnTo>
                      <a:pt x="98" y="97"/>
                    </a:lnTo>
                    <a:lnTo>
                      <a:pt x="96" y="95"/>
                    </a:lnTo>
                    <a:lnTo>
                      <a:pt x="94" y="91"/>
                    </a:lnTo>
                    <a:lnTo>
                      <a:pt x="92" y="94"/>
                    </a:lnTo>
                    <a:lnTo>
                      <a:pt x="86" y="98"/>
                    </a:lnTo>
                    <a:lnTo>
                      <a:pt x="78" y="97"/>
                    </a:lnTo>
                    <a:lnTo>
                      <a:pt x="72" y="94"/>
                    </a:lnTo>
                    <a:lnTo>
                      <a:pt x="68" y="95"/>
                    </a:lnTo>
                    <a:lnTo>
                      <a:pt x="69" y="99"/>
                    </a:lnTo>
                    <a:lnTo>
                      <a:pt x="69" y="103"/>
                    </a:lnTo>
                    <a:lnTo>
                      <a:pt x="65" y="105"/>
                    </a:lnTo>
                    <a:lnTo>
                      <a:pt x="60" y="110"/>
                    </a:lnTo>
                    <a:lnTo>
                      <a:pt x="55" y="119"/>
                    </a:lnTo>
                    <a:lnTo>
                      <a:pt x="53" y="117"/>
                    </a:lnTo>
                    <a:lnTo>
                      <a:pt x="52" y="113"/>
                    </a:lnTo>
                    <a:lnTo>
                      <a:pt x="51" y="106"/>
                    </a:lnTo>
                    <a:lnTo>
                      <a:pt x="50" y="97"/>
                    </a:lnTo>
                    <a:lnTo>
                      <a:pt x="51" y="95"/>
                    </a:lnTo>
                    <a:lnTo>
                      <a:pt x="49" y="93"/>
                    </a:lnTo>
                    <a:lnTo>
                      <a:pt x="41" y="96"/>
                    </a:lnTo>
                    <a:lnTo>
                      <a:pt x="32" y="101"/>
                    </a:lnTo>
                    <a:lnTo>
                      <a:pt x="21" y="100"/>
                    </a:lnTo>
                    <a:lnTo>
                      <a:pt x="15" y="101"/>
                    </a:lnTo>
                    <a:lnTo>
                      <a:pt x="14" y="103"/>
                    </a:lnTo>
                    <a:lnTo>
                      <a:pt x="15" y="105"/>
                    </a:lnTo>
                    <a:lnTo>
                      <a:pt x="16" y="106"/>
                    </a:lnTo>
                    <a:lnTo>
                      <a:pt x="13" y="107"/>
                    </a:lnTo>
                    <a:lnTo>
                      <a:pt x="6" y="108"/>
                    </a:lnTo>
                    <a:lnTo>
                      <a:pt x="1" y="107"/>
                    </a:lnTo>
                    <a:lnTo>
                      <a:pt x="1" y="105"/>
                    </a:lnTo>
                    <a:lnTo>
                      <a:pt x="0" y="106"/>
                    </a:lnTo>
                    <a:lnTo>
                      <a:pt x="2" y="105"/>
                    </a:lnTo>
                    <a:lnTo>
                      <a:pt x="8" y="100"/>
                    </a:lnTo>
                    <a:lnTo>
                      <a:pt x="23" y="90"/>
                    </a:lnTo>
                    <a:lnTo>
                      <a:pt x="36" y="87"/>
                    </a:lnTo>
                    <a:lnTo>
                      <a:pt x="46" y="87"/>
                    </a:lnTo>
                    <a:lnTo>
                      <a:pt x="53" y="84"/>
                    </a:lnTo>
                    <a:lnTo>
                      <a:pt x="57" y="77"/>
                    </a:lnTo>
                    <a:lnTo>
                      <a:pt x="61" y="68"/>
                    </a:lnTo>
                    <a:lnTo>
                      <a:pt x="64" y="59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3" y="57"/>
                    </a:lnTo>
                    <a:lnTo>
                      <a:pt x="64" y="63"/>
                    </a:lnTo>
                    <a:lnTo>
                      <a:pt x="64" y="70"/>
                    </a:lnTo>
                    <a:lnTo>
                      <a:pt x="64" y="72"/>
                    </a:lnTo>
                    <a:lnTo>
                      <a:pt x="65" y="71"/>
                    </a:lnTo>
                    <a:lnTo>
                      <a:pt x="69" y="70"/>
                    </a:lnTo>
                    <a:lnTo>
                      <a:pt x="73" y="70"/>
                    </a:lnTo>
                    <a:lnTo>
                      <a:pt x="76" y="68"/>
                    </a:lnTo>
                    <a:lnTo>
                      <a:pt x="79" y="64"/>
                    </a:lnTo>
                    <a:lnTo>
                      <a:pt x="83" y="55"/>
                    </a:lnTo>
                    <a:lnTo>
                      <a:pt x="87" y="41"/>
                    </a:lnTo>
                    <a:lnTo>
                      <a:pt x="89" y="24"/>
                    </a:lnTo>
                    <a:lnTo>
                      <a:pt x="90" y="10"/>
                    </a:lnTo>
                    <a:lnTo>
                      <a:pt x="90" y="5"/>
                    </a:lnTo>
                  </a:path>
                </a:pathLst>
              </a:custGeom>
              <a:solidFill>
                <a:srgbClr val="FF3300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" name="Freeform 22"/>
              <p:cNvSpPr>
                <a:spLocks/>
              </p:cNvSpPr>
              <p:nvPr/>
            </p:nvSpPr>
            <p:spPr bwMode="auto">
              <a:xfrm>
                <a:off x="4874" y="2104"/>
                <a:ext cx="26" cy="25"/>
              </a:xfrm>
              <a:custGeom>
                <a:avLst/>
                <a:gdLst>
                  <a:gd name="T0" fmla="*/ 12 w 26"/>
                  <a:gd name="T1" fmla="*/ 12 h 25"/>
                  <a:gd name="T2" fmla="*/ 7 w 26"/>
                  <a:gd name="T3" fmla="*/ 18 h 25"/>
                  <a:gd name="T4" fmla="*/ 5 w 26"/>
                  <a:gd name="T5" fmla="*/ 22 h 25"/>
                  <a:gd name="T6" fmla="*/ 1 w 26"/>
                  <a:gd name="T7" fmla="*/ 24 h 25"/>
                  <a:gd name="T8" fmla="*/ 0 w 26"/>
                  <a:gd name="T9" fmla="*/ 19 h 25"/>
                  <a:gd name="T10" fmla="*/ 0 w 26"/>
                  <a:gd name="T11" fmla="*/ 12 h 25"/>
                  <a:gd name="T12" fmla="*/ 4 w 26"/>
                  <a:gd name="T13" fmla="*/ 6 h 25"/>
                  <a:gd name="T14" fmla="*/ 6 w 26"/>
                  <a:gd name="T15" fmla="*/ 1 h 25"/>
                  <a:gd name="T16" fmla="*/ 12 w 26"/>
                  <a:gd name="T17" fmla="*/ 0 h 25"/>
                  <a:gd name="T18" fmla="*/ 22 w 26"/>
                  <a:gd name="T19" fmla="*/ 2 h 25"/>
                  <a:gd name="T20" fmla="*/ 25 w 26"/>
                  <a:gd name="T21" fmla="*/ 7 h 25"/>
                  <a:gd name="T22" fmla="*/ 24 w 26"/>
                  <a:gd name="T23" fmla="*/ 12 h 25"/>
                  <a:gd name="T24" fmla="*/ 20 w 26"/>
                  <a:gd name="T25" fmla="*/ 13 h 25"/>
                  <a:gd name="T26" fmla="*/ 14 w 26"/>
                  <a:gd name="T27" fmla="*/ 12 h 25"/>
                  <a:gd name="T28" fmla="*/ 12 w 26"/>
                  <a:gd name="T29" fmla="*/ 12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6"/>
                  <a:gd name="T46" fmla="*/ 0 h 25"/>
                  <a:gd name="T47" fmla="*/ 26 w 26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6" h="25">
                    <a:moveTo>
                      <a:pt x="12" y="12"/>
                    </a:moveTo>
                    <a:lnTo>
                      <a:pt x="7" y="18"/>
                    </a:lnTo>
                    <a:lnTo>
                      <a:pt x="5" y="22"/>
                    </a:lnTo>
                    <a:lnTo>
                      <a:pt x="1" y="24"/>
                    </a:lnTo>
                    <a:lnTo>
                      <a:pt x="0" y="19"/>
                    </a:lnTo>
                    <a:lnTo>
                      <a:pt x="0" y="12"/>
                    </a:lnTo>
                    <a:lnTo>
                      <a:pt x="4" y="6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22" y="2"/>
                    </a:lnTo>
                    <a:lnTo>
                      <a:pt x="25" y="7"/>
                    </a:lnTo>
                    <a:lnTo>
                      <a:pt x="24" y="12"/>
                    </a:lnTo>
                    <a:lnTo>
                      <a:pt x="20" y="13"/>
                    </a:lnTo>
                    <a:lnTo>
                      <a:pt x="14" y="12"/>
                    </a:lnTo>
                    <a:lnTo>
                      <a:pt x="12" y="1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" name="Freeform 23"/>
              <p:cNvSpPr>
                <a:spLocks/>
              </p:cNvSpPr>
              <p:nvPr/>
            </p:nvSpPr>
            <p:spPr bwMode="auto">
              <a:xfrm>
                <a:off x="4828" y="2111"/>
                <a:ext cx="41" cy="48"/>
              </a:xfrm>
              <a:custGeom>
                <a:avLst/>
                <a:gdLst>
                  <a:gd name="T0" fmla="*/ 38 w 41"/>
                  <a:gd name="T1" fmla="*/ 3 h 48"/>
                  <a:gd name="T2" fmla="*/ 35 w 41"/>
                  <a:gd name="T3" fmla="*/ 11 h 48"/>
                  <a:gd name="T4" fmla="*/ 40 w 41"/>
                  <a:gd name="T5" fmla="*/ 15 h 48"/>
                  <a:gd name="T6" fmla="*/ 40 w 41"/>
                  <a:gd name="T7" fmla="*/ 13 h 48"/>
                  <a:gd name="T8" fmla="*/ 40 w 41"/>
                  <a:gd name="T9" fmla="*/ 11 h 48"/>
                  <a:gd name="T10" fmla="*/ 40 w 41"/>
                  <a:gd name="T11" fmla="*/ 12 h 48"/>
                  <a:gd name="T12" fmla="*/ 39 w 41"/>
                  <a:gd name="T13" fmla="*/ 20 h 48"/>
                  <a:gd name="T14" fmla="*/ 38 w 41"/>
                  <a:gd name="T15" fmla="*/ 29 h 48"/>
                  <a:gd name="T16" fmla="*/ 37 w 41"/>
                  <a:gd name="T17" fmla="*/ 34 h 48"/>
                  <a:gd name="T18" fmla="*/ 37 w 41"/>
                  <a:gd name="T19" fmla="*/ 37 h 48"/>
                  <a:gd name="T20" fmla="*/ 38 w 41"/>
                  <a:gd name="T21" fmla="*/ 40 h 48"/>
                  <a:gd name="T22" fmla="*/ 37 w 41"/>
                  <a:gd name="T23" fmla="*/ 45 h 48"/>
                  <a:gd name="T24" fmla="*/ 35 w 41"/>
                  <a:gd name="T25" fmla="*/ 47 h 48"/>
                  <a:gd name="T26" fmla="*/ 33 w 41"/>
                  <a:gd name="T27" fmla="*/ 47 h 48"/>
                  <a:gd name="T28" fmla="*/ 27 w 41"/>
                  <a:gd name="T29" fmla="*/ 41 h 48"/>
                  <a:gd name="T30" fmla="*/ 24 w 41"/>
                  <a:gd name="T31" fmla="*/ 34 h 48"/>
                  <a:gd name="T32" fmla="*/ 23 w 41"/>
                  <a:gd name="T33" fmla="*/ 29 h 48"/>
                  <a:gd name="T34" fmla="*/ 21 w 41"/>
                  <a:gd name="T35" fmla="*/ 24 h 48"/>
                  <a:gd name="T36" fmla="*/ 16 w 41"/>
                  <a:gd name="T37" fmla="*/ 24 h 48"/>
                  <a:gd name="T38" fmla="*/ 13 w 41"/>
                  <a:gd name="T39" fmla="*/ 21 h 48"/>
                  <a:gd name="T40" fmla="*/ 13 w 41"/>
                  <a:gd name="T41" fmla="*/ 19 h 48"/>
                  <a:gd name="T42" fmla="*/ 14 w 41"/>
                  <a:gd name="T43" fmla="*/ 18 h 48"/>
                  <a:gd name="T44" fmla="*/ 9 w 41"/>
                  <a:gd name="T45" fmla="*/ 17 h 48"/>
                  <a:gd name="T46" fmla="*/ 4 w 41"/>
                  <a:gd name="T47" fmla="*/ 14 h 48"/>
                  <a:gd name="T48" fmla="*/ 3 w 41"/>
                  <a:gd name="T49" fmla="*/ 12 h 48"/>
                  <a:gd name="T50" fmla="*/ 2 w 41"/>
                  <a:gd name="T51" fmla="*/ 12 h 48"/>
                  <a:gd name="T52" fmla="*/ 0 w 41"/>
                  <a:gd name="T53" fmla="*/ 12 h 48"/>
                  <a:gd name="T54" fmla="*/ 1 w 41"/>
                  <a:gd name="T55" fmla="*/ 11 h 48"/>
                  <a:gd name="T56" fmla="*/ 6 w 41"/>
                  <a:gd name="T57" fmla="*/ 11 h 48"/>
                  <a:gd name="T58" fmla="*/ 16 w 41"/>
                  <a:gd name="T59" fmla="*/ 9 h 48"/>
                  <a:gd name="T60" fmla="*/ 22 w 41"/>
                  <a:gd name="T61" fmla="*/ 4 h 48"/>
                  <a:gd name="T62" fmla="*/ 26 w 41"/>
                  <a:gd name="T63" fmla="*/ 0 h 48"/>
                  <a:gd name="T64" fmla="*/ 29 w 41"/>
                  <a:gd name="T65" fmla="*/ 1 h 48"/>
                  <a:gd name="T66" fmla="*/ 35 w 41"/>
                  <a:gd name="T67" fmla="*/ 3 h 48"/>
                  <a:gd name="T68" fmla="*/ 38 w 41"/>
                  <a:gd name="T69" fmla="*/ 3 h 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1"/>
                  <a:gd name="T106" fmla="*/ 0 h 48"/>
                  <a:gd name="T107" fmla="*/ 41 w 41"/>
                  <a:gd name="T108" fmla="*/ 48 h 4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1" h="48">
                    <a:moveTo>
                      <a:pt x="38" y="3"/>
                    </a:moveTo>
                    <a:lnTo>
                      <a:pt x="35" y="11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0" y="11"/>
                    </a:lnTo>
                    <a:lnTo>
                      <a:pt x="40" y="12"/>
                    </a:lnTo>
                    <a:lnTo>
                      <a:pt x="39" y="20"/>
                    </a:lnTo>
                    <a:lnTo>
                      <a:pt x="38" y="29"/>
                    </a:lnTo>
                    <a:lnTo>
                      <a:pt x="37" y="34"/>
                    </a:lnTo>
                    <a:lnTo>
                      <a:pt x="37" y="37"/>
                    </a:lnTo>
                    <a:lnTo>
                      <a:pt x="38" y="40"/>
                    </a:lnTo>
                    <a:lnTo>
                      <a:pt x="37" y="45"/>
                    </a:lnTo>
                    <a:lnTo>
                      <a:pt x="35" y="47"/>
                    </a:lnTo>
                    <a:lnTo>
                      <a:pt x="33" y="47"/>
                    </a:lnTo>
                    <a:lnTo>
                      <a:pt x="27" y="41"/>
                    </a:lnTo>
                    <a:lnTo>
                      <a:pt x="24" y="34"/>
                    </a:lnTo>
                    <a:lnTo>
                      <a:pt x="23" y="29"/>
                    </a:lnTo>
                    <a:lnTo>
                      <a:pt x="21" y="24"/>
                    </a:lnTo>
                    <a:lnTo>
                      <a:pt x="16" y="24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4" y="18"/>
                    </a:lnTo>
                    <a:lnTo>
                      <a:pt x="9" y="17"/>
                    </a:lnTo>
                    <a:lnTo>
                      <a:pt x="4" y="14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6" y="11"/>
                    </a:lnTo>
                    <a:lnTo>
                      <a:pt x="16" y="9"/>
                    </a:lnTo>
                    <a:lnTo>
                      <a:pt x="22" y="4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35" y="3"/>
                    </a:lnTo>
                    <a:lnTo>
                      <a:pt x="38" y="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" name="Freeform 24"/>
              <p:cNvSpPr>
                <a:spLocks/>
              </p:cNvSpPr>
              <p:nvPr/>
            </p:nvSpPr>
            <p:spPr bwMode="auto">
              <a:xfrm>
                <a:off x="4865" y="2160"/>
                <a:ext cx="8" cy="9"/>
              </a:xfrm>
              <a:custGeom>
                <a:avLst/>
                <a:gdLst>
                  <a:gd name="T0" fmla="*/ 3 w 8"/>
                  <a:gd name="T1" fmla="*/ 8 h 9"/>
                  <a:gd name="T2" fmla="*/ 6 w 8"/>
                  <a:gd name="T3" fmla="*/ 7 h 9"/>
                  <a:gd name="T4" fmla="*/ 7 w 8"/>
                  <a:gd name="T5" fmla="*/ 4 h 9"/>
                  <a:gd name="T6" fmla="*/ 6 w 8"/>
                  <a:gd name="T7" fmla="*/ 1 h 9"/>
                  <a:gd name="T8" fmla="*/ 3 w 8"/>
                  <a:gd name="T9" fmla="*/ 0 h 9"/>
                  <a:gd name="T10" fmla="*/ 1 w 8"/>
                  <a:gd name="T11" fmla="*/ 1 h 9"/>
                  <a:gd name="T12" fmla="*/ 0 w 8"/>
                  <a:gd name="T13" fmla="*/ 4 h 9"/>
                  <a:gd name="T14" fmla="*/ 1 w 8"/>
                  <a:gd name="T15" fmla="*/ 7 h 9"/>
                  <a:gd name="T16" fmla="*/ 3 w 8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9"/>
                  <a:gd name="T29" fmla="*/ 8 w 8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9">
                    <a:moveTo>
                      <a:pt x="3" y="8"/>
                    </a:moveTo>
                    <a:lnTo>
                      <a:pt x="6" y="7"/>
                    </a:lnTo>
                    <a:lnTo>
                      <a:pt x="7" y="4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>
                <a:off x="4850" y="2189"/>
                <a:ext cx="8" cy="12"/>
              </a:xfrm>
              <a:custGeom>
                <a:avLst/>
                <a:gdLst>
                  <a:gd name="T0" fmla="*/ 4 w 8"/>
                  <a:gd name="T1" fmla="*/ 11 h 12"/>
                  <a:gd name="T2" fmla="*/ 6 w 8"/>
                  <a:gd name="T3" fmla="*/ 9 h 12"/>
                  <a:gd name="T4" fmla="*/ 7 w 8"/>
                  <a:gd name="T5" fmla="*/ 5 h 12"/>
                  <a:gd name="T6" fmla="*/ 6 w 8"/>
                  <a:gd name="T7" fmla="*/ 1 h 12"/>
                  <a:gd name="T8" fmla="*/ 4 w 8"/>
                  <a:gd name="T9" fmla="*/ 0 h 12"/>
                  <a:gd name="T10" fmla="*/ 1 w 8"/>
                  <a:gd name="T11" fmla="*/ 1 h 12"/>
                  <a:gd name="T12" fmla="*/ 0 w 8"/>
                  <a:gd name="T13" fmla="*/ 5 h 12"/>
                  <a:gd name="T14" fmla="*/ 1 w 8"/>
                  <a:gd name="T15" fmla="*/ 9 h 12"/>
                  <a:gd name="T16" fmla="*/ 4 w 8"/>
                  <a:gd name="T17" fmla="*/ 11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2"/>
                  <a:gd name="T29" fmla="*/ 8 w 8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2">
                    <a:moveTo>
                      <a:pt x="4" y="11"/>
                    </a:moveTo>
                    <a:lnTo>
                      <a:pt x="6" y="9"/>
                    </a:lnTo>
                    <a:lnTo>
                      <a:pt x="7" y="5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4" y="1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" name="Freeform 26"/>
              <p:cNvSpPr>
                <a:spLocks/>
              </p:cNvSpPr>
              <p:nvPr/>
            </p:nvSpPr>
            <p:spPr bwMode="auto">
              <a:xfrm>
                <a:off x="4807" y="2243"/>
                <a:ext cx="8" cy="9"/>
              </a:xfrm>
              <a:custGeom>
                <a:avLst/>
                <a:gdLst>
                  <a:gd name="T0" fmla="*/ 4 w 8"/>
                  <a:gd name="T1" fmla="*/ 8 h 9"/>
                  <a:gd name="T2" fmla="*/ 6 w 8"/>
                  <a:gd name="T3" fmla="*/ 7 h 9"/>
                  <a:gd name="T4" fmla="*/ 7 w 8"/>
                  <a:gd name="T5" fmla="*/ 4 h 9"/>
                  <a:gd name="T6" fmla="*/ 6 w 8"/>
                  <a:gd name="T7" fmla="*/ 1 h 9"/>
                  <a:gd name="T8" fmla="*/ 4 w 8"/>
                  <a:gd name="T9" fmla="*/ 0 h 9"/>
                  <a:gd name="T10" fmla="*/ 1 w 8"/>
                  <a:gd name="T11" fmla="*/ 1 h 9"/>
                  <a:gd name="T12" fmla="*/ 0 w 8"/>
                  <a:gd name="T13" fmla="*/ 4 h 9"/>
                  <a:gd name="T14" fmla="*/ 1 w 8"/>
                  <a:gd name="T15" fmla="*/ 7 h 9"/>
                  <a:gd name="T16" fmla="*/ 4 w 8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9"/>
                  <a:gd name="T29" fmla="*/ 8 w 8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9">
                    <a:moveTo>
                      <a:pt x="4" y="8"/>
                    </a:moveTo>
                    <a:lnTo>
                      <a:pt x="6" y="7"/>
                    </a:lnTo>
                    <a:lnTo>
                      <a:pt x="7" y="4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Freeform 27"/>
              <p:cNvSpPr>
                <a:spLocks/>
              </p:cNvSpPr>
              <p:nvPr/>
            </p:nvSpPr>
            <p:spPr bwMode="auto">
              <a:xfrm>
                <a:off x="4791" y="2251"/>
                <a:ext cx="11" cy="8"/>
              </a:xfrm>
              <a:custGeom>
                <a:avLst/>
                <a:gdLst>
                  <a:gd name="T0" fmla="*/ 5 w 11"/>
                  <a:gd name="T1" fmla="*/ 7 h 8"/>
                  <a:gd name="T2" fmla="*/ 8 w 11"/>
                  <a:gd name="T3" fmla="*/ 6 h 8"/>
                  <a:gd name="T4" fmla="*/ 10 w 11"/>
                  <a:gd name="T5" fmla="*/ 3 h 8"/>
                  <a:gd name="T6" fmla="*/ 8 w 11"/>
                  <a:gd name="T7" fmla="*/ 1 h 8"/>
                  <a:gd name="T8" fmla="*/ 5 w 11"/>
                  <a:gd name="T9" fmla="*/ 0 h 8"/>
                  <a:gd name="T10" fmla="*/ 2 w 11"/>
                  <a:gd name="T11" fmla="*/ 1 h 8"/>
                  <a:gd name="T12" fmla="*/ 0 w 11"/>
                  <a:gd name="T13" fmla="*/ 3 h 8"/>
                  <a:gd name="T14" fmla="*/ 2 w 11"/>
                  <a:gd name="T15" fmla="*/ 6 h 8"/>
                  <a:gd name="T16" fmla="*/ 5 w 11"/>
                  <a:gd name="T17" fmla="*/ 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8"/>
                  <a:gd name="T29" fmla="*/ 11 w 11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8">
                    <a:moveTo>
                      <a:pt x="5" y="7"/>
                    </a:moveTo>
                    <a:lnTo>
                      <a:pt x="8" y="6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5" y="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8" name="Freeform 28"/>
              <p:cNvSpPr>
                <a:spLocks/>
              </p:cNvSpPr>
              <p:nvPr/>
            </p:nvSpPr>
            <p:spPr bwMode="auto">
              <a:xfrm>
                <a:off x="4745" y="2241"/>
                <a:ext cx="22" cy="47"/>
              </a:xfrm>
              <a:custGeom>
                <a:avLst/>
                <a:gdLst>
                  <a:gd name="T0" fmla="*/ 14 w 22"/>
                  <a:gd name="T1" fmla="*/ 0 h 47"/>
                  <a:gd name="T2" fmla="*/ 20 w 22"/>
                  <a:gd name="T3" fmla="*/ 6 h 47"/>
                  <a:gd name="T4" fmla="*/ 21 w 22"/>
                  <a:gd name="T5" fmla="*/ 15 h 47"/>
                  <a:gd name="T6" fmla="*/ 18 w 22"/>
                  <a:gd name="T7" fmla="*/ 24 h 47"/>
                  <a:gd name="T8" fmla="*/ 15 w 22"/>
                  <a:gd name="T9" fmla="*/ 34 h 47"/>
                  <a:gd name="T10" fmla="*/ 12 w 22"/>
                  <a:gd name="T11" fmla="*/ 42 h 47"/>
                  <a:gd name="T12" fmla="*/ 11 w 22"/>
                  <a:gd name="T13" fmla="*/ 46 h 47"/>
                  <a:gd name="T14" fmla="*/ 6 w 22"/>
                  <a:gd name="T15" fmla="*/ 42 h 47"/>
                  <a:gd name="T16" fmla="*/ 2 w 22"/>
                  <a:gd name="T17" fmla="*/ 35 h 47"/>
                  <a:gd name="T18" fmla="*/ 0 w 22"/>
                  <a:gd name="T19" fmla="*/ 25 h 47"/>
                  <a:gd name="T20" fmla="*/ 2 w 22"/>
                  <a:gd name="T21" fmla="*/ 13 h 47"/>
                  <a:gd name="T22" fmla="*/ 9 w 22"/>
                  <a:gd name="T23" fmla="*/ 3 h 47"/>
                  <a:gd name="T24" fmla="*/ 14 w 22"/>
                  <a:gd name="T25" fmla="*/ 0 h 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47"/>
                  <a:gd name="T41" fmla="*/ 22 w 22"/>
                  <a:gd name="T42" fmla="*/ 47 h 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47">
                    <a:moveTo>
                      <a:pt x="14" y="0"/>
                    </a:moveTo>
                    <a:lnTo>
                      <a:pt x="20" y="6"/>
                    </a:lnTo>
                    <a:lnTo>
                      <a:pt x="21" y="15"/>
                    </a:lnTo>
                    <a:lnTo>
                      <a:pt x="18" y="24"/>
                    </a:lnTo>
                    <a:lnTo>
                      <a:pt x="15" y="34"/>
                    </a:lnTo>
                    <a:lnTo>
                      <a:pt x="12" y="42"/>
                    </a:lnTo>
                    <a:lnTo>
                      <a:pt x="11" y="46"/>
                    </a:lnTo>
                    <a:lnTo>
                      <a:pt x="6" y="42"/>
                    </a:lnTo>
                    <a:lnTo>
                      <a:pt x="2" y="35"/>
                    </a:lnTo>
                    <a:lnTo>
                      <a:pt x="0" y="25"/>
                    </a:lnTo>
                    <a:lnTo>
                      <a:pt x="2" y="13"/>
                    </a:lnTo>
                    <a:lnTo>
                      <a:pt x="9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" name="Freeform 29"/>
              <p:cNvSpPr>
                <a:spLocks/>
              </p:cNvSpPr>
              <p:nvPr/>
            </p:nvSpPr>
            <p:spPr bwMode="auto">
              <a:xfrm>
                <a:off x="4611" y="2321"/>
                <a:ext cx="23" cy="25"/>
              </a:xfrm>
              <a:custGeom>
                <a:avLst/>
                <a:gdLst>
                  <a:gd name="T0" fmla="*/ 14 w 23"/>
                  <a:gd name="T1" fmla="*/ 0 h 25"/>
                  <a:gd name="T2" fmla="*/ 20 w 23"/>
                  <a:gd name="T3" fmla="*/ 2 h 25"/>
                  <a:gd name="T4" fmla="*/ 21 w 23"/>
                  <a:gd name="T5" fmla="*/ 5 h 25"/>
                  <a:gd name="T6" fmla="*/ 22 w 23"/>
                  <a:gd name="T7" fmla="*/ 12 h 25"/>
                  <a:gd name="T8" fmla="*/ 21 w 23"/>
                  <a:gd name="T9" fmla="*/ 18 h 25"/>
                  <a:gd name="T10" fmla="*/ 15 w 23"/>
                  <a:gd name="T11" fmla="*/ 22 h 25"/>
                  <a:gd name="T12" fmla="*/ 8 w 23"/>
                  <a:gd name="T13" fmla="*/ 24 h 25"/>
                  <a:gd name="T14" fmla="*/ 3 w 23"/>
                  <a:gd name="T15" fmla="*/ 21 h 25"/>
                  <a:gd name="T16" fmla="*/ 0 w 23"/>
                  <a:gd name="T17" fmla="*/ 17 h 25"/>
                  <a:gd name="T18" fmla="*/ 1 w 23"/>
                  <a:gd name="T19" fmla="*/ 12 h 25"/>
                  <a:gd name="T20" fmla="*/ 8 w 23"/>
                  <a:gd name="T21" fmla="*/ 5 h 25"/>
                  <a:gd name="T22" fmla="*/ 14 w 23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25"/>
                  <a:gd name="T38" fmla="*/ 23 w 23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25">
                    <a:moveTo>
                      <a:pt x="14" y="0"/>
                    </a:moveTo>
                    <a:lnTo>
                      <a:pt x="20" y="2"/>
                    </a:lnTo>
                    <a:lnTo>
                      <a:pt x="21" y="5"/>
                    </a:lnTo>
                    <a:lnTo>
                      <a:pt x="22" y="12"/>
                    </a:lnTo>
                    <a:lnTo>
                      <a:pt x="21" y="18"/>
                    </a:lnTo>
                    <a:lnTo>
                      <a:pt x="15" y="22"/>
                    </a:lnTo>
                    <a:lnTo>
                      <a:pt x="8" y="24"/>
                    </a:lnTo>
                    <a:lnTo>
                      <a:pt x="3" y="21"/>
                    </a:lnTo>
                    <a:lnTo>
                      <a:pt x="0" y="17"/>
                    </a:lnTo>
                    <a:lnTo>
                      <a:pt x="1" y="12"/>
                    </a:lnTo>
                    <a:lnTo>
                      <a:pt x="8" y="5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" name="Freeform 30"/>
              <p:cNvSpPr>
                <a:spLocks/>
              </p:cNvSpPr>
              <p:nvPr/>
            </p:nvSpPr>
            <p:spPr bwMode="auto">
              <a:xfrm>
                <a:off x="4262" y="2476"/>
                <a:ext cx="28" cy="49"/>
              </a:xfrm>
              <a:custGeom>
                <a:avLst/>
                <a:gdLst>
                  <a:gd name="T0" fmla="*/ 8 w 28"/>
                  <a:gd name="T1" fmla="*/ 0 h 49"/>
                  <a:gd name="T2" fmla="*/ 12 w 28"/>
                  <a:gd name="T3" fmla="*/ 4 h 49"/>
                  <a:gd name="T4" fmla="*/ 18 w 28"/>
                  <a:gd name="T5" fmla="*/ 12 h 49"/>
                  <a:gd name="T6" fmla="*/ 25 w 28"/>
                  <a:gd name="T7" fmla="*/ 23 h 49"/>
                  <a:gd name="T8" fmla="*/ 27 w 28"/>
                  <a:gd name="T9" fmla="*/ 33 h 49"/>
                  <a:gd name="T10" fmla="*/ 25 w 28"/>
                  <a:gd name="T11" fmla="*/ 41 h 49"/>
                  <a:gd name="T12" fmla="*/ 18 w 28"/>
                  <a:gd name="T13" fmla="*/ 47 h 49"/>
                  <a:gd name="T14" fmla="*/ 8 w 28"/>
                  <a:gd name="T15" fmla="*/ 48 h 49"/>
                  <a:gd name="T16" fmla="*/ 4 w 28"/>
                  <a:gd name="T17" fmla="*/ 43 h 49"/>
                  <a:gd name="T18" fmla="*/ 4 w 28"/>
                  <a:gd name="T19" fmla="*/ 36 h 49"/>
                  <a:gd name="T20" fmla="*/ 6 w 28"/>
                  <a:gd name="T21" fmla="*/ 29 h 49"/>
                  <a:gd name="T22" fmla="*/ 6 w 28"/>
                  <a:gd name="T23" fmla="*/ 26 h 49"/>
                  <a:gd name="T24" fmla="*/ 3 w 28"/>
                  <a:gd name="T25" fmla="*/ 24 h 49"/>
                  <a:gd name="T26" fmla="*/ 0 w 28"/>
                  <a:gd name="T27" fmla="*/ 22 h 49"/>
                  <a:gd name="T28" fmla="*/ 1 w 28"/>
                  <a:gd name="T29" fmla="*/ 16 h 49"/>
                  <a:gd name="T30" fmla="*/ 5 w 28"/>
                  <a:gd name="T31" fmla="*/ 6 h 49"/>
                  <a:gd name="T32" fmla="*/ 8 w 28"/>
                  <a:gd name="T33" fmla="*/ 0 h 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9"/>
                  <a:gd name="T53" fmla="*/ 28 w 28"/>
                  <a:gd name="T54" fmla="*/ 49 h 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9">
                    <a:moveTo>
                      <a:pt x="8" y="0"/>
                    </a:moveTo>
                    <a:lnTo>
                      <a:pt x="12" y="4"/>
                    </a:lnTo>
                    <a:lnTo>
                      <a:pt x="18" y="12"/>
                    </a:lnTo>
                    <a:lnTo>
                      <a:pt x="25" y="23"/>
                    </a:lnTo>
                    <a:lnTo>
                      <a:pt x="27" y="33"/>
                    </a:lnTo>
                    <a:lnTo>
                      <a:pt x="25" y="41"/>
                    </a:lnTo>
                    <a:lnTo>
                      <a:pt x="18" y="47"/>
                    </a:lnTo>
                    <a:lnTo>
                      <a:pt x="8" y="48"/>
                    </a:lnTo>
                    <a:lnTo>
                      <a:pt x="4" y="43"/>
                    </a:lnTo>
                    <a:lnTo>
                      <a:pt x="4" y="36"/>
                    </a:lnTo>
                    <a:lnTo>
                      <a:pt x="6" y="29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0" y="22"/>
                    </a:lnTo>
                    <a:lnTo>
                      <a:pt x="1" y="16"/>
                    </a:lnTo>
                    <a:lnTo>
                      <a:pt x="5" y="6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" name="Freeform 31"/>
              <p:cNvSpPr>
                <a:spLocks/>
              </p:cNvSpPr>
              <p:nvPr/>
            </p:nvSpPr>
            <p:spPr bwMode="auto">
              <a:xfrm>
                <a:off x="4418" y="2329"/>
                <a:ext cx="12" cy="21"/>
              </a:xfrm>
              <a:custGeom>
                <a:avLst/>
                <a:gdLst>
                  <a:gd name="T0" fmla="*/ 2 w 12"/>
                  <a:gd name="T1" fmla="*/ 0 h 21"/>
                  <a:gd name="T2" fmla="*/ 9 w 12"/>
                  <a:gd name="T3" fmla="*/ 3 h 21"/>
                  <a:gd name="T4" fmla="*/ 11 w 12"/>
                  <a:gd name="T5" fmla="*/ 8 h 21"/>
                  <a:gd name="T6" fmla="*/ 11 w 12"/>
                  <a:gd name="T7" fmla="*/ 18 h 21"/>
                  <a:gd name="T8" fmla="*/ 7 w 12"/>
                  <a:gd name="T9" fmla="*/ 20 h 21"/>
                  <a:gd name="T10" fmla="*/ 1 w 12"/>
                  <a:gd name="T11" fmla="*/ 17 h 21"/>
                  <a:gd name="T12" fmla="*/ 0 w 12"/>
                  <a:gd name="T13" fmla="*/ 12 h 21"/>
                  <a:gd name="T14" fmla="*/ 1 w 12"/>
                  <a:gd name="T15" fmla="*/ 4 h 21"/>
                  <a:gd name="T16" fmla="*/ 2 w 12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21"/>
                  <a:gd name="T29" fmla="*/ 12 w 12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21">
                    <a:moveTo>
                      <a:pt x="2" y="0"/>
                    </a:moveTo>
                    <a:lnTo>
                      <a:pt x="9" y="3"/>
                    </a:lnTo>
                    <a:lnTo>
                      <a:pt x="11" y="8"/>
                    </a:lnTo>
                    <a:lnTo>
                      <a:pt x="11" y="18"/>
                    </a:lnTo>
                    <a:lnTo>
                      <a:pt x="7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2" name="Line 32"/>
              <p:cNvSpPr>
                <a:spLocks noChangeShapeType="1"/>
              </p:cNvSpPr>
              <p:nvPr/>
            </p:nvSpPr>
            <p:spPr bwMode="auto">
              <a:xfrm flipV="1">
                <a:off x="4531" y="2518"/>
                <a:ext cx="9" cy="2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3" name="Freeform 33"/>
              <p:cNvSpPr>
                <a:spLocks/>
              </p:cNvSpPr>
              <p:nvPr/>
            </p:nvSpPr>
            <p:spPr bwMode="auto">
              <a:xfrm>
                <a:off x="4652" y="2752"/>
                <a:ext cx="494" cy="415"/>
              </a:xfrm>
              <a:custGeom>
                <a:avLst/>
                <a:gdLst>
                  <a:gd name="T0" fmla="*/ 392 w 494"/>
                  <a:gd name="T1" fmla="*/ 24 h 415"/>
                  <a:gd name="T2" fmla="*/ 408 w 494"/>
                  <a:gd name="T3" fmla="*/ 55 h 415"/>
                  <a:gd name="T4" fmla="*/ 422 w 494"/>
                  <a:gd name="T5" fmla="*/ 99 h 415"/>
                  <a:gd name="T6" fmla="*/ 443 w 494"/>
                  <a:gd name="T7" fmla="*/ 136 h 415"/>
                  <a:gd name="T8" fmla="*/ 467 w 494"/>
                  <a:gd name="T9" fmla="*/ 174 h 415"/>
                  <a:gd name="T10" fmla="*/ 483 w 494"/>
                  <a:gd name="T11" fmla="*/ 197 h 415"/>
                  <a:gd name="T12" fmla="*/ 487 w 494"/>
                  <a:gd name="T13" fmla="*/ 238 h 415"/>
                  <a:gd name="T14" fmla="*/ 480 w 494"/>
                  <a:gd name="T15" fmla="*/ 286 h 415"/>
                  <a:gd name="T16" fmla="*/ 449 w 494"/>
                  <a:gd name="T17" fmla="*/ 334 h 415"/>
                  <a:gd name="T18" fmla="*/ 419 w 494"/>
                  <a:gd name="T19" fmla="*/ 386 h 415"/>
                  <a:gd name="T20" fmla="*/ 377 w 494"/>
                  <a:gd name="T21" fmla="*/ 407 h 415"/>
                  <a:gd name="T22" fmla="*/ 358 w 494"/>
                  <a:gd name="T23" fmla="*/ 401 h 415"/>
                  <a:gd name="T24" fmla="*/ 327 w 494"/>
                  <a:gd name="T25" fmla="*/ 400 h 415"/>
                  <a:gd name="T26" fmla="*/ 298 w 494"/>
                  <a:gd name="T27" fmla="*/ 385 h 415"/>
                  <a:gd name="T28" fmla="*/ 295 w 494"/>
                  <a:gd name="T29" fmla="*/ 361 h 415"/>
                  <a:gd name="T30" fmla="*/ 283 w 494"/>
                  <a:gd name="T31" fmla="*/ 351 h 415"/>
                  <a:gd name="T32" fmla="*/ 278 w 494"/>
                  <a:gd name="T33" fmla="*/ 348 h 415"/>
                  <a:gd name="T34" fmla="*/ 285 w 494"/>
                  <a:gd name="T35" fmla="*/ 326 h 415"/>
                  <a:gd name="T36" fmla="*/ 266 w 494"/>
                  <a:gd name="T37" fmla="*/ 346 h 415"/>
                  <a:gd name="T38" fmla="*/ 252 w 494"/>
                  <a:gd name="T39" fmla="*/ 332 h 415"/>
                  <a:gd name="T40" fmla="*/ 231 w 494"/>
                  <a:gd name="T41" fmla="*/ 312 h 415"/>
                  <a:gd name="T42" fmla="*/ 211 w 494"/>
                  <a:gd name="T43" fmla="*/ 303 h 415"/>
                  <a:gd name="T44" fmla="*/ 177 w 494"/>
                  <a:gd name="T45" fmla="*/ 306 h 415"/>
                  <a:gd name="T46" fmla="*/ 153 w 494"/>
                  <a:gd name="T47" fmla="*/ 307 h 415"/>
                  <a:gd name="T48" fmla="*/ 132 w 494"/>
                  <a:gd name="T49" fmla="*/ 316 h 415"/>
                  <a:gd name="T50" fmla="*/ 94 w 494"/>
                  <a:gd name="T51" fmla="*/ 335 h 415"/>
                  <a:gd name="T52" fmla="*/ 66 w 494"/>
                  <a:gd name="T53" fmla="*/ 339 h 415"/>
                  <a:gd name="T54" fmla="*/ 24 w 494"/>
                  <a:gd name="T55" fmla="*/ 349 h 415"/>
                  <a:gd name="T56" fmla="*/ 21 w 494"/>
                  <a:gd name="T57" fmla="*/ 328 h 415"/>
                  <a:gd name="T58" fmla="*/ 22 w 494"/>
                  <a:gd name="T59" fmla="*/ 301 h 415"/>
                  <a:gd name="T60" fmla="*/ 16 w 494"/>
                  <a:gd name="T61" fmla="*/ 268 h 415"/>
                  <a:gd name="T62" fmla="*/ 12 w 494"/>
                  <a:gd name="T63" fmla="*/ 247 h 415"/>
                  <a:gd name="T64" fmla="*/ 9 w 494"/>
                  <a:gd name="T65" fmla="*/ 232 h 415"/>
                  <a:gd name="T66" fmla="*/ 7 w 494"/>
                  <a:gd name="T67" fmla="*/ 218 h 415"/>
                  <a:gd name="T68" fmla="*/ 21 w 494"/>
                  <a:gd name="T69" fmla="*/ 213 h 415"/>
                  <a:gd name="T70" fmla="*/ 13 w 494"/>
                  <a:gd name="T71" fmla="*/ 187 h 415"/>
                  <a:gd name="T72" fmla="*/ 16 w 494"/>
                  <a:gd name="T73" fmla="*/ 172 h 415"/>
                  <a:gd name="T74" fmla="*/ 38 w 494"/>
                  <a:gd name="T75" fmla="*/ 155 h 415"/>
                  <a:gd name="T76" fmla="*/ 69 w 494"/>
                  <a:gd name="T77" fmla="*/ 144 h 415"/>
                  <a:gd name="T78" fmla="*/ 97 w 494"/>
                  <a:gd name="T79" fmla="*/ 131 h 415"/>
                  <a:gd name="T80" fmla="*/ 120 w 494"/>
                  <a:gd name="T81" fmla="*/ 116 h 415"/>
                  <a:gd name="T82" fmla="*/ 128 w 494"/>
                  <a:gd name="T83" fmla="*/ 87 h 415"/>
                  <a:gd name="T84" fmla="*/ 137 w 494"/>
                  <a:gd name="T85" fmla="*/ 91 h 415"/>
                  <a:gd name="T86" fmla="*/ 157 w 494"/>
                  <a:gd name="T87" fmla="*/ 79 h 415"/>
                  <a:gd name="T88" fmla="*/ 162 w 494"/>
                  <a:gd name="T89" fmla="*/ 62 h 415"/>
                  <a:gd name="T90" fmla="*/ 180 w 494"/>
                  <a:gd name="T91" fmla="*/ 46 h 415"/>
                  <a:gd name="T92" fmla="*/ 202 w 494"/>
                  <a:gd name="T93" fmla="*/ 57 h 415"/>
                  <a:gd name="T94" fmla="*/ 221 w 494"/>
                  <a:gd name="T95" fmla="*/ 46 h 415"/>
                  <a:gd name="T96" fmla="*/ 231 w 494"/>
                  <a:gd name="T97" fmla="*/ 29 h 415"/>
                  <a:gd name="T98" fmla="*/ 257 w 494"/>
                  <a:gd name="T99" fmla="*/ 18 h 415"/>
                  <a:gd name="T100" fmla="*/ 278 w 494"/>
                  <a:gd name="T101" fmla="*/ 18 h 415"/>
                  <a:gd name="T102" fmla="*/ 307 w 494"/>
                  <a:gd name="T103" fmla="*/ 31 h 415"/>
                  <a:gd name="T104" fmla="*/ 292 w 494"/>
                  <a:gd name="T105" fmla="*/ 57 h 415"/>
                  <a:gd name="T106" fmla="*/ 310 w 494"/>
                  <a:gd name="T107" fmla="*/ 75 h 415"/>
                  <a:gd name="T108" fmla="*/ 345 w 494"/>
                  <a:gd name="T109" fmla="*/ 98 h 415"/>
                  <a:gd name="T110" fmla="*/ 367 w 494"/>
                  <a:gd name="T111" fmla="*/ 74 h 415"/>
                  <a:gd name="T112" fmla="*/ 366 w 494"/>
                  <a:gd name="T113" fmla="*/ 34 h 415"/>
                  <a:gd name="T114" fmla="*/ 380 w 494"/>
                  <a:gd name="T115" fmla="*/ 0 h 41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94"/>
                  <a:gd name="T175" fmla="*/ 0 h 415"/>
                  <a:gd name="T176" fmla="*/ 494 w 494"/>
                  <a:gd name="T177" fmla="*/ 415 h 41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94" h="415">
                    <a:moveTo>
                      <a:pt x="380" y="0"/>
                    </a:moveTo>
                    <a:lnTo>
                      <a:pt x="385" y="4"/>
                    </a:lnTo>
                    <a:lnTo>
                      <a:pt x="391" y="15"/>
                    </a:lnTo>
                    <a:lnTo>
                      <a:pt x="392" y="24"/>
                    </a:lnTo>
                    <a:lnTo>
                      <a:pt x="392" y="33"/>
                    </a:lnTo>
                    <a:lnTo>
                      <a:pt x="394" y="42"/>
                    </a:lnTo>
                    <a:lnTo>
                      <a:pt x="399" y="48"/>
                    </a:lnTo>
                    <a:lnTo>
                      <a:pt x="408" y="55"/>
                    </a:lnTo>
                    <a:lnTo>
                      <a:pt x="412" y="69"/>
                    </a:lnTo>
                    <a:lnTo>
                      <a:pt x="415" y="82"/>
                    </a:lnTo>
                    <a:lnTo>
                      <a:pt x="420" y="92"/>
                    </a:lnTo>
                    <a:lnTo>
                      <a:pt x="422" y="99"/>
                    </a:lnTo>
                    <a:lnTo>
                      <a:pt x="422" y="107"/>
                    </a:lnTo>
                    <a:lnTo>
                      <a:pt x="423" y="117"/>
                    </a:lnTo>
                    <a:lnTo>
                      <a:pt x="431" y="126"/>
                    </a:lnTo>
                    <a:lnTo>
                      <a:pt x="443" y="136"/>
                    </a:lnTo>
                    <a:lnTo>
                      <a:pt x="449" y="147"/>
                    </a:lnTo>
                    <a:lnTo>
                      <a:pt x="452" y="157"/>
                    </a:lnTo>
                    <a:lnTo>
                      <a:pt x="460" y="164"/>
                    </a:lnTo>
                    <a:lnTo>
                      <a:pt x="467" y="174"/>
                    </a:lnTo>
                    <a:lnTo>
                      <a:pt x="468" y="186"/>
                    </a:lnTo>
                    <a:lnTo>
                      <a:pt x="468" y="192"/>
                    </a:lnTo>
                    <a:lnTo>
                      <a:pt x="473" y="193"/>
                    </a:lnTo>
                    <a:lnTo>
                      <a:pt x="483" y="197"/>
                    </a:lnTo>
                    <a:lnTo>
                      <a:pt x="489" y="205"/>
                    </a:lnTo>
                    <a:lnTo>
                      <a:pt x="493" y="215"/>
                    </a:lnTo>
                    <a:lnTo>
                      <a:pt x="491" y="226"/>
                    </a:lnTo>
                    <a:lnTo>
                      <a:pt x="487" y="238"/>
                    </a:lnTo>
                    <a:lnTo>
                      <a:pt x="487" y="253"/>
                    </a:lnTo>
                    <a:lnTo>
                      <a:pt x="487" y="265"/>
                    </a:lnTo>
                    <a:lnTo>
                      <a:pt x="485" y="276"/>
                    </a:lnTo>
                    <a:lnTo>
                      <a:pt x="480" y="286"/>
                    </a:lnTo>
                    <a:lnTo>
                      <a:pt x="476" y="297"/>
                    </a:lnTo>
                    <a:lnTo>
                      <a:pt x="471" y="307"/>
                    </a:lnTo>
                    <a:lnTo>
                      <a:pt x="462" y="318"/>
                    </a:lnTo>
                    <a:lnTo>
                      <a:pt x="449" y="334"/>
                    </a:lnTo>
                    <a:lnTo>
                      <a:pt x="437" y="349"/>
                    </a:lnTo>
                    <a:lnTo>
                      <a:pt x="427" y="363"/>
                    </a:lnTo>
                    <a:lnTo>
                      <a:pt x="422" y="376"/>
                    </a:lnTo>
                    <a:lnTo>
                      <a:pt x="419" y="386"/>
                    </a:lnTo>
                    <a:lnTo>
                      <a:pt x="410" y="393"/>
                    </a:lnTo>
                    <a:lnTo>
                      <a:pt x="399" y="392"/>
                    </a:lnTo>
                    <a:lnTo>
                      <a:pt x="387" y="395"/>
                    </a:lnTo>
                    <a:lnTo>
                      <a:pt x="377" y="407"/>
                    </a:lnTo>
                    <a:lnTo>
                      <a:pt x="374" y="414"/>
                    </a:lnTo>
                    <a:lnTo>
                      <a:pt x="375" y="411"/>
                    </a:lnTo>
                    <a:lnTo>
                      <a:pt x="368" y="404"/>
                    </a:lnTo>
                    <a:lnTo>
                      <a:pt x="358" y="401"/>
                    </a:lnTo>
                    <a:lnTo>
                      <a:pt x="349" y="406"/>
                    </a:lnTo>
                    <a:lnTo>
                      <a:pt x="342" y="408"/>
                    </a:lnTo>
                    <a:lnTo>
                      <a:pt x="335" y="402"/>
                    </a:lnTo>
                    <a:lnTo>
                      <a:pt x="327" y="400"/>
                    </a:lnTo>
                    <a:lnTo>
                      <a:pt x="318" y="402"/>
                    </a:lnTo>
                    <a:lnTo>
                      <a:pt x="309" y="398"/>
                    </a:lnTo>
                    <a:lnTo>
                      <a:pt x="301" y="389"/>
                    </a:lnTo>
                    <a:lnTo>
                      <a:pt x="298" y="385"/>
                    </a:lnTo>
                    <a:lnTo>
                      <a:pt x="298" y="383"/>
                    </a:lnTo>
                    <a:lnTo>
                      <a:pt x="299" y="379"/>
                    </a:lnTo>
                    <a:lnTo>
                      <a:pt x="299" y="372"/>
                    </a:lnTo>
                    <a:lnTo>
                      <a:pt x="295" y="361"/>
                    </a:lnTo>
                    <a:lnTo>
                      <a:pt x="292" y="360"/>
                    </a:lnTo>
                    <a:lnTo>
                      <a:pt x="291" y="348"/>
                    </a:lnTo>
                    <a:lnTo>
                      <a:pt x="289" y="349"/>
                    </a:lnTo>
                    <a:lnTo>
                      <a:pt x="283" y="351"/>
                    </a:lnTo>
                    <a:lnTo>
                      <a:pt x="279" y="354"/>
                    </a:lnTo>
                    <a:lnTo>
                      <a:pt x="277" y="355"/>
                    </a:lnTo>
                    <a:lnTo>
                      <a:pt x="277" y="353"/>
                    </a:lnTo>
                    <a:lnTo>
                      <a:pt x="278" y="348"/>
                    </a:lnTo>
                    <a:lnTo>
                      <a:pt x="281" y="340"/>
                    </a:lnTo>
                    <a:lnTo>
                      <a:pt x="285" y="334"/>
                    </a:lnTo>
                    <a:lnTo>
                      <a:pt x="287" y="329"/>
                    </a:lnTo>
                    <a:lnTo>
                      <a:pt x="285" y="326"/>
                    </a:lnTo>
                    <a:lnTo>
                      <a:pt x="280" y="326"/>
                    </a:lnTo>
                    <a:lnTo>
                      <a:pt x="274" y="334"/>
                    </a:lnTo>
                    <a:lnTo>
                      <a:pt x="270" y="341"/>
                    </a:lnTo>
                    <a:lnTo>
                      <a:pt x="266" y="346"/>
                    </a:lnTo>
                    <a:lnTo>
                      <a:pt x="263" y="349"/>
                    </a:lnTo>
                    <a:lnTo>
                      <a:pt x="261" y="346"/>
                    </a:lnTo>
                    <a:lnTo>
                      <a:pt x="259" y="339"/>
                    </a:lnTo>
                    <a:lnTo>
                      <a:pt x="252" y="332"/>
                    </a:lnTo>
                    <a:lnTo>
                      <a:pt x="247" y="324"/>
                    </a:lnTo>
                    <a:lnTo>
                      <a:pt x="246" y="316"/>
                    </a:lnTo>
                    <a:lnTo>
                      <a:pt x="240" y="312"/>
                    </a:lnTo>
                    <a:lnTo>
                      <a:pt x="231" y="312"/>
                    </a:lnTo>
                    <a:lnTo>
                      <a:pt x="224" y="310"/>
                    </a:lnTo>
                    <a:lnTo>
                      <a:pt x="218" y="305"/>
                    </a:lnTo>
                    <a:lnTo>
                      <a:pt x="214" y="303"/>
                    </a:lnTo>
                    <a:lnTo>
                      <a:pt x="211" y="303"/>
                    </a:lnTo>
                    <a:lnTo>
                      <a:pt x="205" y="303"/>
                    </a:lnTo>
                    <a:lnTo>
                      <a:pt x="194" y="304"/>
                    </a:lnTo>
                    <a:lnTo>
                      <a:pt x="182" y="305"/>
                    </a:lnTo>
                    <a:lnTo>
                      <a:pt x="177" y="306"/>
                    </a:lnTo>
                    <a:lnTo>
                      <a:pt x="173" y="307"/>
                    </a:lnTo>
                    <a:lnTo>
                      <a:pt x="164" y="307"/>
                    </a:lnTo>
                    <a:lnTo>
                      <a:pt x="156" y="307"/>
                    </a:lnTo>
                    <a:lnTo>
                      <a:pt x="153" y="307"/>
                    </a:lnTo>
                    <a:lnTo>
                      <a:pt x="150" y="307"/>
                    </a:lnTo>
                    <a:lnTo>
                      <a:pt x="144" y="310"/>
                    </a:lnTo>
                    <a:lnTo>
                      <a:pt x="136" y="314"/>
                    </a:lnTo>
                    <a:lnTo>
                      <a:pt x="132" y="316"/>
                    </a:lnTo>
                    <a:lnTo>
                      <a:pt x="129" y="319"/>
                    </a:lnTo>
                    <a:lnTo>
                      <a:pt x="123" y="326"/>
                    </a:lnTo>
                    <a:lnTo>
                      <a:pt x="111" y="334"/>
                    </a:lnTo>
                    <a:lnTo>
                      <a:pt x="94" y="335"/>
                    </a:lnTo>
                    <a:lnTo>
                      <a:pt x="85" y="335"/>
                    </a:lnTo>
                    <a:lnTo>
                      <a:pt x="81" y="334"/>
                    </a:lnTo>
                    <a:lnTo>
                      <a:pt x="76" y="335"/>
                    </a:lnTo>
                    <a:lnTo>
                      <a:pt x="66" y="339"/>
                    </a:lnTo>
                    <a:lnTo>
                      <a:pt x="49" y="349"/>
                    </a:lnTo>
                    <a:lnTo>
                      <a:pt x="40" y="352"/>
                    </a:lnTo>
                    <a:lnTo>
                      <a:pt x="32" y="352"/>
                    </a:lnTo>
                    <a:lnTo>
                      <a:pt x="24" y="349"/>
                    </a:lnTo>
                    <a:lnTo>
                      <a:pt x="16" y="343"/>
                    </a:lnTo>
                    <a:lnTo>
                      <a:pt x="13" y="338"/>
                    </a:lnTo>
                    <a:lnTo>
                      <a:pt x="17" y="334"/>
                    </a:lnTo>
                    <a:lnTo>
                      <a:pt x="21" y="328"/>
                    </a:lnTo>
                    <a:lnTo>
                      <a:pt x="21" y="319"/>
                    </a:lnTo>
                    <a:lnTo>
                      <a:pt x="22" y="311"/>
                    </a:lnTo>
                    <a:lnTo>
                      <a:pt x="24" y="307"/>
                    </a:lnTo>
                    <a:lnTo>
                      <a:pt x="22" y="301"/>
                    </a:lnTo>
                    <a:lnTo>
                      <a:pt x="21" y="291"/>
                    </a:lnTo>
                    <a:lnTo>
                      <a:pt x="19" y="283"/>
                    </a:lnTo>
                    <a:lnTo>
                      <a:pt x="16" y="276"/>
                    </a:lnTo>
                    <a:lnTo>
                      <a:pt x="16" y="268"/>
                    </a:lnTo>
                    <a:lnTo>
                      <a:pt x="15" y="262"/>
                    </a:lnTo>
                    <a:lnTo>
                      <a:pt x="12" y="257"/>
                    </a:lnTo>
                    <a:lnTo>
                      <a:pt x="12" y="252"/>
                    </a:lnTo>
                    <a:lnTo>
                      <a:pt x="12" y="247"/>
                    </a:lnTo>
                    <a:lnTo>
                      <a:pt x="10" y="243"/>
                    </a:lnTo>
                    <a:lnTo>
                      <a:pt x="13" y="239"/>
                    </a:lnTo>
                    <a:lnTo>
                      <a:pt x="12" y="236"/>
                    </a:lnTo>
                    <a:lnTo>
                      <a:pt x="9" y="232"/>
                    </a:lnTo>
                    <a:lnTo>
                      <a:pt x="3" y="223"/>
                    </a:lnTo>
                    <a:lnTo>
                      <a:pt x="0" y="217"/>
                    </a:lnTo>
                    <a:lnTo>
                      <a:pt x="4" y="214"/>
                    </a:lnTo>
                    <a:lnTo>
                      <a:pt x="7" y="218"/>
                    </a:lnTo>
                    <a:lnTo>
                      <a:pt x="11" y="223"/>
                    </a:lnTo>
                    <a:lnTo>
                      <a:pt x="15" y="223"/>
                    </a:lnTo>
                    <a:lnTo>
                      <a:pt x="21" y="219"/>
                    </a:lnTo>
                    <a:lnTo>
                      <a:pt x="21" y="213"/>
                    </a:lnTo>
                    <a:lnTo>
                      <a:pt x="17" y="203"/>
                    </a:lnTo>
                    <a:lnTo>
                      <a:pt x="15" y="195"/>
                    </a:lnTo>
                    <a:lnTo>
                      <a:pt x="15" y="189"/>
                    </a:lnTo>
                    <a:lnTo>
                      <a:pt x="13" y="187"/>
                    </a:lnTo>
                    <a:lnTo>
                      <a:pt x="10" y="185"/>
                    </a:lnTo>
                    <a:lnTo>
                      <a:pt x="13" y="181"/>
                    </a:lnTo>
                    <a:lnTo>
                      <a:pt x="16" y="178"/>
                    </a:lnTo>
                    <a:lnTo>
                      <a:pt x="16" y="172"/>
                    </a:lnTo>
                    <a:lnTo>
                      <a:pt x="17" y="164"/>
                    </a:lnTo>
                    <a:lnTo>
                      <a:pt x="21" y="162"/>
                    </a:lnTo>
                    <a:lnTo>
                      <a:pt x="30" y="160"/>
                    </a:lnTo>
                    <a:lnTo>
                      <a:pt x="38" y="155"/>
                    </a:lnTo>
                    <a:lnTo>
                      <a:pt x="43" y="149"/>
                    </a:lnTo>
                    <a:lnTo>
                      <a:pt x="50" y="144"/>
                    </a:lnTo>
                    <a:lnTo>
                      <a:pt x="60" y="144"/>
                    </a:lnTo>
                    <a:lnTo>
                      <a:pt x="69" y="144"/>
                    </a:lnTo>
                    <a:lnTo>
                      <a:pt x="75" y="142"/>
                    </a:lnTo>
                    <a:lnTo>
                      <a:pt x="80" y="137"/>
                    </a:lnTo>
                    <a:lnTo>
                      <a:pt x="88" y="132"/>
                    </a:lnTo>
                    <a:lnTo>
                      <a:pt x="97" y="131"/>
                    </a:lnTo>
                    <a:lnTo>
                      <a:pt x="102" y="131"/>
                    </a:lnTo>
                    <a:lnTo>
                      <a:pt x="108" y="128"/>
                    </a:lnTo>
                    <a:lnTo>
                      <a:pt x="115" y="122"/>
                    </a:lnTo>
                    <a:lnTo>
                      <a:pt x="120" y="116"/>
                    </a:lnTo>
                    <a:lnTo>
                      <a:pt x="123" y="108"/>
                    </a:lnTo>
                    <a:lnTo>
                      <a:pt x="126" y="100"/>
                    </a:lnTo>
                    <a:lnTo>
                      <a:pt x="126" y="93"/>
                    </a:lnTo>
                    <a:lnTo>
                      <a:pt x="128" y="87"/>
                    </a:lnTo>
                    <a:lnTo>
                      <a:pt x="132" y="82"/>
                    </a:lnTo>
                    <a:lnTo>
                      <a:pt x="135" y="82"/>
                    </a:lnTo>
                    <a:lnTo>
                      <a:pt x="135" y="87"/>
                    </a:lnTo>
                    <a:lnTo>
                      <a:pt x="137" y="91"/>
                    </a:lnTo>
                    <a:lnTo>
                      <a:pt x="142" y="93"/>
                    </a:lnTo>
                    <a:lnTo>
                      <a:pt x="146" y="88"/>
                    </a:lnTo>
                    <a:lnTo>
                      <a:pt x="152" y="82"/>
                    </a:lnTo>
                    <a:lnTo>
                      <a:pt x="157" y="79"/>
                    </a:lnTo>
                    <a:lnTo>
                      <a:pt x="158" y="77"/>
                    </a:lnTo>
                    <a:lnTo>
                      <a:pt x="157" y="72"/>
                    </a:lnTo>
                    <a:lnTo>
                      <a:pt x="157" y="67"/>
                    </a:lnTo>
                    <a:lnTo>
                      <a:pt x="162" y="62"/>
                    </a:lnTo>
                    <a:lnTo>
                      <a:pt x="166" y="57"/>
                    </a:lnTo>
                    <a:lnTo>
                      <a:pt x="169" y="53"/>
                    </a:lnTo>
                    <a:lnTo>
                      <a:pt x="174" y="48"/>
                    </a:lnTo>
                    <a:lnTo>
                      <a:pt x="180" y="46"/>
                    </a:lnTo>
                    <a:lnTo>
                      <a:pt x="188" y="45"/>
                    </a:lnTo>
                    <a:lnTo>
                      <a:pt x="194" y="48"/>
                    </a:lnTo>
                    <a:lnTo>
                      <a:pt x="197" y="54"/>
                    </a:lnTo>
                    <a:lnTo>
                      <a:pt x="202" y="57"/>
                    </a:lnTo>
                    <a:lnTo>
                      <a:pt x="211" y="62"/>
                    </a:lnTo>
                    <a:lnTo>
                      <a:pt x="217" y="61"/>
                    </a:lnTo>
                    <a:lnTo>
                      <a:pt x="218" y="52"/>
                    </a:lnTo>
                    <a:lnTo>
                      <a:pt x="221" y="46"/>
                    </a:lnTo>
                    <a:lnTo>
                      <a:pt x="226" y="43"/>
                    </a:lnTo>
                    <a:lnTo>
                      <a:pt x="226" y="37"/>
                    </a:lnTo>
                    <a:lnTo>
                      <a:pt x="226" y="31"/>
                    </a:lnTo>
                    <a:lnTo>
                      <a:pt x="231" y="29"/>
                    </a:lnTo>
                    <a:lnTo>
                      <a:pt x="237" y="27"/>
                    </a:lnTo>
                    <a:lnTo>
                      <a:pt x="244" y="25"/>
                    </a:lnTo>
                    <a:lnTo>
                      <a:pt x="254" y="22"/>
                    </a:lnTo>
                    <a:lnTo>
                      <a:pt x="257" y="18"/>
                    </a:lnTo>
                    <a:lnTo>
                      <a:pt x="258" y="10"/>
                    </a:lnTo>
                    <a:lnTo>
                      <a:pt x="265" y="11"/>
                    </a:lnTo>
                    <a:lnTo>
                      <a:pt x="270" y="15"/>
                    </a:lnTo>
                    <a:lnTo>
                      <a:pt x="278" y="18"/>
                    </a:lnTo>
                    <a:lnTo>
                      <a:pt x="291" y="19"/>
                    </a:lnTo>
                    <a:lnTo>
                      <a:pt x="302" y="18"/>
                    </a:lnTo>
                    <a:lnTo>
                      <a:pt x="308" y="21"/>
                    </a:lnTo>
                    <a:lnTo>
                      <a:pt x="307" y="31"/>
                    </a:lnTo>
                    <a:lnTo>
                      <a:pt x="303" y="38"/>
                    </a:lnTo>
                    <a:lnTo>
                      <a:pt x="295" y="44"/>
                    </a:lnTo>
                    <a:lnTo>
                      <a:pt x="289" y="49"/>
                    </a:lnTo>
                    <a:lnTo>
                      <a:pt x="292" y="57"/>
                    </a:lnTo>
                    <a:lnTo>
                      <a:pt x="297" y="65"/>
                    </a:lnTo>
                    <a:lnTo>
                      <a:pt x="298" y="66"/>
                    </a:lnTo>
                    <a:lnTo>
                      <a:pt x="300" y="69"/>
                    </a:lnTo>
                    <a:lnTo>
                      <a:pt x="310" y="75"/>
                    </a:lnTo>
                    <a:lnTo>
                      <a:pt x="319" y="79"/>
                    </a:lnTo>
                    <a:lnTo>
                      <a:pt x="326" y="86"/>
                    </a:lnTo>
                    <a:lnTo>
                      <a:pt x="335" y="94"/>
                    </a:lnTo>
                    <a:lnTo>
                      <a:pt x="345" y="98"/>
                    </a:lnTo>
                    <a:lnTo>
                      <a:pt x="354" y="96"/>
                    </a:lnTo>
                    <a:lnTo>
                      <a:pt x="361" y="90"/>
                    </a:lnTo>
                    <a:lnTo>
                      <a:pt x="365" y="83"/>
                    </a:lnTo>
                    <a:lnTo>
                      <a:pt x="367" y="74"/>
                    </a:lnTo>
                    <a:lnTo>
                      <a:pt x="366" y="61"/>
                    </a:lnTo>
                    <a:lnTo>
                      <a:pt x="364" y="51"/>
                    </a:lnTo>
                    <a:lnTo>
                      <a:pt x="364" y="42"/>
                    </a:lnTo>
                    <a:lnTo>
                      <a:pt x="366" y="34"/>
                    </a:lnTo>
                    <a:lnTo>
                      <a:pt x="369" y="29"/>
                    </a:lnTo>
                    <a:lnTo>
                      <a:pt x="374" y="23"/>
                    </a:lnTo>
                    <a:lnTo>
                      <a:pt x="379" y="8"/>
                    </a:lnTo>
                    <a:lnTo>
                      <a:pt x="380" y="0"/>
                    </a:lnTo>
                  </a:path>
                </a:pathLst>
              </a:custGeom>
              <a:solidFill>
                <a:srgbClr val="99FF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4" name="Freeform 34"/>
              <p:cNvSpPr>
                <a:spLocks/>
              </p:cNvSpPr>
              <p:nvPr/>
            </p:nvSpPr>
            <p:spPr bwMode="auto">
              <a:xfrm>
                <a:off x="4879" y="2758"/>
                <a:ext cx="20" cy="12"/>
              </a:xfrm>
              <a:custGeom>
                <a:avLst/>
                <a:gdLst>
                  <a:gd name="T0" fmla="*/ 19 w 20"/>
                  <a:gd name="T1" fmla="*/ 4 h 12"/>
                  <a:gd name="T2" fmla="*/ 14 w 20"/>
                  <a:gd name="T3" fmla="*/ 10 h 12"/>
                  <a:gd name="T4" fmla="*/ 7 w 20"/>
                  <a:gd name="T5" fmla="*/ 11 h 12"/>
                  <a:gd name="T6" fmla="*/ 0 w 20"/>
                  <a:gd name="T7" fmla="*/ 9 h 12"/>
                  <a:gd name="T8" fmla="*/ 0 w 20"/>
                  <a:gd name="T9" fmla="*/ 5 h 12"/>
                  <a:gd name="T10" fmla="*/ 3 w 20"/>
                  <a:gd name="T11" fmla="*/ 1 h 12"/>
                  <a:gd name="T12" fmla="*/ 8 w 20"/>
                  <a:gd name="T13" fmla="*/ 0 h 12"/>
                  <a:gd name="T14" fmla="*/ 15 w 20"/>
                  <a:gd name="T15" fmla="*/ 2 h 12"/>
                  <a:gd name="T16" fmla="*/ 19 w 20"/>
                  <a:gd name="T17" fmla="*/ 4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12"/>
                  <a:gd name="T29" fmla="*/ 20 w 20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12">
                    <a:moveTo>
                      <a:pt x="19" y="4"/>
                    </a:moveTo>
                    <a:lnTo>
                      <a:pt x="14" y="10"/>
                    </a:lnTo>
                    <a:lnTo>
                      <a:pt x="7" y="11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19" y="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5" name="Freeform 35"/>
              <p:cNvSpPr>
                <a:spLocks/>
              </p:cNvSpPr>
              <p:nvPr/>
            </p:nvSpPr>
            <p:spPr bwMode="auto">
              <a:xfrm>
                <a:off x="5000" y="3195"/>
                <a:ext cx="44" cy="42"/>
              </a:xfrm>
              <a:custGeom>
                <a:avLst/>
                <a:gdLst>
                  <a:gd name="T0" fmla="*/ 21 w 44"/>
                  <a:gd name="T1" fmla="*/ 3 h 42"/>
                  <a:gd name="T2" fmla="*/ 35 w 44"/>
                  <a:gd name="T3" fmla="*/ 2 h 42"/>
                  <a:gd name="T4" fmla="*/ 43 w 44"/>
                  <a:gd name="T5" fmla="*/ 2 h 42"/>
                  <a:gd name="T6" fmla="*/ 43 w 44"/>
                  <a:gd name="T7" fmla="*/ 6 h 42"/>
                  <a:gd name="T8" fmla="*/ 40 w 44"/>
                  <a:gd name="T9" fmla="*/ 17 h 42"/>
                  <a:gd name="T10" fmla="*/ 36 w 44"/>
                  <a:gd name="T11" fmla="*/ 29 h 42"/>
                  <a:gd name="T12" fmla="*/ 32 w 44"/>
                  <a:gd name="T13" fmla="*/ 36 h 42"/>
                  <a:gd name="T14" fmla="*/ 28 w 44"/>
                  <a:gd name="T15" fmla="*/ 30 h 42"/>
                  <a:gd name="T16" fmla="*/ 24 w 44"/>
                  <a:gd name="T17" fmla="*/ 39 h 42"/>
                  <a:gd name="T18" fmla="*/ 23 w 44"/>
                  <a:gd name="T19" fmla="*/ 41 h 42"/>
                  <a:gd name="T20" fmla="*/ 17 w 44"/>
                  <a:gd name="T21" fmla="*/ 41 h 42"/>
                  <a:gd name="T22" fmla="*/ 9 w 44"/>
                  <a:gd name="T23" fmla="*/ 40 h 42"/>
                  <a:gd name="T24" fmla="*/ 5 w 44"/>
                  <a:gd name="T25" fmla="*/ 36 h 42"/>
                  <a:gd name="T26" fmla="*/ 6 w 44"/>
                  <a:gd name="T27" fmla="*/ 32 h 42"/>
                  <a:gd name="T28" fmla="*/ 7 w 44"/>
                  <a:gd name="T29" fmla="*/ 27 h 42"/>
                  <a:gd name="T30" fmla="*/ 3 w 44"/>
                  <a:gd name="T31" fmla="*/ 22 h 42"/>
                  <a:gd name="T32" fmla="*/ 0 w 44"/>
                  <a:gd name="T33" fmla="*/ 18 h 42"/>
                  <a:gd name="T34" fmla="*/ 1 w 44"/>
                  <a:gd name="T35" fmla="*/ 8 h 42"/>
                  <a:gd name="T36" fmla="*/ 3 w 44"/>
                  <a:gd name="T37" fmla="*/ 0 h 42"/>
                  <a:gd name="T38" fmla="*/ 21 w 44"/>
                  <a:gd name="T39" fmla="*/ 3 h 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4"/>
                  <a:gd name="T61" fmla="*/ 0 h 42"/>
                  <a:gd name="T62" fmla="*/ 44 w 44"/>
                  <a:gd name="T63" fmla="*/ 42 h 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4" h="42">
                    <a:moveTo>
                      <a:pt x="21" y="3"/>
                    </a:moveTo>
                    <a:lnTo>
                      <a:pt x="35" y="2"/>
                    </a:lnTo>
                    <a:lnTo>
                      <a:pt x="43" y="2"/>
                    </a:lnTo>
                    <a:lnTo>
                      <a:pt x="43" y="6"/>
                    </a:lnTo>
                    <a:lnTo>
                      <a:pt x="40" y="17"/>
                    </a:lnTo>
                    <a:lnTo>
                      <a:pt x="36" y="29"/>
                    </a:lnTo>
                    <a:lnTo>
                      <a:pt x="32" y="36"/>
                    </a:lnTo>
                    <a:lnTo>
                      <a:pt x="28" y="30"/>
                    </a:lnTo>
                    <a:lnTo>
                      <a:pt x="24" y="39"/>
                    </a:lnTo>
                    <a:lnTo>
                      <a:pt x="23" y="41"/>
                    </a:lnTo>
                    <a:lnTo>
                      <a:pt x="17" y="41"/>
                    </a:lnTo>
                    <a:lnTo>
                      <a:pt x="9" y="40"/>
                    </a:lnTo>
                    <a:lnTo>
                      <a:pt x="5" y="36"/>
                    </a:lnTo>
                    <a:lnTo>
                      <a:pt x="6" y="32"/>
                    </a:lnTo>
                    <a:lnTo>
                      <a:pt x="7" y="27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1" y="8"/>
                    </a:lnTo>
                    <a:lnTo>
                      <a:pt x="3" y="0"/>
                    </a:lnTo>
                    <a:lnTo>
                      <a:pt x="21" y="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6" name="Freeform 36"/>
              <p:cNvSpPr>
                <a:spLocks/>
              </p:cNvSpPr>
              <p:nvPr/>
            </p:nvSpPr>
            <p:spPr bwMode="auto">
              <a:xfrm>
                <a:off x="4993" y="3175"/>
                <a:ext cx="10" cy="7"/>
              </a:xfrm>
              <a:custGeom>
                <a:avLst/>
                <a:gdLst>
                  <a:gd name="T0" fmla="*/ 0 w 10"/>
                  <a:gd name="T1" fmla="*/ 6 h 7"/>
                  <a:gd name="T2" fmla="*/ 2 w 10"/>
                  <a:gd name="T3" fmla="*/ 2 h 7"/>
                  <a:gd name="T4" fmla="*/ 5 w 10"/>
                  <a:gd name="T5" fmla="*/ 0 h 7"/>
                  <a:gd name="T6" fmla="*/ 9 w 10"/>
                  <a:gd name="T7" fmla="*/ 1 h 7"/>
                  <a:gd name="T8" fmla="*/ 9 w 10"/>
                  <a:gd name="T9" fmla="*/ 4 h 7"/>
                  <a:gd name="T10" fmla="*/ 4 w 10"/>
                  <a:gd name="T11" fmla="*/ 6 h 7"/>
                  <a:gd name="T12" fmla="*/ 0 w 10"/>
                  <a:gd name="T13" fmla="*/ 6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7"/>
                  <a:gd name="T23" fmla="*/ 10 w 10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7">
                    <a:moveTo>
                      <a:pt x="0" y="6"/>
                    </a:moveTo>
                    <a:lnTo>
                      <a:pt x="2" y="2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9" y="4"/>
                    </a:lnTo>
                    <a:lnTo>
                      <a:pt x="4" y="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7" name="Freeform 37"/>
              <p:cNvSpPr>
                <a:spLocks/>
              </p:cNvSpPr>
              <p:nvPr/>
            </p:nvSpPr>
            <p:spPr bwMode="auto">
              <a:xfrm>
                <a:off x="5038" y="3179"/>
                <a:ext cx="10" cy="9"/>
              </a:xfrm>
              <a:custGeom>
                <a:avLst/>
                <a:gdLst>
                  <a:gd name="T0" fmla="*/ 7 w 10"/>
                  <a:gd name="T1" fmla="*/ 8 h 9"/>
                  <a:gd name="T2" fmla="*/ 0 w 10"/>
                  <a:gd name="T3" fmla="*/ 5 h 9"/>
                  <a:gd name="T4" fmla="*/ 0 w 10"/>
                  <a:gd name="T5" fmla="*/ 1 h 9"/>
                  <a:gd name="T6" fmla="*/ 3 w 10"/>
                  <a:gd name="T7" fmla="*/ 0 h 9"/>
                  <a:gd name="T8" fmla="*/ 7 w 10"/>
                  <a:gd name="T9" fmla="*/ 3 h 9"/>
                  <a:gd name="T10" fmla="*/ 9 w 10"/>
                  <a:gd name="T11" fmla="*/ 6 h 9"/>
                  <a:gd name="T12" fmla="*/ 7 w 10"/>
                  <a:gd name="T13" fmla="*/ 8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9"/>
                  <a:gd name="T23" fmla="*/ 10 w 10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9">
                    <a:moveTo>
                      <a:pt x="7" y="8"/>
                    </a:moveTo>
                    <a:lnTo>
                      <a:pt x="0" y="5"/>
                    </a:lnTo>
                    <a:lnTo>
                      <a:pt x="0" y="1"/>
                    </a:lnTo>
                    <a:lnTo>
                      <a:pt x="3" y="0"/>
                    </a:lnTo>
                    <a:lnTo>
                      <a:pt x="7" y="3"/>
                    </a:lnTo>
                    <a:lnTo>
                      <a:pt x="9" y="6"/>
                    </a:lnTo>
                    <a:lnTo>
                      <a:pt x="7" y="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8" name="Freeform 38"/>
              <p:cNvSpPr>
                <a:spLocks/>
              </p:cNvSpPr>
              <p:nvPr/>
            </p:nvSpPr>
            <p:spPr bwMode="auto">
              <a:xfrm>
                <a:off x="4916" y="3113"/>
                <a:ext cx="20" cy="13"/>
              </a:xfrm>
              <a:custGeom>
                <a:avLst/>
                <a:gdLst>
                  <a:gd name="T0" fmla="*/ 17 w 20"/>
                  <a:gd name="T1" fmla="*/ 10 h 13"/>
                  <a:gd name="T2" fmla="*/ 6 w 20"/>
                  <a:gd name="T3" fmla="*/ 12 h 13"/>
                  <a:gd name="T4" fmla="*/ 1 w 20"/>
                  <a:gd name="T5" fmla="*/ 10 h 13"/>
                  <a:gd name="T6" fmla="*/ 0 w 20"/>
                  <a:gd name="T7" fmla="*/ 5 h 13"/>
                  <a:gd name="T8" fmla="*/ 5 w 20"/>
                  <a:gd name="T9" fmla="*/ 2 h 13"/>
                  <a:gd name="T10" fmla="*/ 13 w 20"/>
                  <a:gd name="T11" fmla="*/ 0 h 13"/>
                  <a:gd name="T12" fmla="*/ 18 w 20"/>
                  <a:gd name="T13" fmla="*/ 2 h 13"/>
                  <a:gd name="T14" fmla="*/ 19 w 20"/>
                  <a:gd name="T15" fmla="*/ 7 h 13"/>
                  <a:gd name="T16" fmla="*/ 17 w 20"/>
                  <a:gd name="T17" fmla="*/ 1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"/>
                  <a:gd name="T28" fmla="*/ 0 h 13"/>
                  <a:gd name="T29" fmla="*/ 20 w 20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" h="13">
                    <a:moveTo>
                      <a:pt x="17" y="10"/>
                    </a:moveTo>
                    <a:lnTo>
                      <a:pt x="6" y="12"/>
                    </a:lnTo>
                    <a:lnTo>
                      <a:pt x="1" y="10"/>
                    </a:lnTo>
                    <a:lnTo>
                      <a:pt x="0" y="5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18" y="2"/>
                    </a:lnTo>
                    <a:lnTo>
                      <a:pt x="19" y="7"/>
                    </a:lnTo>
                    <a:lnTo>
                      <a:pt x="17" y="1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9" name="Freeform 39"/>
              <p:cNvSpPr>
                <a:spLocks/>
              </p:cNvSpPr>
              <p:nvPr/>
            </p:nvSpPr>
            <p:spPr bwMode="auto">
              <a:xfrm>
                <a:off x="5238" y="3189"/>
                <a:ext cx="108" cy="100"/>
              </a:xfrm>
              <a:custGeom>
                <a:avLst/>
                <a:gdLst>
                  <a:gd name="T0" fmla="*/ 16 w 108"/>
                  <a:gd name="T1" fmla="*/ 93 h 100"/>
                  <a:gd name="T2" fmla="*/ 5 w 108"/>
                  <a:gd name="T3" fmla="*/ 92 h 100"/>
                  <a:gd name="T4" fmla="*/ 0 w 108"/>
                  <a:gd name="T5" fmla="*/ 87 h 100"/>
                  <a:gd name="T6" fmla="*/ 2 w 108"/>
                  <a:gd name="T7" fmla="*/ 80 h 100"/>
                  <a:gd name="T8" fmla="*/ 8 w 108"/>
                  <a:gd name="T9" fmla="*/ 76 h 100"/>
                  <a:gd name="T10" fmla="*/ 13 w 108"/>
                  <a:gd name="T11" fmla="*/ 72 h 100"/>
                  <a:gd name="T12" fmla="*/ 17 w 108"/>
                  <a:gd name="T13" fmla="*/ 68 h 100"/>
                  <a:gd name="T14" fmla="*/ 20 w 108"/>
                  <a:gd name="T15" fmla="*/ 64 h 100"/>
                  <a:gd name="T16" fmla="*/ 25 w 108"/>
                  <a:gd name="T17" fmla="*/ 61 h 100"/>
                  <a:gd name="T18" fmla="*/ 29 w 108"/>
                  <a:gd name="T19" fmla="*/ 58 h 100"/>
                  <a:gd name="T20" fmla="*/ 31 w 108"/>
                  <a:gd name="T21" fmla="*/ 53 h 100"/>
                  <a:gd name="T22" fmla="*/ 36 w 108"/>
                  <a:gd name="T23" fmla="*/ 51 h 100"/>
                  <a:gd name="T24" fmla="*/ 43 w 108"/>
                  <a:gd name="T25" fmla="*/ 50 h 100"/>
                  <a:gd name="T26" fmla="*/ 52 w 108"/>
                  <a:gd name="T27" fmla="*/ 46 h 100"/>
                  <a:gd name="T28" fmla="*/ 59 w 108"/>
                  <a:gd name="T29" fmla="*/ 40 h 100"/>
                  <a:gd name="T30" fmla="*/ 65 w 108"/>
                  <a:gd name="T31" fmla="*/ 36 h 100"/>
                  <a:gd name="T32" fmla="*/ 70 w 108"/>
                  <a:gd name="T33" fmla="*/ 34 h 100"/>
                  <a:gd name="T34" fmla="*/ 72 w 108"/>
                  <a:gd name="T35" fmla="*/ 32 h 100"/>
                  <a:gd name="T36" fmla="*/ 74 w 108"/>
                  <a:gd name="T37" fmla="*/ 27 h 100"/>
                  <a:gd name="T38" fmla="*/ 77 w 108"/>
                  <a:gd name="T39" fmla="*/ 17 h 100"/>
                  <a:gd name="T40" fmla="*/ 81 w 108"/>
                  <a:gd name="T41" fmla="*/ 13 h 100"/>
                  <a:gd name="T42" fmla="*/ 84 w 108"/>
                  <a:gd name="T43" fmla="*/ 11 h 100"/>
                  <a:gd name="T44" fmla="*/ 86 w 108"/>
                  <a:gd name="T45" fmla="*/ 5 h 100"/>
                  <a:gd name="T46" fmla="*/ 89 w 108"/>
                  <a:gd name="T47" fmla="*/ 0 h 100"/>
                  <a:gd name="T48" fmla="*/ 94 w 108"/>
                  <a:gd name="T49" fmla="*/ 1 h 100"/>
                  <a:gd name="T50" fmla="*/ 96 w 108"/>
                  <a:gd name="T51" fmla="*/ 4 h 100"/>
                  <a:gd name="T52" fmla="*/ 101 w 108"/>
                  <a:gd name="T53" fmla="*/ 8 h 100"/>
                  <a:gd name="T54" fmla="*/ 107 w 108"/>
                  <a:gd name="T55" fmla="*/ 14 h 100"/>
                  <a:gd name="T56" fmla="*/ 106 w 108"/>
                  <a:gd name="T57" fmla="*/ 20 h 100"/>
                  <a:gd name="T58" fmla="*/ 101 w 108"/>
                  <a:gd name="T59" fmla="*/ 26 h 100"/>
                  <a:gd name="T60" fmla="*/ 92 w 108"/>
                  <a:gd name="T61" fmla="*/ 34 h 100"/>
                  <a:gd name="T62" fmla="*/ 84 w 108"/>
                  <a:gd name="T63" fmla="*/ 41 h 100"/>
                  <a:gd name="T64" fmla="*/ 81 w 108"/>
                  <a:gd name="T65" fmla="*/ 47 h 100"/>
                  <a:gd name="T66" fmla="*/ 81 w 108"/>
                  <a:gd name="T67" fmla="*/ 53 h 100"/>
                  <a:gd name="T68" fmla="*/ 75 w 108"/>
                  <a:gd name="T69" fmla="*/ 56 h 100"/>
                  <a:gd name="T70" fmla="*/ 67 w 108"/>
                  <a:gd name="T71" fmla="*/ 57 h 100"/>
                  <a:gd name="T72" fmla="*/ 62 w 108"/>
                  <a:gd name="T73" fmla="*/ 61 h 100"/>
                  <a:gd name="T74" fmla="*/ 57 w 108"/>
                  <a:gd name="T75" fmla="*/ 67 h 100"/>
                  <a:gd name="T76" fmla="*/ 54 w 108"/>
                  <a:gd name="T77" fmla="*/ 74 h 100"/>
                  <a:gd name="T78" fmla="*/ 55 w 108"/>
                  <a:gd name="T79" fmla="*/ 83 h 100"/>
                  <a:gd name="T80" fmla="*/ 51 w 108"/>
                  <a:gd name="T81" fmla="*/ 86 h 100"/>
                  <a:gd name="T82" fmla="*/ 45 w 108"/>
                  <a:gd name="T83" fmla="*/ 86 h 100"/>
                  <a:gd name="T84" fmla="*/ 39 w 108"/>
                  <a:gd name="T85" fmla="*/ 91 h 100"/>
                  <a:gd name="T86" fmla="*/ 32 w 108"/>
                  <a:gd name="T87" fmla="*/ 97 h 100"/>
                  <a:gd name="T88" fmla="*/ 25 w 108"/>
                  <a:gd name="T89" fmla="*/ 99 h 100"/>
                  <a:gd name="T90" fmla="*/ 18 w 108"/>
                  <a:gd name="T91" fmla="*/ 96 h 100"/>
                  <a:gd name="T92" fmla="*/ 16 w 108"/>
                  <a:gd name="T93" fmla="*/ 93 h 10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08"/>
                  <a:gd name="T142" fmla="*/ 0 h 100"/>
                  <a:gd name="T143" fmla="*/ 108 w 108"/>
                  <a:gd name="T144" fmla="*/ 100 h 10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08" h="100">
                    <a:moveTo>
                      <a:pt x="16" y="93"/>
                    </a:moveTo>
                    <a:lnTo>
                      <a:pt x="5" y="92"/>
                    </a:lnTo>
                    <a:lnTo>
                      <a:pt x="0" y="87"/>
                    </a:lnTo>
                    <a:lnTo>
                      <a:pt x="2" y="80"/>
                    </a:lnTo>
                    <a:lnTo>
                      <a:pt x="8" y="76"/>
                    </a:lnTo>
                    <a:lnTo>
                      <a:pt x="13" y="72"/>
                    </a:lnTo>
                    <a:lnTo>
                      <a:pt x="17" y="68"/>
                    </a:lnTo>
                    <a:lnTo>
                      <a:pt x="20" y="64"/>
                    </a:lnTo>
                    <a:lnTo>
                      <a:pt x="25" y="61"/>
                    </a:lnTo>
                    <a:lnTo>
                      <a:pt x="29" y="58"/>
                    </a:lnTo>
                    <a:lnTo>
                      <a:pt x="31" y="53"/>
                    </a:lnTo>
                    <a:lnTo>
                      <a:pt x="36" y="51"/>
                    </a:lnTo>
                    <a:lnTo>
                      <a:pt x="43" y="50"/>
                    </a:lnTo>
                    <a:lnTo>
                      <a:pt x="52" y="46"/>
                    </a:lnTo>
                    <a:lnTo>
                      <a:pt x="59" y="40"/>
                    </a:lnTo>
                    <a:lnTo>
                      <a:pt x="65" y="36"/>
                    </a:lnTo>
                    <a:lnTo>
                      <a:pt x="70" y="34"/>
                    </a:lnTo>
                    <a:lnTo>
                      <a:pt x="72" y="32"/>
                    </a:lnTo>
                    <a:lnTo>
                      <a:pt x="74" y="27"/>
                    </a:lnTo>
                    <a:lnTo>
                      <a:pt x="77" y="17"/>
                    </a:lnTo>
                    <a:lnTo>
                      <a:pt x="81" y="13"/>
                    </a:lnTo>
                    <a:lnTo>
                      <a:pt x="84" y="11"/>
                    </a:lnTo>
                    <a:lnTo>
                      <a:pt x="86" y="5"/>
                    </a:lnTo>
                    <a:lnTo>
                      <a:pt x="89" y="0"/>
                    </a:lnTo>
                    <a:lnTo>
                      <a:pt x="94" y="1"/>
                    </a:lnTo>
                    <a:lnTo>
                      <a:pt x="96" y="4"/>
                    </a:lnTo>
                    <a:lnTo>
                      <a:pt x="101" y="8"/>
                    </a:lnTo>
                    <a:lnTo>
                      <a:pt x="107" y="14"/>
                    </a:lnTo>
                    <a:lnTo>
                      <a:pt x="106" y="20"/>
                    </a:lnTo>
                    <a:lnTo>
                      <a:pt x="101" y="26"/>
                    </a:lnTo>
                    <a:lnTo>
                      <a:pt x="92" y="34"/>
                    </a:lnTo>
                    <a:lnTo>
                      <a:pt x="84" y="41"/>
                    </a:lnTo>
                    <a:lnTo>
                      <a:pt x="81" y="47"/>
                    </a:lnTo>
                    <a:lnTo>
                      <a:pt x="81" y="53"/>
                    </a:lnTo>
                    <a:lnTo>
                      <a:pt x="75" y="56"/>
                    </a:lnTo>
                    <a:lnTo>
                      <a:pt x="67" y="57"/>
                    </a:lnTo>
                    <a:lnTo>
                      <a:pt x="62" y="61"/>
                    </a:lnTo>
                    <a:lnTo>
                      <a:pt x="57" y="67"/>
                    </a:lnTo>
                    <a:lnTo>
                      <a:pt x="54" y="74"/>
                    </a:lnTo>
                    <a:lnTo>
                      <a:pt x="55" y="83"/>
                    </a:lnTo>
                    <a:lnTo>
                      <a:pt x="51" y="86"/>
                    </a:lnTo>
                    <a:lnTo>
                      <a:pt x="45" y="86"/>
                    </a:lnTo>
                    <a:lnTo>
                      <a:pt x="39" y="91"/>
                    </a:lnTo>
                    <a:lnTo>
                      <a:pt x="32" y="97"/>
                    </a:lnTo>
                    <a:lnTo>
                      <a:pt x="25" y="99"/>
                    </a:lnTo>
                    <a:lnTo>
                      <a:pt x="18" y="96"/>
                    </a:lnTo>
                    <a:lnTo>
                      <a:pt x="16" y="9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0" name="Freeform 40"/>
              <p:cNvSpPr>
                <a:spLocks/>
              </p:cNvSpPr>
              <p:nvPr/>
            </p:nvSpPr>
            <p:spPr bwMode="auto">
              <a:xfrm>
                <a:off x="5241" y="3286"/>
                <a:ext cx="15" cy="16"/>
              </a:xfrm>
              <a:custGeom>
                <a:avLst/>
                <a:gdLst>
                  <a:gd name="T0" fmla="*/ 14 w 15"/>
                  <a:gd name="T1" fmla="*/ 9 h 16"/>
                  <a:gd name="T2" fmla="*/ 6 w 15"/>
                  <a:gd name="T3" fmla="*/ 15 h 16"/>
                  <a:gd name="T4" fmla="*/ 2 w 15"/>
                  <a:gd name="T5" fmla="*/ 15 h 16"/>
                  <a:gd name="T6" fmla="*/ 0 w 15"/>
                  <a:gd name="T7" fmla="*/ 11 h 16"/>
                  <a:gd name="T8" fmla="*/ 2 w 15"/>
                  <a:gd name="T9" fmla="*/ 6 h 16"/>
                  <a:gd name="T10" fmla="*/ 3 w 15"/>
                  <a:gd name="T11" fmla="*/ 0 h 16"/>
                  <a:gd name="T12" fmla="*/ 7 w 15"/>
                  <a:gd name="T13" fmla="*/ 0 h 16"/>
                  <a:gd name="T14" fmla="*/ 13 w 15"/>
                  <a:gd name="T15" fmla="*/ 6 h 16"/>
                  <a:gd name="T16" fmla="*/ 14 w 15"/>
                  <a:gd name="T17" fmla="*/ 9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6"/>
                  <a:gd name="T29" fmla="*/ 15 w 15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6">
                    <a:moveTo>
                      <a:pt x="14" y="9"/>
                    </a:moveTo>
                    <a:lnTo>
                      <a:pt x="6" y="15"/>
                    </a:lnTo>
                    <a:lnTo>
                      <a:pt x="2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13" y="6"/>
                    </a:lnTo>
                    <a:lnTo>
                      <a:pt x="14" y="9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" name="Freeform 41"/>
              <p:cNvSpPr>
                <a:spLocks/>
              </p:cNvSpPr>
              <p:nvPr/>
            </p:nvSpPr>
            <p:spPr bwMode="auto">
              <a:xfrm>
                <a:off x="5346" y="3089"/>
                <a:ext cx="73" cy="117"/>
              </a:xfrm>
              <a:custGeom>
                <a:avLst/>
                <a:gdLst>
                  <a:gd name="T0" fmla="*/ 26 w 73"/>
                  <a:gd name="T1" fmla="*/ 101 h 117"/>
                  <a:gd name="T2" fmla="*/ 21 w 73"/>
                  <a:gd name="T3" fmla="*/ 108 h 117"/>
                  <a:gd name="T4" fmla="*/ 17 w 73"/>
                  <a:gd name="T5" fmla="*/ 113 h 117"/>
                  <a:gd name="T6" fmla="*/ 12 w 73"/>
                  <a:gd name="T7" fmla="*/ 116 h 117"/>
                  <a:gd name="T8" fmla="*/ 9 w 73"/>
                  <a:gd name="T9" fmla="*/ 111 h 117"/>
                  <a:gd name="T10" fmla="*/ 6 w 73"/>
                  <a:gd name="T11" fmla="*/ 106 h 117"/>
                  <a:gd name="T12" fmla="*/ 9 w 73"/>
                  <a:gd name="T13" fmla="*/ 102 h 117"/>
                  <a:gd name="T14" fmla="*/ 17 w 73"/>
                  <a:gd name="T15" fmla="*/ 98 h 117"/>
                  <a:gd name="T16" fmla="*/ 17 w 73"/>
                  <a:gd name="T17" fmla="*/ 93 h 117"/>
                  <a:gd name="T18" fmla="*/ 12 w 73"/>
                  <a:gd name="T19" fmla="*/ 89 h 117"/>
                  <a:gd name="T20" fmla="*/ 7 w 73"/>
                  <a:gd name="T21" fmla="*/ 90 h 117"/>
                  <a:gd name="T22" fmla="*/ 2 w 73"/>
                  <a:gd name="T23" fmla="*/ 89 h 117"/>
                  <a:gd name="T24" fmla="*/ 1 w 73"/>
                  <a:gd name="T25" fmla="*/ 83 h 117"/>
                  <a:gd name="T26" fmla="*/ 0 w 73"/>
                  <a:gd name="T27" fmla="*/ 77 h 117"/>
                  <a:gd name="T28" fmla="*/ 5 w 73"/>
                  <a:gd name="T29" fmla="*/ 74 h 117"/>
                  <a:gd name="T30" fmla="*/ 13 w 73"/>
                  <a:gd name="T31" fmla="*/ 72 h 117"/>
                  <a:gd name="T32" fmla="*/ 19 w 73"/>
                  <a:gd name="T33" fmla="*/ 67 h 117"/>
                  <a:gd name="T34" fmla="*/ 24 w 73"/>
                  <a:gd name="T35" fmla="*/ 54 h 117"/>
                  <a:gd name="T36" fmla="*/ 26 w 73"/>
                  <a:gd name="T37" fmla="*/ 40 h 117"/>
                  <a:gd name="T38" fmla="*/ 23 w 73"/>
                  <a:gd name="T39" fmla="*/ 29 h 117"/>
                  <a:gd name="T40" fmla="*/ 17 w 73"/>
                  <a:gd name="T41" fmla="*/ 19 h 117"/>
                  <a:gd name="T42" fmla="*/ 13 w 73"/>
                  <a:gd name="T43" fmla="*/ 15 h 117"/>
                  <a:gd name="T44" fmla="*/ 11 w 73"/>
                  <a:gd name="T45" fmla="*/ 8 h 117"/>
                  <a:gd name="T46" fmla="*/ 12 w 73"/>
                  <a:gd name="T47" fmla="*/ 0 h 117"/>
                  <a:gd name="T48" fmla="*/ 17 w 73"/>
                  <a:gd name="T49" fmla="*/ 3 h 117"/>
                  <a:gd name="T50" fmla="*/ 23 w 73"/>
                  <a:gd name="T51" fmla="*/ 9 h 117"/>
                  <a:gd name="T52" fmla="*/ 29 w 73"/>
                  <a:gd name="T53" fmla="*/ 13 h 117"/>
                  <a:gd name="T54" fmla="*/ 31 w 73"/>
                  <a:gd name="T55" fmla="*/ 17 h 117"/>
                  <a:gd name="T56" fmla="*/ 30 w 73"/>
                  <a:gd name="T57" fmla="*/ 25 h 117"/>
                  <a:gd name="T58" fmla="*/ 28 w 73"/>
                  <a:gd name="T59" fmla="*/ 34 h 117"/>
                  <a:gd name="T60" fmla="*/ 32 w 73"/>
                  <a:gd name="T61" fmla="*/ 40 h 117"/>
                  <a:gd name="T62" fmla="*/ 36 w 73"/>
                  <a:gd name="T63" fmla="*/ 41 h 117"/>
                  <a:gd name="T64" fmla="*/ 39 w 73"/>
                  <a:gd name="T65" fmla="*/ 40 h 117"/>
                  <a:gd name="T66" fmla="*/ 42 w 73"/>
                  <a:gd name="T67" fmla="*/ 43 h 117"/>
                  <a:gd name="T68" fmla="*/ 42 w 73"/>
                  <a:gd name="T69" fmla="*/ 48 h 117"/>
                  <a:gd name="T70" fmla="*/ 43 w 73"/>
                  <a:gd name="T71" fmla="*/ 54 h 117"/>
                  <a:gd name="T72" fmla="*/ 49 w 73"/>
                  <a:gd name="T73" fmla="*/ 57 h 117"/>
                  <a:gd name="T74" fmla="*/ 55 w 73"/>
                  <a:gd name="T75" fmla="*/ 56 h 117"/>
                  <a:gd name="T76" fmla="*/ 60 w 73"/>
                  <a:gd name="T77" fmla="*/ 53 h 117"/>
                  <a:gd name="T78" fmla="*/ 64 w 73"/>
                  <a:gd name="T79" fmla="*/ 47 h 117"/>
                  <a:gd name="T80" fmla="*/ 67 w 73"/>
                  <a:gd name="T81" fmla="*/ 46 h 117"/>
                  <a:gd name="T82" fmla="*/ 72 w 73"/>
                  <a:gd name="T83" fmla="*/ 50 h 117"/>
                  <a:gd name="T84" fmla="*/ 70 w 73"/>
                  <a:gd name="T85" fmla="*/ 55 h 117"/>
                  <a:gd name="T86" fmla="*/ 66 w 73"/>
                  <a:gd name="T87" fmla="*/ 60 h 117"/>
                  <a:gd name="T88" fmla="*/ 61 w 73"/>
                  <a:gd name="T89" fmla="*/ 66 h 117"/>
                  <a:gd name="T90" fmla="*/ 55 w 73"/>
                  <a:gd name="T91" fmla="*/ 73 h 117"/>
                  <a:gd name="T92" fmla="*/ 47 w 73"/>
                  <a:gd name="T93" fmla="*/ 75 h 117"/>
                  <a:gd name="T94" fmla="*/ 40 w 73"/>
                  <a:gd name="T95" fmla="*/ 75 h 117"/>
                  <a:gd name="T96" fmla="*/ 40 w 73"/>
                  <a:gd name="T97" fmla="*/ 81 h 117"/>
                  <a:gd name="T98" fmla="*/ 43 w 73"/>
                  <a:gd name="T99" fmla="*/ 87 h 117"/>
                  <a:gd name="T100" fmla="*/ 39 w 73"/>
                  <a:gd name="T101" fmla="*/ 91 h 117"/>
                  <a:gd name="T102" fmla="*/ 30 w 73"/>
                  <a:gd name="T103" fmla="*/ 97 h 117"/>
                  <a:gd name="T104" fmla="*/ 26 w 73"/>
                  <a:gd name="T105" fmla="*/ 101 h 11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3"/>
                  <a:gd name="T160" fmla="*/ 0 h 117"/>
                  <a:gd name="T161" fmla="*/ 73 w 73"/>
                  <a:gd name="T162" fmla="*/ 117 h 11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3" h="117">
                    <a:moveTo>
                      <a:pt x="26" y="101"/>
                    </a:moveTo>
                    <a:lnTo>
                      <a:pt x="21" y="108"/>
                    </a:lnTo>
                    <a:lnTo>
                      <a:pt x="17" y="113"/>
                    </a:lnTo>
                    <a:lnTo>
                      <a:pt x="12" y="116"/>
                    </a:lnTo>
                    <a:lnTo>
                      <a:pt x="9" y="111"/>
                    </a:lnTo>
                    <a:lnTo>
                      <a:pt x="6" y="106"/>
                    </a:lnTo>
                    <a:lnTo>
                      <a:pt x="9" y="102"/>
                    </a:lnTo>
                    <a:lnTo>
                      <a:pt x="17" y="98"/>
                    </a:lnTo>
                    <a:lnTo>
                      <a:pt x="17" y="93"/>
                    </a:lnTo>
                    <a:lnTo>
                      <a:pt x="12" y="89"/>
                    </a:lnTo>
                    <a:lnTo>
                      <a:pt x="7" y="90"/>
                    </a:lnTo>
                    <a:lnTo>
                      <a:pt x="2" y="89"/>
                    </a:lnTo>
                    <a:lnTo>
                      <a:pt x="1" y="83"/>
                    </a:lnTo>
                    <a:lnTo>
                      <a:pt x="0" y="77"/>
                    </a:lnTo>
                    <a:lnTo>
                      <a:pt x="5" y="74"/>
                    </a:lnTo>
                    <a:lnTo>
                      <a:pt x="13" y="72"/>
                    </a:lnTo>
                    <a:lnTo>
                      <a:pt x="19" y="67"/>
                    </a:lnTo>
                    <a:lnTo>
                      <a:pt x="24" y="54"/>
                    </a:lnTo>
                    <a:lnTo>
                      <a:pt x="26" y="40"/>
                    </a:lnTo>
                    <a:lnTo>
                      <a:pt x="23" y="29"/>
                    </a:lnTo>
                    <a:lnTo>
                      <a:pt x="17" y="19"/>
                    </a:lnTo>
                    <a:lnTo>
                      <a:pt x="13" y="15"/>
                    </a:lnTo>
                    <a:lnTo>
                      <a:pt x="11" y="8"/>
                    </a:lnTo>
                    <a:lnTo>
                      <a:pt x="12" y="0"/>
                    </a:lnTo>
                    <a:lnTo>
                      <a:pt x="17" y="3"/>
                    </a:lnTo>
                    <a:lnTo>
                      <a:pt x="23" y="9"/>
                    </a:lnTo>
                    <a:lnTo>
                      <a:pt x="29" y="13"/>
                    </a:lnTo>
                    <a:lnTo>
                      <a:pt x="31" y="17"/>
                    </a:lnTo>
                    <a:lnTo>
                      <a:pt x="30" y="25"/>
                    </a:lnTo>
                    <a:lnTo>
                      <a:pt x="28" y="34"/>
                    </a:lnTo>
                    <a:lnTo>
                      <a:pt x="32" y="40"/>
                    </a:lnTo>
                    <a:lnTo>
                      <a:pt x="36" y="41"/>
                    </a:lnTo>
                    <a:lnTo>
                      <a:pt x="39" y="40"/>
                    </a:lnTo>
                    <a:lnTo>
                      <a:pt x="42" y="43"/>
                    </a:lnTo>
                    <a:lnTo>
                      <a:pt x="42" y="48"/>
                    </a:lnTo>
                    <a:lnTo>
                      <a:pt x="43" y="54"/>
                    </a:lnTo>
                    <a:lnTo>
                      <a:pt x="49" y="57"/>
                    </a:lnTo>
                    <a:lnTo>
                      <a:pt x="55" y="56"/>
                    </a:lnTo>
                    <a:lnTo>
                      <a:pt x="60" y="53"/>
                    </a:lnTo>
                    <a:lnTo>
                      <a:pt x="64" y="47"/>
                    </a:lnTo>
                    <a:lnTo>
                      <a:pt x="67" y="46"/>
                    </a:lnTo>
                    <a:lnTo>
                      <a:pt x="72" y="50"/>
                    </a:lnTo>
                    <a:lnTo>
                      <a:pt x="70" y="55"/>
                    </a:lnTo>
                    <a:lnTo>
                      <a:pt x="66" y="60"/>
                    </a:lnTo>
                    <a:lnTo>
                      <a:pt x="61" y="66"/>
                    </a:lnTo>
                    <a:lnTo>
                      <a:pt x="55" y="73"/>
                    </a:lnTo>
                    <a:lnTo>
                      <a:pt x="47" y="75"/>
                    </a:lnTo>
                    <a:lnTo>
                      <a:pt x="40" y="75"/>
                    </a:lnTo>
                    <a:lnTo>
                      <a:pt x="40" y="81"/>
                    </a:lnTo>
                    <a:lnTo>
                      <a:pt x="43" y="87"/>
                    </a:lnTo>
                    <a:lnTo>
                      <a:pt x="39" y="91"/>
                    </a:lnTo>
                    <a:lnTo>
                      <a:pt x="30" y="97"/>
                    </a:lnTo>
                    <a:lnTo>
                      <a:pt x="26" y="10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" name="Freeform 42"/>
              <p:cNvSpPr>
                <a:spLocks/>
              </p:cNvSpPr>
              <p:nvPr/>
            </p:nvSpPr>
            <p:spPr bwMode="auto">
              <a:xfrm>
                <a:off x="5269" y="2740"/>
                <a:ext cx="10" cy="9"/>
              </a:xfrm>
              <a:custGeom>
                <a:avLst/>
                <a:gdLst>
                  <a:gd name="T0" fmla="*/ 5 w 10"/>
                  <a:gd name="T1" fmla="*/ 8 h 9"/>
                  <a:gd name="T2" fmla="*/ 8 w 10"/>
                  <a:gd name="T3" fmla="*/ 7 h 9"/>
                  <a:gd name="T4" fmla="*/ 9 w 10"/>
                  <a:gd name="T5" fmla="*/ 4 h 9"/>
                  <a:gd name="T6" fmla="*/ 8 w 10"/>
                  <a:gd name="T7" fmla="*/ 1 h 9"/>
                  <a:gd name="T8" fmla="*/ 5 w 10"/>
                  <a:gd name="T9" fmla="*/ 0 h 9"/>
                  <a:gd name="T10" fmla="*/ 1 w 10"/>
                  <a:gd name="T11" fmla="*/ 1 h 9"/>
                  <a:gd name="T12" fmla="*/ 0 w 10"/>
                  <a:gd name="T13" fmla="*/ 4 h 9"/>
                  <a:gd name="T14" fmla="*/ 1 w 10"/>
                  <a:gd name="T15" fmla="*/ 7 h 9"/>
                  <a:gd name="T16" fmla="*/ 5 w 10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9"/>
                  <a:gd name="T29" fmla="*/ 10 w 10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9">
                    <a:moveTo>
                      <a:pt x="5" y="8"/>
                    </a:moveTo>
                    <a:lnTo>
                      <a:pt x="8" y="7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5" y="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3" name="Freeform 43"/>
              <p:cNvSpPr>
                <a:spLocks/>
              </p:cNvSpPr>
              <p:nvPr/>
            </p:nvSpPr>
            <p:spPr bwMode="auto">
              <a:xfrm>
                <a:off x="5260" y="2712"/>
                <a:ext cx="6" cy="15"/>
              </a:xfrm>
              <a:custGeom>
                <a:avLst/>
                <a:gdLst>
                  <a:gd name="T0" fmla="*/ 2 w 6"/>
                  <a:gd name="T1" fmla="*/ 14 h 15"/>
                  <a:gd name="T2" fmla="*/ 4 w 6"/>
                  <a:gd name="T3" fmla="*/ 12 h 15"/>
                  <a:gd name="T4" fmla="*/ 5 w 6"/>
                  <a:gd name="T5" fmla="*/ 7 h 15"/>
                  <a:gd name="T6" fmla="*/ 4 w 6"/>
                  <a:gd name="T7" fmla="*/ 2 h 15"/>
                  <a:gd name="T8" fmla="*/ 2 w 6"/>
                  <a:gd name="T9" fmla="*/ 0 h 15"/>
                  <a:gd name="T10" fmla="*/ 1 w 6"/>
                  <a:gd name="T11" fmla="*/ 2 h 15"/>
                  <a:gd name="T12" fmla="*/ 0 w 6"/>
                  <a:gd name="T13" fmla="*/ 7 h 15"/>
                  <a:gd name="T14" fmla="*/ 1 w 6"/>
                  <a:gd name="T15" fmla="*/ 12 h 15"/>
                  <a:gd name="T16" fmla="*/ 2 w 6"/>
                  <a:gd name="T17" fmla="*/ 14 h 1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5"/>
                  <a:gd name="T29" fmla="*/ 6 w 6"/>
                  <a:gd name="T30" fmla="*/ 15 h 1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5">
                    <a:moveTo>
                      <a:pt x="2" y="14"/>
                    </a:moveTo>
                    <a:lnTo>
                      <a:pt x="4" y="12"/>
                    </a:lnTo>
                    <a:lnTo>
                      <a:pt x="5" y="7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2"/>
                    </a:lnTo>
                    <a:lnTo>
                      <a:pt x="2" y="1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4" name="Freeform 44"/>
              <p:cNvSpPr>
                <a:spLocks/>
              </p:cNvSpPr>
              <p:nvPr/>
            </p:nvSpPr>
            <p:spPr bwMode="auto">
              <a:xfrm>
                <a:off x="5239" y="2729"/>
                <a:ext cx="22" cy="7"/>
              </a:xfrm>
              <a:custGeom>
                <a:avLst/>
                <a:gdLst>
                  <a:gd name="T0" fmla="*/ 11 w 22"/>
                  <a:gd name="T1" fmla="*/ 6 h 7"/>
                  <a:gd name="T2" fmla="*/ 18 w 22"/>
                  <a:gd name="T3" fmla="*/ 6 h 7"/>
                  <a:gd name="T4" fmla="*/ 21 w 22"/>
                  <a:gd name="T5" fmla="*/ 3 h 7"/>
                  <a:gd name="T6" fmla="*/ 18 w 22"/>
                  <a:gd name="T7" fmla="*/ 1 h 7"/>
                  <a:gd name="T8" fmla="*/ 11 w 22"/>
                  <a:gd name="T9" fmla="*/ 0 h 7"/>
                  <a:gd name="T10" fmla="*/ 4 w 22"/>
                  <a:gd name="T11" fmla="*/ 1 h 7"/>
                  <a:gd name="T12" fmla="*/ 0 w 22"/>
                  <a:gd name="T13" fmla="*/ 3 h 7"/>
                  <a:gd name="T14" fmla="*/ 4 w 22"/>
                  <a:gd name="T15" fmla="*/ 6 h 7"/>
                  <a:gd name="T16" fmla="*/ 11 w 22"/>
                  <a:gd name="T17" fmla="*/ 6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7"/>
                  <a:gd name="T29" fmla="*/ 22 w 22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7">
                    <a:moveTo>
                      <a:pt x="11" y="6"/>
                    </a:moveTo>
                    <a:lnTo>
                      <a:pt x="18" y="6"/>
                    </a:lnTo>
                    <a:lnTo>
                      <a:pt x="21" y="3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4" y="1"/>
                    </a:lnTo>
                    <a:lnTo>
                      <a:pt x="0" y="3"/>
                    </a:lnTo>
                    <a:lnTo>
                      <a:pt x="4" y="6"/>
                    </a:lnTo>
                    <a:lnTo>
                      <a:pt x="11" y="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5" name="Freeform 45"/>
              <p:cNvSpPr>
                <a:spLocks/>
              </p:cNvSpPr>
              <p:nvPr/>
            </p:nvSpPr>
            <p:spPr bwMode="auto">
              <a:xfrm>
                <a:off x="5238" y="2708"/>
                <a:ext cx="12" cy="9"/>
              </a:xfrm>
              <a:custGeom>
                <a:avLst/>
                <a:gdLst>
                  <a:gd name="T0" fmla="*/ 5 w 12"/>
                  <a:gd name="T1" fmla="*/ 8 h 9"/>
                  <a:gd name="T2" fmla="*/ 9 w 12"/>
                  <a:gd name="T3" fmla="*/ 7 h 9"/>
                  <a:gd name="T4" fmla="*/ 11 w 12"/>
                  <a:gd name="T5" fmla="*/ 4 h 9"/>
                  <a:gd name="T6" fmla="*/ 9 w 12"/>
                  <a:gd name="T7" fmla="*/ 1 h 9"/>
                  <a:gd name="T8" fmla="*/ 5 w 12"/>
                  <a:gd name="T9" fmla="*/ 0 h 9"/>
                  <a:gd name="T10" fmla="*/ 1 w 12"/>
                  <a:gd name="T11" fmla="*/ 1 h 9"/>
                  <a:gd name="T12" fmla="*/ 0 w 12"/>
                  <a:gd name="T13" fmla="*/ 4 h 9"/>
                  <a:gd name="T14" fmla="*/ 1 w 12"/>
                  <a:gd name="T15" fmla="*/ 7 h 9"/>
                  <a:gd name="T16" fmla="*/ 5 w 12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9"/>
                  <a:gd name="T29" fmla="*/ 12 w 12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9">
                    <a:moveTo>
                      <a:pt x="5" y="8"/>
                    </a:moveTo>
                    <a:lnTo>
                      <a:pt x="9" y="7"/>
                    </a:lnTo>
                    <a:lnTo>
                      <a:pt x="11" y="4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5" y="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6" name="Freeform 46"/>
              <p:cNvSpPr>
                <a:spLocks/>
              </p:cNvSpPr>
              <p:nvPr/>
            </p:nvSpPr>
            <p:spPr bwMode="auto">
              <a:xfrm>
                <a:off x="5211" y="2693"/>
                <a:ext cx="11" cy="9"/>
              </a:xfrm>
              <a:custGeom>
                <a:avLst/>
                <a:gdLst>
                  <a:gd name="T0" fmla="*/ 5 w 11"/>
                  <a:gd name="T1" fmla="*/ 8 h 9"/>
                  <a:gd name="T2" fmla="*/ 8 w 11"/>
                  <a:gd name="T3" fmla="*/ 7 h 9"/>
                  <a:gd name="T4" fmla="*/ 10 w 11"/>
                  <a:gd name="T5" fmla="*/ 4 h 9"/>
                  <a:gd name="T6" fmla="*/ 8 w 11"/>
                  <a:gd name="T7" fmla="*/ 1 h 9"/>
                  <a:gd name="T8" fmla="*/ 5 w 11"/>
                  <a:gd name="T9" fmla="*/ 0 h 9"/>
                  <a:gd name="T10" fmla="*/ 2 w 11"/>
                  <a:gd name="T11" fmla="*/ 1 h 9"/>
                  <a:gd name="T12" fmla="*/ 0 w 11"/>
                  <a:gd name="T13" fmla="*/ 4 h 9"/>
                  <a:gd name="T14" fmla="*/ 2 w 11"/>
                  <a:gd name="T15" fmla="*/ 7 h 9"/>
                  <a:gd name="T16" fmla="*/ 5 w 11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9"/>
                  <a:gd name="T29" fmla="*/ 11 w 11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9">
                    <a:moveTo>
                      <a:pt x="5" y="8"/>
                    </a:moveTo>
                    <a:lnTo>
                      <a:pt x="8" y="7"/>
                    </a:lnTo>
                    <a:lnTo>
                      <a:pt x="10" y="4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5" y="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7" name="Freeform 47"/>
              <p:cNvSpPr>
                <a:spLocks/>
              </p:cNvSpPr>
              <p:nvPr/>
            </p:nvSpPr>
            <p:spPr bwMode="auto">
              <a:xfrm>
                <a:off x="5183" y="2672"/>
                <a:ext cx="17" cy="21"/>
              </a:xfrm>
              <a:custGeom>
                <a:avLst/>
                <a:gdLst>
                  <a:gd name="T0" fmla="*/ 14 w 17"/>
                  <a:gd name="T1" fmla="*/ 20 h 21"/>
                  <a:gd name="T2" fmla="*/ 5 w 17"/>
                  <a:gd name="T3" fmla="*/ 18 h 21"/>
                  <a:gd name="T4" fmla="*/ 3 w 17"/>
                  <a:gd name="T5" fmla="*/ 13 h 21"/>
                  <a:gd name="T6" fmla="*/ 1 w 17"/>
                  <a:gd name="T7" fmla="*/ 7 h 21"/>
                  <a:gd name="T8" fmla="*/ 0 w 17"/>
                  <a:gd name="T9" fmla="*/ 2 h 21"/>
                  <a:gd name="T10" fmla="*/ 0 w 17"/>
                  <a:gd name="T11" fmla="*/ 0 h 21"/>
                  <a:gd name="T12" fmla="*/ 3 w 17"/>
                  <a:gd name="T13" fmla="*/ 1 h 21"/>
                  <a:gd name="T14" fmla="*/ 9 w 17"/>
                  <a:gd name="T15" fmla="*/ 8 h 21"/>
                  <a:gd name="T16" fmla="*/ 14 w 17"/>
                  <a:gd name="T17" fmla="*/ 13 h 21"/>
                  <a:gd name="T18" fmla="*/ 16 w 17"/>
                  <a:gd name="T19" fmla="*/ 19 h 21"/>
                  <a:gd name="T20" fmla="*/ 14 w 17"/>
                  <a:gd name="T21" fmla="*/ 20 h 2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"/>
                  <a:gd name="T34" fmla="*/ 0 h 21"/>
                  <a:gd name="T35" fmla="*/ 17 w 17"/>
                  <a:gd name="T36" fmla="*/ 21 h 2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" h="21">
                    <a:moveTo>
                      <a:pt x="14" y="20"/>
                    </a:moveTo>
                    <a:lnTo>
                      <a:pt x="5" y="18"/>
                    </a:lnTo>
                    <a:lnTo>
                      <a:pt x="3" y="13"/>
                    </a:lnTo>
                    <a:lnTo>
                      <a:pt x="1" y="7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1"/>
                    </a:lnTo>
                    <a:lnTo>
                      <a:pt x="9" y="8"/>
                    </a:lnTo>
                    <a:lnTo>
                      <a:pt x="14" y="13"/>
                    </a:lnTo>
                    <a:lnTo>
                      <a:pt x="16" y="19"/>
                    </a:lnTo>
                    <a:lnTo>
                      <a:pt x="14" y="2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8" name="Freeform 48"/>
              <p:cNvSpPr>
                <a:spLocks/>
              </p:cNvSpPr>
              <p:nvPr/>
            </p:nvSpPr>
            <p:spPr bwMode="auto">
              <a:xfrm>
                <a:off x="5110" y="2659"/>
                <a:ext cx="50" cy="32"/>
              </a:xfrm>
              <a:custGeom>
                <a:avLst/>
                <a:gdLst>
                  <a:gd name="T0" fmla="*/ 43 w 50"/>
                  <a:gd name="T1" fmla="*/ 19 h 32"/>
                  <a:gd name="T2" fmla="*/ 41 w 50"/>
                  <a:gd name="T3" fmla="*/ 13 h 32"/>
                  <a:gd name="T4" fmla="*/ 43 w 50"/>
                  <a:gd name="T5" fmla="*/ 7 h 32"/>
                  <a:gd name="T6" fmla="*/ 49 w 50"/>
                  <a:gd name="T7" fmla="*/ 1 h 32"/>
                  <a:gd name="T8" fmla="*/ 45 w 50"/>
                  <a:gd name="T9" fmla="*/ 0 h 32"/>
                  <a:gd name="T10" fmla="*/ 39 w 50"/>
                  <a:gd name="T11" fmla="*/ 1 h 32"/>
                  <a:gd name="T12" fmla="*/ 36 w 50"/>
                  <a:gd name="T13" fmla="*/ 6 h 32"/>
                  <a:gd name="T14" fmla="*/ 30 w 50"/>
                  <a:gd name="T15" fmla="*/ 14 h 32"/>
                  <a:gd name="T16" fmla="*/ 21 w 50"/>
                  <a:gd name="T17" fmla="*/ 15 h 32"/>
                  <a:gd name="T18" fmla="*/ 15 w 50"/>
                  <a:gd name="T19" fmla="*/ 12 h 32"/>
                  <a:gd name="T20" fmla="*/ 13 w 50"/>
                  <a:gd name="T21" fmla="*/ 15 h 32"/>
                  <a:gd name="T22" fmla="*/ 10 w 50"/>
                  <a:gd name="T23" fmla="*/ 20 h 32"/>
                  <a:gd name="T24" fmla="*/ 5 w 50"/>
                  <a:gd name="T25" fmla="*/ 21 h 32"/>
                  <a:gd name="T26" fmla="*/ 0 w 50"/>
                  <a:gd name="T27" fmla="*/ 23 h 32"/>
                  <a:gd name="T28" fmla="*/ 4 w 50"/>
                  <a:gd name="T29" fmla="*/ 28 h 32"/>
                  <a:gd name="T30" fmla="*/ 13 w 50"/>
                  <a:gd name="T31" fmla="*/ 31 h 32"/>
                  <a:gd name="T32" fmla="*/ 23 w 50"/>
                  <a:gd name="T33" fmla="*/ 29 h 32"/>
                  <a:gd name="T34" fmla="*/ 36 w 50"/>
                  <a:gd name="T35" fmla="*/ 23 h 32"/>
                  <a:gd name="T36" fmla="*/ 43 w 50"/>
                  <a:gd name="T37" fmla="*/ 1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0"/>
                  <a:gd name="T58" fmla="*/ 0 h 32"/>
                  <a:gd name="T59" fmla="*/ 50 w 50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0" h="32">
                    <a:moveTo>
                      <a:pt x="43" y="19"/>
                    </a:moveTo>
                    <a:lnTo>
                      <a:pt x="41" y="13"/>
                    </a:lnTo>
                    <a:lnTo>
                      <a:pt x="43" y="7"/>
                    </a:lnTo>
                    <a:lnTo>
                      <a:pt x="49" y="1"/>
                    </a:lnTo>
                    <a:lnTo>
                      <a:pt x="45" y="0"/>
                    </a:lnTo>
                    <a:lnTo>
                      <a:pt x="39" y="1"/>
                    </a:lnTo>
                    <a:lnTo>
                      <a:pt x="36" y="6"/>
                    </a:lnTo>
                    <a:lnTo>
                      <a:pt x="30" y="14"/>
                    </a:lnTo>
                    <a:lnTo>
                      <a:pt x="21" y="15"/>
                    </a:lnTo>
                    <a:lnTo>
                      <a:pt x="15" y="12"/>
                    </a:lnTo>
                    <a:lnTo>
                      <a:pt x="13" y="15"/>
                    </a:lnTo>
                    <a:lnTo>
                      <a:pt x="10" y="20"/>
                    </a:lnTo>
                    <a:lnTo>
                      <a:pt x="5" y="21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3" y="31"/>
                    </a:lnTo>
                    <a:lnTo>
                      <a:pt x="23" y="29"/>
                    </a:lnTo>
                    <a:lnTo>
                      <a:pt x="36" y="23"/>
                    </a:lnTo>
                    <a:lnTo>
                      <a:pt x="43" y="19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9" name="Freeform 49"/>
              <p:cNvSpPr>
                <a:spLocks/>
              </p:cNvSpPr>
              <p:nvPr/>
            </p:nvSpPr>
            <p:spPr bwMode="auto">
              <a:xfrm>
                <a:off x="5158" y="2649"/>
                <a:ext cx="9" cy="9"/>
              </a:xfrm>
              <a:custGeom>
                <a:avLst/>
                <a:gdLst>
                  <a:gd name="T0" fmla="*/ 4 w 9"/>
                  <a:gd name="T1" fmla="*/ 8 h 9"/>
                  <a:gd name="T2" fmla="*/ 7 w 9"/>
                  <a:gd name="T3" fmla="*/ 7 h 9"/>
                  <a:gd name="T4" fmla="*/ 8 w 9"/>
                  <a:gd name="T5" fmla="*/ 4 h 9"/>
                  <a:gd name="T6" fmla="*/ 7 w 9"/>
                  <a:gd name="T7" fmla="*/ 1 h 9"/>
                  <a:gd name="T8" fmla="*/ 4 w 9"/>
                  <a:gd name="T9" fmla="*/ 0 h 9"/>
                  <a:gd name="T10" fmla="*/ 1 w 9"/>
                  <a:gd name="T11" fmla="*/ 1 h 9"/>
                  <a:gd name="T12" fmla="*/ 0 w 9"/>
                  <a:gd name="T13" fmla="*/ 4 h 9"/>
                  <a:gd name="T14" fmla="*/ 1 w 9"/>
                  <a:gd name="T15" fmla="*/ 7 h 9"/>
                  <a:gd name="T16" fmla="*/ 4 w 9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9"/>
                  <a:gd name="T29" fmla="*/ 9 w 9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9">
                    <a:moveTo>
                      <a:pt x="4" y="8"/>
                    </a:moveTo>
                    <a:lnTo>
                      <a:pt x="7" y="7"/>
                    </a:lnTo>
                    <a:lnTo>
                      <a:pt x="8" y="4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4" y="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0" name="Freeform 50"/>
              <p:cNvSpPr>
                <a:spLocks/>
              </p:cNvSpPr>
              <p:nvPr/>
            </p:nvSpPr>
            <p:spPr bwMode="auto">
              <a:xfrm>
                <a:off x="5146" y="2638"/>
                <a:ext cx="10" cy="7"/>
              </a:xfrm>
              <a:custGeom>
                <a:avLst/>
                <a:gdLst>
                  <a:gd name="T0" fmla="*/ 4 w 10"/>
                  <a:gd name="T1" fmla="*/ 6 h 7"/>
                  <a:gd name="T2" fmla="*/ 7 w 10"/>
                  <a:gd name="T3" fmla="*/ 5 h 7"/>
                  <a:gd name="T4" fmla="*/ 9 w 10"/>
                  <a:gd name="T5" fmla="*/ 3 h 7"/>
                  <a:gd name="T6" fmla="*/ 7 w 10"/>
                  <a:gd name="T7" fmla="*/ 0 h 7"/>
                  <a:gd name="T8" fmla="*/ 4 w 10"/>
                  <a:gd name="T9" fmla="*/ 0 h 7"/>
                  <a:gd name="T10" fmla="*/ 1 w 10"/>
                  <a:gd name="T11" fmla="*/ 0 h 7"/>
                  <a:gd name="T12" fmla="*/ 0 w 10"/>
                  <a:gd name="T13" fmla="*/ 3 h 7"/>
                  <a:gd name="T14" fmla="*/ 1 w 10"/>
                  <a:gd name="T15" fmla="*/ 5 h 7"/>
                  <a:gd name="T16" fmla="*/ 4 w 10"/>
                  <a:gd name="T17" fmla="*/ 6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7"/>
                  <a:gd name="T29" fmla="*/ 10 w 10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7">
                    <a:moveTo>
                      <a:pt x="4" y="6"/>
                    </a:moveTo>
                    <a:lnTo>
                      <a:pt x="7" y="5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1" name="Freeform 51"/>
              <p:cNvSpPr>
                <a:spLocks/>
              </p:cNvSpPr>
              <p:nvPr/>
            </p:nvSpPr>
            <p:spPr bwMode="auto">
              <a:xfrm>
                <a:off x="5124" y="2630"/>
                <a:ext cx="13" cy="8"/>
              </a:xfrm>
              <a:custGeom>
                <a:avLst/>
                <a:gdLst>
                  <a:gd name="T0" fmla="*/ 6 w 13"/>
                  <a:gd name="T1" fmla="*/ 7 h 8"/>
                  <a:gd name="T2" fmla="*/ 10 w 13"/>
                  <a:gd name="T3" fmla="*/ 6 h 8"/>
                  <a:gd name="T4" fmla="*/ 12 w 13"/>
                  <a:gd name="T5" fmla="*/ 3 h 8"/>
                  <a:gd name="T6" fmla="*/ 10 w 13"/>
                  <a:gd name="T7" fmla="*/ 1 h 8"/>
                  <a:gd name="T8" fmla="*/ 6 w 13"/>
                  <a:gd name="T9" fmla="*/ 0 h 8"/>
                  <a:gd name="T10" fmla="*/ 1 w 13"/>
                  <a:gd name="T11" fmla="*/ 1 h 8"/>
                  <a:gd name="T12" fmla="*/ 0 w 13"/>
                  <a:gd name="T13" fmla="*/ 3 h 8"/>
                  <a:gd name="T14" fmla="*/ 1 w 13"/>
                  <a:gd name="T15" fmla="*/ 6 h 8"/>
                  <a:gd name="T16" fmla="*/ 6 w 13"/>
                  <a:gd name="T17" fmla="*/ 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"/>
                  <a:gd name="T29" fmla="*/ 13 w 13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">
                    <a:moveTo>
                      <a:pt x="6" y="7"/>
                    </a:moveTo>
                    <a:lnTo>
                      <a:pt x="10" y="6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6" y="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2" name="Freeform 52"/>
              <p:cNvSpPr>
                <a:spLocks/>
              </p:cNvSpPr>
              <p:nvPr/>
            </p:nvSpPr>
            <p:spPr bwMode="auto">
              <a:xfrm>
                <a:off x="5083" y="2627"/>
                <a:ext cx="23" cy="7"/>
              </a:xfrm>
              <a:custGeom>
                <a:avLst/>
                <a:gdLst>
                  <a:gd name="T0" fmla="*/ 11 w 23"/>
                  <a:gd name="T1" fmla="*/ 6 h 7"/>
                  <a:gd name="T2" fmla="*/ 18 w 23"/>
                  <a:gd name="T3" fmla="*/ 5 h 7"/>
                  <a:gd name="T4" fmla="*/ 22 w 23"/>
                  <a:gd name="T5" fmla="*/ 3 h 7"/>
                  <a:gd name="T6" fmla="*/ 18 w 23"/>
                  <a:gd name="T7" fmla="*/ 1 h 7"/>
                  <a:gd name="T8" fmla="*/ 11 w 23"/>
                  <a:gd name="T9" fmla="*/ 0 h 7"/>
                  <a:gd name="T10" fmla="*/ 3 w 23"/>
                  <a:gd name="T11" fmla="*/ 1 h 7"/>
                  <a:gd name="T12" fmla="*/ 0 w 23"/>
                  <a:gd name="T13" fmla="*/ 3 h 7"/>
                  <a:gd name="T14" fmla="*/ 3 w 23"/>
                  <a:gd name="T15" fmla="*/ 5 h 7"/>
                  <a:gd name="T16" fmla="*/ 11 w 23"/>
                  <a:gd name="T17" fmla="*/ 6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7"/>
                  <a:gd name="T29" fmla="*/ 23 w 23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7">
                    <a:moveTo>
                      <a:pt x="11" y="6"/>
                    </a:moveTo>
                    <a:lnTo>
                      <a:pt x="18" y="5"/>
                    </a:lnTo>
                    <a:lnTo>
                      <a:pt x="22" y="3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11" y="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3" name="Freeform 53"/>
              <p:cNvSpPr>
                <a:spLocks/>
              </p:cNvSpPr>
              <p:nvPr/>
            </p:nvSpPr>
            <p:spPr bwMode="auto">
              <a:xfrm>
                <a:off x="4895" y="2606"/>
                <a:ext cx="234" cy="145"/>
              </a:xfrm>
              <a:custGeom>
                <a:avLst/>
                <a:gdLst>
                  <a:gd name="T0" fmla="*/ 38 w 234"/>
                  <a:gd name="T1" fmla="*/ 19 h 145"/>
                  <a:gd name="T2" fmla="*/ 39 w 234"/>
                  <a:gd name="T3" fmla="*/ 31 h 145"/>
                  <a:gd name="T4" fmla="*/ 49 w 234"/>
                  <a:gd name="T5" fmla="*/ 33 h 145"/>
                  <a:gd name="T6" fmla="*/ 52 w 234"/>
                  <a:gd name="T7" fmla="*/ 42 h 145"/>
                  <a:gd name="T8" fmla="*/ 63 w 234"/>
                  <a:gd name="T9" fmla="*/ 37 h 145"/>
                  <a:gd name="T10" fmla="*/ 67 w 234"/>
                  <a:gd name="T11" fmla="*/ 27 h 145"/>
                  <a:gd name="T12" fmla="*/ 79 w 234"/>
                  <a:gd name="T13" fmla="*/ 28 h 145"/>
                  <a:gd name="T14" fmla="*/ 87 w 234"/>
                  <a:gd name="T15" fmla="*/ 20 h 145"/>
                  <a:gd name="T16" fmla="*/ 102 w 234"/>
                  <a:gd name="T17" fmla="*/ 21 h 145"/>
                  <a:gd name="T18" fmla="*/ 117 w 234"/>
                  <a:gd name="T19" fmla="*/ 30 h 145"/>
                  <a:gd name="T20" fmla="*/ 121 w 234"/>
                  <a:gd name="T21" fmla="*/ 29 h 145"/>
                  <a:gd name="T22" fmla="*/ 137 w 234"/>
                  <a:gd name="T23" fmla="*/ 35 h 145"/>
                  <a:gd name="T24" fmla="*/ 159 w 234"/>
                  <a:gd name="T25" fmla="*/ 43 h 145"/>
                  <a:gd name="T26" fmla="*/ 176 w 234"/>
                  <a:gd name="T27" fmla="*/ 51 h 145"/>
                  <a:gd name="T28" fmla="*/ 180 w 234"/>
                  <a:gd name="T29" fmla="*/ 63 h 145"/>
                  <a:gd name="T30" fmla="*/ 197 w 234"/>
                  <a:gd name="T31" fmla="*/ 75 h 145"/>
                  <a:gd name="T32" fmla="*/ 206 w 234"/>
                  <a:gd name="T33" fmla="*/ 88 h 145"/>
                  <a:gd name="T34" fmla="*/ 207 w 234"/>
                  <a:gd name="T35" fmla="*/ 103 h 145"/>
                  <a:gd name="T36" fmla="*/ 215 w 234"/>
                  <a:gd name="T37" fmla="*/ 114 h 145"/>
                  <a:gd name="T38" fmla="*/ 216 w 234"/>
                  <a:gd name="T39" fmla="*/ 123 h 145"/>
                  <a:gd name="T40" fmla="*/ 217 w 234"/>
                  <a:gd name="T41" fmla="*/ 125 h 145"/>
                  <a:gd name="T42" fmla="*/ 231 w 234"/>
                  <a:gd name="T43" fmla="*/ 133 h 145"/>
                  <a:gd name="T44" fmla="*/ 232 w 234"/>
                  <a:gd name="T45" fmla="*/ 144 h 145"/>
                  <a:gd name="T46" fmla="*/ 225 w 234"/>
                  <a:gd name="T47" fmla="*/ 138 h 145"/>
                  <a:gd name="T48" fmla="*/ 209 w 234"/>
                  <a:gd name="T49" fmla="*/ 135 h 145"/>
                  <a:gd name="T50" fmla="*/ 196 w 234"/>
                  <a:gd name="T51" fmla="*/ 123 h 145"/>
                  <a:gd name="T52" fmla="*/ 192 w 234"/>
                  <a:gd name="T53" fmla="*/ 117 h 145"/>
                  <a:gd name="T54" fmla="*/ 178 w 234"/>
                  <a:gd name="T55" fmla="*/ 106 h 145"/>
                  <a:gd name="T56" fmla="*/ 172 w 234"/>
                  <a:gd name="T57" fmla="*/ 102 h 145"/>
                  <a:gd name="T58" fmla="*/ 158 w 234"/>
                  <a:gd name="T59" fmla="*/ 105 h 145"/>
                  <a:gd name="T60" fmla="*/ 149 w 234"/>
                  <a:gd name="T61" fmla="*/ 114 h 145"/>
                  <a:gd name="T62" fmla="*/ 149 w 234"/>
                  <a:gd name="T63" fmla="*/ 118 h 145"/>
                  <a:gd name="T64" fmla="*/ 146 w 234"/>
                  <a:gd name="T65" fmla="*/ 124 h 145"/>
                  <a:gd name="T66" fmla="*/ 133 w 234"/>
                  <a:gd name="T67" fmla="*/ 125 h 145"/>
                  <a:gd name="T68" fmla="*/ 122 w 234"/>
                  <a:gd name="T69" fmla="*/ 120 h 145"/>
                  <a:gd name="T70" fmla="*/ 114 w 234"/>
                  <a:gd name="T71" fmla="*/ 112 h 145"/>
                  <a:gd name="T72" fmla="*/ 97 w 234"/>
                  <a:gd name="T73" fmla="*/ 109 h 145"/>
                  <a:gd name="T74" fmla="*/ 84 w 234"/>
                  <a:gd name="T75" fmla="*/ 109 h 145"/>
                  <a:gd name="T76" fmla="*/ 90 w 234"/>
                  <a:gd name="T77" fmla="*/ 102 h 145"/>
                  <a:gd name="T78" fmla="*/ 90 w 234"/>
                  <a:gd name="T79" fmla="*/ 85 h 145"/>
                  <a:gd name="T80" fmla="*/ 77 w 234"/>
                  <a:gd name="T81" fmla="*/ 70 h 145"/>
                  <a:gd name="T82" fmla="*/ 57 w 234"/>
                  <a:gd name="T83" fmla="*/ 56 h 145"/>
                  <a:gd name="T84" fmla="*/ 40 w 234"/>
                  <a:gd name="T85" fmla="*/ 48 h 145"/>
                  <a:gd name="T86" fmla="*/ 35 w 234"/>
                  <a:gd name="T87" fmla="*/ 48 h 145"/>
                  <a:gd name="T88" fmla="*/ 24 w 234"/>
                  <a:gd name="T89" fmla="*/ 56 h 145"/>
                  <a:gd name="T90" fmla="*/ 19 w 234"/>
                  <a:gd name="T91" fmla="*/ 44 h 145"/>
                  <a:gd name="T92" fmla="*/ 13 w 234"/>
                  <a:gd name="T93" fmla="*/ 38 h 145"/>
                  <a:gd name="T94" fmla="*/ 10 w 234"/>
                  <a:gd name="T95" fmla="*/ 35 h 145"/>
                  <a:gd name="T96" fmla="*/ 24 w 234"/>
                  <a:gd name="T97" fmla="*/ 33 h 145"/>
                  <a:gd name="T98" fmla="*/ 20 w 234"/>
                  <a:gd name="T99" fmla="*/ 25 h 145"/>
                  <a:gd name="T100" fmla="*/ 4 w 234"/>
                  <a:gd name="T101" fmla="*/ 21 h 145"/>
                  <a:gd name="T102" fmla="*/ 0 w 234"/>
                  <a:gd name="T103" fmla="*/ 10 h 145"/>
                  <a:gd name="T104" fmla="*/ 10 w 234"/>
                  <a:gd name="T105" fmla="*/ 3 h 145"/>
                  <a:gd name="T106" fmla="*/ 24 w 234"/>
                  <a:gd name="T107" fmla="*/ 0 h 145"/>
                  <a:gd name="T108" fmla="*/ 34 w 234"/>
                  <a:gd name="T109" fmla="*/ 9 h 14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34"/>
                  <a:gd name="T166" fmla="*/ 0 h 145"/>
                  <a:gd name="T167" fmla="*/ 234 w 234"/>
                  <a:gd name="T168" fmla="*/ 145 h 14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34" h="145">
                    <a:moveTo>
                      <a:pt x="35" y="10"/>
                    </a:moveTo>
                    <a:lnTo>
                      <a:pt x="38" y="19"/>
                    </a:lnTo>
                    <a:lnTo>
                      <a:pt x="40" y="26"/>
                    </a:lnTo>
                    <a:lnTo>
                      <a:pt x="39" y="31"/>
                    </a:lnTo>
                    <a:lnTo>
                      <a:pt x="44" y="32"/>
                    </a:lnTo>
                    <a:lnTo>
                      <a:pt x="49" y="33"/>
                    </a:lnTo>
                    <a:lnTo>
                      <a:pt x="50" y="37"/>
                    </a:lnTo>
                    <a:lnTo>
                      <a:pt x="52" y="42"/>
                    </a:lnTo>
                    <a:lnTo>
                      <a:pt x="57" y="41"/>
                    </a:lnTo>
                    <a:lnTo>
                      <a:pt x="63" y="37"/>
                    </a:lnTo>
                    <a:lnTo>
                      <a:pt x="65" y="32"/>
                    </a:lnTo>
                    <a:lnTo>
                      <a:pt x="67" y="27"/>
                    </a:lnTo>
                    <a:lnTo>
                      <a:pt x="72" y="27"/>
                    </a:lnTo>
                    <a:lnTo>
                      <a:pt x="79" y="28"/>
                    </a:lnTo>
                    <a:lnTo>
                      <a:pt x="83" y="24"/>
                    </a:lnTo>
                    <a:lnTo>
                      <a:pt x="87" y="20"/>
                    </a:lnTo>
                    <a:lnTo>
                      <a:pt x="95" y="20"/>
                    </a:lnTo>
                    <a:lnTo>
                      <a:pt x="102" y="21"/>
                    </a:lnTo>
                    <a:lnTo>
                      <a:pt x="109" y="26"/>
                    </a:lnTo>
                    <a:lnTo>
                      <a:pt x="117" y="30"/>
                    </a:lnTo>
                    <a:lnTo>
                      <a:pt x="118" y="31"/>
                    </a:lnTo>
                    <a:lnTo>
                      <a:pt x="121" y="29"/>
                    </a:lnTo>
                    <a:lnTo>
                      <a:pt x="129" y="30"/>
                    </a:lnTo>
                    <a:lnTo>
                      <a:pt x="137" y="35"/>
                    </a:lnTo>
                    <a:lnTo>
                      <a:pt x="146" y="39"/>
                    </a:lnTo>
                    <a:lnTo>
                      <a:pt x="159" y="43"/>
                    </a:lnTo>
                    <a:lnTo>
                      <a:pt x="168" y="48"/>
                    </a:lnTo>
                    <a:lnTo>
                      <a:pt x="176" y="51"/>
                    </a:lnTo>
                    <a:lnTo>
                      <a:pt x="180" y="56"/>
                    </a:lnTo>
                    <a:lnTo>
                      <a:pt x="180" y="63"/>
                    </a:lnTo>
                    <a:lnTo>
                      <a:pt x="185" y="70"/>
                    </a:lnTo>
                    <a:lnTo>
                      <a:pt x="197" y="75"/>
                    </a:lnTo>
                    <a:lnTo>
                      <a:pt x="204" y="81"/>
                    </a:lnTo>
                    <a:lnTo>
                      <a:pt x="206" y="88"/>
                    </a:lnTo>
                    <a:lnTo>
                      <a:pt x="206" y="96"/>
                    </a:lnTo>
                    <a:lnTo>
                      <a:pt x="207" y="103"/>
                    </a:lnTo>
                    <a:lnTo>
                      <a:pt x="211" y="108"/>
                    </a:lnTo>
                    <a:lnTo>
                      <a:pt x="215" y="114"/>
                    </a:lnTo>
                    <a:lnTo>
                      <a:pt x="216" y="120"/>
                    </a:lnTo>
                    <a:lnTo>
                      <a:pt x="216" y="123"/>
                    </a:lnTo>
                    <a:lnTo>
                      <a:pt x="215" y="124"/>
                    </a:lnTo>
                    <a:lnTo>
                      <a:pt x="217" y="125"/>
                    </a:lnTo>
                    <a:lnTo>
                      <a:pt x="222" y="129"/>
                    </a:lnTo>
                    <a:lnTo>
                      <a:pt x="231" y="133"/>
                    </a:lnTo>
                    <a:lnTo>
                      <a:pt x="233" y="138"/>
                    </a:lnTo>
                    <a:lnTo>
                      <a:pt x="232" y="144"/>
                    </a:lnTo>
                    <a:lnTo>
                      <a:pt x="228" y="143"/>
                    </a:lnTo>
                    <a:lnTo>
                      <a:pt x="225" y="138"/>
                    </a:lnTo>
                    <a:lnTo>
                      <a:pt x="218" y="136"/>
                    </a:lnTo>
                    <a:lnTo>
                      <a:pt x="209" y="135"/>
                    </a:lnTo>
                    <a:lnTo>
                      <a:pt x="200" y="127"/>
                    </a:lnTo>
                    <a:lnTo>
                      <a:pt x="196" y="123"/>
                    </a:lnTo>
                    <a:lnTo>
                      <a:pt x="195" y="120"/>
                    </a:lnTo>
                    <a:lnTo>
                      <a:pt x="192" y="117"/>
                    </a:lnTo>
                    <a:lnTo>
                      <a:pt x="185" y="112"/>
                    </a:lnTo>
                    <a:lnTo>
                      <a:pt x="178" y="106"/>
                    </a:lnTo>
                    <a:lnTo>
                      <a:pt x="175" y="103"/>
                    </a:lnTo>
                    <a:lnTo>
                      <a:pt x="172" y="102"/>
                    </a:lnTo>
                    <a:lnTo>
                      <a:pt x="167" y="102"/>
                    </a:lnTo>
                    <a:lnTo>
                      <a:pt x="158" y="105"/>
                    </a:lnTo>
                    <a:lnTo>
                      <a:pt x="154" y="110"/>
                    </a:lnTo>
                    <a:lnTo>
                      <a:pt x="149" y="114"/>
                    </a:lnTo>
                    <a:lnTo>
                      <a:pt x="146" y="113"/>
                    </a:lnTo>
                    <a:lnTo>
                      <a:pt x="149" y="118"/>
                    </a:lnTo>
                    <a:lnTo>
                      <a:pt x="149" y="120"/>
                    </a:lnTo>
                    <a:lnTo>
                      <a:pt x="146" y="124"/>
                    </a:lnTo>
                    <a:lnTo>
                      <a:pt x="140" y="125"/>
                    </a:lnTo>
                    <a:lnTo>
                      <a:pt x="133" y="125"/>
                    </a:lnTo>
                    <a:lnTo>
                      <a:pt x="126" y="124"/>
                    </a:lnTo>
                    <a:lnTo>
                      <a:pt x="122" y="120"/>
                    </a:lnTo>
                    <a:lnTo>
                      <a:pt x="121" y="115"/>
                    </a:lnTo>
                    <a:lnTo>
                      <a:pt x="114" y="112"/>
                    </a:lnTo>
                    <a:lnTo>
                      <a:pt x="105" y="109"/>
                    </a:lnTo>
                    <a:lnTo>
                      <a:pt x="97" y="109"/>
                    </a:lnTo>
                    <a:lnTo>
                      <a:pt x="88" y="110"/>
                    </a:lnTo>
                    <a:lnTo>
                      <a:pt x="84" y="109"/>
                    </a:lnTo>
                    <a:lnTo>
                      <a:pt x="90" y="103"/>
                    </a:lnTo>
                    <a:lnTo>
                      <a:pt x="90" y="102"/>
                    </a:lnTo>
                    <a:lnTo>
                      <a:pt x="91" y="96"/>
                    </a:lnTo>
                    <a:lnTo>
                      <a:pt x="90" y="85"/>
                    </a:lnTo>
                    <a:lnTo>
                      <a:pt x="83" y="75"/>
                    </a:lnTo>
                    <a:lnTo>
                      <a:pt x="77" y="70"/>
                    </a:lnTo>
                    <a:lnTo>
                      <a:pt x="67" y="62"/>
                    </a:lnTo>
                    <a:lnTo>
                      <a:pt x="57" y="56"/>
                    </a:lnTo>
                    <a:lnTo>
                      <a:pt x="48" y="51"/>
                    </a:lnTo>
                    <a:lnTo>
                      <a:pt x="40" y="48"/>
                    </a:lnTo>
                    <a:lnTo>
                      <a:pt x="37" y="46"/>
                    </a:lnTo>
                    <a:lnTo>
                      <a:pt x="35" y="48"/>
                    </a:lnTo>
                    <a:lnTo>
                      <a:pt x="30" y="52"/>
                    </a:lnTo>
                    <a:lnTo>
                      <a:pt x="24" y="56"/>
                    </a:lnTo>
                    <a:lnTo>
                      <a:pt x="21" y="52"/>
                    </a:lnTo>
                    <a:lnTo>
                      <a:pt x="19" y="44"/>
                    </a:lnTo>
                    <a:lnTo>
                      <a:pt x="16" y="40"/>
                    </a:lnTo>
                    <a:lnTo>
                      <a:pt x="13" y="38"/>
                    </a:lnTo>
                    <a:lnTo>
                      <a:pt x="10" y="36"/>
                    </a:lnTo>
                    <a:lnTo>
                      <a:pt x="10" y="35"/>
                    </a:lnTo>
                    <a:lnTo>
                      <a:pt x="14" y="34"/>
                    </a:lnTo>
                    <a:lnTo>
                      <a:pt x="24" y="33"/>
                    </a:lnTo>
                    <a:lnTo>
                      <a:pt x="25" y="29"/>
                    </a:lnTo>
                    <a:lnTo>
                      <a:pt x="20" y="25"/>
                    </a:lnTo>
                    <a:lnTo>
                      <a:pt x="12" y="23"/>
                    </a:lnTo>
                    <a:lnTo>
                      <a:pt x="4" y="21"/>
                    </a:lnTo>
                    <a:lnTo>
                      <a:pt x="1" y="16"/>
                    </a:lnTo>
                    <a:lnTo>
                      <a:pt x="0" y="10"/>
                    </a:lnTo>
                    <a:lnTo>
                      <a:pt x="4" y="7"/>
                    </a:lnTo>
                    <a:lnTo>
                      <a:pt x="10" y="3"/>
                    </a:lnTo>
                    <a:lnTo>
                      <a:pt x="16" y="1"/>
                    </a:lnTo>
                    <a:lnTo>
                      <a:pt x="24" y="0"/>
                    </a:lnTo>
                    <a:lnTo>
                      <a:pt x="29" y="3"/>
                    </a:lnTo>
                    <a:lnTo>
                      <a:pt x="34" y="9"/>
                    </a:lnTo>
                    <a:lnTo>
                      <a:pt x="35" y="1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4" name="Freeform 54"/>
              <p:cNvSpPr>
                <a:spLocks/>
              </p:cNvSpPr>
              <p:nvPr/>
            </p:nvSpPr>
            <p:spPr bwMode="auto">
              <a:xfrm>
                <a:off x="4955" y="2625"/>
                <a:ext cx="18" cy="5"/>
              </a:xfrm>
              <a:custGeom>
                <a:avLst/>
                <a:gdLst>
                  <a:gd name="T0" fmla="*/ 8 w 18"/>
                  <a:gd name="T1" fmla="*/ 4 h 5"/>
                  <a:gd name="T2" fmla="*/ 14 w 18"/>
                  <a:gd name="T3" fmla="*/ 3 h 5"/>
                  <a:gd name="T4" fmla="*/ 17 w 18"/>
                  <a:gd name="T5" fmla="*/ 2 h 5"/>
                  <a:gd name="T6" fmla="*/ 14 w 18"/>
                  <a:gd name="T7" fmla="*/ 0 h 5"/>
                  <a:gd name="T8" fmla="*/ 8 w 18"/>
                  <a:gd name="T9" fmla="*/ 0 h 5"/>
                  <a:gd name="T10" fmla="*/ 3 w 18"/>
                  <a:gd name="T11" fmla="*/ 0 h 5"/>
                  <a:gd name="T12" fmla="*/ 0 w 18"/>
                  <a:gd name="T13" fmla="*/ 2 h 5"/>
                  <a:gd name="T14" fmla="*/ 3 w 18"/>
                  <a:gd name="T15" fmla="*/ 3 h 5"/>
                  <a:gd name="T16" fmla="*/ 8 w 18"/>
                  <a:gd name="T17" fmla="*/ 4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5"/>
                  <a:gd name="T29" fmla="*/ 18 w 18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5">
                    <a:moveTo>
                      <a:pt x="8" y="4"/>
                    </a:moveTo>
                    <a:lnTo>
                      <a:pt x="14" y="3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3"/>
                    </a:lnTo>
                    <a:lnTo>
                      <a:pt x="8" y="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5" name="Freeform 55"/>
              <p:cNvSpPr>
                <a:spLocks/>
              </p:cNvSpPr>
              <p:nvPr/>
            </p:nvSpPr>
            <p:spPr bwMode="auto">
              <a:xfrm>
                <a:off x="4955" y="2607"/>
                <a:ext cx="8" cy="11"/>
              </a:xfrm>
              <a:custGeom>
                <a:avLst/>
                <a:gdLst>
                  <a:gd name="T0" fmla="*/ 3 w 8"/>
                  <a:gd name="T1" fmla="*/ 10 h 11"/>
                  <a:gd name="T2" fmla="*/ 6 w 8"/>
                  <a:gd name="T3" fmla="*/ 8 h 11"/>
                  <a:gd name="T4" fmla="*/ 7 w 8"/>
                  <a:gd name="T5" fmla="*/ 5 h 11"/>
                  <a:gd name="T6" fmla="*/ 6 w 8"/>
                  <a:gd name="T7" fmla="*/ 2 h 11"/>
                  <a:gd name="T8" fmla="*/ 3 w 8"/>
                  <a:gd name="T9" fmla="*/ 0 h 11"/>
                  <a:gd name="T10" fmla="*/ 1 w 8"/>
                  <a:gd name="T11" fmla="*/ 2 h 11"/>
                  <a:gd name="T12" fmla="*/ 0 w 8"/>
                  <a:gd name="T13" fmla="*/ 5 h 11"/>
                  <a:gd name="T14" fmla="*/ 1 w 8"/>
                  <a:gd name="T15" fmla="*/ 8 h 11"/>
                  <a:gd name="T16" fmla="*/ 3 w 8"/>
                  <a:gd name="T17" fmla="*/ 1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1"/>
                  <a:gd name="T29" fmla="*/ 8 w 8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1">
                    <a:moveTo>
                      <a:pt x="3" y="10"/>
                    </a:moveTo>
                    <a:lnTo>
                      <a:pt x="6" y="8"/>
                    </a:lnTo>
                    <a:lnTo>
                      <a:pt x="7" y="5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3" y="1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6" name="Freeform 56"/>
              <p:cNvSpPr>
                <a:spLocks/>
              </p:cNvSpPr>
              <p:nvPr/>
            </p:nvSpPr>
            <p:spPr bwMode="auto">
              <a:xfrm>
                <a:off x="4934" y="2689"/>
                <a:ext cx="11" cy="9"/>
              </a:xfrm>
              <a:custGeom>
                <a:avLst/>
                <a:gdLst>
                  <a:gd name="T0" fmla="*/ 5 w 11"/>
                  <a:gd name="T1" fmla="*/ 8 h 9"/>
                  <a:gd name="T2" fmla="*/ 9 w 11"/>
                  <a:gd name="T3" fmla="*/ 7 h 9"/>
                  <a:gd name="T4" fmla="*/ 10 w 11"/>
                  <a:gd name="T5" fmla="*/ 4 h 9"/>
                  <a:gd name="T6" fmla="*/ 9 w 11"/>
                  <a:gd name="T7" fmla="*/ 1 h 9"/>
                  <a:gd name="T8" fmla="*/ 5 w 11"/>
                  <a:gd name="T9" fmla="*/ 0 h 9"/>
                  <a:gd name="T10" fmla="*/ 2 w 11"/>
                  <a:gd name="T11" fmla="*/ 1 h 9"/>
                  <a:gd name="T12" fmla="*/ 0 w 11"/>
                  <a:gd name="T13" fmla="*/ 4 h 9"/>
                  <a:gd name="T14" fmla="*/ 2 w 11"/>
                  <a:gd name="T15" fmla="*/ 7 h 9"/>
                  <a:gd name="T16" fmla="*/ 5 w 11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9"/>
                  <a:gd name="T29" fmla="*/ 11 w 11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9">
                    <a:moveTo>
                      <a:pt x="5" y="8"/>
                    </a:moveTo>
                    <a:lnTo>
                      <a:pt x="9" y="7"/>
                    </a:lnTo>
                    <a:lnTo>
                      <a:pt x="10" y="4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5" y="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7" name="Freeform 57"/>
              <p:cNvSpPr>
                <a:spLocks/>
              </p:cNvSpPr>
              <p:nvPr/>
            </p:nvSpPr>
            <p:spPr bwMode="auto">
              <a:xfrm>
                <a:off x="4933" y="2678"/>
                <a:ext cx="11" cy="7"/>
              </a:xfrm>
              <a:custGeom>
                <a:avLst/>
                <a:gdLst>
                  <a:gd name="T0" fmla="*/ 5 w 11"/>
                  <a:gd name="T1" fmla="*/ 6 h 7"/>
                  <a:gd name="T2" fmla="*/ 9 w 11"/>
                  <a:gd name="T3" fmla="*/ 5 h 7"/>
                  <a:gd name="T4" fmla="*/ 10 w 11"/>
                  <a:gd name="T5" fmla="*/ 3 h 7"/>
                  <a:gd name="T6" fmla="*/ 9 w 11"/>
                  <a:gd name="T7" fmla="*/ 1 h 7"/>
                  <a:gd name="T8" fmla="*/ 5 w 11"/>
                  <a:gd name="T9" fmla="*/ 0 h 7"/>
                  <a:gd name="T10" fmla="*/ 2 w 11"/>
                  <a:gd name="T11" fmla="*/ 1 h 7"/>
                  <a:gd name="T12" fmla="*/ 0 w 11"/>
                  <a:gd name="T13" fmla="*/ 3 h 7"/>
                  <a:gd name="T14" fmla="*/ 2 w 11"/>
                  <a:gd name="T15" fmla="*/ 5 h 7"/>
                  <a:gd name="T16" fmla="*/ 5 w 11"/>
                  <a:gd name="T17" fmla="*/ 6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7"/>
                  <a:gd name="T29" fmla="*/ 11 w 11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7">
                    <a:moveTo>
                      <a:pt x="5" y="6"/>
                    </a:moveTo>
                    <a:lnTo>
                      <a:pt x="9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5" y="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8" name="Freeform 58"/>
              <p:cNvSpPr>
                <a:spLocks/>
              </p:cNvSpPr>
              <p:nvPr/>
            </p:nvSpPr>
            <p:spPr bwMode="auto">
              <a:xfrm>
                <a:off x="4909" y="2676"/>
                <a:ext cx="19" cy="9"/>
              </a:xfrm>
              <a:custGeom>
                <a:avLst/>
                <a:gdLst>
                  <a:gd name="T0" fmla="*/ 9 w 19"/>
                  <a:gd name="T1" fmla="*/ 8 h 9"/>
                  <a:gd name="T2" fmla="*/ 15 w 19"/>
                  <a:gd name="T3" fmla="*/ 7 h 9"/>
                  <a:gd name="T4" fmla="*/ 18 w 19"/>
                  <a:gd name="T5" fmla="*/ 4 h 9"/>
                  <a:gd name="T6" fmla="*/ 15 w 19"/>
                  <a:gd name="T7" fmla="*/ 1 h 9"/>
                  <a:gd name="T8" fmla="*/ 9 w 19"/>
                  <a:gd name="T9" fmla="*/ 0 h 9"/>
                  <a:gd name="T10" fmla="*/ 3 w 19"/>
                  <a:gd name="T11" fmla="*/ 1 h 9"/>
                  <a:gd name="T12" fmla="*/ 0 w 19"/>
                  <a:gd name="T13" fmla="*/ 4 h 9"/>
                  <a:gd name="T14" fmla="*/ 3 w 19"/>
                  <a:gd name="T15" fmla="*/ 7 h 9"/>
                  <a:gd name="T16" fmla="*/ 9 w 19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9"/>
                  <a:gd name="T29" fmla="*/ 19 w 19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9">
                    <a:moveTo>
                      <a:pt x="9" y="8"/>
                    </a:moveTo>
                    <a:lnTo>
                      <a:pt x="15" y="7"/>
                    </a:lnTo>
                    <a:lnTo>
                      <a:pt x="18" y="4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9" y="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69" name="Freeform 59"/>
              <p:cNvSpPr>
                <a:spLocks/>
              </p:cNvSpPr>
              <p:nvPr/>
            </p:nvSpPr>
            <p:spPr bwMode="auto">
              <a:xfrm>
                <a:off x="4895" y="2706"/>
                <a:ext cx="11" cy="10"/>
              </a:xfrm>
              <a:custGeom>
                <a:avLst/>
                <a:gdLst>
                  <a:gd name="T0" fmla="*/ 5 w 11"/>
                  <a:gd name="T1" fmla="*/ 9 h 10"/>
                  <a:gd name="T2" fmla="*/ 8 w 11"/>
                  <a:gd name="T3" fmla="*/ 7 h 10"/>
                  <a:gd name="T4" fmla="*/ 10 w 11"/>
                  <a:gd name="T5" fmla="*/ 5 h 10"/>
                  <a:gd name="T6" fmla="*/ 8 w 11"/>
                  <a:gd name="T7" fmla="*/ 2 h 10"/>
                  <a:gd name="T8" fmla="*/ 5 w 11"/>
                  <a:gd name="T9" fmla="*/ 0 h 10"/>
                  <a:gd name="T10" fmla="*/ 2 w 11"/>
                  <a:gd name="T11" fmla="*/ 2 h 10"/>
                  <a:gd name="T12" fmla="*/ 0 w 11"/>
                  <a:gd name="T13" fmla="*/ 5 h 10"/>
                  <a:gd name="T14" fmla="*/ 2 w 11"/>
                  <a:gd name="T15" fmla="*/ 7 h 10"/>
                  <a:gd name="T16" fmla="*/ 5 w 11"/>
                  <a:gd name="T17" fmla="*/ 9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0"/>
                  <a:gd name="T29" fmla="*/ 11 w 1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0">
                    <a:moveTo>
                      <a:pt x="5" y="9"/>
                    </a:moveTo>
                    <a:lnTo>
                      <a:pt x="8" y="7"/>
                    </a:lnTo>
                    <a:lnTo>
                      <a:pt x="10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5" y="9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0" name="Freeform 60"/>
              <p:cNvSpPr>
                <a:spLocks/>
              </p:cNvSpPr>
              <p:nvPr/>
            </p:nvSpPr>
            <p:spPr bwMode="auto">
              <a:xfrm>
                <a:off x="4795" y="2722"/>
                <a:ext cx="63" cy="37"/>
              </a:xfrm>
              <a:custGeom>
                <a:avLst/>
                <a:gdLst>
                  <a:gd name="T0" fmla="*/ 0 w 63"/>
                  <a:gd name="T1" fmla="*/ 36 h 37"/>
                  <a:gd name="T2" fmla="*/ 5 w 63"/>
                  <a:gd name="T3" fmla="*/ 23 h 37"/>
                  <a:gd name="T4" fmla="*/ 7 w 63"/>
                  <a:gd name="T5" fmla="*/ 20 h 37"/>
                  <a:gd name="T6" fmla="*/ 14 w 63"/>
                  <a:gd name="T7" fmla="*/ 14 h 37"/>
                  <a:gd name="T8" fmla="*/ 23 w 63"/>
                  <a:gd name="T9" fmla="*/ 8 h 37"/>
                  <a:gd name="T10" fmla="*/ 32 w 63"/>
                  <a:gd name="T11" fmla="*/ 3 h 37"/>
                  <a:gd name="T12" fmla="*/ 40 w 63"/>
                  <a:gd name="T13" fmla="*/ 1 h 37"/>
                  <a:gd name="T14" fmla="*/ 48 w 63"/>
                  <a:gd name="T15" fmla="*/ 2 h 37"/>
                  <a:gd name="T16" fmla="*/ 58 w 63"/>
                  <a:gd name="T17" fmla="*/ 1 h 37"/>
                  <a:gd name="T18" fmla="*/ 62 w 63"/>
                  <a:gd name="T19" fmla="*/ 0 h 37"/>
                  <a:gd name="T20" fmla="*/ 57 w 63"/>
                  <a:gd name="T21" fmla="*/ 4 h 37"/>
                  <a:gd name="T22" fmla="*/ 45 w 63"/>
                  <a:gd name="T23" fmla="*/ 11 h 37"/>
                  <a:gd name="T24" fmla="*/ 36 w 63"/>
                  <a:gd name="T25" fmla="*/ 13 h 37"/>
                  <a:gd name="T26" fmla="*/ 29 w 63"/>
                  <a:gd name="T27" fmla="*/ 14 h 37"/>
                  <a:gd name="T28" fmla="*/ 25 w 63"/>
                  <a:gd name="T29" fmla="*/ 17 h 37"/>
                  <a:gd name="T30" fmla="*/ 22 w 63"/>
                  <a:gd name="T31" fmla="*/ 22 h 37"/>
                  <a:gd name="T32" fmla="*/ 16 w 63"/>
                  <a:gd name="T33" fmla="*/ 26 h 37"/>
                  <a:gd name="T34" fmla="*/ 9 w 63"/>
                  <a:gd name="T35" fmla="*/ 31 h 37"/>
                  <a:gd name="T36" fmla="*/ 3 w 63"/>
                  <a:gd name="T37" fmla="*/ 34 h 37"/>
                  <a:gd name="T38" fmla="*/ 0 w 63"/>
                  <a:gd name="T39" fmla="*/ 36 h 3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3"/>
                  <a:gd name="T61" fmla="*/ 0 h 37"/>
                  <a:gd name="T62" fmla="*/ 63 w 63"/>
                  <a:gd name="T63" fmla="*/ 37 h 3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3" h="37">
                    <a:moveTo>
                      <a:pt x="0" y="36"/>
                    </a:moveTo>
                    <a:lnTo>
                      <a:pt x="5" y="23"/>
                    </a:lnTo>
                    <a:lnTo>
                      <a:pt x="7" y="20"/>
                    </a:lnTo>
                    <a:lnTo>
                      <a:pt x="14" y="14"/>
                    </a:lnTo>
                    <a:lnTo>
                      <a:pt x="23" y="8"/>
                    </a:lnTo>
                    <a:lnTo>
                      <a:pt x="32" y="3"/>
                    </a:lnTo>
                    <a:lnTo>
                      <a:pt x="40" y="1"/>
                    </a:lnTo>
                    <a:lnTo>
                      <a:pt x="48" y="2"/>
                    </a:lnTo>
                    <a:lnTo>
                      <a:pt x="58" y="1"/>
                    </a:lnTo>
                    <a:lnTo>
                      <a:pt x="62" y="0"/>
                    </a:lnTo>
                    <a:lnTo>
                      <a:pt x="57" y="4"/>
                    </a:lnTo>
                    <a:lnTo>
                      <a:pt x="45" y="11"/>
                    </a:lnTo>
                    <a:lnTo>
                      <a:pt x="36" y="13"/>
                    </a:lnTo>
                    <a:lnTo>
                      <a:pt x="29" y="14"/>
                    </a:lnTo>
                    <a:lnTo>
                      <a:pt x="25" y="17"/>
                    </a:lnTo>
                    <a:lnTo>
                      <a:pt x="22" y="22"/>
                    </a:lnTo>
                    <a:lnTo>
                      <a:pt x="16" y="26"/>
                    </a:lnTo>
                    <a:lnTo>
                      <a:pt x="9" y="31"/>
                    </a:lnTo>
                    <a:lnTo>
                      <a:pt x="3" y="34"/>
                    </a:lnTo>
                    <a:lnTo>
                      <a:pt x="0" y="3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1" name="Freeform 61"/>
              <p:cNvSpPr>
                <a:spLocks/>
              </p:cNvSpPr>
              <p:nvPr/>
            </p:nvSpPr>
            <p:spPr bwMode="auto">
              <a:xfrm>
                <a:off x="4824" y="2709"/>
                <a:ext cx="24" cy="6"/>
              </a:xfrm>
              <a:custGeom>
                <a:avLst/>
                <a:gdLst>
                  <a:gd name="T0" fmla="*/ 12 w 24"/>
                  <a:gd name="T1" fmla="*/ 5 h 6"/>
                  <a:gd name="T2" fmla="*/ 20 w 24"/>
                  <a:gd name="T3" fmla="*/ 4 h 6"/>
                  <a:gd name="T4" fmla="*/ 23 w 24"/>
                  <a:gd name="T5" fmla="*/ 3 h 6"/>
                  <a:gd name="T6" fmla="*/ 20 w 24"/>
                  <a:gd name="T7" fmla="*/ 0 h 6"/>
                  <a:gd name="T8" fmla="*/ 12 w 24"/>
                  <a:gd name="T9" fmla="*/ 0 h 6"/>
                  <a:gd name="T10" fmla="*/ 4 w 24"/>
                  <a:gd name="T11" fmla="*/ 0 h 6"/>
                  <a:gd name="T12" fmla="*/ 0 w 24"/>
                  <a:gd name="T13" fmla="*/ 3 h 6"/>
                  <a:gd name="T14" fmla="*/ 4 w 24"/>
                  <a:gd name="T15" fmla="*/ 4 h 6"/>
                  <a:gd name="T16" fmla="*/ 12 w 24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"/>
                  <a:gd name="T29" fmla="*/ 24 w 2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">
                    <a:moveTo>
                      <a:pt x="12" y="5"/>
                    </a:moveTo>
                    <a:lnTo>
                      <a:pt x="20" y="4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4"/>
                    </a:lnTo>
                    <a:lnTo>
                      <a:pt x="12" y="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2" name="Freeform 62"/>
              <p:cNvSpPr>
                <a:spLocks/>
              </p:cNvSpPr>
              <p:nvPr/>
            </p:nvSpPr>
            <p:spPr bwMode="auto">
              <a:xfrm>
                <a:off x="4805" y="2716"/>
                <a:ext cx="21" cy="7"/>
              </a:xfrm>
              <a:custGeom>
                <a:avLst/>
                <a:gdLst>
                  <a:gd name="T0" fmla="*/ 10 w 21"/>
                  <a:gd name="T1" fmla="*/ 6 h 7"/>
                  <a:gd name="T2" fmla="*/ 17 w 21"/>
                  <a:gd name="T3" fmla="*/ 5 h 7"/>
                  <a:gd name="T4" fmla="*/ 20 w 21"/>
                  <a:gd name="T5" fmla="*/ 3 h 7"/>
                  <a:gd name="T6" fmla="*/ 17 w 21"/>
                  <a:gd name="T7" fmla="*/ 1 h 7"/>
                  <a:gd name="T8" fmla="*/ 10 w 21"/>
                  <a:gd name="T9" fmla="*/ 0 h 7"/>
                  <a:gd name="T10" fmla="*/ 2 w 21"/>
                  <a:gd name="T11" fmla="*/ 1 h 7"/>
                  <a:gd name="T12" fmla="*/ 0 w 21"/>
                  <a:gd name="T13" fmla="*/ 3 h 7"/>
                  <a:gd name="T14" fmla="*/ 2 w 21"/>
                  <a:gd name="T15" fmla="*/ 5 h 7"/>
                  <a:gd name="T16" fmla="*/ 10 w 21"/>
                  <a:gd name="T17" fmla="*/ 6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7"/>
                  <a:gd name="T29" fmla="*/ 21 w 21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7">
                    <a:moveTo>
                      <a:pt x="10" y="6"/>
                    </a:moveTo>
                    <a:lnTo>
                      <a:pt x="17" y="5"/>
                    </a:lnTo>
                    <a:lnTo>
                      <a:pt x="20" y="3"/>
                    </a:lnTo>
                    <a:lnTo>
                      <a:pt x="17" y="1"/>
                    </a:lnTo>
                    <a:lnTo>
                      <a:pt x="10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10" y="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3" name="Freeform 63"/>
              <p:cNvSpPr>
                <a:spLocks/>
              </p:cNvSpPr>
              <p:nvPr/>
            </p:nvSpPr>
            <p:spPr bwMode="auto">
              <a:xfrm>
                <a:off x="4786" y="2714"/>
                <a:ext cx="15" cy="6"/>
              </a:xfrm>
              <a:custGeom>
                <a:avLst/>
                <a:gdLst>
                  <a:gd name="T0" fmla="*/ 7 w 15"/>
                  <a:gd name="T1" fmla="*/ 5 h 6"/>
                  <a:gd name="T2" fmla="*/ 12 w 15"/>
                  <a:gd name="T3" fmla="*/ 4 h 6"/>
                  <a:gd name="T4" fmla="*/ 14 w 15"/>
                  <a:gd name="T5" fmla="*/ 2 h 6"/>
                  <a:gd name="T6" fmla="*/ 12 w 15"/>
                  <a:gd name="T7" fmla="*/ 0 h 6"/>
                  <a:gd name="T8" fmla="*/ 7 w 15"/>
                  <a:gd name="T9" fmla="*/ 0 h 6"/>
                  <a:gd name="T10" fmla="*/ 2 w 15"/>
                  <a:gd name="T11" fmla="*/ 0 h 6"/>
                  <a:gd name="T12" fmla="*/ 0 w 15"/>
                  <a:gd name="T13" fmla="*/ 2 h 6"/>
                  <a:gd name="T14" fmla="*/ 2 w 15"/>
                  <a:gd name="T15" fmla="*/ 4 h 6"/>
                  <a:gd name="T16" fmla="*/ 7 w 15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"/>
                  <a:gd name="T29" fmla="*/ 15 w 1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">
                    <a:moveTo>
                      <a:pt x="7" y="5"/>
                    </a:moveTo>
                    <a:lnTo>
                      <a:pt x="12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7" y="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4" name="Freeform 64"/>
              <p:cNvSpPr>
                <a:spLocks/>
              </p:cNvSpPr>
              <p:nvPr/>
            </p:nvSpPr>
            <p:spPr bwMode="auto">
              <a:xfrm>
                <a:off x="4830" y="2649"/>
                <a:ext cx="23" cy="9"/>
              </a:xfrm>
              <a:custGeom>
                <a:avLst/>
                <a:gdLst>
                  <a:gd name="T0" fmla="*/ 11 w 23"/>
                  <a:gd name="T1" fmla="*/ 8 h 9"/>
                  <a:gd name="T2" fmla="*/ 18 w 23"/>
                  <a:gd name="T3" fmla="*/ 7 h 9"/>
                  <a:gd name="T4" fmla="*/ 22 w 23"/>
                  <a:gd name="T5" fmla="*/ 4 h 9"/>
                  <a:gd name="T6" fmla="*/ 18 w 23"/>
                  <a:gd name="T7" fmla="*/ 1 h 9"/>
                  <a:gd name="T8" fmla="*/ 11 w 23"/>
                  <a:gd name="T9" fmla="*/ 0 h 9"/>
                  <a:gd name="T10" fmla="*/ 3 w 23"/>
                  <a:gd name="T11" fmla="*/ 1 h 9"/>
                  <a:gd name="T12" fmla="*/ 0 w 23"/>
                  <a:gd name="T13" fmla="*/ 4 h 9"/>
                  <a:gd name="T14" fmla="*/ 3 w 23"/>
                  <a:gd name="T15" fmla="*/ 7 h 9"/>
                  <a:gd name="T16" fmla="*/ 11 w 23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9"/>
                  <a:gd name="T29" fmla="*/ 23 w 23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9">
                    <a:moveTo>
                      <a:pt x="11" y="8"/>
                    </a:moveTo>
                    <a:lnTo>
                      <a:pt x="18" y="7"/>
                    </a:lnTo>
                    <a:lnTo>
                      <a:pt x="22" y="4"/>
                    </a:lnTo>
                    <a:lnTo>
                      <a:pt x="18" y="1"/>
                    </a:lnTo>
                    <a:lnTo>
                      <a:pt x="11" y="0"/>
                    </a:lnTo>
                    <a:lnTo>
                      <a:pt x="3" y="1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11" y="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5" name="Freeform 65"/>
              <p:cNvSpPr>
                <a:spLocks/>
              </p:cNvSpPr>
              <p:nvPr/>
            </p:nvSpPr>
            <p:spPr bwMode="auto">
              <a:xfrm>
                <a:off x="4856" y="2642"/>
                <a:ext cx="39" cy="16"/>
              </a:xfrm>
              <a:custGeom>
                <a:avLst/>
                <a:gdLst>
                  <a:gd name="T0" fmla="*/ 38 w 39"/>
                  <a:gd name="T1" fmla="*/ 15 h 16"/>
                  <a:gd name="T2" fmla="*/ 35 w 39"/>
                  <a:gd name="T3" fmla="*/ 14 h 16"/>
                  <a:gd name="T4" fmla="*/ 26 w 39"/>
                  <a:gd name="T5" fmla="*/ 11 h 16"/>
                  <a:gd name="T6" fmla="*/ 19 w 39"/>
                  <a:gd name="T7" fmla="*/ 10 h 16"/>
                  <a:gd name="T8" fmla="*/ 12 w 39"/>
                  <a:gd name="T9" fmla="*/ 12 h 16"/>
                  <a:gd name="T10" fmla="*/ 7 w 39"/>
                  <a:gd name="T11" fmla="*/ 14 h 16"/>
                  <a:gd name="T12" fmla="*/ 4 w 39"/>
                  <a:gd name="T13" fmla="*/ 13 h 16"/>
                  <a:gd name="T14" fmla="*/ 0 w 39"/>
                  <a:gd name="T15" fmla="*/ 8 h 16"/>
                  <a:gd name="T16" fmla="*/ 1 w 39"/>
                  <a:gd name="T17" fmla="*/ 3 h 16"/>
                  <a:gd name="T18" fmla="*/ 11 w 39"/>
                  <a:gd name="T19" fmla="*/ 0 h 16"/>
                  <a:gd name="T20" fmla="*/ 22 w 39"/>
                  <a:gd name="T21" fmla="*/ 0 h 16"/>
                  <a:gd name="T22" fmla="*/ 32 w 39"/>
                  <a:gd name="T23" fmla="*/ 2 h 16"/>
                  <a:gd name="T24" fmla="*/ 37 w 39"/>
                  <a:gd name="T25" fmla="*/ 8 h 16"/>
                  <a:gd name="T26" fmla="*/ 38 w 39"/>
                  <a:gd name="T27" fmla="*/ 13 h 16"/>
                  <a:gd name="T28" fmla="*/ 38 w 39"/>
                  <a:gd name="T29" fmla="*/ 15 h 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9"/>
                  <a:gd name="T46" fmla="*/ 0 h 16"/>
                  <a:gd name="T47" fmla="*/ 39 w 39"/>
                  <a:gd name="T48" fmla="*/ 16 h 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9" h="16">
                    <a:moveTo>
                      <a:pt x="38" y="15"/>
                    </a:moveTo>
                    <a:lnTo>
                      <a:pt x="35" y="14"/>
                    </a:lnTo>
                    <a:lnTo>
                      <a:pt x="26" y="11"/>
                    </a:lnTo>
                    <a:lnTo>
                      <a:pt x="19" y="10"/>
                    </a:lnTo>
                    <a:lnTo>
                      <a:pt x="12" y="12"/>
                    </a:lnTo>
                    <a:lnTo>
                      <a:pt x="7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1" y="3"/>
                    </a:lnTo>
                    <a:lnTo>
                      <a:pt x="11" y="0"/>
                    </a:lnTo>
                    <a:lnTo>
                      <a:pt x="22" y="0"/>
                    </a:lnTo>
                    <a:lnTo>
                      <a:pt x="32" y="2"/>
                    </a:lnTo>
                    <a:lnTo>
                      <a:pt x="37" y="8"/>
                    </a:lnTo>
                    <a:lnTo>
                      <a:pt x="38" y="13"/>
                    </a:lnTo>
                    <a:lnTo>
                      <a:pt x="38" y="1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6" name="Freeform 66"/>
              <p:cNvSpPr>
                <a:spLocks/>
              </p:cNvSpPr>
              <p:nvPr/>
            </p:nvSpPr>
            <p:spPr bwMode="auto">
              <a:xfrm>
                <a:off x="4875" y="2622"/>
                <a:ext cx="14" cy="9"/>
              </a:xfrm>
              <a:custGeom>
                <a:avLst/>
                <a:gdLst>
                  <a:gd name="T0" fmla="*/ 7 w 14"/>
                  <a:gd name="T1" fmla="*/ 8 h 9"/>
                  <a:gd name="T2" fmla="*/ 11 w 14"/>
                  <a:gd name="T3" fmla="*/ 7 h 9"/>
                  <a:gd name="T4" fmla="*/ 13 w 14"/>
                  <a:gd name="T5" fmla="*/ 4 h 9"/>
                  <a:gd name="T6" fmla="*/ 11 w 14"/>
                  <a:gd name="T7" fmla="*/ 1 h 9"/>
                  <a:gd name="T8" fmla="*/ 7 w 14"/>
                  <a:gd name="T9" fmla="*/ 0 h 9"/>
                  <a:gd name="T10" fmla="*/ 2 w 14"/>
                  <a:gd name="T11" fmla="*/ 1 h 9"/>
                  <a:gd name="T12" fmla="*/ 0 w 14"/>
                  <a:gd name="T13" fmla="*/ 4 h 9"/>
                  <a:gd name="T14" fmla="*/ 2 w 14"/>
                  <a:gd name="T15" fmla="*/ 7 h 9"/>
                  <a:gd name="T16" fmla="*/ 7 w 14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9"/>
                  <a:gd name="T29" fmla="*/ 14 w 14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9">
                    <a:moveTo>
                      <a:pt x="7" y="8"/>
                    </a:moveTo>
                    <a:lnTo>
                      <a:pt x="11" y="7"/>
                    </a:lnTo>
                    <a:lnTo>
                      <a:pt x="13" y="4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7" y="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7" name="Freeform 67"/>
              <p:cNvSpPr>
                <a:spLocks/>
              </p:cNvSpPr>
              <p:nvPr/>
            </p:nvSpPr>
            <p:spPr bwMode="auto">
              <a:xfrm>
                <a:off x="4848" y="2617"/>
                <a:ext cx="12" cy="9"/>
              </a:xfrm>
              <a:custGeom>
                <a:avLst/>
                <a:gdLst>
                  <a:gd name="T0" fmla="*/ 5 w 12"/>
                  <a:gd name="T1" fmla="*/ 8 h 9"/>
                  <a:gd name="T2" fmla="*/ 9 w 12"/>
                  <a:gd name="T3" fmla="*/ 7 h 9"/>
                  <a:gd name="T4" fmla="*/ 11 w 12"/>
                  <a:gd name="T5" fmla="*/ 4 h 9"/>
                  <a:gd name="T6" fmla="*/ 9 w 12"/>
                  <a:gd name="T7" fmla="*/ 2 h 9"/>
                  <a:gd name="T8" fmla="*/ 5 w 12"/>
                  <a:gd name="T9" fmla="*/ 0 h 9"/>
                  <a:gd name="T10" fmla="*/ 2 w 12"/>
                  <a:gd name="T11" fmla="*/ 2 h 9"/>
                  <a:gd name="T12" fmla="*/ 0 w 12"/>
                  <a:gd name="T13" fmla="*/ 4 h 9"/>
                  <a:gd name="T14" fmla="*/ 2 w 12"/>
                  <a:gd name="T15" fmla="*/ 7 h 9"/>
                  <a:gd name="T16" fmla="*/ 5 w 12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9"/>
                  <a:gd name="T29" fmla="*/ 12 w 12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9">
                    <a:moveTo>
                      <a:pt x="5" y="8"/>
                    </a:moveTo>
                    <a:lnTo>
                      <a:pt x="9" y="7"/>
                    </a:lnTo>
                    <a:lnTo>
                      <a:pt x="11" y="4"/>
                    </a:ln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5" y="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8" name="Freeform 68"/>
              <p:cNvSpPr>
                <a:spLocks/>
              </p:cNvSpPr>
              <p:nvPr/>
            </p:nvSpPr>
            <p:spPr bwMode="auto">
              <a:xfrm>
                <a:off x="4813" y="2625"/>
                <a:ext cx="27" cy="5"/>
              </a:xfrm>
              <a:custGeom>
                <a:avLst/>
                <a:gdLst>
                  <a:gd name="T0" fmla="*/ 13 w 27"/>
                  <a:gd name="T1" fmla="*/ 4 h 5"/>
                  <a:gd name="T2" fmla="*/ 22 w 27"/>
                  <a:gd name="T3" fmla="*/ 3 h 5"/>
                  <a:gd name="T4" fmla="*/ 26 w 27"/>
                  <a:gd name="T5" fmla="*/ 2 h 5"/>
                  <a:gd name="T6" fmla="*/ 22 w 27"/>
                  <a:gd name="T7" fmla="*/ 0 h 5"/>
                  <a:gd name="T8" fmla="*/ 13 w 27"/>
                  <a:gd name="T9" fmla="*/ 0 h 5"/>
                  <a:gd name="T10" fmla="*/ 4 w 27"/>
                  <a:gd name="T11" fmla="*/ 0 h 5"/>
                  <a:gd name="T12" fmla="*/ 0 w 27"/>
                  <a:gd name="T13" fmla="*/ 2 h 5"/>
                  <a:gd name="T14" fmla="*/ 4 w 27"/>
                  <a:gd name="T15" fmla="*/ 3 h 5"/>
                  <a:gd name="T16" fmla="*/ 13 w 27"/>
                  <a:gd name="T17" fmla="*/ 4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5"/>
                  <a:gd name="T29" fmla="*/ 27 w 27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5">
                    <a:moveTo>
                      <a:pt x="13" y="4"/>
                    </a:moveTo>
                    <a:lnTo>
                      <a:pt x="22" y="3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3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4" y="3"/>
                    </a:lnTo>
                    <a:lnTo>
                      <a:pt x="13" y="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79" name="Freeform 69"/>
              <p:cNvSpPr>
                <a:spLocks/>
              </p:cNvSpPr>
              <p:nvPr/>
            </p:nvSpPr>
            <p:spPr bwMode="auto">
              <a:xfrm>
                <a:off x="4851" y="2572"/>
                <a:ext cx="22" cy="29"/>
              </a:xfrm>
              <a:custGeom>
                <a:avLst/>
                <a:gdLst>
                  <a:gd name="T0" fmla="*/ 19 w 22"/>
                  <a:gd name="T1" fmla="*/ 28 h 29"/>
                  <a:gd name="T2" fmla="*/ 13 w 22"/>
                  <a:gd name="T3" fmla="*/ 28 h 29"/>
                  <a:gd name="T4" fmla="*/ 4 w 22"/>
                  <a:gd name="T5" fmla="*/ 27 h 29"/>
                  <a:gd name="T6" fmla="*/ 0 w 22"/>
                  <a:gd name="T7" fmla="*/ 24 h 29"/>
                  <a:gd name="T8" fmla="*/ 0 w 22"/>
                  <a:gd name="T9" fmla="*/ 17 h 29"/>
                  <a:gd name="T10" fmla="*/ 3 w 22"/>
                  <a:gd name="T11" fmla="*/ 6 h 29"/>
                  <a:gd name="T12" fmla="*/ 6 w 22"/>
                  <a:gd name="T13" fmla="*/ 0 h 29"/>
                  <a:gd name="T14" fmla="*/ 10 w 22"/>
                  <a:gd name="T15" fmla="*/ 10 h 29"/>
                  <a:gd name="T16" fmla="*/ 21 w 22"/>
                  <a:gd name="T17" fmla="*/ 9 h 29"/>
                  <a:gd name="T18" fmla="*/ 19 w 22"/>
                  <a:gd name="T19" fmla="*/ 14 h 29"/>
                  <a:gd name="T20" fmla="*/ 19 w 22"/>
                  <a:gd name="T21" fmla="*/ 20 h 29"/>
                  <a:gd name="T22" fmla="*/ 19 w 22"/>
                  <a:gd name="T23" fmla="*/ 25 h 29"/>
                  <a:gd name="T24" fmla="*/ 19 w 22"/>
                  <a:gd name="T25" fmla="*/ 28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29"/>
                  <a:gd name="T41" fmla="*/ 22 w 22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29">
                    <a:moveTo>
                      <a:pt x="19" y="28"/>
                    </a:moveTo>
                    <a:lnTo>
                      <a:pt x="13" y="28"/>
                    </a:lnTo>
                    <a:lnTo>
                      <a:pt x="4" y="27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3" y="6"/>
                    </a:lnTo>
                    <a:lnTo>
                      <a:pt x="6" y="0"/>
                    </a:lnTo>
                    <a:lnTo>
                      <a:pt x="10" y="10"/>
                    </a:lnTo>
                    <a:lnTo>
                      <a:pt x="21" y="9"/>
                    </a:lnTo>
                    <a:lnTo>
                      <a:pt x="19" y="14"/>
                    </a:lnTo>
                    <a:lnTo>
                      <a:pt x="19" y="20"/>
                    </a:lnTo>
                    <a:lnTo>
                      <a:pt x="19" y="25"/>
                    </a:lnTo>
                    <a:lnTo>
                      <a:pt x="19" y="2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" name="Freeform 70"/>
              <p:cNvSpPr>
                <a:spLocks/>
              </p:cNvSpPr>
              <p:nvPr/>
            </p:nvSpPr>
            <p:spPr bwMode="auto">
              <a:xfrm>
                <a:off x="4864" y="2563"/>
                <a:ext cx="9" cy="11"/>
              </a:xfrm>
              <a:custGeom>
                <a:avLst/>
                <a:gdLst>
                  <a:gd name="T0" fmla="*/ 4 w 9"/>
                  <a:gd name="T1" fmla="*/ 10 h 11"/>
                  <a:gd name="T2" fmla="*/ 7 w 9"/>
                  <a:gd name="T3" fmla="*/ 9 h 11"/>
                  <a:gd name="T4" fmla="*/ 8 w 9"/>
                  <a:gd name="T5" fmla="*/ 5 h 11"/>
                  <a:gd name="T6" fmla="*/ 7 w 9"/>
                  <a:gd name="T7" fmla="*/ 2 h 11"/>
                  <a:gd name="T8" fmla="*/ 4 w 9"/>
                  <a:gd name="T9" fmla="*/ 0 h 11"/>
                  <a:gd name="T10" fmla="*/ 1 w 9"/>
                  <a:gd name="T11" fmla="*/ 2 h 11"/>
                  <a:gd name="T12" fmla="*/ 0 w 9"/>
                  <a:gd name="T13" fmla="*/ 5 h 11"/>
                  <a:gd name="T14" fmla="*/ 1 w 9"/>
                  <a:gd name="T15" fmla="*/ 9 h 11"/>
                  <a:gd name="T16" fmla="*/ 4 w 9"/>
                  <a:gd name="T17" fmla="*/ 1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11"/>
                  <a:gd name="T29" fmla="*/ 9 w 9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11">
                    <a:moveTo>
                      <a:pt x="4" y="10"/>
                    </a:moveTo>
                    <a:lnTo>
                      <a:pt x="7" y="9"/>
                    </a:lnTo>
                    <a:lnTo>
                      <a:pt x="8" y="5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4" y="1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1" name="Freeform 71"/>
              <p:cNvSpPr>
                <a:spLocks/>
              </p:cNvSpPr>
              <p:nvPr/>
            </p:nvSpPr>
            <p:spPr bwMode="auto">
              <a:xfrm>
                <a:off x="4848" y="2608"/>
                <a:ext cx="15" cy="6"/>
              </a:xfrm>
              <a:custGeom>
                <a:avLst/>
                <a:gdLst>
                  <a:gd name="T0" fmla="*/ 7 w 15"/>
                  <a:gd name="T1" fmla="*/ 5 h 6"/>
                  <a:gd name="T2" fmla="*/ 12 w 15"/>
                  <a:gd name="T3" fmla="*/ 5 h 6"/>
                  <a:gd name="T4" fmla="*/ 14 w 15"/>
                  <a:gd name="T5" fmla="*/ 3 h 6"/>
                  <a:gd name="T6" fmla="*/ 12 w 15"/>
                  <a:gd name="T7" fmla="*/ 1 h 6"/>
                  <a:gd name="T8" fmla="*/ 7 w 15"/>
                  <a:gd name="T9" fmla="*/ 0 h 6"/>
                  <a:gd name="T10" fmla="*/ 3 w 15"/>
                  <a:gd name="T11" fmla="*/ 1 h 6"/>
                  <a:gd name="T12" fmla="*/ 0 w 15"/>
                  <a:gd name="T13" fmla="*/ 3 h 6"/>
                  <a:gd name="T14" fmla="*/ 3 w 15"/>
                  <a:gd name="T15" fmla="*/ 5 h 6"/>
                  <a:gd name="T16" fmla="*/ 7 w 15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"/>
                  <a:gd name="T29" fmla="*/ 15 w 1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">
                    <a:moveTo>
                      <a:pt x="7" y="5"/>
                    </a:moveTo>
                    <a:lnTo>
                      <a:pt x="12" y="5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3" y="1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7" y="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" name="Freeform 72"/>
              <p:cNvSpPr>
                <a:spLocks/>
              </p:cNvSpPr>
              <p:nvPr/>
            </p:nvSpPr>
            <p:spPr bwMode="auto">
              <a:xfrm>
                <a:off x="4583" y="2689"/>
                <a:ext cx="113" cy="33"/>
              </a:xfrm>
              <a:custGeom>
                <a:avLst/>
                <a:gdLst>
                  <a:gd name="T0" fmla="*/ 4 w 113"/>
                  <a:gd name="T1" fmla="*/ 3 h 33"/>
                  <a:gd name="T2" fmla="*/ 10 w 113"/>
                  <a:gd name="T3" fmla="*/ 0 h 33"/>
                  <a:gd name="T4" fmla="*/ 18 w 113"/>
                  <a:gd name="T5" fmla="*/ 0 h 33"/>
                  <a:gd name="T6" fmla="*/ 25 w 113"/>
                  <a:gd name="T7" fmla="*/ 3 h 33"/>
                  <a:gd name="T8" fmla="*/ 30 w 113"/>
                  <a:gd name="T9" fmla="*/ 7 h 33"/>
                  <a:gd name="T10" fmla="*/ 32 w 113"/>
                  <a:gd name="T11" fmla="*/ 9 h 33"/>
                  <a:gd name="T12" fmla="*/ 33 w 113"/>
                  <a:gd name="T13" fmla="*/ 9 h 33"/>
                  <a:gd name="T14" fmla="*/ 36 w 113"/>
                  <a:gd name="T15" fmla="*/ 9 h 33"/>
                  <a:gd name="T16" fmla="*/ 43 w 113"/>
                  <a:gd name="T17" fmla="*/ 9 h 33"/>
                  <a:gd name="T18" fmla="*/ 55 w 113"/>
                  <a:gd name="T19" fmla="*/ 9 h 33"/>
                  <a:gd name="T20" fmla="*/ 61 w 113"/>
                  <a:gd name="T21" fmla="*/ 6 h 33"/>
                  <a:gd name="T22" fmla="*/ 64 w 113"/>
                  <a:gd name="T23" fmla="*/ 3 h 33"/>
                  <a:gd name="T24" fmla="*/ 70 w 113"/>
                  <a:gd name="T25" fmla="*/ 5 h 33"/>
                  <a:gd name="T26" fmla="*/ 74 w 113"/>
                  <a:gd name="T27" fmla="*/ 7 h 33"/>
                  <a:gd name="T28" fmla="*/ 76 w 113"/>
                  <a:gd name="T29" fmla="*/ 8 h 33"/>
                  <a:gd name="T30" fmla="*/ 79 w 113"/>
                  <a:gd name="T31" fmla="*/ 9 h 33"/>
                  <a:gd name="T32" fmla="*/ 84 w 113"/>
                  <a:gd name="T33" fmla="*/ 10 h 33"/>
                  <a:gd name="T34" fmla="*/ 91 w 113"/>
                  <a:gd name="T35" fmla="*/ 11 h 33"/>
                  <a:gd name="T36" fmla="*/ 97 w 113"/>
                  <a:gd name="T37" fmla="*/ 12 h 33"/>
                  <a:gd name="T38" fmla="*/ 99 w 113"/>
                  <a:gd name="T39" fmla="*/ 13 h 33"/>
                  <a:gd name="T40" fmla="*/ 97 w 113"/>
                  <a:gd name="T41" fmla="*/ 13 h 33"/>
                  <a:gd name="T42" fmla="*/ 91 w 113"/>
                  <a:gd name="T43" fmla="*/ 13 h 33"/>
                  <a:gd name="T44" fmla="*/ 85 w 113"/>
                  <a:gd name="T45" fmla="*/ 13 h 33"/>
                  <a:gd name="T46" fmla="*/ 82 w 113"/>
                  <a:gd name="T47" fmla="*/ 13 h 33"/>
                  <a:gd name="T48" fmla="*/ 83 w 113"/>
                  <a:gd name="T49" fmla="*/ 15 h 33"/>
                  <a:gd name="T50" fmla="*/ 87 w 113"/>
                  <a:gd name="T51" fmla="*/ 18 h 33"/>
                  <a:gd name="T52" fmla="*/ 96 w 113"/>
                  <a:gd name="T53" fmla="*/ 19 h 33"/>
                  <a:gd name="T54" fmla="*/ 100 w 113"/>
                  <a:gd name="T55" fmla="*/ 19 h 33"/>
                  <a:gd name="T56" fmla="*/ 101 w 113"/>
                  <a:gd name="T57" fmla="*/ 20 h 33"/>
                  <a:gd name="T58" fmla="*/ 102 w 113"/>
                  <a:gd name="T59" fmla="*/ 21 h 33"/>
                  <a:gd name="T60" fmla="*/ 103 w 113"/>
                  <a:gd name="T61" fmla="*/ 23 h 33"/>
                  <a:gd name="T62" fmla="*/ 112 w 113"/>
                  <a:gd name="T63" fmla="*/ 26 h 33"/>
                  <a:gd name="T64" fmla="*/ 112 w 113"/>
                  <a:gd name="T65" fmla="*/ 29 h 33"/>
                  <a:gd name="T66" fmla="*/ 111 w 113"/>
                  <a:gd name="T67" fmla="*/ 31 h 33"/>
                  <a:gd name="T68" fmla="*/ 112 w 113"/>
                  <a:gd name="T69" fmla="*/ 32 h 33"/>
                  <a:gd name="T70" fmla="*/ 109 w 113"/>
                  <a:gd name="T71" fmla="*/ 32 h 33"/>
                  <a:gd name="T72" fmla="*/ 101 w 113"/>
                  <a:gd name="T73" fmla="*/ 32 h 33"/>
                  <a:gd name="T74" fmla="*/ 76 w 113"/>
                  <a:gd name="T75" fmla="*/ 30 h 33"/>
                  <a:gd name="T76" fmla="*/ 62 w 113"/>
                  <a:gd name="T77" fmla="*/ 29 h 33"/>
                  <a:gd name="T78" fmla="*/ 55 w 113"/>
                  <a:gd name="T79" fmla="*/ 24 h 33"/>
                  <a:gd name="T80" fmla="*/ 47 w 113"/>
                  <a:gd name="T81" fmla="*/ 21 h 33"/>
                  <a:gd name="T82" fmla="*/ 34 w 113"/>
                  <a:gd name="T83" fmla="*/ 22 h 33"/>
                  <a:gd name="T84" fmla="*/ 21 w 113"/>
                  <a:gd name="T85" fmla="*/ 21 h 33"/>
                  <a:gd name="T86" fmla="*/ 14 w 113"/>
                  <a:gd name="T87" fmla="*/ 18 h 33"/>
                  <a:gd name="T88" fmla="*/ 8 w 113"/>
                  <a:gd name="T89" fmla="*/ 13 h 33"/>
                  <a:gd name="T90" fmla="*/ 3 w 113"/>
                  <a:gd name="T91" fmla="*/ 8 h 33"/>
                  <a:gd name="T92" fmla="*/ 0 w 113"/>
                  <a:gd name="T93" fmla="*/ 5 h 33"/>
                  <a:gd name="T94" fmla="*/ 4 w 113"/>
                  <a:gd name="T95" fmla="*/ 3 h 33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3"/>
                  <a:gd name="T145" fmla="*/ 0 h 33"/>
                  <a:gd name="T146" fmla="*/ 113 w 113"/>
                  <a:gd name="T147" fmla="*/ 33 h 33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3" h="33">
                    <a:moveTo>
                      <a:pt x="4" y="3"/>
                    </a:moveTo>
                    <a:lnTo>
                      <a:pt x="10" y="0"/>
                    </a:lnTo>
                    <a:lnTo>
                      <a:pt x="18" y="0"/>
                    </a:lnTo>
                    <a:lnTo>
                      <a:pt x="25" y="3"/>
                    </a:lnTo>
                    <a:lnTo>
                      <a:pt x="30" y="7"/>
                    </a:lnTo>
                    <a:lnTo>
                      <a:pt x="32" y="9"/>
                    </a:lnTo>
                    <a:lnTo>
                      <a:pt x="33" y="9"/>
                    </a:lnTo>
                    <a:lnTo>
                      <a:pt x="36" y="9"/>
                    </a:lnTo>
                    <a:lnTo>
                      <a:pt x="43" y="9"/>
                    </a:lnTo>
                    <a:lnTo>
                      <a:pt x="55" y="9"/>
                    </a:lnTo>
                    <a:lnTo>
                      <a:pt x="61" y="6"/>
                    </a:lnTo>
                    <a:lnTo>
                      <a:pt x="64" y="3"/>
                    </a:lnTo>
                    <a:lnTo>
                      <a:pt x="70" y="5"/>
                    </a:lnTo>
                    <a:lnTo>
                      <a:pt x="74" y="7"/>
                    </a:lnTo>
                    <a:lnTo>
                      <a:pt x="76" y="8"/>
                    </a:lnTo>
                    <a:lnTo>
                      <a:pt x="79" y="9"/>
                    </a:lnTo>
                    <a:lnTo>
                      <a:pt x="84" y="10"/>
                    </a:lnTo>
                    <a:lnTo>
                      <a:pt x="91" y="11"/>
                    </a:lnTo>
                    <a:lnTo>
                      <a:pt x="97" y="12"/>
                    </a:lnTo>
                    <a:lnTo>
                      <a:pt x="99" y="13"/>
                    </a:lnTo>
                    <a:lnTo>
                      <a:pt x="97" y="13"/>
                    </a:lnTo>
                    <a:lnTo>
                      <a:pt x="91" y="13"/>
                    </a:lnTo>
                    <a:lnTo>
                      <a:pt x="85" y="13"/>
                    </a:lnTo>
                    <a:lnTo>
                      <a:pt x="82" y="13"/>
                    </a:lnTo>
                    <a:lnTo>
                      <a:pt x="83" y="15"/>
                    </a:lnTo>
                    <a:lnTo>
                      <a:pt x="87" y="18"/>
                    </a:lnTo>
                    <a:lnTo>
                      <a:pt x="96" y="19"/>
                    </a:lnTo>
                    <a:lnTo>
                      <a:pt x="100" y="19"/>
                    </a:lnTo>
                    <a:lnTo>
                      <a:pt x="101" y="20"/>
                    </a:lnTo>
                    <a:lnTo>
                      <a:pt x="102" y="21"/>
                    </a:lnTo>
                    <a:lnTo>
                      <a:pt x="103" y="23"/>
                    </a:lnTo>
                    <a:lnTo>
                      <a:pt x="112" y="26"/>
                    </a:lnTo>
                    <a:lnTo>
                      <a:pt x="112" y="29"/>
                    </a:lnTo>
                    <a:lnTo>
                      <a:pt x="111" y="31"/>
                    </a:lnTo>
                    <a:lnTo>
                      <a:pt x="112" y="32"/>
                    </a:lnTo>
                    <a:lnTo>
                      <a:pt x="109" y="32"/>
                    </a:lnTo>
                    <a:lnTo>
                      <a:pt x="101" y="32"/>
                    </a:lnTo>
                    <a:lnTo>
                      <a:pt x="76" y="30"/>
                    </a:lnTo>
                    <a:lnTo>
                      <a:pt x="62" y="29"/>
                    </a:lnTo>
                    <a:lnTo>
                      <a:pt x="55" y="24"/>
                    </a:lnTo>
                    <a:lnTo>
                      <a:pt x="47" y="21"/>
                    </a:lnTo>
                    <a:lnTo>
                      <a:pt x="34" y="22"/>
                    </a:lnTo>
                    <a:lnTo>
                      <a:pt x="21" y="21"/>
                    </a:lnTo>
                    <a:lnTo>
                      <a:pt x="14" y="18"/>
                    </a:lnTo>
                    <a:lnTo>
                      <a:pt x="8" y="13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4" y="3"/>
                    </a:lnTo>
                  </a:path>
                </a:pathLst>
              </a:custGeom>
              <a:solidFill>
                <a:srgbClr val="FDE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3" name="Freeform 73"/>
              <p:cNvSpPr>
                <a:spLocks/>
              </p:cNvSpPr>
              <p:nvPr/>
            </p:nvSpPr>
            <p:spPr bwMode="auto">
              <a:xfrm>
                <a:off x="4583" y="2689"/>
                <a:ext cx="119" cy="39"/>
              </a:xfrm>
              <a:custGeom>
                <a:avLst/>
                <a:gdLst>
                  <a:gd name="T0" fmla="*/ 4 w 119"/>
                  <a:gd name="T1" fmla="*/ 4 h 39"/>
                  <a:gd name="T2" fmla="*/ 11 w 119"/>
                  <a:gd name="T3" fmla="*/ 0 h 39"/>
                  <a:gd name="T4" fmla="*/ 19 w 119"/>
                  <a:gd name="T5" fmla="*/ 0 h 39"/>
                  <a:gd name="T6" fmla="*/ 26 w 119"/>
                  <a:gd name="T7" fmla="*/ 3 h 39"/>
                  <a:gd name="T8" fmla="*/ 32 w 119"/>
                  <a:gd name="T9" fmla="*/ 8 h 39"/>
                  <a:gd name="T10" fmla="*/ 34 w 119"/>
                  <a:gd name="T11" fmla="*/ 11 h 39"/>
                  <a:gd name="T12" fmla="*/ 35 w 119"/>
                  <a:gd name="T13" fmla="*/ 11 h 39"/>
                  <a:gd name="T14" fmla="*/ 38 w 119"/>
                  <a:gd name="T15" fmla="*/ 11 h 39"/>
                  <a:gd name="T16" fmla="*/ 45 w 119"/>
                  <a:gd name="T17" fmla="*/ 11 h 39"/>
                  <a:gd name="T18" fmla="*/ 58 w 119"/>
                  <a:gd name="T19" fmla="*/ 11 h 39"/>
                  <a:gd name="T20" fmla="*/ 64 w 119"/>
                  <a:gd name="T21" fmla="*/ 7 h 39"/>
                  <a:gd name="T22" fmla="*/ 67 w 119"/>
                  <a:gd name="T23" fmla="*/ 4 h 39"/>
                  <a:gd name="T24" fmla="*/ 74 w 119"/>
                  <a:gd name="T25" fmla="*/ 6 h 39"/>
                  <a:gd name="T26" fmla="*/ 78 w 119"/>
                  <a:gd name="T27" fmla="*/ 8 h 39"/>
                  <a:gd name="T28" fmla="*/ 80 w 119"/>
                  <a:gd name="T29" fmla="*/ 9 h 39"/>
                  <a:gd name="T30" fmla="*/ 83 w 119"/>
                  <a:gd name="T31" fmla="*/ 11 h 39"/>
                  <a:gd name="T32" fmla="*/ 88 w 119"/>
                  <a:gd name="T33" fmla="*/ 12 h 39"/>
                  <a:gd name="T34" fmla="*/ 96 w 119"/>
                  <a:gd name="T35" fmla="*/ 13 h 39"/>
                  <a:gd name="T36" fmla="*/ 102 w 119"/>
                  <a:gd name="T37" fmla="*/ 14 h 39"/>
                  <a:gd name="T38" fmla="*/ 104 w 119"/>
                  <a:gd name="T39" fmla="*/ 15 h 39"/>
                  <a:gd name="T40" fmla="*/ 102 w 119"/>
                  <a:gd name="T41" fmla="*/ 16 h 39"/>
                  <a:gd name="T42" fmla="*/ 96 w 119"/>
                  <a:gd name="T43" fmla="*/ 15 h 39"/>
                  <a:gd name="T44" fmla="*/ 90 w 119"/>
                  <a:gd name="T45" fmla="*/ 15 h 39"/>
                  <a:gd name="T46" fmla="*/ 86 w 119"/>
                  <a:gd name="T47" fmla="*/ 16 h 39"/>
                  <a:gd name="T48" fmla="*/ 87 w 119"/>
                  <a:gd name="T49" fmla="*/ 18 h 39"/>
                  <a:gd name="T50" fmla="*/ 92 w 119"/>
                  <a:gd name="T51" fmla="*/ 21 h 39"/>
                  <a:gd name="T52" fmla="*/ 101 w 119"/>
                  <a:gd name="T53" fmla="*/ 23 h 39"/>
                  <a:gd name="T54" fmla="*/ 105 w 119"/>
                  <a:gd name="T55" fmla="*/ 23 h 39"/>
                  <a:gd name="T56" fmla="*/ 106 w 119"/>
                  <a:gd name="T57" fmla="*/ 24 h 39"/>
                  <a:gd name="T58" fmla="*/ 107 w 119"/>
                  <a:gd name="T59" fmla="*/ 25 h 39"/>
                  <a:gd name="T60" fmla="*/ 109 w 119"/>
                  <a:gd name="T61" fmla="*/ 27 h 39"/>
                  <a:gd name="T62" fmla="*/ 118 w 119"/>
                  <a:gd name="T63" fmla="*/ 31 h 39"/>
                  <a:gd name="T64" fmla="*/ 118 w 119"/>
                  <a:gd name="T65" fmla="*/ 35 h 39"/>
                  <a:gd name="T66" fmla="*/ 117 w 119"/>
                  <a:gd name="T67" fmla="*/ 37 h 39"/>
                  <a:gd name="T68" fmla="*/ 118 w 119"/>
                  <a:gd name="T69" fmla="*/ 38 h 39"/>
                  <a:gd name="T70" fmla="*/ 115 w 119"/>
                  <a:gd name="T71" fmla="*/ 38 h 39"/>
                  <a:gd name="T72" fmla="*/ 106 w 119"/>
                  <a:gd name="T73" fmla="*/ 38 h 39"/>
                  <a:gd name="T74" fmla="*/ 80 w 119"/>
                  <a:gd name="T75" fmla="*/ 36 h 39"/>
                  <a:gd name="T76" fmla="*/ 65 w 119"/>
                  <a:gd name="T77" fmla="*/ 34 h 39"/>
                  <a:gd name="T78" fmla="*/ 58 w 119"/>
                  <a:gd name="T79" fmla="*/ 29 h 39"/>
                  <a:gd name="T80" fmla="*/ 49 w 119"/>
                  <a:gd name="T81" fmla="*/ 25 h 39"/>
                  <a:gd name="T82" fmla="*/ 36 w 119"/>
                  <a:gd name="T83" fmla="*/ 26 h 39"/>
                  <a:gd name="T84" fmla="*/ 22 w 119"/>
                  <a:gd name="T85" fmla="*/ 25 h 39"/>
                  <a:gd name="T86" fmla="*/ 15 w 119"/>
                  <a:gd name="T87" fmla="*/ 21 h 39"/>
                  <a:gd name="T88" fmla="*/ 8 w 119"/>
                  <a:gd name="T89" fmla="*/ 15 h 39"/>
                  <a:gd name="T90" fmla="*/ 3 w 119"/>
                  <a:gd name="T91" fmla="*/ 9 h 39"/>
                  <a:gd name="T92" fmla="*/ 0 w 119"/>
                  <a:gd name="T93" fmla="*/ 6 h 3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9"/>
                  <a:gd name="T142" fmla="*/ 0 h 39"/>
                  <a:gd name="T143" fmla="*/ 119 w 119"/>
                  <a:gd name="T144" fmla="*/ 39 h 3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9" h="39">
                    <a:moveTo>
                      <a:pt x="4" y="4"/>
                    </a:moveTo>
                    <a:lnTo>
                      <a:pt x="11" y="0"/>
                    </a:lnTo>
                    <a:lnTo>
                      <a:pt x="19" y="0"/>
                    </a:lnTo>
                    <a:lnTo>
                      <a:pt x="26" y="3"/>
                    </a:lnTo>
                    <a:lnTo>
                      <a:pt x="32" y="8"/>
                    </a:lnTo>
                    <a:lnTo>
                      <a:pt x="34" y="11"/>
                    </a:lnTo>
                    <a:lnTo>
                      <a:pt x="35" y="11"/>
                    </a:lnTo>
                    <a:lnTo>
                      <a:pt x="38" y="11"/>
                    </a:lnTo>
                    <a:lnTo>
                      <a:pt x="45" y="11"/>
                    </a:lnTo>
                    <a:lnTo>
                      <a:pt x="58" y="11"/>
                    </a:lnTo>
                    <a:lnTo>
                      <a:pt x="64" y="7"/>
                    </a:lnTo>
                    <a:lnTo>
                      <a:pt x="67" y="4"/>
                    </a:lnTo>
                    <a:lnTo>
                      <a:pt x="74" y="6"/>
                    </a:lnTo>
                    <a:lnTo>
                      <a:pt x="78" y="8"/>
                    </a:lnTo>
                    <a:lnTo>
                      <a:pt x="80" y="9"/>
                    </a:lnTo>
                    <a:lnTo>
                      <a:pt x="83" y="11"/>
                    </a:lnTo>
                    <a:lnTo>
                      <a:pt x="88" y="12"/>
                    </a:lnTo>
                    <a:lnTo>
                      <a:pt x="96" y="13"/>
                    </a:lnTo>
                    <a:lnTo>
                      <a:pt x="102" y="14"/>
                    </a:lnTo>
                    <a:lnTo>
                      <a:pt x="104" y="15"/>
                    </a:lnTo>
                    <a:lnTo>
                      <a:pt x="102" y="16"/>
                    </a:lnTo>
                    <a:lnTo>
                      <a:pt x="96" y="15"/>
                    </a:lnTo>
                    <a:lnTo>
                      <a:pt x="90" y="15"/>
                    </a:lnTo>
                    <a:lnTo>
                      <a:pt x="86" y="16"/>
                    </a:lnTo>
                    <a:lnTo>
                      <a:pt x="87" y="18"/>
                    </a:lnTo>
                    <a:lnTo>
                      <a:pt x="92" y="21"/>
                    </a:lnTo>
                    <a:lnTo>
                      <a:pt x="101" y="23"/>
                    </a:lnTo>
                    <a:lnTo>
                      <a:pt x="105" y="23"/>
                    </a:lnTo>
                    <a:lnTo>
                      <a:pt x="106" y="24"/>
                    </a:lnTo>
                    <a:lnTo>
                      <a:pt x="107" y="25"/>
                    </a:lnTo>
                    <a:lnTo>
                      <a:pt x="109" y="27"/>
                    </a:lnTo>
                    <a:lnTo>
                      <a:pt x="118" y="31"/>
                    </a:lnTo>
                    <a:lnTo>
                      <a:pt x="118" y="35"/>
                    </a:lnTo>
                    <a:lnTo>
                      <a:pt x="117" y="37"/>
                    </a:lnTo>
                    <a:lnTo>
                      <a:pt x="118" y="38"/>
                    </a:lnTo>
                    <a:lnTo>
                      <a:pt x="115" y="38"/>
                    </a:lnTo>
                    <a:lnTo>
                      <a:pt x="106" y="38"/>
                    </a:lnTo>
                    <a:lnTo>
                      <a:pt x="80" y="36"/>
                    </a:lnTo>
                    <a:lnTo>
                      <a:pt x="65" y="34"/>
                    </a:lnTo>
                    <a:lnTo>
                      <a:pt x="58" y="29"/>
                    </a:lnTo>
                    <a:lnTo>
                      <a:pt x="49" y="25"/>
                    </a:lnTo>
                    <a:lnTo>
                      <a:pt x="36" y="26"/>
                    </a:lnTo>
                    <a:lnTo>
                      <a:pt x="22" y="25"/>
                    </a:lnTo>
                    <a:lnTo>
                      <a:pt x="15" y="21"/>
                    </a:lnTo>
                    <a:lnTo>
                      <a:pt x="8" y="15"/>
                    </a:lnTo>
                    <a:lnTo>
                      <a:pt x="3" y="9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4" name="Freeform 74"/>
              <p:cNvSpPr>
                <a:spLocks/>
              </p:cNvSpPr>
              <p:nvPr/>
            </p:nvSpPr>
            <p:spPr bwMode="auto">
              <a:xfrm>
                <a:off x="4708" y="2720"/>
                <a:ext cx="13" cy="10"/>
              </a:xfrm>
              <a:custGeom>
                <a:avLst/>
                <a:gdLst>
                  <a:gd name="T0" fmla="*/ 4 w 13"/>
                  <a:gd name="T1" fmla="*/ 0 h 10"/>
                  <a:gd name="T2" fmla="*/ 12 w 13"/>
                  <a:gd name="T3" fmla="*/ 4 h 10"/>
                  <a:gd name="T4" fmla="*/ 10 w 13"/>
                  <a:gd name="T5" fmla="*/ 7 h 10"/>
                  <a:gd name="T6" fmla="*/ 3 w 13"/>
                  <a:gd name="T7" fmla="*/ 9 h 10"/>
                  <a:gd name="T8" fmla="*/ 0 w 13"/>
                  <a:gd name="T9" fmla="*/ 7 h 10"/>
                  <a:gd name="T10" fmla="*/ 2 w 13"/>
                  <a:gd name="T11" fmla="*/ 2 h 10"/>
                  <a:gd name="T12" fmla="*/ 4 w 13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"/>
                  <a:gd name="T22" fmla="*/ 0 h 10"/>
                  <a:gd name="T23" fmla="*/ 13 w 13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" h="10">
                    <a:moveTo>
                      <a:pt x="4" y="0"/>
                    </a:moveTo>
                    <a:lnTo>
                      <a:pt x="12" y="4"/>
                    </a:lnTo>
                    <a:lnTo>
                      <a:pt x="10" y="7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5" name="Freeform 75"/>
              <p:cNvSpPr>
                <a:spLocks/>
              </p:cNvSpPr>
              <p:nvPr/>
            </p:nvSpPr>
            <p:spPr bwMode="auto">
              <a:xfrm>
                <a:off x="4728" y="2721"/>
                <a:ext cx="8" cy="10"/>
              </a:xfrm>
              <a:custGeom>
                <a:avLst/>
                <a:gdLst>
                  <a:gd name="T0" fmla="*/ 5 w 8"/>
                  <a:gd name="T1" fmla="*/ 0 h 10"/>
                  <a:gd name="T2" fmla="*/ 7 w 8"/>
                  <a:gd name="T3" fmla="*/ 5 h 10"/>
                  <a:gd name="T4" fmla="*/ 5 w 8"/>
                  <a:gd name="T5" fmla="*/ 8 h 10"/>
                  <a:gd name="T6" fmla="*/ 1 w 8"/>
                  <a:gd name="T7" fmla="*/ 9 h 10"/>
                  <a:gd name="T8" fmla="*/ 0 w 8"/>
                  <a:gd name="T9" fmla="*/ 6 h 10"/>
                  <a:gd name="T10" fmla="*/ 2 w 8"/>
                  <a:gd name="T11" fmla="*/ 1 h 10"/>
                  <a:gd name="T12" fmla="*/ 5 w 8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10"/>
                  <a:gd name="T23" fmla="*/ 8 w 8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10">
                    <a:moveTo>
                      <a:pt x="5" y="0"/>
                    </a:moveTo>
                    <a:lnTo>
                      <a:pt x="7" y="5"/>
                    </a:lnTo>
                    <a:lnTo>
                      <a:pt x="5" y="8"/>
                    </a:lnTo>
                    <a:lnTo>
                      <a:pt x="1" y="9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6" name="Freeform 76"/>
              <p:cNvSpPr>
                <a:spLocks/>
              </p:cNvSpPr>
              <p:nvPr/>
            </p:nvSpPr>
            <p:spPr bwMode="auto">
              <a:xfrm>
                <a:off x="4740" y="2726"/>
                <a:ext cx="11" cy="8"/>
              </a:xfrm>
              <a:custGeom>
                <a:avLst/>
                <a:gdLst>
                  <a:gd name="T0" fmla="*/ 8 w 11"/>
                  <a:gd name="T1" fmla="*/ 0 h 8"/>
                  <a:gd name="T2" fmla="*/ 10 w 11"/>
                  <a:gd name="T3" fmla="*/ 4 h 8"/>
                  <a:gd name="T4" fmla="*/ 7 w 11"/>
                  <a:gd name="T5" fmla="*/ 7 h 8"/>
                  <a:gd name="T6" fmla="*/ 1 w 11"/>
                  <a:gd name="T7" fmla="*/ 5 h 8"/>
                  <a:gd name="T8" fmla="*/ 0 w 11"/>
                  <a:gd name="T9" fmla="*/ 2 h 8"/>
                  <a:gd name="T10" fmla="*/ 4 w 11"/>
                  <a:gd name="T11" fmla="*/ 0 h 8"/>
                  <a:gd name="T12" fmla="*/ 8 w 1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"/>
                  <a:gd name="T22" fmla="*/ 0 h 8"/>
                  <a:gd name="T23" fmla="*/ 11 w 11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" h="8">
                    <a:moveTo>
                      <a:pt x="8" y="0"/>
                    </a:moveTo>
                    <a:lnTo>
                      <a:pt x="10" y="4"/>
                    </a:lnTo>
                    <a:lnTo>
                      <a:pt x="7" y="7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7" name="Freeform 77"/>
              <p:cNvSpPr>
                <a:spLocks/>
              </p:cNvSpPr>
              <p:nvPr/>
            </p:nvSpPr>
            <p:spPr bwMode="auto">
              <a:xfrm>
                <a:off x="4758" y="2718"/>
                <a:ext cx="26" cy="11"/>
              </a:xfrm>
              <a:custGeom>
                <a:avLst/>
                <a:gdLst>
                  <a:gd name="T0" fmla="*/ 0 w 26"/>
                  <a:gd name="T1" fmla="*/ 5 h 11"/>
                  <a:gd name="T2" fmla="*/ 1 w 26"/>
                  <a:gd name="T3" fmla="*/ 1 h 11"/>
                  <a:gd name="T4" fmla="*/ 5 w 26"/>
                  <a:gd name="T5" fmla="*/ 0 h 11"/>
                  <a:gd name="T6" fmla="*/ 11 w 26"/>
                  <a:gd name="T7" fmla="*/ 2 h 11"/>
                  <a:gd name="T8" fmla="*/ 16 w 26"/>
                  <a:gd name="T9" fmla="*/ 5 h 11"/>
                  <a:gd name="T10" fmla="*/ 22 w 26"/>
                  <a:gd name="T11" fmla="*/ 6 h 11"/>
                  <a:gd name="T12" fmla="*/ 25 w 26"/>
                  <a:gd name="T13" fmla="*/ 7 h 11"/>
                  <a:gd name="T14" fmla="*/ 24 w 26"/>
                  <a:gd name="T15" fmla="*/ 8 h 11"/>
                  <a:gd name="T16" fmla="*/ 16 w 26"/>
                  <a:gd name="T17" fmla="*/ 10 h 11"/>
                  <a:gd name="T18" fmla="*/ 5 w 26"/>
                  <a:gd name="T19" fmla="*/ 7 h 11"/>
                  <a:gd name="T20" fmla="*/ 0 w 26"/>
                  <a:gd name="T21" fmla="*/ 5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"/>
                  <a:gd name="T34" fmla="*/ 0 h 11"/>
                  <a:gd name="T35" fmla="*/ 26 w 26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" h="11">
                    <a:moveTo>
                      <a:pt x="0" y="5"/>
                    </a:moveTo>
                    <a:lnTo>
                      <a:pt x="1" y="1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6" y="5"/>
                    </a:lnTo>
                    <a:lnTo>
                      <a:pt x="22" y="6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5" y="7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8" name="Freeform 78"/>
              <p:cNvSpPr>
                <a:spLocks/>
              </p:cNvSpPr>
              <p:nvPr/>
            </p:nvSpPr>
            <p:spPr bwMode="auto">
              <a:xfrm>
                <a:off x="4746" y="2738"/>
                <a:ext cx="23" cy="9"/>
              </a:xfrm>
              <a:custGeom>
                <a:avLst/>
                <a:gdLst>
                  <a:gd name="T0" fmla="*/ 0 w 23"/>
                  <a:gd name="T1" fmla="*/ 0 h 9"/>
                  <a:gd name="T2" fmla="*/ 2 w 23"/>
                  <a:gd name="T3" fmla="*/ 0 h 9"/>
                  <a:gd name="T4" fmla="*/ 12 w 23"/>
                  <a:gd name="T5" fmla="*/ 1 h 9"/>
                  <a:gd name="T6" fmla="*/ 21 w 23"/>
                  <a:gd name="T7" fmla="*/ 5 h 9"/>
                  <a:gd name="T8" fmla="*/ 22 w 23"/>
                  <a:gd name="T9" fmla="*/ 8 h 9"/>
                  <a:gd name="T10" fmla="*/ 19 w 23"/>
                  <a:gd name="T11" fmla="*/ 8 h 9"/>
                  <a:gd name="T12" fmla="*/ 11 w 23"/>
                  <a:gd name="T13" fmla="*/ 7 h 9"/>
                  <a:gd name="T14" fmla="*/ 3 w 23"/>
                  <a:gd name="T15" fmla="*/ 3 h 9"/>
                  <a:gd name="T16" fmla="*/ 0 w 23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"/>
                  <a:gd name="T28" fmla="*/ 0 h 9"/>
                  <a:gd name="T29" fmla="*/ 23 w 23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" h="9">
                    <a:moveTo>
                      <a:pt x="0" y="0"/>
                    </a:moveTo>
                    <a:lnTo>
                      <a:pt x="2" y="0"/>
                    </a:lnTo>
                    <a:lnTo>
                      <a:pt x="12" y="1"/>
                    </a:lnTo>
                    <a:lnTo>
                      <a:pt x="21" y="5"/>
                    </a:lnTo>
                    <a:lnTo>
                      <a:pt x="22" y="8"/>
                    </a:lnTo>
                    <a:lnTo>
                      <a:pt x="19" y="8"/>
                    </a:lnTo>
                    <a:lnTo>
                      <a:pt x="11" y="7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9" name="Freeform 79"/>
              <p:cNvSpPr>
                <a:spLocks/>
              </p:cNvSpPr>
              <p:nvPr/>
            </p:nvSpPr>
            <p:spPr bwMode="auto">
              <a:xfrm>
                <a:off x="4746" y="2582"/>
                <a:ext cx="84" cy="108"/>
              </a:xfrm>
              <a:custGeom>
                <a:avLst/>
                <a:gdLst>
                  <a:gd name="T0" fmla="*/ 8 w 84"/>
                  <a:gd name="T1" fmla="*/ 78 h 108"/>
                  <a:gd name="T2" fmla="*/ 2 w 84"/>
                  <a:gd name="T3" fmla="*/ 68 h 108"/>
                  <a:gd name="T4" fmla="*/ 0 w 84"/>
                  <a:gd name="T5" fmla="*/ 53 h 108"/>
                  <a:gd name="T6" fmla="*/ 6 w 84"/>
                  <a:gd name="T7" fmla="*/ 48 h 108"/>
                  <a:gd name="T8" fmla="*/ 9 w 84"/>
                  <a:gd name="T9" fmla="*/ 39 h 108"/>
                  <a:gd name="T10" fmla="*/ 12 w 84"/>
                  <a:gd name="T11" fmla="*/ 31 h 108"/>
                  <a:gd name="T12" fmla="*/ 13 w 84"/>
                  <a:gd name="T13" fmla="*/ 15 h 108"/>
                  <a:gd name="T14" fmla="*/ 22 w 84"/>
                  <a:gd name="T15" fmla="*/ 6 h 108"/>
                  <a:gd name="T16" fmla="*/ 30 w 84"/>
                  <a:gd name="T17" fmla="*/ 2 h 108"/>
                  <a:gd name="T18" fmla="*/ 34 w 84"/>
                  <a:gd name="T19" fmla="*/ 10 h 108"/>
                  <a:gd name="T20" fmla="*/ 55 w 84"/>
                  <a:gd name="T21" fmla="*/ 11 h 108"/>
                  <a:gd name="T22" fmla="*/ 69 w 84"/>
                  <a:gd name="T23" fmla="*/ 7 h 108"/>
                  <a:gd name="T24" fmla="*/ 81 w 84"/>
                  <a:gd name="T25" fmla="*/ 0 h 108"/>
                  <a:gd name="T26" fmla="*/ 81 w 84"/>
                  <a:gd name="T27" fmla="*/ 7 h 108"/>
                  <a:gd name="T28" fmla="*/ 67 w 84"/>
                  <a:gd name="T29" fmla="*/ 19 h 108"/>
                  <a:gd name="T30" fmla="*/ 55 w 84"/>
                  <a:gd name="T31" fmla="*/ 23 h 108"/>
                  <a:gd name="T32" fmla="*/ 40 w 84"/>
                  <a:gd name="T33" fmla="*/ 16 h 108"/>
                  <a:gd name="T34" fmla="*/ 22 w 84"/>
                  <a:gd name="T35" fmla="*/ 23 h 108"/>
                  <a:gd name="T36" fmla="*/ 21 w 84"/>
                  <a:gd name="T37" fmla="*/ 40 h 108"/>
                  <a:gd name="T38" fmla="*/ 32 w 84"/>
                  <a:gd name="T39" fmla="*/ 45 h 108"/>
                  <a:gd name="T40" fmla="*/ 37 w 84"/>
                  <a:gd name="T41" fmla="*/ 37 h 108"/>
                  <a:gd name="T42" fmla="*/ 52 w 84"/>
                  <a:gd name="T43" fmla="*/ 33 h 108"/>
                  <a:gd name="T44" fmla="*/ 51 w 84"/>
                  <a:gd name="T45" fmla="*/ 34 h 108"/>
                  <a:gd name="T46" fmla="*/ 39 w 84"/>
                  <a:gd name="T47" fmla="*/ 52 h 108"/>
                  <a:gd name="T48" fmla="*/ 47 w 84"/>
                  <a:gd name="T49" fmla="*/ 68 h 108"/>
                  <a:gd name="T50" fmla="*/ 50 w 84"/>
                  <a:gd name="T51" fmla="*/ 81 h 108"/>
                  <a:gd name="T52" fmla="*/ 52 w 84"/>
                  <a:gd name="T53" fmla="*/ 91 h 108"/>
                  <a:gd name="T54" fmla="*/ 41 w 84"/>
                  <a:gd name="T55" fmla="*/ 92 h 108"/>
                  <a:gd name="T56" fmla="*/ 29 w 84"/>
                  <a:gd name="T57" fmla="*/ 80 h 108"/>
                  <a:gd name="T58" fmla="*/ 25 w 84"/>
                  <a:gd name="T59" fmla="*/ 70 h 108"/>
                  <a:gd name="T60" fmla="*/ 25 w 84"/>
                  <a:gd name="T61" fmla="*/ 63 h 108"/>
                  <a:gd name="T62" fmla="*/ 21 w 84"/>
                  <a:gd name="T63" fmla="*/ 67 h 108"/>
                  <a:gd name="T64" fmla="*/ 19 w 84"/>
                  <a:gd name="T65" fmla="*/ 74 h 108"/>
                  <a:gd name="T66" fmla="*/ 20 w 84"/>
                  <a:gd name="T67" fmla="*/ 96 h 108"/>
                  <a:gd name="T68" fmla="*/ 14 w 84"/>
                  <a:gd name="T69" fmla="*/ 105 h 108"/>
                  <a:gd name="T70" fmla="*/ 10 w 84"/>
                  <a:gd name="T71" fmla="*/ 107 h 108"/>
                  <a:gd name="T72" fmla="*/ 7 w 84"/>
                  <a:gd name="T73" fmla="*/ 92 h 10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4"/>
                  <a:gd name="T112" fmla="*/ 0 h 108"/>
                  <a:gd name="T113" fmla="*/ 84 w 84"/>
                  <a:gd name="T114" fmla="*/ 108 h 10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4" h="108">
                    <a:moveTo>
                      <a:pt x="6" y="89"/>
                    </a:moveTo>
                    <a:lnTo>
                      <a:pt x="8" y="78"/>
                    </a:lnTo>
                    <a:lnTo>
                      <a:pt x="7" y="72"/>
                    </a:lnTo>
                    <a:lnTo>
                      <a:pt x="2" y="68"/>
                    </a:lnTo>
                    <a:lnTo>
                      <a:pt x="0" y="61"/>
                    </a:lnTo>
                    <a:lnTo>
                      <a:pt x="0" y="53"/>
                    </a:lnTo>
                    <a:lnTo>
                      <a:pt x="2" y="49"/>
                    </a:lnTo>
                    <a:lnTo>
                      <a:pt x="6" y="48"/>
                    </a:lnTo>
                    <a:lnTo>
                      <a:pt x="7" y="43"/>
                    </a:lnTo>
                    <a:lnTo>
                      <a:pt x="9" y="39"/>
                    </a:lnTo>
                    <a:lnTo>
                      <a:pt x="12" y="36"/>
                    </a:lnTo>
                    <a:lnTo>
                      <a:pt x="12" y="31"/>
                    </a:lnTo>
                    <a:lnTo>
                      <a:pt x="13" y="23"/>
                    </a:lnTo>
                    <a:lnTo>
                      <a:pt x="13" y="15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2"/>
                    </a:lnTo>
                    <a:lnTo>
                      <a:pt x="30" y="2"/>
                    </a:lnTo>
                    <a:lnTo>
                      <a:pt x="33" y="7"/>
                    </a:lnTo>
                    <a:lnTo>
                      <a:pt x="34" y="10"/>
                    </a:lnTo>
                    <a:lnTo>
                      <a:pt x="41" y="10"/>
                    </a:lnTo>
                    <a:lnTo>
                      <a:pt x="55" y="11"/>
                    </a:lnTo>
                    <a:lnTo>
                      <a:pt x="64" y="10"/>
                    </a:lnTo>
                    <a:lnTo>
                      <a:pt x="69" y="7"/>
                    </a:lnTo>
                    <a:lnTo>
                      <a:pt x="74" y="2"/>
                    </a:lnTo>
                    <a:lnTo>
                      <a:pt x="81" y="0"/>
                    </a:lnTo>
                    <a:lnTo>
                      <a:pt x="83" y="3"/>
                    </a:lnTo>
                    <a:lnTo>
                      <a:pt x="81" y="7"/>
                    </a:lnTo>
                    <a:lnTo>
                      <a:pt x="74" y="12"/>
                    </a:lnTo>
                    <a:lnTo>
                      <a:pt x="67" y="19"/>
                    </a:lnTo>
                    <a:lnTo>
                      <a:pt x="60" y="23"/>
                    </a:lnTo>
                    <a:lnTo>
                      <a:pt x="55" y="23"/>
                    </a:lnTo>
                    <a:lnTo>
                      <a:pt x="50" y="19"/>
                    </a:lnTo>
                    <a:lnTo>
                      <a:pt x="40" y="16"/>
                    </a:lnTo>
                    <a:lnTo>
                      <a:pt x="30" y="17"/>
                    </a:lnTo>
                    <a:lnTo>
                      <a:pt x="22" y="23"/>
                    </a:lnTo>
                    <a:lnTo>
                      <a:pt x="20" y="31"/>
                    </a:lnTo>
                    <a:lnTo>
                      <a:pt x="21" y="40"/>
                    </a:lnTo>
                    <a:lnTo>
                      <a:pt x="27" y="45"/>
                    </a:lnTo>
                    <a:lnTo>
                      <a:pt x="32" y="45"/>
                    </a:lnTo>
                    <a:lnTo>
                      <a:pt x="33" y="41"/>
                    </a:lnTo>
                    <a:lnTo>
                      <a:pt x="37" y="37"/>
                    </a:lnTo>
                    <a:lnTo>
                      <a:pt x="45" y="36"/>
                    </a:lnTo>
                    <a:lnTo>
                      <a:pt x="52" y="33"/>
                    </a:lnTo>
                    <a:lnTo>
                      <a:pt x="54" y="33"/>
                    </a:lnTo>
                    <a:lnTo>
                      <a:pt x="51" y="34"/>
                    </a:lnTo>
                    <a:lnTo>
                      <a:pt x="45" y="42"/>
                    </a:lnTo>
                    <a:lnTo>
                      <a:pt x="39" y="52"/>
                    </a:lnTo>
                    <a:lnTo>
                      <a:pt x="41" y="61"/>
                    </a:lnTo>
                    <a:lnTo>
                      <a:pt x="47" y="68"/>
                    </a:lnTo>
                    <a:lnTo>
                      <a:pt x="48" y="72"/>
                    </a:lnTo>
                    <a:lnTo>
                      <a:pt x="50" y="81"/>
                    </a:lnTo>
                    <a:lnTo>
                      <a:pt x="53" y="88"/>
                    </a:lnTo>
                    <a:lnTo>
                      <a:pt x="52" y="91"/>
                    </a:lnTo>
                    <a:lnTo>
                      <a:pt x="46" y="92"/>
                    </a:lnTo>
                    <a:lnTo>
                      <a:pt x="41" y="92"/>
                    </a:lnTo>
                    <a:lnTo>
                      <a:pt x="36" y="85"/>
                    </a:lnTo>
                    <a:lnTo>
                      <a:pt x="29" y="80"/>
                    </a:lnTo>
                    <a:lnTo>
                      <a:pt x="26" y="76"/>
                    </a:lnTo>
                    <a:lnTo>
                      <a:pt x="25" y="70"/>
                    </a:lnTo>
                    <a:lnTo>
                      <a:pt x="25" y="65"/>
                    </a:lnTo>
                    <a:lnTo>
                      <a:pt x="25" y="63"/>
                    </a:lnTo>
                    <a:lnTo>
                      <a:pt x="23" y="64"/>
                    </a:lnTo>
                    <a:lnTo>
                      <a:pt x="21" y="67"/>
                    </a:lnTo>
                    <a:lnTo>
                      <a:pt x="20" y="70"/>
                    </a:lnTo>
                    <a:lnTo>
                      <a:pt x="19" y="74"/>
                    </a:lnTo>
                    <a:lnTo>
                      <a:pt x="19" y="82"/>
                    </a:lnTo>
                    <a:lnTo>
                      <a:pt x="20" y="96"/>
                    </a:lnTo>
                    <a:lnTo>
                      <a:pt x="17" y="103"/>
                    </a:lnTo>
                    <a:lnTo>
                      <a:pt x="14" y="105"/>
                    </a:lnTo>
                    <a:lnTo>
                      <a:pt x="12" y="107"/>
                    </a:lnTo>
                    <a:lnTo>
                      <a:pt x="10" y="107"/>
                    </a:lnTo>
                    <a:lnTo>
                      <a:pt x="9" y="103"/>
                    </a:lnTo>
                    <a:lnTo>
                      <a:pt x="7" y="92"/>
                    </a:lnTo>
                    <a:lnTo>
                      <a:pt x="6" y="89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0" name="Freeform 80"/>
              <p:cNvSpPr>
                <a:spLocks/>
              </p:cNvSpPr>
              <p:nvPr/>
            </p:nvSpPr>
            <p:spPr bwMode="auto">
              <a:xfrm>
                <a:off x="4792" y="2678"/>
                <a:ext cx="7" cy="8"/>
              </a:xfrm>
              <a:custGeom>
                <a:avLst/>
                <a:gdLst>
                  <a:gd name="T0" fmla="*/ 3 w 7"/>
                  <a:gd name="T1" fmla="*/ 7 h 8"/>
                  <a:gd name="T2" fmla="*/ 5 w 7"/>
                  <a:gd name="T3" fmla="*/ 6 h 8"/>
                  <a:gd name="T4" fmla="*/ 6 w 7"/>
                  <a:gd name="T5" fmla="*/ 3 h 8"/>
                  <a:gd name="T6" fmla="*/ 5 w 7"/>
                  <a:gd name="T7" fmla="*/ 1 h 8"/>
                  <a:gd name="T8" fmla="*/ 3 w 7"/>
                  <a:gd name="T9" fmla="*/ 0 h 8"/>
                  <a:gd name="T10" fmla="*/ 1 w 7"/>
                  <a:gd name="T11" fmla="*/ 1 h 8"/>
                  <a:gd name="T12" fmla="*/ 0 w 7"/>
                  <a:gd name="T13" fmla="*/ 3 h 8"/>
                  <a:gd name="T14" fmla="*/ 1 w 7"/>
                  <a:gd name="T15" fmla="*/ 6 h 8"/>
                  <a:gd name="T16" fmla="*/ 3 w 7"/>
                  <a:gd name="T17" fmla="*/ 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8"/>
                  <a:gd name="T29" fmla="*/ 7 w 7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8">
                    <a:moveTo>
                      <a:pt x="3" y="7"/>
                    </a:moveTo>
                    <a:lnTo>
                      <a:pt x="5" y="6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1" name="Freeform 81"/>
              <p:cNvSpPr>
                <a:spLocks/>
              </p:cNvSpPr>
              <p:nvPr/>
            </p:nvSpPr>
            <p:spPr bwMode="auto">
              <a:xfrm>
                <a:off x="4803" y="2680"/>
                <a:ext cx="7" cy="8"/>
              </a:xfrm>
              <a:custGeom>
                <a:avLst/>
                <a:gdLst>
                  <a:gd name="T0" fmla="*/ 3 w 7"/>
                  <a:gd name="T1" fmla="*/ 7 h 8"/>
                  <a:gd name="T2" fmla="*/ 6 w 7"/>
                  <a:gd name="T3" fmla="*/ 5 h 8"/>
                  <a:gd name="T4" fmla="*/ 6 w 7"/>
                  <a:gd name="T5" fmla="*/ 3 h 8"/>
                  <a:gd name="T6" fmla="*/ 6 w 7"/>
                  <a:gd name="T7" fmla="*/ 1 h 8"/>
                  <a:gd name="T8" fmla="*/ 3 w 7"/>
                  <a:gd name="T9" fmla="*/ 0 h 8"/>
                  <a:gd name="T10" fmla="*/ 1 w 7"/>
                  <a:gd name="T11" fmla="*/ 1 h 8"/>
                  <a:gd name="T12" fmla="*/ 0 w 7"/>
                  <a:gd name="T13" fmla="*/ 3 h 8"/>
                  <a:gd name="T14" fmla="*/ 1 w 7"/>
                  <a:gd name="T15" fmla="*/ 5 h 8"/>
                  <a:gd name="T16" fmla="*/ 3 w 7"/>
                  <a:gd name="T17" fmla="*/ 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8"/>
                  <a:gd name="T29" fmla="*/ 7 w 7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8">
                    <a:moveTo>
                      <a:pt x="3" y="7"/>
                    </a:moveTo>
                    <a:lnTo>
                      <a:pt x="6" y="5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" name="Freeform 82"/>
              <p:cNvSpPr>
                <a:spLocks/>
              </p:cNvSpPr>
              <p:nvPr/>
            </p:nvSpPr>
            <p:spPr bwMode="auto">
              <a:xfrm>
                <a:off x="4795" y="2621"/>
                <a:ext cx="8" cy="7"/>
              </a:xfrm>
              <a:custGeom>
                <a:avLst/>
                <a:gdLst>
                  <a:gd name="T0" fmla="*/ 3 w 8"/>
                  <a:gd name="T1" fmla="*/ 6 h 7"/>
                  <a:gd name="T2" fmla="*/ 6 w 8"/>
                  <a:gd name="T3" fmla="*/ 5 h 7"/>
                  <a:gd name="T4" fmla="*/ 7 w 8"/>
                  <a:gd name="T5" fmla="*/ 3 h 7"/>
                  <a:gd name="T6" fmla="*/ 6 w 8"/>
                  <a:gd name="T7" fmla="*/ 1 h 7"/>
                  <a:gd name="T8" fmla="*/ 3 w 8"/>
                  <a:gd name="T9" fmla="*/ 0 h 7"/>
                  <a:gd name="T10" fmla="*/ 1 w 8"/>
                  <a:gd name="T11" fmla="*/ 1 h 7"/>
                  <a:gd name="T12" fmla="*/ 0 w 8"/>
                  <a:gd name="T13" fmla="*/ 3 h 7"/>
                  <a:gd name="T14" fmla="*/ 1 w 8"/>
                  <a:gd name="T15" fmla="*/ 5 h 7"/>
                  <a:gd name="T16" fmla="*/ 3 w 8"/>
                  <a:gd name="T17" fmla="*/ 6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3" y="6"/>
                    </a:moveTo>
                    <a:lnTo>
                      <a:pt x="6" y="5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3" name="Freeform 83"/>
              <p:cNvSpPr>
                <a:spLocks/>
              </p:cNvSpPr>
              <p:nvPr/>
            </p:nvSpPr>
            <p:spPr bwMode="auto">
              <a:xfrm>
                <a:off x="4621" y="2503"/>
                <a:ext cx="134" cy="155"/>
              </a:xfrm>
              <a:custGeom>
                <a:avLst/>
                <a:gdLst>
                  <a:gd name="T0" fmla="*/ 54 w 134"/>
                  <a:gd name="T1" fmla="*/ 142 h 155"/>
                  <a:gd name="T2" fmla="*/ 46 w 134"/>
                  <a:gd name="T3" fmla="*/ 152 h 155"/>
                  <a:gd name="T4" fmla="*/ 35 w 134"/>
                  <a:gd name="T5" fmla="*/ 144 h 155"/>
                  <a:gd name="T6" fmla="*/ 21 w 134"/>
                  <a:gd name="T7" fmla="*/ 144 h 155"/>
                  <a:gd name="T8" fmla="*/ 19 w 134"/>
                  <a:gd name="T9" fmla="*/ 130 h 155"/>
                  <a:gd name="T10" fmla="*/ 9 w 134"/>
                  <a:gd name="T11" fmla="*/ 120 h 155"/>
                  <a:gd name="T12" fmla="*/ 0 w 134"/>
                  <a:gd name="T13" fmla="*/ 104 h 155"/>
                  <a:gd name="T14" fmla="*/ 8 w 134"/>
                  <a:gd name="T15" fmla="*/ 97 h 155"/>
                  <a:gd name="T16" fmla="*/ 0 w 134"/>
                  <a:gd name="T17" fmla="*/ 88 h 155"/>
                  <a:gd name="T18" fmla="*/ 4 w 134"/>
                  <a:gd name="T19" fmla="*/ 78 h 155"/>
                  <a:gd name="T20" fmla="*/ 20 w 134"/>
                  <a:gd name="T21" fmla="*/ 77 h 155"/>
                  <a:gd name="T22" fmla="*/ 31 w 134"/>
                  <a:gd name="T23" fmla="*/ 80 h 155"/>
                  <a:gd name="T24" fmla="*/ 33 w 134"/>
                  <a:gd name="T25" fmla="*/ 69 h 155"/>
                  <a:gd name="T26" fmla="*/ 43 w 134"/>
                  <a:gd name="T27" fmla="*/ 63 h 155"/>
                  <a:gd name="T28" fmla="*/ 55 w 134"/>
                  <a:gd name="T29" fmla="*/ 57 h 155"/>
                  <a:gd name="T30" fmla="*/ 66 w 134"/>
                  <a:gd name="T31" fmla="*/ 43 h 155"/>
                  <a:gd name="T32" fmla="*/ 81 w 134"/>
                  <a:gd name="T33" fmla="*/ 37 h 155"/>
                  <a:gd name="T34" fmla="*/ 83 w 134"/>
                  <a:gd name="T35" fmla="*/ 26 h 155"/>
                  <a:gd name="T36" fmla="*/ 88 w 134"/>
                  <a:gd name="T37" fmla="*/ 22 h 155"/>
                  <a:gd name="T38" fmla="*/ 91 w 134"/>
                  <a:gd name="T39" fmla="*/ 21 h 155"/>
                  <a:gd name="T40" fmla="*/ 99 w 134"/>
                  <a:gd name="T41" fmla="*/ 3 h 155"/>
                  <a:gd name="T42" fmla="*/ 103 w 134"/>
                  <a:gd name="T43" fmla="*/ 5 h 155"/>
                  <a:gd name="T44" fmla="*/ 109 w 134"/>
                  <a:gd name="T45" fmla="*/ 8 h 155"/>
                  <a:gd name="T46" fmla="*/ 113 w 134"/>
                  <a:gd name="T47" fmla="*/ 5 h 155"/>
                  <a:gd name="T48" fmla="*/ 106 w 134"/>
                  <a:gd name="T49" fmla="*/ 20 h 155"/>
                  <a:gd name="T50" fmla="*/ 113 w 134"/>
                  <a:gd name="T51" fmla="*/ 23 h 155"/>
                  <a:gd name="T52" fmla="*/ 128 w 134"/>
                  <a:gd name="T53" fmla="*/ 23 h 155"/>
                  <a:gd name="T54" fmla="*/ 132 w 134"/>
                  <a:gd name="T55" fmla="*/ 30 h 155"/>
                  <a:gd name="T56" fmla="*/ 119 w 134"/>
                  <a:gd name="T57" fmla="*/ 34 h 155"/>
                  <a:gd name="T58" fmla="*/ 121 w 134"/>
                  <a:gd name="T59" fmla="*/ 40 h 155"/>
                  <a:gd name="T60" fmla="*/ 110 w 134"/>
                  <a:gd name="T61" fmla="*/ 45 h 155"/>
                  <a:gd name="T62" fmla="*/ 110 w 134"/>
                  <a:gd name="T63" fmla="*/ 47 h 155"/>
                  <a:gd name="T64" fmla="*/ 111 w 134"/>
                  <a:gd name="T65" fmla="*/ 66 h 155"/>
                  <a:gd name="T66" fmla="*/ 124 w 134"/>
                  <a:gd name="T67" fmla="*/ 83 h 155"/>
                  <a:gd name="T68" fmla="*/ 123 w 134"/>
                  <a:gd name="T69" fmla="*/ 87 h 155"/>
                  <a:gd name="T70" fmla="*/ 109 w 134"/>
                  <a:gd name="T71" fmla="*/ 101 h 155"/>
                  <a:gd name="T72" fmla="*/ 106 w 134"/>
                  <a:gd name="T73" fmla="*/ 112 h 155"/>
                  <a:gd name="T74" fmla="*/ 97 w 134"/>
                  <a:gd name="T75" fmla="*/ 122 h 155"/>
                  <a:gd name="T76" fmla="*/ 94 w 134"/>
                  <a:gd name="T77" fmla="*/ 142 h 155"/>
                  <a:gd name="T78" fmla="*/ 77 w 134"/>
                  <a:gd name="T79" fmla="*/ 154 h 155"/>
                  <a:gd name="T80" fmla="*/ 71 w 134"/>
                  <a:gd name="T81" fmla="*/ 148 h 155"/>
                  <a:gd name="T82" fmla="*/ 56 w 134"/>
                  <a:gd name="T83" fmla="*/ 140 h 15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4"/>
                  <a:gd name="T127" fmla="*/ 0 h 155"/>
                  <a:gd name="T128" fmla="*/ 134 w 134"/>
                  <a:gd name="T129" fmla="*/ 155 h 15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4" h="155">
                    <a:moveTo>
                      <a:pt x="56" y="140"/>
                    </a:moveTo>
                    <a:lnTo>
                      <a:pt x="54" y="142"/>
                    </a:lnTo>
                    <a:lnTo>
                      <a:pt x="50" y="146"/>
                    </a:lnTo>
                    <a:lnTo>
                      <a:pt x="46" y="152"/>
                    </a:lnTo>
                    <a:lnTo>
                      <a:pt x="40" y="151"/>
                    </a:lnTo>
                    <a:lnTo>
                      <a:pt x="35" y="144"/>
                    </a:lnTo>
                    <a:lnTo>
                      <a:pt x="29" y="142"/>
                    </a:lnTo>
                    <a:lnTo>
                      <a:pt x="21" y="144"/>
                    </a:lnTo>
                    <a:lnTo>
                      <a:pt x="17" y="139"/>
                    </a:lnTo>
                    <a:lnTo>
                      <a:pt x="19" y="130"/>
                    </a:lnTo>
                    <a:lnTo>
                      <a:pt x="17" y="123"/>
                    </a:lnTo>
                    <a:lnTo>
                      <a:pt x="9" y="120"/>
                    </a:lnTo>
                    <a:lnTo>
                      <a:pt x="2" y="115"/>
                    </a:lnTo>
                    <a:lnTo>
                      <a:pt x="0" y="104"/>
                    </a:lnTo>
                    <a:lnTo>
                      <a:pt x="2" y="99"/>
                    </a:lnTo>
                    <a:lnTo>
                      <a:pt x="8" y="97"/>
                    </a:lnTo>
                    <a:lnTo>
                      <a:pt x="5" y="93"/>
                    </a:lnTo>
                    <a:lnTo>
                      <a:pt x="0" y="88"/>
                    </a:lnTo>
                    <a:lnTo>
                      <a:pt x="1" y="83"/>
                    </a:lnTo>
                    <a:lnTo>
                      <a:pt x="4" y="78"/>
                    </a:lnTo>
                    <a:lnTo>
                      <a:pt x="11" y="76"/>
                    </a:lnTo>
                    <a:lnTo>
                      <a:pt x="20" y="77"/>
                    </a:lnTo>
                    <a:lnTo>
                      <a:pt x="27" y="78"/>
                    </a:lnTo>
                    <a:lnTo>
                      <a:pt x="31" y="80"/>
                    </a:lnTo>
                    <a:lnTo>
                      <a:pt x="33" y="76"/>
                    </a:lnTo>
                    <a:lnTo>
                      <a:pt x="33" y="69"/>
                    </a:lnTo>
                    <a:lnTo>
                      <a:pt x="36" y="64"/>
                    </a:lnTo>
                    <a:lnTo>
                      <a:pt x="43" y="63"/>
                    </a:lnTo>
                    <a:lnTo>
                      <a:pt x="50" y="61"/>
                    </a:lnTo>
                    <a:lnTo>
                      <a:pt x="55" y="57"/>
                    </a:lnTo>
                    <a:lnTo>
                      <a:pt x="61" y="50"/>
                    </a:lnTo>
                    <a:lnTo>
                      <a:pt x="66" y="43"/>
                    </a:lnTo>
                    <a:lnTo>
                      <a:pt x="73" y="39"/>
                    </a:lnTo>
                    <a:lnTo>
                      <a:pt x="81" y="37"/>
                    </a:lnTo>
                    <a:lnTo>
                      <a:pt x="83" y="32"/>
                    </a:lnTo>
                    <a:lnTo>
                      <a:pt x="83" y="26"/>
                    </a:lnTo>
                    <a:lnTo>
                      <a:pt x="86" y="23"/>
                    </a:lnTo>
                    <a:lnTo>
                      <a:pt x="88" y="22"/>
                    </a:lnTo>
                    <a:lnTo>
                      <a:pt x="89" y="22"/>
                    </a:lnTo>
                    <a:lnTo>
                      <a:pt x="91" y="21"/>
                    </a:lnTo>
                    <a:lnTo>
                      <a:pt x="93" y="15"/>
                    </a:lnTo>
                    <a:lnTo>
                      <a:pt x="99" y="3"/>
                    </a:lnTo>
                    <a:lnTo>
                      <a:pt x="100" y="0"/>
                    </a:lnTo>
                    <a:lnTo>
                      <a:pt x="103" y="5"/>
                    </a:lnTo>
                    <a:lnTo>
                      <a:pt x="108" y="2"/>
                    </a:lnTo>
                    <a:lnTo>
                      <a:pt x="109" y="8"/>
                    </a:lnTo>
                    <a:lnTo>
                      <a:pt x="115" y="6"/>
                    </a:lnTo>
                    <a:lnTo>
                      <a:pt x="113" y="5"/>
                    </a:lnTo>
                    <a:lnTo>
                      <a:pt x="110" y="11"/>
                    </a:lnTo>
                    <a:lnTo>
                      <a:pt x="106" y="20"/>
                    </a:lnTo>
                    <a:lnTo>
                      <a:pt x="108" y="23"/>
                    </a:lnTo>
                    <a:lnTo>
                      <a:pt x="113" y="23"/>
                    </a:lnTo>
                    <a:lnTo>
                      <a:pt x="119" y="23"/>
                    </a:lnTo>
                    <a:lnTo>
                      <a:pt x="128" y="23"/>
                    </a:lnTo>
                    <a:lnTo>
                      <a:pt x="133" y="25"/>
                    </a:lnTo>
                    <a:lnTo>
                      <a:pt x="132" y="30"/>
                    </a:lnTo>
                    <a:lnTo>
                      <a:pt x="126" y="33"/>
                    </a:lnTo>
                    <a:lnTo>
                      <a:pt x="119" y="34"/>
                    </a:lnTo>
                    <a:lnTo>
                      <a:pt x="116" y="35"/>
                    </a:lnTo>
                    <a:lnTo>
                      <a:pt x="121" y="40"/>
                    </a:lnTo>
                    <a:lnTo>
                      <a:pt x="110" y="46"/>
                    </a:lnTo>
                    <a:lnTo>
                      <a:pt x="110" y="45"/>
                    </a:lnTo>
                    <a:lnTo>
                      <a:pt x="109" y="44"/>
                    </a:lnTo>
                    <a:lnTo>
                      <a:pt x="110" y="47"/>
                    </a:lnTo>
                    <a:lnTo>
                      <a:pt x="111" y="53"/>
                    </a:lnTo>
                    <a:lnTo>
                      <a:pt x="111" y="66"/>
                    </a:lnTo>
                    <a:lnTo>
                      <a:pt x="115" y="74"/>
                    </a:lnTo>
                    <a:lnTo>
                      <a:pt x="124" y="83"/>
                    </a:lnTo>
                    <a:lnTo>
                      <a:pt x="128" y="87"/>
                    </a:lnTo>
                    <a:lnTo>
                      <a:pt x="123" y="87"/>
                    </a:lnTo>
                    <a:lnTo>
                      <a:pt x="115" y="92"/>
                    </a:lnTo>
                    <a:lnTo>
                      <a:pt x="109" y="101"/>
                    </a:lnTo>
                    <a:lnTo>
                      <a:pt x="107" y="109"/>
                    </a:lnTo>
                    <a:lnTo>
                      <a:pt x="106" y="112"/>
                    </a:lnTo>
                    <a:lnTo>
                      <a:pt x="101" y="116"/>
                    </a:lnTo>
                    <a:lnTo>
                      <a:pt x="97" y="122"/>
                    </a:lnTo>
                    <a:lnTo>
                      <a:pt x="96" y="130"/>
                    </a:lnTo>
                    <a:lnTo>
                      <a:pt x="94" y="142"/>
                    </a:lnTo>
                    <a:lnTo>
                      <a:pt x="92" y="147"/>
                    </a:lnTo>
                    <a:lnTo>
                      <a:pt x="77" y="154"/>
                    </a:lnTo>
                    <a:lnTo>
                      <a:pt x="76" y="153"/>
                    </a:lnTo>
                    <a:lnTo>
                      <a:pt x="71" y="148"/>
                    </a:lnTo>
                    <a:lnTo>
                      <a:pt x="62" y="142"/>
                    </a:lnTo>
                    <a:lnTo>
                      <a:pt x="56" y="14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4" name="Freeform 84"/>
              <p:cNvSpPr>
                <a:spLocks/>
              </p:cNvSpPr>
              <p:nvPr/>
            </p:nvSpPr>
            <p:spPr bwMode="auto">
              <a:xfrm>
                <a:off x="4455" y="2527"/>
                <a:ext cx="139" cy="162"/>
              </a:xfrm>
              <a:custGeom>
                <a:avLst/>
                <a:gdLst>
                  <a:gd name="T0" fmla="*/ 138 w 139"/>
                  <a:gd name="T1" fmla="*/ 153 h 162"/>
                  <a:gd name="T2" fmla="*/ 135 w 139"/>
                  <a:gd name="T3" fmla="*/ 153 h 162"/>
                  <a:gd name="T4" fmla="*/ 126 w 139"/>
                  <a:gd name="T5" fmla="*/ 156 h 162"/>
                  <a:gd name="T6" fmla="*/ 119 w 139"/>
                  <a:gd name="T7" fmla="*/ 160 h 162"/>
                  <a:gd name="T8" fmla="*/ 117 w 139"/>
                  <a:gd name="T9" fmla="*/ 161 h 162"/>
                  <a:gd name="T10" fmla="*/ 117 w 139"/>
                  <a:gd name="T11" fmla="*/ 160 h 162"/>
                  <a:gd name="T12" fmla="*/ 108 w 139"/>
                  <a:gd name="T13" fmla="*/ 151 h 162"/>
                  <a:gd name="T14" fmla="*/ 95 w 139"/>
                  <a:gd name="T15" fmla="*/ 141 h 162"/>
                  <a:gd name="T16" fmla="*/ 83 w 139"/>
                  <a:gd name="T17" fmla="*/ 129 h 162"/>
                  <a:gd name="T18" fmla="*/ 75 w 139"/>
                  <a:gd name="T19" fmla="*/ 117 h 162"/>
                  <a:gd name="T20" fmla="*/ 66 w 139"/>
                  <a:gd name="T21" fmla="*/ 103 h 162"/>
                  <a:gd name="T22" fmla="*/ 57 w 139"/>
                  <a:gd name="T23" fmla="*/ 90 h 162"/>
                  <a:gd name="T24" fmla="*/ 53 w 139"/>
                  <a:gd name="T25" fmla="*/ 80 h 162"/>
                  <a:gd name="T26" fmla="*/ 46 w 139"/>
                  <a:gd name="T27" fmla="*/ 64 h 162"/>
                  <a:gd name="T28" fmla="*/ 35 w 139"/>
                  <a:gd name="T29" fmla="*/ 50 h 162"/>
                  <a:gd name="T30" fmla="*/ 29 w 139"/>
                  <a:gd name="T31" fmla="*/ 42 h 162"/>
                  <a:gd name="T32" fmla="*/ 28 w 139"/>
                  <a:gd name="T33" fmla="*/ 37 h 162"/>
                  <a:gd name="T34" fmla="*/ 27 w 139"/>
                  <a:gd name="T35" fmla="*/ 35 h 162"/>
                  <a:gd name="T36" fmla="*/ 26 w 139"/>
                  <a:gd name="T37" fmla="*/ 34 h 162"/>
                  <a:gd name="T38" fmla="*/ 23 w 139"/>
                  <a:gd name="T39" fmla="*/ 31 h 162"/>
                  <a:gd name="T40" fmla="*/ 17 w 139"/>
                  <a:gd name="T41" fmla="*/ 24 h 162"/>
                  <a:gd name="T42" fmla="*/ 4 w 139"/>
                  <a:gd name="T43" fmla="*/ 12 h 162"/>
                  <a:gd name="T44" fmla="*/ 0 w 139"/>
                  <a:gd name="T45" fmla="*/ 6 h 162"/>
                  <a:gd name="T46" fmla="*/ 2 w 139"/>
                  <a:gd name="T47" fmla="*/ 1 h 162"/>
                  <a:gd name="T48" fmla="*/ 4 w 139"/>
                  <a:gd name="T49" fmla="*/ 0 h 162"/>
                  <a:gd name="T50" fmla="*/ 4 w 139"/>
                  <a:gd name="T51" fmla="*/ 1 h 162"/>
                  <a:gd name="T52" fmla="*/ 5 w 139"/>
                  <a:gd name="T53" fmla="*/ 2 h 162"/>
                  <a:gd name="T54" fmla="*/ 8 w 139"/>
                  <a:gd name="T55" fmla="*/ 4 h 162"/>
                  <a:gd name="T56" fmla="*/ 16 w 139"/>
                  <a:gd name="T57" fmla="*/ 6 h 162"/>
                  <a:gd name="T58" fmla="*/ 30 w 139"/>
                  <a:gd name="T59" fmla="*/ 9 h 162"/>
                  <a:gd name="T60" fmla="*/ 32 w 139"/>
                  <a:gd name="T61" fmla="*/ 9 h 162"/>
                  <a:gd name="T62" fmla="*/ 32 w 139"/>
                  <a:gd name="T63" fmla="*/ 11 h 162"/>
                  <a:gd name="T64" fmla="*/ 38 w 139"/>
                  <a:gd name="T65" fmla="*/ 18 h 162"/>
                  <a:gd name="T66" fmla="*/ 51 w 139"/>
                  <a:gd name="T67" fmla="*/ 26 h 162"/>
                  <a:gd name="T68" fmla="*/ 57 w 139"/>
                  <a:gd name="T69" fmla="*/ 29 h 162"/>
                  <a:gd name="T70" fmla="*/ 55 w 139"/>
                  <a:gd name="T71" fmla="*/ 29 h 162"/>
                  <a:gd name="T72" fmla="*/ 59 w 139"/>
                  <a:gd name="T73" fmla="*/ 36 h 162"/>
                  <a:gd name="T74" fmla="*/ 61 w 139"/>
                  <a:gd name="T75" fmla="*/ 41 h 162"/>
                  <a:gd name="T76" fmla="*/ 63 w 139"/>
                  <a:gd name="T77" fmla="*/ 42 h 162"/>
                  <a:gd name="T78" fmla="*/ 65 w 139"/>
                  <a:gd name="T79" fmla="*/ 44 h 162"/>
                  <a:gd name="T80" fmla="*/ 73 w 139"/>
                  <a:gd name="T81" fmla="*/ 47 h 162"/>
                  <a:gd name="T82" fmla="*/ 90 w 139"/>
                  <a:gd name="T83" fmla="*/ 57 h 162"/>
                  <a:gd name="T84" fmla="*/ 97 w 139"/>
                  <a:gd name="T85" fmla="*/ 62 h 162"/>
                  <a:gd name="T86" fmla="*/ 96 w 139"/>
                  <a:gd name="T87" fmla="*/ 67 h 162"/>
                  <a:gd name="T88" fmla="*/ 97 w 139"/>
                  <a:gd name="T89" fmla="*/ 68 h 162"/>
                  <a:gd name="T90" fmla="*/ 101 w 139"/>
                  <a:gd name="T91" fmla="*/ 74 h 162"/>
                  <a:gd name="T92" fmla="*/ 105 w 139"/>
                  <a:gd name="T93" fmla="*/ 83 h 162"/>
                  <a:gd name="T94" fmla="*/ 103 w 139"/>
                  <a:gd name="T95" fmla="*/ 88 h 162"/>
                  <a:gd name="T96" fmla="*/ 104 w 139"/>
                  <a:gd name="T97" fmla="*/ 91 h 162"/>
                  <a:gd name="T98" fmla="*/ 110 w 139"/>
                  <a:gd name="T99" fmla="*/ 92 h 162"/>
                  <a:gd name="T100" fmla="*/ 115 w 139"/>
                  <a:gd name="T101" fmla="*/ 95 h 162"/>
                  <a:gd name="T102" fmla="*/ 116 w 139"/>
                  <a:gd name="T103" fmla="*/ 100 h 162"/>
                  <a:gd name="T104" fmla="*/ 117 w 139"/>
                  <a:gd name="T105" fmla="*/ 105 h 162"/>
                  <a:gd name="T106" fmla="*/ 124 w 139"/>
                  <a:gd name="T107" fmla="*/ 112 h 162"/>
                  <a:gd name="T108" fmla="*/ 128 w 139"/>
                  <a:gd name="T109" fmla="*/ 117 h 162"/>
                  <a:gd name="T110" fmla="*/ 131 w 139"/>
                  <a:gd name="T111" fmla="*/ 119 h 162"/>
                  <a:gd name="T112" fmla="*/ 132 w 139"/>
                  <a:gd name="T113" fmla="*/ 122 h 162"/>
                  <a:gd name="T114" fmla="*/ 133 w 139"/>
                  <a:gd name="T115" fmla="*/ 128 h 162"/>
                  <a:gd name="T116" fmla="*/ 136 w 139"/>
                  <a:gd name="T117" fmla="*/ 145 h 162"/>
                  <a:gd name="T118" fmla="*/ 138 w 139"/>
                  <a:gd name="T119" fmla="*/ 153 h 16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9"/>
                  <a:gd name="T181" fmla="*/ 0 h 162"/>
                  <a:gd name="T182" fmla="*/ 139 w 139"/>
                  <a:gd name="T183" fmla="*/ 162 h 16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9" h="162">
                    <a:moveTo>
                      <a:pt x="138" y="153"/>
                    </a:moveTo>
                    <a:lnTo>
                      <a:pt x="135" y="153"/>
                    </a:lnTo>
                    <a:lnTo>
                      <a:pt x="126" y="156"/>
                    </a:lnTo>
                    <a:lnTo>
                      <a:pt x="119" y="160"/>
                    </a:lnTo>
                    <a:lnTo>
                      <a:pt x="117" y="161"/>
                    </a:lnTo>
                    <a:lnTo>
                      <a:pt x="117" y="160"/>
                    </a:lnTo>
                    <a:lnTo>
                      <a:pt x="108" y="151"/>
                    </a:lnTo>
                    <a:lnTo>
                      <a:pt x="95" y="141"/>
                    </a:lnTo>
                    <a:lnTo>
                      <a:pt x="83" y="129"/>
                    </a:lnTo>
                    <a:lnTo>
                      <a:pt x="75" y="117"/>
                    </a:lnTo>
                    <a:lnTo>
                      <a:pt x="66" y="103"/>
                    </a:lnTo>
                    <a:lnTo>
                      <a:pt x="57" y="90"/>
                    </a:lnTo>
                    <a:lnTo>
                      <a:pt x="53" y="80"/>
                    </a:lnTo>
                    <a:lnTo>
                      <a:pt x="46" y="64"/>
                    </a:lnTo>
                    <a:lnTo>
                      <a:pt x="35" y="50"/>
                    </a:lnTo>
                    <a:lnTo>
                      <a:pt x="29" y="42"/>
                    </a:lnTo>
                    <a:lnTo>
                      <a:pt x="28" y="37"/>
                    </a:lnTo>
                    <a:lnTo>
                      <a:pt x="27" y="35"/>
                    </a:lnTo>
                    <a:lnTo>
                      <a:pt x="26" y="34"/>
                    </a:lnTo>
                    <a:lnTo>
                      <a:pt x="23" y="31"/>
                    </a:lnTo>
                    <a:lnTo>
                      <a:pt x="17" y="24"/>
                    </a:lnTo>
                    <a:lnTo>
                      <a:pt x="4" y="12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5" y="2"/>
                    </a:lnTo>
                    <a:lnTo>
                      <a:pt x="8" y="4"/>
                    </a:lnTo>
                    <a:lnTo>
                      <a:pt x="16" y="6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8" y="18"/>
                    </a:lnTo>
                    <a:lnTo>
                      <a:pt x="51" y="26"/>
                    </a:lnTo>
                    <a:lnTo>
                      <a:pt x="57" y="29"/>
                    </a:lnTo>
                    <a:lnTo>
                      <a:pt x="55" y="29"/>
                    </a:lnTo>
                    <a:lnTo>
                      <a:pt x="59" y="36"/>
                    </a:lnTo>
                    <a:lnTo>
                      <a:pt x="61" y="41"/>
                    </a:lnTo>
                    <a:lnTo>
                      <a:pt x="63" y="42"/>
                    </a:lnTo>
                    <a:lnTo>
                      <a:pt x="65" y="44"/>
                    </a:lnTo>
                    <a:lnTo>
                      <a:pt x="73" y="47"/>
                    </a:lnTo>
                    <a:lnTo>
                      <a:pt x="90" y="57"/>
                    </a:lnTo>
                    <a:lnTo>
                      <a:pt x="97" y="62"/>
                    </a:lnTo>
                    <a:lnTo>
                      <a:pt x="96" y="67"/>
                    </a:lnTo>
                    <a:lnTo>
                      <a:pt x="97" y="68"/>
                    </a:lnTo>
                    <a:lnTo>
                      <a:pt x="101" y="74"/>
                    </a:lnTo>
                    <a:lnTo>
                      <a:pt x="105" y="83"/>
                    </a:lnTo>
                    <a:lnTo>
                      <a:pt x="103" y="88"/>
                    </a:lnTo>
                    <a:lnTo>
                      <a:pt x="104" y="91"/>
                    </a:lnTo>
                    <a:lnTo>
                      <a:pt x="110" y="92"/>
                    </a:lnTo>
                    <a:lnTo>
                      <a:pt x="115" y="95"/>
                    </a:lnTo>
                    <a:lnTo>
                      <a:pt x="116" y="100"/>
                    </a:lnTo>
                    <a:lnTo>
                      <a:pt x="117" y="105"/>
                    </a:lnTo>
                    <a:lnTo>
                      <a:pt x="124" y="112"/>
                    </a:lnTo>
                    <a:lnTo>
                      <a:pt x="128" y="117"/>
                    </a:lnTo>
                    <a:lnTo>
                      <a:pt x="131" y="119"/>
                    </a:lnTo>
                    <a:lnTo>
                      <a:pt x="132" y="122"/>
                    </a:lnTo>
                    <a:lnTo>
                      <a:pt x="133" y="128"/>
                    </a:lnTo>
                    <a:lnTo>
                      <a:pt x="136" y="145"/>
                    </a:lnTo>
                    <a:lnTo>
                      <a:pt x="138" y="15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5" name="Freeform 85"/>
              <p:cNvSpPr>
                <a:spLocks/>
              </p:cNvSpPr>
              <p:nvPr/>
            </p:nvSpPr>
            <p:spPr bwMode="auto">
              <a:xfrm>
                <a:off x="4583" y="2628"/>
                <a:ext cx="16" cy="19"/>
              </a:xfrm>
              <a:custGeom>
                <a:avLst/>
                <a:gdLst>
                  <a:gd name="T0" fmla="*/ 1 w 16"/>
                  <a:gd name="T1" fmla="*/ 6 h 19"/>
                  <a:gd name="T2" fmla="*/ 0 w 16"/>
                  <a:gd name="T3" fmla="*/ 3 h 19"/>
                  <a:gd name="T4" fmla="*/ 3 w 16"/>
                  <a:gd name="T5" fmla="*/ 0 h 19"/>
                  <a:gd name="T6" fmla="*/ 6 w 16"/>
                  <a:gd name="T7" fmla="*/ 2 h 19"/>
                  <a:gd name="T8" fmla="*/ 9 w 16"/>
                  <a:gd name="T9" fmla="*/ 6 h 19"/>
                  <a:gd name="T10" fmla="*/ 14 w 16"/>
                  <a:gd name="T11" fmla="*/ 11 h 19"/>
                  <a:gd name="T12" fmla="*/ 15 w 16"/>
                  <a:gd name="T13" fmla="*/ 15 h 19"/>
                  <a:gd name="T14" fmla="*/ 11 w 16"/>
                  <a:gd name="T15" fmla="*/ 18 h 19"/>
                  <a:gd name="T16" fmla="*/ 7 w 16"/>
                  <a:gd name="T17" fmla="*/ 15 h 19"/>
                  <a:gd name="T18" fmla="*/ 3 w 16"/>
                  <a:gd name="T19" fmla="*/ 9 h 19"/>
                  <a:gd name="T20" fmla="*/ 1 w 16"/>
                  <a:gd name="T21" fmla="*/ 6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9"/>
                  <a:gd name="T35" fmla="*/ 16 w 16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9">
                    <a:moveTo>
                      <a:pt x="1" y="6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9" y="6"/>
                    </a:lnTo>
                    <a:lnTo>
                      <a:pt x="14" y="11"/>
                    </a:lnTo>
                    <a:lnTo>
                      <a:pt x="15" y="15"/>
                    </a:lnTo>
                    <a:lnTo>
                      <a:pt x="11" y="18"/>
                    </a:lnTo>
                    <a:lnTo>
                      <a:pt x="7" y="15"/>
                    </a:lnTo>
                    <a:lnTo>
                      <a:pt x="3" y="9"/>
                    </a:lnTo>
                    <a:lnTo>
                      <a:pt x="1" y="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6" name="Freeform 86"/>
              <p:cNvSpPr>
                <a:spLocks/>
              </p:cNvSpPr>
              <p:nvPr/>
            </p:nvSpPr>
            <p:spPr bwMode="auto">
              <a:xfrm>
                <a:off x="4606" y="2644"/>
                <a:ext cx="12" cy="9"/>
              </a:xfrm>
              <a:custGeom>
                <a:avLst/>
                <a:gdLst>
                  <a:gd name="T0" fmla="*/ 5 w 12"/>
                  <a:gd name="T1" fmla="*/ 8 h 9"/>
                  <a:gd name="T2" fmla="*/ 9 w 12"/>
                  <a:gd name="T3" fmla="*/ 7 h 9"/>
                  <a:gd name="T4" fmla="*/ 11 w 12"/>
                  <a:gd name="T5" fmla="*/ 4 h 9"/>
                  <a:gd name="T6" fmla="*/ 9 w 12"/>
                  <a:gd name="T7" fmla="*/ 1 h 9"/>
                  <a:gd name="T8" fmla="*/ 5 w 12"/>
                  <a:gd name="T9" fmla="*/ 0 h 9"/>
                  <a:gd name="T10" fmla="*/ 1 w 12"/>
                  <a:gd name="T11" fmla="*/ 1 h 9"/>
                  <a:gd name="T12" fmla="*/ 0 w 12"/>
                  <a:gd name="T13" fmla="*/ 4 h 9"/>
                  <a:gd name="T14" fmla="*/ 1 w 12"/>
                  <a:gd name="T15" fmla="*/ 7 h 9"/>
                  <a:gd name="T16" fmla="*/ 5 w 12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9"/>
                  <a:gd name="T29" fmla="*/ 12 w 12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9">
                    <a:moveTo>
                      <a:pt x="5" y="8"/>
                    </a:moveTo>
                    <a:lnTo>
                      <a:pt x="9" y="7"/>
                    </a:lnTo>
                    <a:lnTo>
                      <a:pt x="11" y="4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5" y="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7" name="Freeform 87"/>
              <p:cNvSpPr>
                <a:spLocks/>
              </p:cNvSpPr>
              <p:nvPr/>
            </p:nvSpPr>
            <p:spPr bwMode="auto">
              <a:xfrm>
                <a:off x="4479" y="2582"/>
                <a:ext cx="14" cy="17"/>
              </a:xfrm>
              <a:custGeom>
                <a:avLst/>
                <a:gdLst>
                  <a:gd name="T0" fmla="*/ 0 w 14"/>
                  <a:gd name="T1" fmla="*/ 0 h 17"/>
                  <a:gd name="T2" fmla="*/ 2 w 14"/>
                  <a:gd name="T3" fmla="*/ 1 h 17"/>
                  <a:gd name="T4" fmla="*/ 8 w 14"/>
                  <a:gd name="T5" fmla="*/ 6 h 17"/>
                  <a:gd name="T6" fmla="*/ 13 w 14"/>
                  <a:gd name="T7" fmla="*/ 13 h 17"/>
                  <a:gd name="T8" fmla="*/ 13 w 14"/>
                  <a:gd name="T9" fmla="*/ 16 h 17"/>
                  <a:gd name="T10" fmla="*/ 10 w 14"/>
                  <a:gd name="T11" fmla="*/ 16 h 17"/>
                  <a:gd name="T12" fmla="*/ 5 w 14"/>
                  <a:gd name="T13" fmla="*/ 10 h 17"/>
                  <a:gd name="T14" fmla="*/ 2 w 14"/>
                  <a:gd name="T15" fmla="*/ 3 h 17"/>
                  <a:gd name="T16" fmla="*/ 0 w 14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7"/>
                  <a:gd name="T29" fmla="*/ 14 w 14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7">
                    <a:moveTo>
                      <a:pt x="0" y="0"/>
                    </a:moveTo>
                    <a:lnTo>
                      <a:pt x="2" y="1"/>
                    </a:lnTo>
                    <a:lnTo>
                      <a:pt x="8" y="6"/>
                    </a:lnTo>
                    <a:lnTo>
                      <a:pt x="13" y="13"/>
                    </a:lnTo>
                    <a:lnTo>
                      <a:pt x="13" y="16"/>
                    </a:lnTo>
                    <a:lnTo>
                      <a:pt x="10" y="16"/>
                    </a:lnTo>
                    <a:lnTo>
                      <a:pt x="5" y="10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8" name="Freeform 88"/>
              <p:cNvSpPr>
                <a:spLocks/>
              </p:cNvSpPr>
              <p:nvPr/>
            </p:nvSpPr>
            <p:spPr bwMode="auto">
              <a:xfrm>
                <a:off x="4744" y="2341"/>
                <a:ext cx="37" cy="71"/>
              </a:xfrm>
              <a:custGeom>
                <a:avLst/>
                <a:gdLst>
                  <a:gd name="T0" fmla="*/ 32 w 37"/>
                  <a:gd name="T1" fmla="*/ 0 h 71"/>
                  <a:gd name="T2" fmla="*/ 31 w 37"/>
                  <a:gd name="T3" fmla="*/ 2 h 71"/>
                  <a:gd name="T4" fmla="*/ 32 w 37"/>
                  <a:gd name="T5" fmla="*/ 9 h 71"/>
                  <a:gd name="T6" fmla="*/ 34 w 37"/>
                  <a:gd name="T7" fmla="*/ 16 h 71"/>
                  <a:gd name="T8" fmla="*/ 36 w 37"/>
                  <a:gd name="T9" fmla="*/ 23 h 71"/>
                  <a:gd name="T10" fmla="*/ 36 w 37"/>
                  <a:gd name="T11" fmla="*/ 31 h 71"/>
                  <a:gd name="T12" fmla="*/ 33 w 37"/>
                  <a:gd name="T13" fmla="*/ 38 h 71"/>
                  <a:gd name="T14" fmla="*/ 27 w 37"/>
                  <a:gd name="T15" fmla="*/ 43 h 71"/>
                  <a:gd name="T16" fmla="*/ 24 w 37"/>
                  <a:gd name="T17" fmla="*/ 47 h 71"/>
                  <a:gd name="T18" fmla="*/ 25 w 37"/>
                  <a:gd name="T19" fmla="*/ 49 h 71"/>
                  <a:gd name="T20" fmla="*/ 28 w 37"/>
                  <a:gd name="T21" fmla="*/ 52 h 71"/>
                  <a:gd name="T22" fmla="*/ 32 w 37"/>
                  <a:gd name="T23" fmla="*/ 58 h 71"/>
                  <a:gd name="T24" fmla="*/ 29 w 37"/>
                  <a:gd name="T25" fmla="*/ 64 h 71"/>
                  <a:gd name="T26" fmla="*/ 22 w 37"/>
                  <a:gd name="T27" fmla="*/ 70 h 71"/>
                  <a:gd name="T28" fmla="*/ 16 w 37"/>
                  <a:gd name="T29" fmla="*/ 69 h 71"/>
                  <a:gd name="T30" fmla="*/ 11 w 37"/>
                  <a:gd name="T31" fmla="*/ 64 h 71"/>
                  <a:gd name="T32" fmla="*/ 13 w 37"/>
                  <a:gd name="T33" fmla="*/ 59 h 71"/>
                  <a:gd name="T34" fmla="*/ 15 w 37"/>
                  <a:gd name="T35" fmla="*/ 59 h 71"/>
                  <a:gd name="T36" fmla="*/ 13 w 37"/>
                  <a:gd name="T37" fmla="*/ 54 h 71"/>
                  <a:gd name="T38" fmla="*/ 9 w 37"/>
                  <a:gd name="T39" fmla="*/ 53 h 71"/>
                  <a:gd name="T40" fmla="*/ 7 w 37"/>
                  <a:gd name="T41" fmla="*/ 54 h 71"/>
                  <a:gd name="T42" fmla="*/ 5 w 37"/>
                  <a:gd name="T43" fmla="*/ 55 h 71"/>
                  <a:gd name="T44" fmla="*/ 5 w 37"/>
                  <a:gd name="T45" fmla="*/ 52 h 71"/>
                  <a:gd name="T46" fmla="*/ 5 w 37"/>
                  <a:gd name="T47" fmla="*/ 43 h 71"/>
                  <a:gd name="T48" fmla="*/ 2 w 37"/>
                  <a:gd name="T49" fmla="*/ 36 h 71"/>
                  <a:gd name="T50" fmla="*/ 0 w 37"/>
                  <a:gd name="T51" fmla="*/ 33 h 71"/>
                  <a:gd name="T52" fmla="*/ 4 w 37"/>
                  <a:gd name="T53" fmla="*/ 30 h 71"/>
                  <a:gd name="T54" fmla="*/ 6 w 37"/>
                  <a:gd name="T55" fmla="*/ 25 h 71"/>
                  <a:gd name="T56" fmla="*/ 9 w 37"/>
                  <a:gd name="T57" fmla="*/ 17 h 71"/>
                  <a:gd name="T58" fmla="*/ 10 w 37"/>
                  <a:gd name="T59" fmla="*/ 6 h 71"/>
                  <a:gd name="T60" fmla="*/ 9 w 37"/>
                  <a:gd name="T61" fmla="*/ 1 h 71"/>
                  <a:gd name="T62" fmla="*/ 8 w 37"/>
                  <a:gd name="T63" fmla="*/ 1 h 71"/>
                  <a:gd name="T64" fmla="*/ 7 w 37"/>
                  <a:gd name="T65" fmla="*/ 0 h 71"/>
                  <a:gd name="T66" fmla="*/ 8 w 37"/>
                  <a:gd name="T67" fmla="*/ 0 h 71"/>
                  <a:gd name="T68" fmla="*/ 14 w 37"/>
                  <a:gd name="T69" fmla="*/ 1 h 71"/>
                  <a:gd name="T70" fmla="*/ 27 w 37"/>
                  <a:gd name="T71" fmla="*/ 2 h 71"/>
                  <a:gd name="T72" fmla="*/ 32 w 37"/>
                  <a:gd name="T73" fmla="*/ 0 h 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"/>
                  <a:gd name="T112" fmla="*/ 0 h 71"/>
                  <a:gd name="T113" fmla="*/ 37 w 37"/>
                  <a:gd name="T114" fmla="*/ 71 h 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" h="71">
                    <a:moveTo>
                      <a:pt x="32" y="0"/>
                    </a:moveTo>
                    <a:lnTo>
                      <a:pt x="31" y="2"/>
                    </a:lnTo>
                    <a:lnTo>
                      <a:pt x="32" y="9"/>
                    </a:lnTo>
                    <a:lnTo>
                      <a:pt x="34" y="16"/>
                    </a:lnTo>
                    <a:lnTo>
                      <a:pt x="36" y="23"/>
                    </a:lnTo>
                    <a:lnTo>
                      <a:pt x="36" y="31"/>
                    </a:lnTo>
                    <a:lnTo>
                      <a:pt x="33" y="38"/>
                    </a:lnTo>
                    <a:lnTo>
                      <a:pt x="27" y="43"/>
                    </a:lnTo>
                    <a:lnTo>
                      <a:pt x="24" y="47"/>
                    </a:lnTo>
                    <a:lnTo>
                      <a:pt x="25" y="49"/>
                    </a:lnTo>
                    <a:lnTo>
                      <a:pt x="28" y="52"/>
                    </a:lnTo>
                    <a:lnTo>
                      <a:pt x="32" y="58"/>
                    </a:lnTo>
                    <a:lnTo>
                      <a:pt x="29" y="64"/>
                    </a:lnTo>
                    <a:lnTo>
                      <a:pt x="22" y="70"/>
                    </a:lnTo>
                    <a:lnTo>
                      <a:pt x="16" y="69"/>
                    </a:lnTo>
                    <a:lnTo>
                      <a:pt x="11" y="64"/>
                    </a:lnTo>
                    <a:lnTo>
                      <a:pt x="13" y="59"/>
                    </a:lnTo>
                    <a:lnTo>
                      <a:pt x="15" y="59"/>
                    </a:lnTo>
                    <a:lnTo>
                      <a:pt x="13" y="54"/>
                    </a:lnTo>
                    <a:lnTo>
                      <a:pt x="9" y="53"/>
                    </a:lnTo>
                    <a:lnTo>
                      <a:pt x="7" y="54"/>
                    </a:lnTo>
                    <a:lnTo>
                      <a:pt x="5" y="55"/>
                    </a:lnTo>
                    <a:lnTo>
                      <a:pt x="5" y="52"/>
                    </a:lnTo>
                    <a:lnTo>
                      <a:pt x="5" y="43"/>
                    </a:lnTo>
                    <a:lnTo>
                      <a:pt x="2" y="36"/>
                    </a:lnTo>
                    <a:lnTo>
                      <a:pt x="0" y="33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9" y="17"/>
                    </a:lnTo>
                    <a:lnTo>
                      <a:pt x="10" y="6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14" y="1"/>
                    </a:lnTo>
                    <a:lnTo>
                      <a:pt x="27" y="2"/>
                    </a:lnTo>
                    <a:lnTo>
                      <a:pt x="32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9" name="Freeform 89"/>
              <p:cNvSpPr>
                <a:spLocks/>
              </p:cNvSpPr>
              <p:nvPr/>
            </p:nvSpPr>
            <p:spPr bwMode="auto">
              <a:xfrm>
                <a:off x="4778" y="2470"/>
                <a:ext cx="65" cy="59"/>
              </a:xfrm>
              <a:custGeom>
                <a:avLst/>
                <a:gdLst>
                  <a:gd name="T0" fmla="*/ 0 w 65"/>
                  <a:gd name="T1" fmla="*/ 40 h 59"/>
                  <a:gd name="T2" fmla="*/ 0 w 65"/>
                  <a:gd name="T3" fmla="*/ 41 h 59"/>
                  <a:gd name="T4" fmla="*/ 1 w 65"/>
                  <a:gd name="T5" fmla="*/ 41 h 59"/>
                  <a:gd name="T6" fmla="*/ 2 w 65"/>
                  <a:gd name="T7" fmla="*/ 40 h 59"/>
                  <a:gd name="T8" fmla="*/ 5 w 65"/>
                  <a:gd name="T9" fmla="*/ 34 h 59"/>
                  <a:gd name="T10" fmla="*/ 10 w 65"/>
                  <a:gd name="T11" fmla="*/ 24 h 59"/>
                  <a:gd name="T12" fmla="*/ 16 w 65"/>
                  <a:gd name="T13" fmla="*/ 20 h 59"/>
                  <a:gd name="T14" fmla="*/ 20 w 65"/>
                  <a:gd name="T15" fmla="*/ 17 h 59"/>
                  <a:gd name="T16" fmla="*/ 22 w 65"/>
                  <a:gd name="T17" fmla="*/ 13 h 59"/>
                  <a:gd name="T18" fmla="*/ 24 w 65"/>
                  <a:gd name="T19" fmla="*/ 9 h 59"/>
                  <a:gd name="T20" fmla="*/ 25 w 65"/>
                  <a:gd name="T21" fmla="*/ 7 h 59"/>
                  <a:gd name="T22" fmla="*/ 28 w 65"/>
                  <a:gd name="T23" fmla="*/ 10 h 59"/>
                  <a:gd name="T24" fmla="*/ 28 w 65"/>
                  <a:gd name="T25" fmla="*/ 9 h 59"/>
                  <a:gd name="T26" fmla="*/ 28 w 65"/>
                  <a:gd name="T27" fmla="*/ 14 h 59"/>
                  <a:gd name="T28" fmla="*/ 28 w 65"/>
                  <a:gd name="T29" fmla="*/ 23 h 59"/>
                  <a:gd name="T30" fmla="*/ 31 w 65"/>
                  <a:gd name="T31" fmla="*/ 24 h 59"/>
                  <a:gd name="T32" fmla="*/ 35 w 65"/>
                  <a:gd name="T33" fmla="*/ 23 h 59"/>
                  <a:gd name="T34" fmla="*/ 37 w 65"/>
                  <a:gd name="T35" fmla="*/ 18 h 59"/>
                  <a:gd name="T36" fmla="*/ 37 w 65"/>
                  <a:gd name="T37" fmla="*/ 12 h 59"/>
                  <a:gd name="T38" fmla="*/ 41 w 65"/>
                  <a:gd name="T39" fmla="*/ 9 h 59"/>
                  <a:gd name="T40" fmla="*/ 47 w 65"/>
                  <a:gd name="T41" fmla="*/ 3 h 59"/>
                  <a:gd name="T42" fmla="*/ 49 w 65"/>
                  <a:gd name="T43" fmla="*/ 0 h 59"/>
                  <a:gd name="T44" fmla="*/ 54 w 65"/>
                  <a:gd name="T45" fmla="*/ 7 h 59"/>
                  <a:gd name="T46" fmla="*/ 54 w 65"/>
                  <a:gd name="T47" fmla="*/ 11 h 59"/>
                  <a:gd name="T48" fmla="*/ 57 w 65"/>
                  <a:gd name="T49" fmla="*/ 15 h 59"/>
                  <a:gd name="T50" fmla="*/ 58 w 65"/>
                  <a:gd name="T51" fmla="*/ 22 h 59"/>
                  <a:gd name="T52" fmla="*/ 58 w 65"/>
                  <a:gd name="T53" fmla="*/ 23 h 59"/>
                  <a:gd name="T54" fmla="*/ 60 w 65"/>
                  <a:gd name="T55" fmla="*/ 26 h 59"/>
                  <a:gd name="T56" fmla="*/ 63 w 65"/>
                  <a:gd name="T57" fmla="*/ 28 h 59"/>
                  <a:gd name="T58" fmla="*/ 64 w 65"/>
                  <a:gd name="T59" fmla="*/ 29 h 59"/>
                  <a:gd name="T60" fmla="*/ 62 w 65"/>
                  <a:gd name="T61" fmla="*/ 33 h 59"/>
                  <a:gd name="T62" fmla="*/ 60 w 65"/>
                  <a:gd name="T63" fmla="*/ 40 h 59"/>
                  <a:gd name="T64" fmla="*/ 60 w 65"/>
                  <a:gd name="T65" fmla="*/ 43 h 59"/>
                  <a:gd name="T66" fmla="*/ 60 w 65"/>
                  <a:gd name="T67" fmla="*/ 41 h 59"/>
                  <a:gd name="T68" fmla="*/ 54 w 65"/>
                  <a:gd name="T69" fmla="*/ 36 h 59"/>
                  <a:gd name="T70" fmla="*/ 50 w 65"/>
                  <a:gd name="T71" fmla="*/ 33 h 59"/>
                  <a:gd name="T72" fmla="*/ 49 w 65"/>
                  <a:gd name="T73" fmla="*/ 36 h 59"/>
                  <a:gd name="T74" fmla="*/ 47 w 65"/>
                  <a:gd name="T75" fmla="*/ 41 h 59"/>
                  <a:gd name="T76" fmla="*/ 50 w 65"/>
                  <a:gd name="T77" fmla="*/ 46 h 59"/>
                  <a:gd name="T78" fmla="*/ 52 w 65"/>
                  <a:gd name="T79" fmla="*/ 51 h 59"/>
                  <a:gd name="T80" fmla="*/ 50 w 65"/>
                  <a:gd name="T81" fmla="*/ 56 h 59"/>
                  <a:gd name="T82" fmla="*/ 44 w 65"/>
                  <a:gd name="T83" fmla="*/ 58 h 59"/>
                  <a:gd name="T84" fmla="*/ 39 w 65"/>
                  <a:gd name="T85" fmla="*/ 56 h 59"/>
                  <a:gd name="T86" fmla="*/ 33 w 65"/>
                  <a:gd name="T87" fmla="*/ 52 h 59"/>
                  <a:gd name="T88" fmla="*/ 31 w 65"/>
                  <a:gd name="T89" fmla="*/ 47 h 59"/>
                  <a:gd name="T90" fmla="*/ 32 w 65"/>
                  <a:gd name="T91" fmla="*/ 37 h 59"/>
                  <a:gd name="T92" fmla="*/ 32 w 65"/>
                  <a:gd name="T93" fmla="*/ 33 h 59"/>
                  <a:gd name="T94" fmla="*/ 25 w 65"/>
                  <a:gd name="T95" fmla="*/ 31 h 59"/>
                  <a:gd name="T96" fmla="*/ 23 w 65"/>
                  <a:gd name="T97" fmla="*/ 30 h 59"/>
                  <a:gd name="T98" fmla="*/ 21 w 65"/>
                  <a:gd name="T99" fmla="*/ 33 h 59"/>
                  <a:gd name="T100" fmla="*/ 20 w 65"/>
                  <a:gd name="T101" fmla="*/ 37 h 59"/>
                  <a:gd name="T102" fmla="*/ 17 w 65"/>
                  <a:gd name="T103" fmla="*/ 38 h 59"/>
                  <a:gd name="T104" fmla="*/ 14 w 65"/>
                  <a:gd name="T105" fmla="*/ 38 h 59"/>
                  <a:gd name="T106" fmla="*/ 13 w 65"/>
                  <a:gd name="T107" fmla="*/ 36 h 59"/>
                  <a:gd name="T108" fmla="*/ 6 w 65"/>
                  <a:gd name="T109" fmla="*/ 37 h 59"/>
                  <a:gd name="T110" fmla="*/ 0 w 65"/>
                  <a:gd name="T111" fmla="*/ 40 h 5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65"/>
                  <a:gd name="T169" fmla="*/ 0 h 59"/>
                  <a:gd name="T170" fmla="*/ 65 w 65"/>
                  <a:gd name="T171" fmla="*/ 59 h 5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65" h="59">
                    <a:moveTo>
                      <a:pt x="0" y="40"/>
                    </a:moveTo>
                    <a:lnTo>
                      <a:pt x="0" y="41"/>
                    </a:lnTo>
                    <a:lnTo>
                      <a:pt x="1" y="41"/>
                    </a:lnTo>
                    <a:lnTo>
                      <a:pt x="2" y="40"/>
                    </a:lnTo>
                    <a:lnTo>
                      <a:pt x="5" y="34"/>
                    </a:lnTo>
                    <a:lnTo>
                      <a:pt x="10" y="24"/>
                    </a:lnTo>
                    <a:lnTo>
                      <a:pt x="16" y="20"/>
                    </a:lnTo>
                    <a:lnTo>
                      <a:pt x="20" y="17"/>
                    </a:lnTo>
                    <a:lnTo>
                      <a:pt x="22" y="13"/>
                    </a:lnTo>
                    <a:lnTo>
                      <a:pt x="24" y="9"/>
                    </a:lnTo>
                    <a:lnTo>
                      <a:pt x="25" y="7"/>
                    </a:lnTo>
                    <a:lnTo>
                      <a:pt x="28" y="10"/>
                    </a:lnTo>
                    <a:lnTo>
                      <a:pt x="28" y="9"/>
                    </a:lnTo>
                    <a:lnTo>
                      <a:pt x="28" y="14"/>
                    </a:lnTo>
                    <a:lnTo>
                      <a:pt x="28" y="23"/>
                    </a:lnTo>
                    <a:lnTo>
                      <a:pt x="31" y="24"/>
                    </a:lnTo>
                    <a:lnTo>
                      <a:pt x="35" y="23"/>
                    </a:lnTo>
                    <a:lnTo>
                      <a:pt x="37" y="18"/>
                    </a:lnTo>
                    <a:lnTo>
                      <a:pt x="37" y="12"/>
                    </a:lnTo>
                    <a:lnTo>
                      <a:pt x="41" y="9"/>
                    </a:lnTo>
                    <a:lnTo>
                      <a:pt x="47" y="3"/>
                    </a:lnTo>
                    <a:lnTo>
                      <a:pt x="49" y="0"/>
                    </a:lnTo>
                    <a:lnTo>
                      <a:pt x="54" y="7"/>
                    </a:lnTo>
                    <a:lnTo>
                      <a:pt x="54" y="11"/>
                    </a:lnTo>
                    <a:lnTo>
                      <a:pt x="57" y="15"/>
                    </a:lnTo>
                    <a:lnTo>
                      <a:pt x="58" y="22"/>
                    </a:lnTo>
                    <a:lnTo>
                      <a:pt x="58" y="23"/>
                    </a:lnTo>
                    <a:lnTo>
                      <a:pt x="60" y="26"/>
                    </a:lnTo>
                    <a:lnTo>
                      <a:pt x="63" y="28"/>
                    </a:lnTo>
                    <a:lnTo>
                      <a:pt x="64" y="29"/>
                    </a:lnTo>
                    <a:lnTo>
                      <a:pt x="62" y="33"/>
                    </a:lnTo>
                    <a:lnTo>
                      <a:pt x="60" y="40"/>
                    </a:lnTo>
                    <a:lnTo>
                      <a:pt x="60" y="43"/>
                    </a:lnTo>
                    <a:lnTo>
                      <a:pt x="60" y="41"/>
                    </a:lnTo>
                    <a:lnTo>
                      <a:pt x="54" y="36"/>
                    </a:lnTo>
                    <a:lnTo>
                      <a:pt x="50" y="33"/>
                    </a:lnTo>
                    <a:lnTo>
                      <a:pt x="49" y="36"/>
                    </a:lnTo>
                    <a:lnTo>
                      <a:pt x="47" y="41"/>
                    </a:lnTo>
                    <a:lnTo>
                      <a:pt x="50" y="46"/>
                    </a:lnTo>
                    <a:lnTo>
                      <a:pt x="52" y="51"/>
                    </a:lnTo>
                    <a:lnTo>
                      <a:pt x="50" y="56"/>
                    </a:lnTo>
                    <a:lnTo>
                      <a:pt x="44" y="58"/>
                    </a:lnTo>
                    <a:lnTo>
                      <a:pt x="39" y="56"/>
                    </a:lnTo>
                    <a:lnTo>
                      <a:pt x="33" y="52"/>
                    </a:lnTo>
                    <a:lnTo>
                      <a:pt x="31" y="47"/>
                    </a:lnTo>
                    <a:lnTo>
                      <a:pt x="32" y="37"/>
                    </a:lnTo>
                    <a:lnTo>
                      <a:pt x="32" y="33"/>
                    </a:lnTo>
                    <a:lnTo>
                      <a:pt x="25" y="31"/>
                    </a:lnTo>
                    <a:lnTo>
                      <a:pt x="23" y="30"/>
                    </a:lnTo>
                    <a:lnTo>
                      <a:pt x="21" y="33"/>
                    </a:lnTo>
                    <a:lnTo>
                      <a:pt x="20" y="37"/>
                    </a:lnTo>
                    <a:lnTo>
                      <a:pt x="17" y="38"/>
                    </a:lnTo>
                    <a:lnTo>
                      <a:pt x="14" y="38"/>
                    </a:lnTo>
                    <a:lnTo>
                      <a:pt x="13" y="36"/>
                    </a:lnTo>
                    <a:lnTo>
                      <a:pt x="6" y="37"/>
                    </a:lnTo>
                    <a:lnTo>
                      <a:pt x="0" y="4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0" name="Freeform 90"/>
              <p:cNvSpPr>
                <a:spLocks/>
              </p:cNvSpPr>
              <p:nvPr/>
            </p:nvSpPr>
            <p:spPr bwMode="auto">
              <a:xfrm>
                <a:off x="4778" y="2406"/>
                <a:ext cx="26" cy="21"/>
              </a:xfrm>
              <a:custGeom>
                <a:avLst/>
                <a:gdLst>
                  <a:gd name="T0" fmla="*/ 1 w 26"/>
                  <a:gd name="T1" fmla="*/ 0 h 21"/>
                  <a:gd name="T2" fmla="*/ 0 w 26"/>
                  <a:gd name="T3" fmla="*/ 0 h 21"/>
                  <a:gd name="T4" fmla="*/ 8 w 26"/>
                  <a:gd name="T5" fmla="*/ 2 h 21"/>
                  <a:gd name="T6" fmla="*/ 20 w 26"/>
                  <a:gd name="T7" fmla="*/ 3 h 21"/>
                  <a:gd name="T8" fmla="*/ 24 w 26"/>
                  <a:gd name="T9" fmla="*/ 7 h 21"/>
                  <a:gd name="T10" fmla="*/ 24 w 26"/>
                  <a:gd name="T11" fmla="*/ 15 h 21"/>
                  <a:gd name="T12" fmla="*/ 25 w 26"/>
                  <a:gd name="T13" fmla="*/ 19 h 21"/>
                  <a:gd name="T14" fmla="*/ 24 w 26"/>
                  <a:gd name="T15" fmla="*/ 20 h 21"/>
                  <a:gd name="T16" fmla="*/ 18 w 26"/>
                  <a:gd name="T17" fmla="*/ 17 h 21"/>
                  <a:gd name="T18" fmla="*/ 10 w 26"/>
                  <a:gd name="T19" fmla="*/ 11 h 21"/>
                  <a:gd name="T20" fmla="*/ 5 w 26"/>
                  <a:gd name="T21" fmla="*/ 5 h 21"/>
                  <a:gd name="T22" fmla="*/ 2 w 26"/>
                  <a:gd name="T23" fmla="*/ 1 h 21"/>
                  <a:gd name="T24" fmla="*/ 1 w 26"/>
                  <a:gd name="T25" fmla="*/ 0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"/>
                  <a:gd name="T40" fmla="*/ 0 h 21"/>
                  <a:gd name="T41" fmla="*/ 26 w 26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" h="21">
                    <a:moveTo>
                      <a:pt x="1" y="0"/>
                    </a:moveTo>
                    <a:lnTo>
                      <a:pt x="0" y="0"/>
                    </a:lnTo>
                    <a:lnTo>
                      <a:pt x="8" y="2"/>
                    </a:lnTo>
                    <a:lnTo>
                      <a:pt x="20" y="3"/>
                    </a:lnTo>
                    <a:lnTo>
                      <a:pt x="24" y="7"/>
                    </a:lnTo>
                    <a:lnTo>
                      <a:pt x="24" y="15"/>
                    </a:lnTo>
                    <a:lnTo>
                      <a:pt x="25" y="19"/>
                    </a:lnTo>
                    <a:lnTo>
                      <a:pt x="24" y="20"/>
                    </a:lnTo>
                    <a:lnTo>
                      <a:pt x="18" y="17"/>
                    </a:lnTo>
                    <a:lnTo>
                      <a:pt x="10" y="11"/>
                    </a:lnTo>
                    <a:lnTo>
                      <a:pt x="5" y="5"/>
                    </a:lnTo>
                    <a:lnTo>
                      <a:pt x="2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1" name="Freeform 91"/>
              <p:cNvSpPr>
                <a:spLocks/>
              </p:cNvSpPr>
              <p:nvPr/>
            </p:nvSpPr>
            <p:spPr bwMode="auto">
              <a:xfrm>
                <a:off x="4752" y="2417"/>
                <a:ext cx="21" cy="23"/>
              </a:xfrm>
              <a:custGeom>
                <a:avLst/>
                <a:gdLst>
                  <a:gd name="T0" fmla="*/ 0 w 21"/>
                  <a:gd name="T1" fmla="*/ 0 h 23"/>
                  <a:gd name="T2" fmla="*/ 3 w 21"/>
                  <a:gd name="T3" fmla="*/ 0 h 23"/>
                  <a:gd name="T4" fmla="*/ 12 w 21"/>
                  <a:gd name="T5" fmla="*/ 1 h 23"/>
                  <a:gd name="T6" fmla="*/ 18 w 21"/>
                  <a:gd name="T7" fmla="*/ 3 h 23"/>
                  <a:gd name="T8" fmla="*/ 20 w 21"/>
                  <a:gd name="T9" fmla="*/ 8 h 23"/>
                  <a:gd name="T10" fmla="*/ 19 w 21"/>
                  <a:gd name="T11" fmla="*/ 17 h 23"/>
                  <a:gd name="T12" fmla="*/ 16 w 21"/>
                  <a:gd name="T13" fmla="*/ 21 h 23"/>
                  <a:gd name="T14" fmla="*/ 16 w 21"/>
                  <a:gd name="T15" fmla="*/ 22 h 23"/>
                  <a:gd name="T16" fmla="*/ 15 w 21"/>
                  <a:gd name="T17" fmla="*/ 21 h 23"/>
                  <a:gd name="T18" fmla="*/ 12 w 21"/>
                  <a:gd name="T19" fmla="*/ 17 h 23"/>
                  <a:gd name="T20" fmla="*/ 4 w 21"/>
                  <a:gd name="T21" fmla="*/ 5 h 23"/>
                  <a:gd name="T22" fmla="*/ 0 w 21"/>
                  <a:gd name="T23" fmla="*/ 0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23"/>
                  <a:gd name="T38" fmla="*/ 21 w 21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23">
                    <a:moveTo>
                      <a:pt x="0" y="0"/>
                    </a:moveTo>
                    <a:lnTo>
                      <a:pt x="3" y="0"/>
                    </a:lnTo>
                    <a:lnTo>
                      <a:pt x="12" y="1"/>
                    </a:lnTo>
                    <a:lnTo>
                      <a:pt x="18" y="3"/>
                    </a:lnTo>
                    <a:lnTo>
                      <a:pt x="20" y="8"/>
                    </a:lnTo>
                    <a:lnTo>
                      <a:pt x="19" y="17"/>
                    </a:lnTo>
                    <a:lnTo>
                      <a:pt x="16" y="21"/>
                    </a:lnTo>
                    <a:lnTo>
                      <a:pt x="16" y="22"/>
                    </a:lnTo>
                    <a:lnTo>
                      <a:pt x="15" y="21"/>
                    </a:lnTo>
                    <a:lnTo>
                      <a:pt x="12" y="17"/>
                    </a:lnTo>
                    <a:lnTo>
                      <a:pt x="4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" name="Freeform 92"/>
              <p:cNvSpPr>
                <a:spLocks/>
              </p:cNvSpPr>
              <p:nvPr/>
            </p:nvSpPr>
            <p:spPr bwMode="auto">
              <a:xfrm>
                <a:off x="4721" y="2450"/>
                <a:ext cx="33" cy="38"/>
              </a:xfrm>
              <a:custGeom>
                <a:avLst/>
                <a:gdLst>
                  <a:gd name="T0" fmla="*/ 0 w 33"/>
                  <a:gd name="T1" fmla="*/ 37 h 38"/>
                  <a:gd name="T2" fmla="*/ 2 w 33"/>
                  <a:gd name="T3" fmla="*/ 33 h 38"/>
                  <a:gd name="T4" fmla="*/ 8 w 33"/>
                  <a:gd name="T5" fmla="*/ 24 h 38"/>
                  <a:gd name="T6" fmla="*/ 14 w 33"/>
                  <a:gd name="T7" fmla="*/ 18 h 38"/>
                  <a:gd name="T8" fmla="*/ 19 w 33"/>
                  <a:gd name="T9" fmla="*/ 11 h 38"/>
                  <a:gd name="T10" fmla="*/ 23 w 33"/>
                  <a:gd name="T11" fmla="*/ 2 h 38"/>
                  <a:gd name="T12" fmla="*/ 24 w 33"/>
                  <a:gd name="T13" fmla="*/ 0 h 38"/>
                  <a:gd name="T14" fmla="*/ 32 w 33"/>
                  <a:gd name="T15" fmla="*/ 7 h 38"/>
                  <a:gd name="T16" fmla="*/ 31 w 33"/>
                  <a:gd name="T17" fmla="*/ 6 h 38"/>
                  <a:gd name="T18" fmla="*/ 24 w 33"/>
                  <a:gd name="T19" fmla="*/ 13 h 38"/>
                  <a:gd name="T20" fmla="*/ 9 w 33"/>
                  <a:gd name="T21" fmla="*/ 29 h 38"/>
                  <a:gd name="T22" fmla="*/ 0 w 33"/>
                  <a:gd name="T23" fmla="*/ 37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"/>
                  <a:gd name="T37" fmla="*/ 0 h 38"/>
                  <a:gd name="T38" fmla="*/ 33 w 33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" h="38">
                    <a:moveTo>
                      <a:pt x="0" y="37"/>
                    </a:moveTo>
                    <a:lnTo>
                      <a:pt x="2" y="33"/>
                    </a:lnTo>
                    <a:lnTo>
                      <a:pt x="8" y="24"/>
                    </a:lnTo>
                    <a:lnTo>
                      <a:pt x="14" y="18"/>
                    </a:lnTo>
                    <a:lnTo>
                      <a:pt x="19" y="11"/>
                    </a:lnTo>
                    <a:lnTo>
                      <a:pt x="23" y="2"/>
                    </a:lnTo>
                    <a:lnTo>
                      <a:pt x="24" y="0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24" y="13"/>
                    </a:lnTo>
                    <a:lnTo>
                      <a:pt x="9" y="29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3" name="Freeform 93"/>
              <p:cNvSpPr>
                <a:spLocks/>
              </p:cNvSpPr>
              <p:nvPr/>
            </p:nvSpPr>
            <p:spPr bwMode="auto">
              <a:xfrm>
                <a:off x="4775" y="2438"/>
                <a:ext cx="16" cy="16"/>
              </a:xfrm>
              <a:custGeom>
                <a:avLst/>
                <a:gdLst>
                  <a:gd name="T0" fmla="*/ 1 w 16"/>
                  <a:gd name="T1" fmla="*/ 0 h 16"/>
                  <a:gd name="T2" fmla="*/ 15 w 16"/>
                  <a:gd name="T3" fmla="*/ 4 h 16"/>
                  <a:gd name="T4" fmla="*/ 5 w 16"/>
                  <a:gd name="T5" fmla="*/ 15 h 16"/>
                  <a:gd name="T6" fmla="*/ 0 w 16"/>
                  <a:gd name="T7" fmla="*/ 14 h 16"/>
                  <a:gd name="T8" fmla="*/ 1 w 16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6"/>
                  <a:gd name="T17" fmla="*/ 16 w 16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6">
                    <a:moveTo>
                      <a:pt x="1" y="0"/>
                    </a:moveTo>
                    <a:lnTo>
                      <a:pt x="15" y="4"/>
                    </a:lnTo>
                    <a:lnTo>
                      <a:pt x="5" y="15"/>
                    </a:lnTo>
                    <a:lnTo>
                      <a:pt x="0" y="14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" name="Freeform 94"/>
              <p:cNvSpPr>
                <a:spLocks/>
              </p:cNvSpPr>
              <p:nvPr/>
            </p:nvSpPr>
            <p:spPr bwMode="auto">
              <a:xfrm>
                <a:off x="4781" y="2452"/>
                <a:ext cx="16" cy="18"/>
              </a:xfrm>
              <a:custGeom>
                <a:avLst/>
                <a:gdLst>
                  <a:gd name="T0" fmla="*/ 7 w 16"/>
                  <a:gd name="T1" fmla="*/ 0 h 18"/>
                  <a:gd name="T2" fmla="*/ 15 w 16"/>
                  <a:gd name="T3" fmla="*/ 1 h 18"/>
                  <a:gd name="T4" fmla="*/ 6 w 16"/>
                  <a:gd name="T5" fmla="*/ 17 h 18"/>
                  <a:gd name="T6" fmla="*/ 0 w 16"/>
                  <a:gd name="T7" fmla="*/ 17 h 18"/>
                  <a:gd name="T8" fmla="*/ 7 w 1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18"/>
                  <a:gd name="T17" fmla="*/ 16 w 16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18">
                    <a:moveTo>
                      <a:pt x="7" y="0"/>
                    </a:moveTo>
                    <a:lnTo>
                      <a:pt x="15" y="1"/>
                    </a:lnTo>
                    <a:lnTo>
                      <a:pt x="6" y="17"/>
                    </a:lnTo>
                    <a:lnTo>
                      <a:pt x="0" y="17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" name="Freeform 95"/>
              <p:cNvSpPr>
                <a:spLocks/>
              </p:cNvSpPr>
              <p:nvPr/>
            </p:nvSpPr>
            <p:spPr bwMode="auto">
              <a:xfrm>
                <a:off x="4802" y="2430"/>
                <a:ext cx="18" cy="17"/>
              </a:xfrm>
              <a:custGeom>
                <a:avLst/>
                <a:gdLst>
                  <a:gd name="T0" fmla="*/ 0 w 18"/>
                  <a:gd name="T1" fmla="*/ 2 h 17"/>
                  <a:gd name="T2" fmla="*/ 4 w 18"/>
                  <a:gd name="T3" fmla="*/ 0 h 17"/>
                  <a:gd name="T4" fmla="*/ 17 w 18"/>
                  <a:gd name="T5" fmla="*/ 4 h 17"/>
                  <a:gd name="T6" fmla="*/ 17 w 18"/>
                  <a:gd name="T7" fmla="*/ 16 h 17"/>
                  <a:gd name="T8" fmla="*/ 0 w 18"/>
                  <a:gd name="T9" fmla="*/ 2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17"/>
                  <a:gd name="T17" fmla="*/ 18 w 18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17">
                    <a:moveTo>
                      <a:pt x="0" y="2"/>
                    </a:moveTo>
                    <a:lnTo>
                      <a:pt x="4" y="0"/>
                    </a:lnTo>
                    <a:lnTo>
                      <a:pt x="17" y="4"/>
                    </a:lnTo>
                    <a:lnTo>
                      <a:pt x="17" y="16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" name="Freeform 96"/>
              <p:cNvSpPr>
                <a:spLocks/>
              </p:cNvSpPr>
              <p:nvPr/>
            </p:nvSpPr>
            <p:spPr bwMode="auto">
              <a:xfrm>
                <a:off x="4784" y="2425"/>
                <a:ext cx="9" cy="6"/>
              </a:xfrm>
              <a:custGeom>
                <a:avLst/>
                <a:gdLst>
                  <a:gd name="T0" fmla="*/ 4 w 9"/>
                  <a:gd name="T1" fmla="*/ 5 h 6"/>
                  <a:gd name="T2" fmla="*/ 7 w 9"/>
                  <a:gd name="T3" fmla="*/ 5 h 6"/>
                  <a:gd name="T4" fmla="*/ 8 w 9"/>
                  <a:gd name="T5" fmla="*/ 3 h 6"/>
                  <a:gd name="T6" fmla="*/ 7 w 9"/>
                  <a:gd name="T7" fmla="*/ 1 h 6"/>
                  <a:gd name="T8" fmla="*/ 4 w 9"/>
                  <a:gd name="T9" fmla="*/ 0 h 6"/>
                  <a:gd name="T10" fmla="*/ 1 w 9"/>
                  <a:gd name="T11" fmla="*/ 1 h 6"/>
                  <a:gd name="T12" fmla="*/ 0 w 9"/>
                  <a:gd name="T13" fmla="*/ 3 h 6"/>
                  <a:gd name="T14" fmla="*/ 1 w 9"/>
                  <a:gd name="T15" fmla="*/ 5 h 6"/>
                  <a:gd name="T16" fmla="*/ 4 w 9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6"/>
                  <a:gd name="T29" fmla="*/ 9 w 9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6">
                    <a:moveTo>
                      <a:pt x="4" y="5"/>
                    </a:moveTo>
                    <a:lnTo>
                      <a:pt x="7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" name="Freeform 97"/>
              <p:cNvSpPr>
                <a:spLocks/>
              </p:cNvSpPr>
              <p:nvPr/>
            </p:nvSpPr>
            <p:spPr bwMode="auto">
              <a:xfrm>
                <a:off x="4803" y="2464"/>
                <a:ext cx="13" cy="7"/>
              </a:xfrm>
              <a:custGeom>
                <a:avLst/>
                <a:gdLst>
                  <a:gd name="T0" fmla="*/ 6 w 13"/>
                  <a:gd name="T1" fmla="*/ 6 h 7"/>
                  <a:gd name="T2" fmla="*/ 10 w 13"/>
                  <a:gd name="T3" fmla="*/ 5 h 7"/>
                  <a:gd name="T4" fmla="*/ 12 w 13"/>
                  <a:gd name="T5" fmla="*/ 3 h 7"/>
                  <a:gd name="T6" fmla="*/ 10 w 13"/>
                  <a:gd name="T7" fmla="*/ 1 h 7"/>
                  <a:gd name="T8" fmla="*/ 6 w 13"/>
                  <a:gd name="T9" fmla="*/ 0 h 7"/>
                  <a:gd name="T10" fmla="*/ 2 w 13"/>
                  <a:gd name="T11" fmla="*/ 1 h 7"/>
                  <a:gd name="T12" fmla="*/ 0 w 13"/>
                  <a:gd name="T13" fmla="*/ 3 h 7"/>
                  <a:gd name="T14" fmla="*/ 2 w 13"/>
                  <a:gd name="T15" fmla="*/ 5 h 7"/>
                  <a:gd name="T16" fmla="*/ 6 w 13"/>
                  <a:gd name="T17" fmla="*/ 6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7"/>
                  <a:gd name="T29" fmla="*/ 13 w 13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7">
                    <a:moveTo>
                      <a:pt x="6" y="6"/>
                    </a:moveTo>
                    <a:lnTo>
                      <a:pt x="10" y="5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" name="Freeform 98"/>
              <p:cNvSpPr>
                <a:spLocks/>
              </p:cNvSpPr>
              <p:nvPr/>
            </p:nvSpPr>
            <p:spPr bwMode="auto">
              <a:xfrm>
                <a:off x="4817" y="2455"/>
                <a:ext cx="12" cy="6"/>
              </a:xfrm>
              <a:custGeom>
                <a:avLst/>
                <a:gdLst>
                  <a:gd name="T0" fmla="*/ 6 w 12"/>
                  <a:gd name="T1" fmla="*/ 5 h 6"/>
                  <a:gd name="T2" fmla="*/ 10 w 12"/>
                  <a:gd name="T3" fmla="*/ 4 h 6"/>
                  <a:gd name="T4" fmla="*/ 11 w 12"/>
                  <a:gd name="T5" fmla="*/ 2 h 6"/>
                  <a:gd name="T6" fmla="*/ 10 w 12"/>
                  <a:gd name="T7" fmla="*/ 1 h 6"/>
                  <a:gd name="T8" fmla="*/ 6 w 12"/>
                  <a:gd name="T9" fmla="*/ 0 h 6"/>
                  <a:gd name="T10" fmla="*/ 2 w 12"/>
                  <a:gd name="T11" fmla="*/ 1 h 6"/>
                  <a:gd name="T12" fmla="*/ 0 w 12"/>
                  <a:gd name="T13" fmla="*/ 2 h 6"/>
                  <a:gd name="T14" fmla="*/ 2 w 12"/>
                  <a:gd name="T15" fmla="*/ 4 h 6"/>
                  <a:gd name="T16" fmla="*/ 6 w 12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"/>
                  <a:gd name="T29" fmla="*/ 12 w 12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">
                    <a:moveTo>
                      <a:pt x="6" y="5"/>
                    </a:moveTo>
                    <a:lnTo>
                      <a:pt x="10" y="4"/>
                    </a:lnTo>
                    <a:lnTo>
                      <a:pt x="11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" name="Freeform 99"/>
              <p:cNvSpPr>
                <a:spLocks/>
              </p:cNvSpPr>
              <p:nvPr/>
            </p:nvSpPr>
            <p:spPr bwMode="auto">
              <a:xfrm>
                <a:off x="4800" y="2449"/>
                <a:ext cx="13" cy="8"/>
              </a:xfrm>
              <a:custGeom>
                <a:avLst/>
                <a:gdLst>
                  <a:gd name="T0" fmla="*/ 6 w 13"/>
                  <a:gd name="T1" fmla="*/ 7 h 8"/>
                  <a:gd name="T2" fmla="*/ 10 w 13"/>
                  <a:gd name="T3" fmla="*/ 6 h 8"/>
                  <a:gd name="T4" fmla="*/ 12 w 13"/>
                  <a:gd name="T5" fmla="*/ 3 h 8"/>
                  <a:gd name="T6" fmla="*/ 10 w 13"/>
                  <a:gd name="T7" fmla="*/ 1 h 8"/>
                  <a:gd name="T8" fmla="*/ 6 w 13"/>
                  <a:gd name="T9" fmla="*/ 0 h 8"/>
                  <a:gd name="T10" fmla="*/ 2 w 13"/>
                  <a:gd name="T11" fmla="*/ 1 h 8"/>
                  <a:gd name="T12" fmla="*/ 0 w 13"/>
                  <a:gd name="T13" fmla="*/ 3 h 8"/>
                  <a:gd name="T14" fmla="*/ 2 w 13"/>
                  <a:gd name="T15" fmla="*/ 6 h 8"/>
                  <a:gd name="T16" fmla="*/ 6 w 13"/>
                  <a:gd name="T17" fmla="*/ 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8"/>
                  <a:gd name="T29" fmla="*/ 13 w 13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8">
                    <a:moveTo>
                      <a:pt x="6" y="7"/>
                    </a:moveTo>
                    <a:lnTo>
                      <a:pt x="10" y="6"/>
                    </a:lnTo>
                    <a:lnTo>
                      <a:pt x="12" y="3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6" y="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0" name="Freeform 100"/>
              <p:cNvSpPr>
                <a:spLocks/>
              </p:cNvSpPr>
              <p:nvPr/>
            </p:nvSpPr>
            <p:spPr bwMode="auto">
              <a:xfrm>
                <a:off x="4750" y="2432"/>
                <a:ext cx="8" cy="11"/>
              </a:xfrm>
              <a:custGeom>
                <a:avLst/>
                <a:gdLst>
                  <a:gd name="T0" fmla="*/ 3 w 8"/>
                  <a:gd name="T1" fmla="*/ 10 h 11"/>
                  <a:gd name="T2" fmla="*/ 6 w 8"/>
                  <a:gd name="T3" fmla="*/ 8 h 11"/>
                  <a:gd name="T4" fmla="*/ 7 w 8"/>
                  <a:gd name="T5" fmla="*/ 5 h 11"/>
                  <a:gd name="T6" fmla="*/ 6 w 8"/>
                  <a:gd name="T7" fmla="*/ 2 h 11"/>
                  <a:gd name="T8" fmla="*/ 3 w 8"/>
                  <a:gd name="T9" fmla="*/ 0 h 11"/>
                  <a:gd name="T10" fmla="*/ 1 w 8"/>
                  <a:gd name="T11" fmla="*/ 2 h 11"/>
                  <a:gd name="T12" fmla="*/ 0 w 8"/>
                  <a:gd name="T13" fmla="*/ 5 h 11"/>
                  <a:gd name="T14" fmla="*/ 1 w 8"/>
                  <a:gd name="T15" fmla="*/ 8 h 11"/>
                  <a:gd name="T16" fmla="*/ 3 w 8"/>
                  <a:gd name="T17" fmla="*/ 1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1"/>
                  <a:gd name="T29" fmla="*/ 8 w 8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1">
                    <a:moveTo>
                      <a:pt x="3" y="10"/>
                    </a:moveTo>
                    <a:lnTo>
                      <a:pt x="6" y="8"/>
                    </a:lnTo>
                    <a:lnTo>
                      <a:pt x="7" y="5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3" y="1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1" name="Freeform 101"/>
              <p:cNvSpPr>
                <a:spLocks/>
              </p:cNvSpPr>
              <p:nvPr/>
            </p:nvSpPr>
            <p:spPr bwMode="auto">
              <a:xfrm>
                <a:off x="4744" y="2442"/>
                <a:ext cx="8" cy="7"/>
              </a:xfrm>
              <a:custGeom>
                <a:avLst/>
                <a:gdLst>
                  <a:gd name="T0" fmla="*/ 4 w 8"/>
                  <a:gd name="T1" fmla="*/ 6 h 7"/>
                  <a:gd name="T2" fmla="*/ 6 w 8"/>
                  <a:gd name="T3" fmla="*/ 5 h 7"/>
                  <a:gd name="T4" fmla="*/ 7 w 8"/>
                  <a:gd name="T5" fmla="*/ 3 h 7"/>
                  <a:gd name="T6" fmla="*/ 6 w 8"/>
                  <a:gd name="T7" fmla="*/ 1 h 7"/>
                  <a:gd name="T8" fmla="*/ 4 w 8"/>
                  <a:gd name="T9" fmla="*/ 0 h 7"/>
                  <a:gd name="T10" fmla="*/ 1 w 8"/>
                  <a:gd name="T11" fmla="*/ 1 h 7"/>
                  <a:gd name="T12" fmla="*/ 0 w 8"/>
                  <a:gd name="T13" fmla="*/ 3 h 7"/>
                  <a:gd name="T14" fmla="*/ 1 w 8"/>
                  <a:gd name="T15" fmla="*/ 5 h 7"/>
                  <a:gd name="T16" fmla="*/ 4 w 8"/>
                  <a:gd name="T17" fmla="*/ 6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7"/>
                  <a:gd name="T29" fmla="*/ 8 w 8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7">
                    <a:moveTo>
                      <a:pt x="4" y="6"/>
                    </a:moveTo>
                    <a:lnTo>
                      <a:pt x="6" y="5"/>
                    </a:lnTo>
                    <a:lnTo>
                      <a:pt x="7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2" name="Freeform 102"/>
              <p:cNvSpPr>
                <a:spLocks/>
              </p:cNvSpPr>
              <p:nvPr/>
            </p:nvSpPr>
            <p:spPr bwMode="auto">
              <a:xfrm>
                <a:off x="4775" y="2415"/>
                <a:ext cx="10" cy="8"/>
              </a:xfrm>
              <a:custGeom>
                <a:avLst/>
                <a:gdLst>
                  <a:gd name="T0" fmla="*/ 4 w 10"/>
                  <a:gd name="T1" fmla="*/ 7 h 8"/>
                  <a:gd name="T2" fmla="*/ 8 w 10"/>
                  <a:gd name="T3" fmla="*/ 6 h 8"/>
                  <a:gd name="T4" fmla="*/ 9 w 10"/>
                  <a:gd name="T5" fmla="*/ 3 h 8"/>
                  <a:gd name="T6" fmla="*/ 8 w 10"/>
                  <a:gd name="T7" fmla="*/ 1 h 8"/>
                  <a:gd name="T8" fmla="*/ 4 w 10"/>
                  <a:gd name="T9" fmla="*/ 0 h 8"/>
                  <a:gd name="T10" fmla="*/ 1 w 10"/>
                  <a:gd name="T11" fmla="*/ 1 h 8"/>
                  <a:gd name="T12" fmla="*/ 0 w 10"/>
                  <a:gd name="T13" fmla="*/ 3 h 8"/>
                  <a:gd name="T14" fmla="*/ 1 w 10"/>
                  <a:gd name="T15" fmla="*/ 6 h 8"/>
                  <a:gd name="T16" fmla="*/ 4 w 10"/>
                  <a:gd name="T17" fmla="*/ 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8"/>
                  <a:gd name="T29" fmla="*/ 10 w 10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8">
                    <a:moveTo>
                      <a:pt x="4" y="7"/>
                    </a:moveTo>
                    <a:lnTo>
                      <a:pt x="8" y="6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4" y="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3" name="Line 103"/>
              <p:cNvSpPr>
                <a:spLocks noChangeShapeType="1"/>
              </p:cNvSpPr>
              <p:nvPr/>
            </p:nvSpPr>
            <p:spPr bwMode="auto">
              <a:xfrm>
                <a:off x="5018" y="2639"/>
                <a:ext cx="0" cy="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4" name="Freeform 104"/>
              <p:cNvSpPr>
                <a:spLocks/>
              </p:cNvSpPr>
              <p:nvPr/>
            </p:nvSpPr>
            <p:spPr bwMode="auto">
              <a:xfrm>
                <a:off x="4627" y="2546"/>
                <a:ext cx="99" cy="41"/>
              </a:xfrm>
              <a:custGeom>
                <a:avLst/>
                <a:gdLst>
                  <a:gd name="T0" fmla="*/ 0 w 99"/>
                  <a:gd name="T1" fmla="*/ 33 h 41"/>
                  <a:gd name="T2" fmla="*/ 3 w 99"/>
                  <a:gd name="T3" fmla="*/ 34 h 41"/>
                  <a:gd name="T4" fmla="*/ 9 w 99"/>
                  <a:gd name="T5" fmla="*/ 37 h 41"/>
                  <a:gd name="T6" fmla="*/ 18 w 99"/>
                  <a:gd name="T7" fmla="*/ 39 h 41"/>
                  <a:gd name="T8" fmla="*/ 24 w 99"/>
                  <a:gd name="T9" fmla="*/ 40 h 41"/>
                  <a:gd name="T10" fmla="*/ 27 w 99"/>
                  <a:gd name="T11" fmla="*/ 37 h 41"/>
                  <a:gd name="T12" fmla="*/ 29 w 99"/>
                  <a:gd name="T13" fmla="*/ 33 h 41"/>
                  <a:gd name="T14" fmla="*/ 32 w 99"/>
                  <a:gd name="T15" fmla="*/ 30 h 41"/>
                  <a:gd name="T16" fmla="*/ 38 w 99"/>
                  <a:gd name="T17" fmla="*/ 30 h 41"/>
                  <a:gd name="T18" fmla="*/ 53 w 99"/>
                  <a:gd name="T19" fmla="*/ 31 h 41"/>
                  <a:gd name="T20" fmla="*/ 61 w 99"/>
                  <a:gd name="T21" fmla="*/ 23 h 41"/>
                  <a:gd name="T22" fmla="*/ 64 w 99"/>
                  <a:gd name="T23" fmla="*/ 16 h 41"/>
                  <a:gd name="T24" fmla="*/ 67 w 99"/>
                  <a:gd name="T25" fmla="*/ 9 h 41"/>
                  <a:gd name="T26" fmla="*/ 72 w 99"/>
                  <a:gd name="T27" fmla="*/ 3 h 41"/>
                  <a:gd name="T28" fmla="*/ 80 w 99"/>
                  <a:gd name="T29" fmla="*/ 0 h 41"/>
                  <a:gd name="T30" fmla="*/ 94 w 99"/>
                  <a:gd name="T31" fmla="*/ 2 h 41"/>
                  <a:gd name="T32" fmla="*/ 98 w 99"/>
                  <a:gd name="T33" fmla="*/ 3 h 41"/>
                  <a:gd name="T34" fmla="*/ 0 w 99"/>
                  <a:gd name="T35" fmla="*/ 33 h 4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9"/>
                  <a:gd name="T55" fmla="*/ 0 h 41"/>
                  <a:gd name="T56" fmla="*/ 99 w 99"/>
                  <a:gd name="T57" fmla="*/ 41 h 4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9" h="41">
                    <a:moveTo>
                      <a:pt x="0" y="33"/>
                    </a:moveTo>
                    <a:lnTo>
                      <a:pt x="3" y="34"/>
                    </a:lnTo>
                    <a:lnTo>
                      <a:pt x="9" y="37"/>
                    </a:lnTo>
                    <a:lnTo>
                      <a:pt x="18" y="39"/>
                    </a:lnTo>
                    <a:lnTo>
                      <a:pt x="24" y="40"/>
                    </a:lnTo>
                    <a:lnTo>
                      <a:pt x="27" y="37"/>
                    </a:lnTo>
                    <a:lnTo>
                      <a:pt x="29" y="33"/>
                    </a:lnTo>
                    <a:lnTo>
                      <a:pt x="32" y="30"/>
                    </a:lnTo>
                    <a:lnTo>
                      <a:pt x="38" y="30"/>
                    </a:lnTo>
                    <a:lnTo>
                      <a:pt x="53" y="31"/>
                    </a:lnTo>
                    <a:lnTo>
                      <a:pt x="61" y="23"/>
                    </a:lnTo>
                    <a:lnTo>
                      <a:pt x="64" y="16"/>
                    </a:lnTo>
                    <a:lnTo>
                      <a:pt x="67" y="9"/>
                    </a:lnTo>
                    <a:lnTo>
                      <a:pt x="72" y="3"/>
                    </a:lnTo>
                    <a:lnTo>
                      <a:pt x="80" y="0"/>
                    </a:lnTo>
                    <a:lnTo>
                      <a:pt x="94" y="2"/>
                    </a:lnTo>
                    <a:lnTo>
                      <a:pt x="98" y="3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FDE3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5" name="Freeform 105"/>
              <p:cNvSpPr>
                <a:spLocks/>
              </p:cNvSpPr>
              <p:nvPr/>
            </p:nvSpPr>
            <p:spPr bwMode="auto">
              <a:xfrm>
                <a:off x="4627" y="2546"/>
                <a:ext cx="105" cy="47"/>
              </a:xfrm>
              <a:custGeom>
                <a:avLst/>
                <a:gdLst>
                  <a:gd name="T0" fmla="*/ 0 w 105"/>
                  <a:gd name="T1" fmla="*/ 38 h 47"/>
                  <a:gd name="T2" fmla="*/ 3 w 105"/>
                  <a:gd name="T3" fmla="*/ 39 h 47"/>
                  <a:gd name="T4" fmla="*/ 10 w 105"/>
                  <a:gd name="T5" fmla="*/ 42 h 47"/>
                  <a:gd name="T6" fmla="*/ 19 w 105"/>
                  <a:gd name="T7" fmla="*/ 45 h 47"/>
                  <a:gd name="T8" fmla="*/ 25 w 105"/>
                  <a:gd name="T9" fmla="*/ 46 h 47"/>
                  <a:gd name="T10" fmla="*/ 29 w 105"/>
                  <a:gd name="T11" fmla="*/ 43 h 47"/>
                  <a:gd name="T12" fmla="*/ 31 w 105"/>
                  <a:gd name="T13" fmla="*/ 38 h 47"/>
                  <a:gd name="T14" fmla="*/ 34 w 105"/>
                  <a:gd name="T15" fmla="*/ 34 h 47"/>
                  <a:gd name="T16" fmla="*/ 40 w 105"/>
                  <a:gd name="T17" fmla="*/ 34 h 47"/>
                  <a:gd name="T18" fmla="*/ 56 w 105"/>
                  <a:gd name="T19" fmla="*/ 36 h 47"/>
                  <a:gd name="T20" fmla="*/ 65 w 105"/>
                  <a:gd name="T21" fmla="*/ 27 h 47"/>
                  <a:gd name="T22" fmla="*/ 68 w 105"/>
                  <a:gd name="T23" fmla="*/ 18 h 47"/>
                  <a:gd name="T24" fmla="*/ 71 w 105"/>
                  <a:gd name="T25" fmla="*/ 10 h 47"/>
                  <a:gd name="T26" fmla="*/ 76 w 105"/>
                  <a:gd name="T27" fmla="*/ 3 h 47"/>
                  <a:gd name="T28" fmla="*/ 85 w 105"/>
                  <a:gd name="T29" fmla="*/ 0 h 47"/>
                  <a:gd name="T30" fmla="*/ 100 w 105"/>
                  <a:gd name="T31" fmla="*/ 2 h 47"/>
                  <a:gd name="T32" fmla="*/ 104 w 105"/>
                  <a:gd name="T33" fmla="*/ 3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5"/>
                  <a:gd name="T52" fmla="*/ 0 h 47"/>
                  <a:gd name="T53" fmla="*/ 105 w 105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5" h="47">
                    <a:moveTo>
                      <a:pt x="0" y="38"/>
                    </a:moveTo>
                    <a:lnTo>
                      <a:pt x="3" y="39"/>
                    </a:lnTo>
                    <a:lnTo>
                      <a:pt x="10" y="42"/>
                    </a:lnTo>
                    <a:lnTo>
                      <a:pt x="19" y="45"/>
                    </a:lnTo>
                    <a:lnTo>
                      <a:pt x="25" y="46"/>
                    </a:lnTo>
                    <a:lnTo>
                      <a:pt x="29" y="43"/>
                    </a:lnTo>
                    <a:lnTo>
                      <a:pt x="31" y="38"/>
                    </a:lnTo>
                    <a:lnTo>
                      <a:pt x="34" y="34"/>
                    </a:lnTo>
                    <a:lnTo>
                      <a:pt x="40" y="34"/>
                    </a:lnTo>
                    <a:lnTo>
                      <a:pt x="56" y="36"/>
                    </a:lnTo>
                    <a:lnTo>
                      <a:pt x="65" y="27"/>
                    </a:lnTo>
                    <a:lnTo>
                      <a:pt x="68" y="18"/>
                    </a:lnTo>
                    <a:lnTo>
                      <a:pt x="71" y="10"/>
                    </a:lnTo>
                    <a:lnTo>
                      <a:pt x="76" y="3"/>
                    </a:lnTo>
                    <a:lnTo>
                      <a:pt x="85" y="0"/>
                    </a:lnTo>
                    <a:lnTo>
                      <a:pt x="100" y="2"/>
                    </a:lnTo>
                    <a:lnTo>
                      <a:pt x="104" y="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6" name="Freeform 106"/>
              <p:cNvSpPr>
                <a:spLocks/>
              </p:cNvSpPr>
              <p:nvPr/>
            </p:nvSpPr>
            <p:spPr bwMode="auto">
              <a:xfrm>
                <a:off x="2340" y="1990"/>
                <a:ext cx="47" cy="25"/>
              </a:xfrm>
              <a:custGeom>
                <a:avLst/>
                <a:gdLst>
                  <a:gd name="T0" fmla="*/ 0 w 47"/>
                  <a:gd name="T1" fmla="*/ 17 h 25"/>
                  <a:gd name="T2" fmla="*/ 16 w 47"/>
                  <a:gd name="T3" fmla="*/ 9 h 25"/>
                  <a:gd name="T4" fmla="*/ 34 w 47"/>
                  <a:gd name="T5" fmla="*/ 2 h 25"/>
                  <a:gd name="T6" fmla="*/ 46 w 47"/>
                  <a:gd name="T7" fmla="*/ 0 h 25"/>
                  <a:gd name="T8" fmla="*/ 44 w 47"/>
                  <a:gd name="T9" fmla="*/ 6 h 25"/>
                  <a:gd name="T10" fmla="*/ 36 w 47"/>
                  <a:gd name="T11" fmla="*/ 13 h 25"/>
                  <a:gd name="T12" fmla="*/ 31 w 47"/>
                  <a:gd name="T13" fmla="*/ 16 h 25"/>
                  <a:gd name="T14" fmla="*/ 25 w 47"/>
                  <a:gd name="T15" fmla="*/ 18 h 25"/>
                  <a:gd name="T16" fmla="*/ 16 w 47"/>
                  <a:gd name="T17" fmla="*/ 22 h 25"/>
                  <a:gd name="T18" fmla="*/ 7 w 47"/>
                  <a:gd name="T19" fmla="*/ 24 h 25"/>
                  <a:gd name="T20" fmla="*/ 2 w 47"/>
                  <a:gd name="T21" fmla="*/ 22 h 25"/>
                  <a:gd name="T22" fmla="*/ 1 w 47"/>
                  <a:gd name="T23" fmla="*/ 19 h 25"/>
                  <a:gd name="T24" fmla="*/ 0 w 47"/>
                  <a:gd name="T25" fmla="*/ 17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7"/>
                  <a:gd name="T40" fmla="*/ 0 h 25"/>
                  <a:gd name="T41" fmla="*/ 47 w 47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7" h="25">
                    <a:moveTo>
                      <a:pt x="0" y="17"/>
                    </a:moveTo>
                    <a:lnTo>
                      <a:pt x="16" y="9"/>
                    </a:lnTo>
                    <a:lnTo>
                      <a:pt x="34" y="2"/>
                    </a:lnTo>
                    <a:lnTo>
                      <a:pt x="46" y="0"/>
                    </a:lnTo>
                    <a:lnTo>
                      <a:pt x="44" y="6"/>
                    </a:lnTo>
                    <a:lnTo>
                      <a:pt x="36" y="13"/>
                    </a:lnTo>
                    <a:lnTo>
                      <a:pt x="31" y="16"/>
                    </a:lnTo>
                    <a:lnTo>
                      <a:pt x="25" y="18"/>
                    </a:lnTo>
                    <a:lnTo>
                      <a:pt x="16" y="22"/>
                    </a:lnTo>
                    <a:lnTo>
                      <a:pt x="7" y="24"/>
                    </a:lnTo>
                    <a:lnTo>
                      <a:pt x="2" y="22"/>
                    </a:lnTo>
                    <a:lnTo>
                      <a:pt x="1" y="19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7" name="Freeform 107"/>
              <p:cNvSpPr>
                <a:spLocks/>
              </p:cNvSpPr>
              <p:nvPr/>
            </p:nvSpPr>
            <p:spPr bwMode="auto">
              <a:xfrm>
                <a:off x="2218" y="1901"/>
                <a:ext cx="122" cy="115"/>
              </a:xfrm>
              <a:custGeom>
                <a:avLst/>
                <a:gdLst>
                  <a:gd name="T0" fmla="*/ 87 w 122"/>
                  <a:gd name="T1" fmla="*/ 92 h 115"/>
                  <a:gd name="T2" fmla="*/ 91 w 122"/>
                  <a:gd name="T3" fmla="*/ 90 h 115"/>
                  <a:gd name="T4" fmla="*/ 99 w 122"/>
                  <a:gd name="T5" fmla="*/ 85 h 115"/>
                  <a:gd name="T6" fmla="*/ 104 w 122"/>
                  <a:gd name="T7" fmla="*/ 75 h 115"/>
                  <a:gd name="T8" fmla="*/ 104 w 122"/>
                  <a:gd name="T9" fmla="*/ 60 h 115"/>
                  <a:gd name="T10" fmla="*/ 106 w 122"/>
                  <a:gd name="T11" fmla="*/ 55 h 115"/>
                  <a:gd name="T12" fmla="*/ 111 w 122"/>
                  <a:gd name="T13" fmla="*/ 62 h 115"/>
                  <a:gd name="T14" fmla="*/ 117 w 122"/>
                  <a:gd name="T15" fmla="*/ 67 h 115"/>
                  <a:gd name="T16" fmla="*/ 121 w 122"/>
                  <a:gd name="T17" fmla="*/ 65 h 115"/>
                  <a:gd name="T18" fmla="*/ 120 w 122"/>
                  <a:gd name="T19" fmla="*/ 57 h 115"/>
                  <a:gd name="T20" fmla="*/ 116 w 122"/>
                  <a:gd name="T21" fmla="*/ 49 h 115"/>
                  <a:gd name="T22" fmla="*/ 107 w 122"/>
                  <a:gd name="T23" fmla="*/ 45 h 115"/>
                  <a:gd name="T24" fmla="*/ 92 w 122"/>
                  <a:gd name="T25" fmla="*/ 40 h 115"/>
                  <a:gd name="T26" fmla="*/ 80 w 122"/>
                  <a:gd name="T27" fmla="*/ 36 h 115"/>
                  <a:gd name="T28" fmla="*/ 79 w 122"/>
                  <a:gd name="T29" fmla="*/ 33 h 115"/>
                  <a:gd name="T30" fmla="*/ 79 w 122"/>
                  <a:gd name="T31" fmla="*/ 28 h 115"/>
                  <a:gd name="T32" fmla="*/ 71 w 122"/>
                  <a:gd name="T33" fmla="*/ 18 h 115"/>
                  <a:gd name="T34" fmla="*/ 61 w 122"/>
                  <a:gd name="T35" fmla="*/ 7 h 115"/>
                  <a:gd name="T36" fmla="*/ 52 w 122"/>
                  <a:gd name="T37" fmla="*/ 0 h 115"/>
                  <a:gd name="T38" fmla="*/ 44 w 122"/>
                  <a:gd name="T39" fmla="*/ 0 h 115"/>
                  <a:gd name="T40" fmla="*/ 29 w 122"/>
                  <a:gd name="T41" fmla="*/ 7 h 115"/>
                  <a:gd name="T42" fmla="*/ 15 w 122"/>
                  <a:gd name="T43" fmla="*/ 15 h 115"/>
                  <a:gd name="T44" fmla="*/ 5 w 122"/>
                  <a:gd name="T45" fmla="*/ 23 h 115"/>
                  <a:gd name="T46" fmla="*/ 0 w 122"/>
                  <a:gd name="T47" fmla="*/ 29 h 115"/>
                  <a:gd name="T48" fmla="*/ 3 w 122"/>
                  <a:gd name="T49" fmla="*/ 29 h 115"/>
                  <a:gd name="T50" fmla="*/ 12 w 122"/>
                  <a:gd name="T51" fmla="*/ 27 h 115"/>
                  <a:gd name="T52" fmla="*/ 6 w 122"/>
                  <a:gd name="T53" fmla="*/ 32 h 115"/>
                  <a:gd name="T54" fmla="*/ 5 w 122"/>
                  <a:gd name="T55" fmla="*/ 34 h 115"/>
                  <a:gd name="T56" fmla="*/ 10 w 122"/>
                  <a:gd name="T57" fmla="*/ 34 h 115"/>
                  <a:gd name="T58" fmla="*/ 19 w 122"/>
                  <a:gd name="T59" fmla="*/ 32 h 115"/>
                  <a:gd name="T60" fmla="*/ 27 w 122"/>
                  <a:gd name="T61" fmla="*/ 29 h 115"/>
                  <a:gd name="T62" fmla="*/ 32 w 122"/>
                  <a:gd name="T63" fmla="*/ 25 h 115"/>
                  <a:gd name="T64" fmla="*/ 36 w 122"/>
                  <a:gd name="T65" fmla="*/ 21 h 115"/>
                  <a:gd name="T66" fmla="*/ 39 w 122"/>
                  <a:gd name="T67" fmla="*/ 20 h 115"/>
                  <a:gd name="T68" fmla="*/ 41 w 122"/>
                  <a:gd name="T69" fmla="*/ 24 h 115"/>
                  <a:gd name="T70" fmla="*/ 41 w 122"/>
                  <a:gd name="T71" fmla="*/ 27 h 115"/>
                  <a:gd name="T72" fmla="*/ 42 w 122"/>
                  <a:gd name="T73" fmla="*/ 30 h 115"/>
                  <a:gd name="T74" fmla="*/ 51 w 122"/>
                  <a:gd name="T75" fmla="*/ 33 h 115"/>
                  <a:gd name="T76" fmla="*/ 74 w 122"/>
                  <a:gd name="T77" fmla="*/ 36 h 115"/>
                  <a:gd name="T78" fmla="*/ 57 w 122"/>
                  <a:gd name="T79" fmla="*/ 45 h 115"/>
                  <a:gd name="T80" fmla="*/ 44 w 122"/>
                  <a:gd name="T81" fmla="*/ 55 h 115"/>
                  <a:gd name="T82" fmla="*/ 36 w 122"/>
                  <a:gd name="T83" fmla="*/ 71 h 115"/>
                  <a:gd name="T84" fmla="*/ 32 w 122"/>
                  <a:gd name="T85" fmla="*/ 88 h 115"/>
                  <a:gd name="T86" fmla="*/ 32 w 122"/>
                  <a:gd name="T87" fmla="*/ 104 h 115"/>
                  <a:gd name="T88" fmla="*/ 35 w 122"/>
                  <a:gd name="T89" fmla="*/ 112 h 115"/>
                  <a:gd name="T90" fmla="*/ 43 w 122"/>
                  <a:gd name="T91" fmla="*/ 114 h 115"/>
                  <a:gd name="T92" fmla="*/ 50 w 122"/>
                  <a:gd name="T93" fmla="*/ 111 h 115"/>
                  <a:gd name="T94" fmla="*/ 55 w 122"/>
                  <a:gd name="T95" fmla="*/ 105 h 115"/>
                  <a:gd name="T96" fmla="*/ 53 w 122"/>
                  <a:gd name="T97" fmla="*/ 95 h 115"/>
                  <a:gd name="T98" fmla="*/ 50 w 122"/>
                  <a:gd name="T99" fmla="*/ 85 h 115"/>
                  <a:gd name="T100" fmla="*/ 51 w 122"/>
                  <a:gd name="T101" fmla="*/ 71 h 115"/>
                  <a:gd name="T102" fmla="*/ 64 w 122"/>
                  <a:gd name="T103" fmla="*/ 55 h 115"/>
                  <a:gd name="T104" fmla="*/ 75 w 122"/>
                  <a:gd name="T105" fmla="*/ 48 h 115"/>
                  <a:gd name="T106" fmla="*/ 80 w 122"/>
                  <a:gd name="T107" fmla="*/ 55 h 115"/>
                  <a:gd name="T108" fmla="*/ 81 w 122"/>
                  <a:gd name="T109" fmla="*/ 67 h 115"/>
                  <a:gd name="T110" fmla="*/ 83 w 122"/>
                  <a:gd name="T111" fmla="*/ 82 h 115"/>
                  <a:gd name="T112" fmla="*/ 85 w 122"/>
                  <a:gd name="T113" fmla="*/ 89 h 115"/>
                  <a:gd name="T114" fmla="*/ 88 w 122"/>
                  <a:gd name="T115" fmla="*/ 92 h 115"/>
                  <a:gd name="T116" fmla="*/ 89 w 122"/>
                  <a:gd name="T117" fmla="*/ 92 h 115"/>
                  <a:gd name="T118" fmla="*/ 90 w 122"/>
                  <a:gd name="T119" fmla="*/ 91 h 115"/>
                  <a:gd name="T120" fmla="*/ 87 w 122"/>
                  <a:gd name="T121" fmla="*/ 92 h 11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2"/>
                  <a:gd name="T184" fmla="*/ 0 h 115"/>
                  <a:gd name="T185" fmla="*/ 122 w 122"/>
                  <a:gd name="T186" fmla="*/ 115 h 11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2" h="115">
                    <a:moveTo>
                      <a:pt x="87" y="92"/>
                    </a:moveTo>
                    <a:lnTo>
                      <a:pt x="91" y="90"/>
                    </a:lnTo>
                    <a:lnTo>
                      <a:pt x="99" y="85"/>
                    </a:lnTo>
                    <a:lnTo>
                      <a:pt x="104" y="75"/>
                    </a:lnTo>
                    <a:lnTo>
                      <a:pt x="104" y="60"/>
                    </a:lnTo>
                    <a:lnTo>
                      <a:pt x="106" y="55"/>
                    </a:lnTo>
                    <a:lnTo>
                      <a:pt x="111" y="62"/>
                    </a:lnTo>
                    <a:lnTo>
                      <a:pt x="117" y="67"/>
                    </a:lnTo>
                    <a:lnTo>
                      <a:pt x="121" y="65"/>
                    </a:lnTo>
                    <a:lnTo>
                      <a:pt x="120" y="57"/>
                    </a:lnTo>
                    <a:lnTo>
                      <a:pt x="116" y="49"/>
                    </a:lnTo>
                    <a:lnTo>
                      <a:pt x="107" y="45"/>
                    </a:lnTo>
                    <a:lnTo>
                      <a:pt x="92" y="40"/>
                    </a:lnTo>
                    <a:lnTo>
                      <a:pt x="80" y="36"/>
                    </a:lnTo>
                    <a:lnTo>
                      <a:pt x="79" y="33"/>
                    </a:lnTo>
                    <a:lnTo>
                      <a:pt x="79" y="28"/>
                    </a:lnTo>
                    <a:lnTo>
                      <a:pt x="71" y="18"/>
                    </a:lnTo>
                    <a:lnTo>
                      <a:pt x="61" y="7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29" y="7"/>
                    </a:lnTo>
                    <a:lnTo>
                      <a:pt x="15" y="15"/>
                    </a:lnTo>
                    <a:lnTo>
                      <a:pt x="5" y="23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12" y="27"/>
                    </a:lnTo>
                    <a:lnTo>
                      <a:pt x="6" y="32"/>
                    </a:lnTo>
                    <a:lnTo>
                      <a:pt x="5" y="34"/>
                    </a:lnTo>
                    <a:lnTo>
                      <a:pt x="10" y="34"/>
                    </a:lnTo>
                    <a:lnTo>
                      <a:pt x="19" y="32"/>
                    </a:lnTo>
                    <a:lnTo>
                      <a:pt x="27" y="29"/>
                    </a:lnTo>
                    <a:lnTo>
                      <a:pt x="32" y="25"/>
                    </a:lnTo>
                    <a:lnTo>
                      <a:pt x="36" y="21"/>
                    </a:lnTo>
                    <a:lnTo>
                      <a:pt x="39" y="20"/>
                    </a:lnTo>
                    <a:lnTo>
                      <a:pt x="41" y="24"/>
                    </a:lnTo>
                    <a:lnTo>
                      <a:pt x="41" y="27"/>
                    </a:lnTo>
                    <a:lnTo>
                      <a:pt x="42" y="30"/>
                    </a:lnTo>
                    <a:lnTo>
                      <a:pt x="51" y="33"/>
                    </a:lnTo>
                    <a:lnTo>
                      <a:pt x="74" y="36"/>
                    </a:lnTo>
                    <a:lnTo>
                      <a:pt x="57" y="45"/>
                    </a:lnTo>
                    <a:lnTo>
                      <a:pt x="44" y="55"/>
                    </a:lnTo>
                    <a:lnTo>
                      <a:pt x="36" y="71"/>
                    </a:lnTo>
                    <a:lnTo>
                      <a:pt x="32" y="88"/>
                    </a:lnTo>
                    <a:lnTo>
                      <a:pt x="32" y="104"/>
                    </a:lnTo>
                    <a:lnTo>
                      <a:pt x="35" y="112"/>
                    </a:lnTo>
                    <a:lnTo>
                      <a:pt x="43" y="114"/>
                    </a:lnTo>
                    <a:lnTo>
                      <a:pt x="50" y="111"/>
                    </a:lnTo>
                    <a:lnTo>
                      <a:pt x="55" y="105"/>
                    </a:lnTo>
                    <a:lnTo>
                      <a:pt x="53" y="95"/>
                    </a:lnTo>
                    <a:lnTo>
                      <a:pt x="50" y="85"/>
                    </a:lnTo>
                    <a:lnTo>
                      <a:pt x="51" y="71"/>
                    </a:lnTo>
                    <a:lnTo>
                      <a:pt x="64" y="55"/>
                    </a:lnTo>
                    <a:lnTo>
                      <a:pt x="75" y="48"/>
                    </a:lnTo>
                    <a:lnTo>
                      <a:pt x="80" y="55"/>
                    </a:lnTo>
                    <a:lnTo>
                      <a:pt x="81" y="67"/>
                    </a:lnTo>
                    <a:lnTo>
                      <a:pt x="83" y="82"/>
                    </a:lnTo>
                    <a:lnTo>
                      <a:pt x="85" y="89"/>
                    </a:lnTo>
                    <a:lnTo>
                      <a:pt x="88" y="92"/>
                    </a:lnTo>
                    <a:lnTo>
                      <a:pt x="89" y="92"/>
                    </a:lnTo>
                    <a:lnTo>
                      <a:pt x="90" y="91"/>
                    </a:lnTo>
                    <a:lnTo>
                      <a:pt x="87" y="92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8" name="Freeform 108"/>
              <p:cNvSpPr>
                <a:spLocks/>
              </p:cNvSpPr>
              <p:nvPr/>
            </p:nvSpPr>
            <p:spPr bwMode="auto">
              <a:xfrm>
                <a:off x="2218" y="1901"/>
                <a:ext cx="128" cy="121"/>
              </a:xfrm>
              <a:custGeom>
                <a:avLst/>
                <a:gdLst>
                  <a:gd name="T0" fmla="*/ 91 w 128"/>
                  <a:gd name="T1" fmla="*/ 97 h 121"/>
                  <a:gd name="T2" fmla="*/ 95 w 128"/>
                  <a:gd name="T3" fmla="*/ 95 h 121"/>
                  <a:gd name="T4" fmla="*/ 104 w 128"/>
                  <a:gd name="T5" fmla="*/ 89 h 121"/>
                  <a:gd name="T6" fmla="*/ 109 w 128"/>
                  <a:gd name="T7" fmla="*/ 79 h 121"/>
                  <a:gd name="T8" fmla="*/ 109 w 128"/>
                  <a:gd name="T9" fmla="*/ 63 h 121"/>
                  <a:gd name="T10" fmla="*/ 111 w 128"/>
                  <a:gd name="T11" fmla="*/ 58 h 121"/>
                  <a:gd name="T12" fmla="*/ 117 w 128"/>
                  <a:gd name="T13" fmla="*/ 65 h 121"/>
                  <a:gd name="T14" fmla="*/ 123 w 128"/>
                  <a:gd name="T15" fmla="*/ 71 h 121"/>
                  <a:gd name="T16" fmla="*/ 127 w 128"/>
                  <a:gd name="T17" fmla="*/ 68 h 121"/>
                  <a:gd name="T18" fmla="*/ 126 w 128"/>
                  <a:gd name="T19" fmla="*/ 60 h 121"/>
                  <a:gd name="T20" fmla="*/ 122 w 128"/>
                  <a:gd name="T21" fmla="*/ 52 h 121"/>
                  <a:gd name="T22" fmla="*/ 112 w 128"/>
                  <a:gd name="T23" fmla="*/ 47 h 121"/>
                  <a:gd name="T24" fmla="*/ 97 w 128"/>
                  <a:gd name="T25" fmla="*/ 42 h 121"/>
                  <a:gd name="T26" fmla="*/ 84 w 128"/>
                  <a:gd name="T27" fmla="*/ 38 h 121"/>
                  <a:gd name="T28" fmla="*/ 83 w 128"/>
                  <a:gd name="T29" fmla="*/ 35 h 121"/>
                  <a:gd name="T30" fmla="*/ 83 w 128"/>
                  <a:gd name="T31" fmla="*/ 29 h 121"/>
                  <a:gd name="T32" fmla="*/ 75 w 128"/>
                  <a:gd name="T33" fmla="*/ 19 h 121"/>
                  <a:gd name="T34" fmla="*/ 64 w 128"/>
                  <a:gd name="T35" fmla="*/ 7 h 121"/>
                  <a:gd name="T36" fmla="*/ 55 w 128"/>
                  <a:gd name="T37" fmla="*/ 0 h 121"/>
                  <a:gd name="T38" fmla="*/ 46 w 128"/>
                  <a:gd name="T39" fmla="*/ 0 h 121"/>
                  <a:gd name="T40" fmla="*/ 30 w 128"/>
                  <a:gd name="T41" fmla="*/ 7 h 121"/>
                  <a:gd name="T42" fmla="*/ 16 w 128"/>
                  <a:gd name="T43" fmla="*/ 16 h 121"/>
                  <a:gd name="T44" fmla="*/ 5 w 128"/>
                  <a:gd name="T45" fmla="*/ 24 h 121"/>
                  <a:gd name="T46" fmla="*/ 0 w 128"/>
                  <a:gd name="T47" fmla="*/ 30 h 121"/>
                  <a:gd name="T48" fmla="*/ 3 w 128"/>
                  <a:gd name="T49" fmla="*/ 31 h 121"/>
                  <a:gd name="T50" fmla="*/ 13 w 128"/>
                  <a:gd name="T51" fmla="*/ 28 h 121"/>
                  <a:gd name="T52" fmla="*/ 6 w 128"/>
                  <a:gd name="T53" fmla="*/ 34 h 121"/>
                  <a:gd name="T54" fmla="*/ 5 w 128"/>
                  <a:gd name="T55" fmla="*/ 36 h 121"/>
                  <a:gd name="T56" fmla="*/ 11 w 128"/>
                  <a:gd name="T57" fmla="*/ 36 h 121"/>
                  <a:gd name="T58" fmla="*/ 20 w 128"/>
                  <a:gd name="T59" fmla="*/ 34 h 121"/>
                  <a:gd name="T60" fmla="*/ 28 w 128"/>
                  <a:gd name="T61" fmla="*/ 31 h 121"/>
                  <a:gd name="T62" fmla="*/ 34 w 128"/>
                  <a:gd name="T63" fmla="*/ 26 h 121"/>
                  <a:gd name="T64" fmla="*/ 38 w 128"/>
                  <a:gd name="T65" fmla="*/ 22 h 121"/>
                  <a:gd name="T66" fmla="*/ 41 w 128"/>
                  <a:gd name="T67" fmla="*/ 21 h 121"/>
                  <a:gd name="T68" fmla="*/ 43 w 128"/>
                  <a:gd name="T69" fmla="*/ 25 h 121"/>
                  <a:gd name="T70" fmla="*/ 43 w 128"/>
                  <a:gd name="T71" fmla="*/ 28 h 121"/>
                  <a:gd name="T72" fmla="*/ 44 w 128"/>
                  <a:gd name="T73" fmla="*/ 32 h 121"/>
                  <a:gd name="T74" fmla="*/ 54 w 128"/>
                  <a:gd name="T75" fmla="*/ 35 h 121"/>
                  <a:gd name="T76" fmla="*/ 78 w 128"/>
                  <a:gd name="T77" fmla="*/ 38 h 121"/>
                  <a:gd name="T78" fmla="*/ 60 w 128"/>
                  <a:gd name="T79" fmla="*/ 47 h 121"/>
                  <a:gd name="T80" fmla="*/ 46 w 128"/>
                  <a:gd name="T81" fmla="*/ 58 h 121"/>
                  <a:gd name="T82" fmla="*/ 38 w 128"/>
                  <a:gd name="T83" fmla="*/ 75 h 121"/>
                  <a:gd name="T84" fmla="*/ 34 w 128"/>
                  <a:gd name="T85" fmla="*/ 93 h 121"/>
                  <a:gd name="T86" fmla="*/ 34 w 128"/>
                  <a:gd name="T87" fmla="*/ 109 h 121"/>
                  <a:gd name="T88" fmla="*/ 37 w 128"/>
                  <a:gd name="T89" fmla="*/ 118 h 121"/>
                  <a:gd name="T90" fmla="*/ 45 w 128"/>
                  <a:gd name="T91" fmla="*/ 120 h 121"/>
                  <a:gd name="T92" fmla="*/ 53 w 128"/>
                  <a:gd name="T93" fmla="*/ 117 h 121"/>
                  <a:gd name="T94" fmla="*/ 58 w 128"/>
                  <a:gd name="T95" fmla="*/ 110 h 121"/>
                  <a:gd name="T96" fmla="*/ 56 w 128"/>
                  <a:gd name="T97" fmla="*/ 100 h 121"/>
                  <a:gd name="T98" fmla="*/ 53 w 128"/>
                  <a:gd name="T99" fmla="*/ 89 h 121"/>
                  <a:gd name="T100" fmla="*/ 54 w 128"/>
                  <a:gd name="T101" fmla="*/ 75 h 121"/>
                  <a:gd name="T102" fmla="*/ 67 w 128"/>
                  <a:gd name="T103" fmla="*/ 58 h 121"/>
                  <a:gd name="T104" fmla="*/ 79 w 128"/>
                  <a:gd name="T105" fmla="*/ 51 h 121"/>
                  <a:gd name="T106" fmla="*/ 84 w 128"/>
                  <a:gd name="T107" fmla="*/ 58 h 121"/>
                  <a:gd name="T108" fmla="*/ 85 w 128"/>
                  <a:gd name="T109" fmla="*/ 71 h 121"/>
                  <a:gd name="T110" fmla="*/ 87 w 128"/>
                  <a:gd name="T111" fmla="*/ 86 h 121"/>
                  <a:gd name="T112" fmla="*/ 89 w 128"/>
                  <a:gd name="T113" fmla="*/ 94 h 121"/>
                  <a:gd name="T114" fmla="*/ 92 w 128"/>
                  <a:gd name="T115" fmla="*/ 97 h 121"/>
                  <a:gd name="T116" fmla="*/ 93 w 128"/>
                  <a:gd name="T117" fmla="*/ 97 h 121"/>
                  <a:gd name="T118" fmla="*/ 94 w 128"/>
                  <a:gd name="T119" fmla="*/ 96 h 12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8"/>
                  <a:gd name="T181" fmla="*/ 0 h 121"/>
                  <a:gd name="T182" fmla="*/ 128 w 128"/>
                  <a:gd name="T183" fmla="*/ 121 h 12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8" h="121">
                    <a:moveTo>
                      <a:pt x="91" y="97"/>
                    </a:moveTo>
                    <a:lnTo>
                      <a:pt x="95" y="95"/>
                    </a:lnTo>
                    <a:lnTo>
                      <a:pt x="104" y="89"/>
                    </a:lnTo>
                    <a:lnTo>
                      <a:pt x="109" y="79"/>
                    </a:lnTo>
                    <a:lnTo>
                      <a:pt x="109" y="63"/>
                    </a:lnTo>
                    <a:lnTo>
                      <a:pt x="111" y="58"/>
                    </a:lnTo>
                    <a:lnTo>
                      <a:pt x="117" y="65"/>
                    </a:lnTo>
                    <a:lnTo>
                      <a:pt x="123" y="71"/>
                    </a:lnTo>
                    <a:lnTo>
                      <a:pt x="127" y="68"/>
                    </a:lnTo>
                    <a:lnTo>
                      <a:pt x="126" y="60"/>
                    </a:lnTo>
                    <a:lnTo>
                      <a:pt x="122" y="52"/>
                    </a:lnTo>
                    <a:lnTo>
                      <a:pt x="112" y="47"/>
                    </a:lnTo>
                    <a:lnTo>
                      <a:pt x="97" y="42"/>
                    </a:lnTo>
                    <a:lnTo>
                      <a:pt x="84" y="38"/>
                    </a:lnTo>
                    <a:lnTo>
                      <a:pt x="83" y="35"/>
                    </a:lnTo>
                    <a:lnTo>
                      <a:pt x="83" y="29"/>
                    </a:lnTo>
                    <a:lnTo>
                      <a:pt x="75" y="19"/>
                    </a:lnTo>
                    <a:lnTo>
                      <a:pt x="64" y="7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0" y="7"/>
                    </a:lnTo>
                    <a:lnTo>
                      <a:pt x="16" y="16"/>
                    </a:lnTo>
                    <a:lnTo>
                      <a:pt x="5" y="24"/>
                    </a:lnTo>
                    <a:lnTo>
                      <a:pt x="0" y="30"/>
                    </a:lnTo>
                    <a:lnTo>
                      <a:pt x="3" y="31"/>
                    </a:lnTo>
                    <a:lnTo>
                      <a:pt x="13" y="28"/>
                    </a:lnTo>
                    <a:lnTo>
                      <a:pt x="6" y="34"/>
                    </a:lnTo>
                    <a:lnTo>
                      <a:pt x="5" y="36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8" y="31"/>
                    </a:lnTo>
                    <a:lnTo>
                      <a:pt x="34" y="26"/>
                    </a:lnTo>
                    <a:lnTo>
                      <a:pt x="38" y="22"/>
                    </a:lnTo>
                    <a:lnTo>
                      <a:pt x="41" y="21"/>
                    </a:lnTo>
                    <a:lnTo>
                      <a:pt x="43" y="25"/>
                    </a:lnTo>
                    <a:lnTo>
                      <a:pt x="43" y="28"/>
                    </a:lnTo>
                    <a:lnTo>
                      <a:pt x="44" y="32"/>
                    </a:lnTo>
                    <a:lnTo>
                      <a:pt x="54" y="35"/>
                    </a:lnTo>
                    <a:lnTo>
                      <a:pt x="78" y="38"/>
                    </a:lnTo>
                    <a:lnTo>
                      <a:pt x="60" y="47"/>
                    </a:lnTo>
                    <a:lnTo>
                      <a:pt x="46" y="58"/>
                    </a:lnTo>
                    <a:lnTo>
                      <a:pt x="38" y="75"/>
                    </a:lnTo>
                    <a:lnTo>
                      <a:pt x="34" y="93"/>
                    </a:lnTo>
                    <a:lnTo>
                      <a:pt x="34" y="109"/>
                    </a:lnTo>
                    <a:lnTo>
                      <a:pt x="37" y="118"/>
                    </a:lnTo>
                    <a:lnTo>
                      <a:pt x="45" y="120"/>
                    </a:lnTo>
                    <a:lnTo>
                      <a:pt x="53" y="117"/>
                    </a:lnTo>
                    <a:lnTo>
                      <a:pt x="58" y="110"/>
                    </a:lnTo>
                    <a:lnTo>
                      <a:pt x="56" y="100"/>
                    </a:lnTo>
                    <a:lnTo>
                      <a:pt x="53" y="89"/>
                    </a:lnTo>
                    <a:lnTo>
                      <a:pt x="54" y="75"/>
                    </a:lnTo>
                    <a:lnTo>
                      <a:pt x="67" y="58"/>
                    </a:lnTo>
                    <a:lnTo>
                      <a:pt x="79" y="51"/>
                    </a:lnTo>
                    <a:lnTo>
                      <a:pt x="84" y="58"/>
                    </a:lnTo>
                    <a:lnTo>
                      <a:pt x="85" y="71"/>
                    </a:lnTo>
                    <a:lnTo>
                      <a:pt x="87" y="86"/>
                    </a:lnTo>
                    <a:lnTo>
                      <a:pt x="89" y="94"/>
                    </a:lnTo>
                    <a:lnTo>
                      <a:pt x="92" y="97"/>
                    </a:lnTo>
                    <a:lnTo>
                      <a:pt x="93" y="97"/>
                    </a:lnTo>
                    <a:lnTo>
                      <a:pt x="94" y="9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19" name="Freeform 109"/>
              <p:cNvSpPr>
                <a:spLocks/>
              </p:cNvSpPr>
              <p:nvPr/>
            </p:nvSpPr>
            <p:spPr bwMode="auto">
              <a:xfrm>
                <a:off x="2526" y="2152"/>
                <a:ext cx="12" cy="10"/>
              </a:xfrm>
              <a:custGeom>
                <a:avLst/>
                <a:gdLst>
                  <a:gd name="T0" fmla="*/ 3 w 12"/>
                  <a:gd name="T1" fmla="*/ 0 h 10"/>
                  <a:gd name="T2" fmla="*/ 11 w 12"/>
                  <a:gd name="T3" fmla="*/ 5 h 10"/>
                  <a:gd name="T4" fmla="*/ 5 w 12"/>
                  <a:gd name="T5" fmla="*/ 9 h 10"/>
                  <a:gd name="T6" fmla="*/ 0 w 12"/>
                  <a:gd name="T7" fmla="*/ 8 h 10"/>
                  <a:gd name="T8" fmla="*/ 0 w 12"/>
                  <a:gd name="T9" fmla="*/ 4 h 10"/>
                  <a:gd name="T10" fmla="*/ 2 w 12"/>
                  <a:gd name="T11" fmla="*/ 1 h 10"/>
                  <a:gd name="T12" fmla="*/ 3 w 12"/>
                  <a:gd name="T13" fmla="*/ 0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0"/>
                  <a:gd name="T23" fmla="*/ 12 w 12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0">
                    <a:moveTo>
                      <a:pt x="3" y="0"/>
                    </a:moveTo>
                    <a:lnTo>
                      <a:pt x="11" y="5"/>
                    </a:lnTo>
                    <a:lnTo>
                      <a:pt x="5" y="9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0" name="Freeform 110"/>
              <p:cNvSpPr>
                <a:spLocks/>
              </p:cNvSpPr>
              <p:nvPr/>
            </p:nvSpPr>
            <p:spPr bwMode="auto">
              <a:xfrm>
                <a:off x="2291" y="2287"/>
                <a:ext cx="113" cy="55"/>
              </a:xfrm>
              <a:custGeom>
                <a:avLst/>
                <a:gdLst>
                  <a:gd name="T0" fmla="*/ 8 w 113"/>
                  <a:gd name="T1" fmla="*/ 9 h 55"/>
                  <a:gd name="T2" fmla="*/ 15 w 113"/>
                  <a:gd name="T3" fmla="*/ 4 h 55"/>
                  <a:gd name="T4" fmla="*/ 25 w 113"/>
                  <a:gd name="T5" fmla="*/ 0 h 55"/>
                  <a:gd name="T6" fmla="*/ 38 w 113"/>
                  <a:gd name="T7" fmla="*/ 1 h 55"/>
                  <a:gd name="T8" fmla="*/ 54 w 113"/>
                  <a:gd name="T9" fmla="*/ 7 h 55"/>
                  <a:gd name="T10" fmla="*/ 76 w 113"/>
                  <a:gd name="T11" fmla="*/ 19 h 55"/>
                  <a:gd name="T12" fmla="*/ 99 w 113"/>
                  <a:gd name="T13" fmla="*/ 32 h 55"/>
                  <a:gd name="T14" fmla="*/ 107 w 113"/>
                  <a:gd name="T15" fmla="*/ 38 h 55"/>
                  <a:gd name="T16" fmla="*/ 112 w 113"/>
                  <a:gd name="T17" fmla="*/ 43 h 55"/>
                  <a:gd name="T18" fmla="*/ 112 w 113"/>
                  <a:gd name="T19" fmla="*/ 47 h 55"/>
                  <a:gd name="T20" fmla="*/ 105 w 113"/>
                  <a:gd name="T21" fmla="*/ 49 h 55"/>
                  <a:gd name="T22" fmla="*/ 91 w 113"/>
                  <a:gd name="T23" fmla="*/ 51 h 55"/>
                  <a:gd name="T24" fmla="*/ 83 w 113"/>
                  <a:gd name="T25" fmla="*/ 54 h 55"/>
                  <a:gd name="T26" fmla="*/ 80 w 113"/>
                  <a:gd name="T27" fmla="*/ 53 h 55"/>
                  <a:gd name="T28" fmla="*/ 77 w 113"/>
                  <a:gd name="T29" fmla="*/ 47 h 55"/>
                  <a:gd name="T30" fmla="*/ 63 w 113"/>
                  <a:gd name="T31" fmla="*/ 28 h 55"/>
                  <a:gd name="T32" fmla="*/ 41 w 113"/>
                  <a:gd name="T33" fmla="*/ 22 h 55"/>
                  <a:gd name="T34" fmla="*/ 35 w 113"/>
                  <a:gd name="T35" fmla="*/ 21 h 55"/>
                  <a:gd name="T36" fmla="*/ 34 w 113"/>
                  <a:gd name="T37" fmla="*/ 17 h 55"/>
                  <a:gd name="T38" fmla="*/ 32 w 113"/>
                  <a:gd name="T39" fmla="*/ 14 h 55"/>
                  <a:gd name="T40" fmla="*/ 24 w 113"/>
                  <a:gd name="T41" fmla="*/ 15 h 55"/>
                  <a:gd name="T42" fmla="*/ 11 w 113"/>
                  <a:gd name="T43" fmla="*/ 19 h 55"/>
                  <a:gd name="T44" fmla="*/ 4 w 113"/>
                  <a:gd name="T45" fmla="*/ 20 h 55"/>
                  <a:gd name="T46" fmla="*/ 1 w 113"/>
                  <a:gd name="T47" fmla="*/ 19 h 55"/>
                  <a:gd name="T48" fmla="*/ 0 w 113"/>
                  <a:gd name="T49" fmla="*/ 17 h 55"/>
                  <a:gd name="T50" fmla="*/ 4 w 113"/>
                  <a:gd name="T51" fmla="*/ 12 h 55"/>
                  <a:gd name="T52" fmla="*/ 8 w 113"/>
                  <a:gd name="T53" fmla="*/ 9 h 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3"/>
                  <a:gd name="T82" fmla="*/ 0 h 55"/>
                  <a:gd name="T83" fmla="*/ 113 w 113"/>
                  <a:gd name="T84" fmla="*/ 55 h 5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3" h="55">
                    <a:moveTo>
                      <a:pt x="8" y="9"/>
                    </a:moveTo>
                    <a:lnTo>
                      <a:pt x="15" y="4"/>
                    </a:lnTo>
                    <a:lnTo>
                      <a:pt x="25" y="0"/>
                    </a:lnTo>
                    <a:lnTo>
                      <a:pt x="38" y="1"/>
                    </a:lnTo>
                    <a:lnTo>
                      <a:pt x="54" y="7"/>
                    </a:lnTo>
                    <a:lnTo>
                      <a:pt x="76" y="19"/>
                    </a:lnTo>
                    <a:lnTo>
                      <a:pt x="99" y="32"/>
                    </a:lnTo>
                    <a:lnTo>
                      <a:pt x="107" y="38"/>
                    </a:lnTo>
                    <a:lnTo>
                      <a:pt x="112" y="43"/>
                    </a:lnTo>
                    <a:lnTo>
                      <a:pt x="112" y="47"/>
                    </a:lnTo>
                    <a:lnTo>
                      <a:pt x="105" y="49"/>
                    </a:lnTo>
                    <a:lnTo>
                      <a:pt x="91" y="51"/>
                    </a:lnTo>
                    <a:lnTo>
                      <a:pt x="83" y="54"/>
                    </a:lnTo>
                    <a:lnTo>
                      <a:pt x="80" y="53"/>
                    </a:lnTo>
                    <a:lnTo>
                      <a:pt x="77" y="47"/>
                    </a:lnTo>
                    <a:lnTo>
                      <a:pt x="63" y="28"/>
                    </a:lnTo>
                    <a:lnTo>
                      <a:pt x="41" y="22"/>
                    </a:lnTo>
                    <a:lnTo>
                      <a:pt x="35" y="21"/>
                    </a:lnTo>
                    <a:lnTo>
                      <a:pt x="34" y="17"/>
                    </a:lnTo>
                    <a:lnTo>
                      <a:pt x="32" y="14"/>
                    </a:lnTo>
                    <a:lnTo>
                      <a:pt x="24" y="15"/>
                    </a:lnTo>
                    <a:lnTo>
                      <a:pt x="11" y="19"/>
                    </a:lnTo>
                    <a:lnTo>
                      <a:pt x="4" y="20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4" y="12"/>
                    </a:lnTo>
                    <a:lnTo>
                      <a:pt x="8" y="9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1" name="Freeform 111"/>
              <p:cNvSpPr>
                <a:spLocks/>
              </p:cNvSpPr>
              <p:nvPr/>
            </p:nvSpPr>
            <p:spPr bwMode="auto">
              <a:xfrm>
                <a:off x="2360" y="2359"/>
                <a:ext cx="24" cy="6"/>
              </a:xfrm>
              <a:custGeom>
                <a:avLst/>
                <a:gdLst>
                  <a:gd name="T0" fmla="*/ 2 w 24"/>
                  <a:gd name="T1" fmla="*/ 1 h 6"/>
                  <a:gd name="T2" fmla="*/ 13 w 24"/>
                  <a:gd name="T3" fmla="*/ 0 h 6"/>
                  <a:gd name="T4" fmla="*/ 21 w 24"/>
                  <a:gd name="T5" fmla="*/ 2 h 6"/>
                  <a:gd name="T6" fmla="*/ 23 w 24"/>
                  <a:gd name="T7" fmla="*/ 4 h 6"/>
                  <a:gd name="T8" fmla="*/ 17 w 24"/>
                  <a:gd name="T9" fmla="*/ 5 h 6"/>
                  <a:gd name="T10" fmla="*/ 4 w 24"/>
                  <a:gd name="T11" fmla="*/ 5 h 6"/>
                  <a:gd name="T12" fmla="*/ 0 w 24"/>
                  <a:gd name="T13" fmla="*/ 4 h 6"/>
                  <a:gd name="T14" fmla="*/ 1 w 24"/>
                  <a:gd name="T15" fmla="*/ 2 h 6"/>
                  <a:gd name="T16" fmla="*/ 2 w 24"/>
                  <a:gd name="T17" fmla="*/ 1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6"/>
                  <a:gd name="T29" fmla="*/ 24 w 24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6">
                    <a:moveTo>
                      <a:pt x="2" y="1"/>
                    </a:moveTo>
                    <a:lnTo>
                      <a:pt x="13" y="0"/>
                    </a:lnTo>
                    <a:lnTo>
                      <a:pt x="21" y="2"/>
                    </a:lnTo>
                    <a:lnTo>
                      <a:pt x="23" y="4"/>
                    </a:lnTo>
                    <a:lnTo>
                      <a:pt x="17" y="5"/>
                    </a:lnTo>
                    <a:lnTo>
                      <a:pt x="4" y="5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2" y="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2" name="Freeform 112"/>
              <p:cNvSpPr>
                <a:spLocks/>
              </p:cNvSpPr>
              <p:nvPr/>
            </p:nvSpPr>
            <p:spPr bwMode="auto">
              <a:xfrm>
                <a:off x="2405" y="2336"/>
                <a:ext cx="76" cy="28"/>
              </a:xfrm>
              <a:custGeom>
                <a:avLst/>
                <a:gdLst>
                  <a:gd name="T0" fmla="*/ 44 w 76"/>
                  <a:gd name="T1" fmla="*/ 26 h 28"/>
                  <a:gd name="T2" fmla="*/ 24 w 76"/>
                  <a:gd name="T3" fmla="*/ 27 h 28"/>
                  <a:gd name="T4" fmla="*/ 7 w 76"/>
                  <a:gd name="T5" fmla="*/ 25 h 28"/>
                  <a:gd name="T6" fmla="*/ 0 w 76"/>
                  <a:gd name="T7" fmla="*/ 23 h 28"/>
                  <a:gd name="T8" fmla="*/ 10 w 76"/>
                  <a:gd name="T9" fmla="*/ 20 h 28"/>
                  <a:gd name="T10" fmla="*/ 23 w 76"/>
                  <a:gd name="T11" fmla="*/ 17 h 28"/>
                  <a:gd name="T12" fmla="*/ 26 w 76"/>
                  <a:gd name="T13" fmla="*/ 15 h 28"/>
                  <a:gd name="T14" fmla="*/ 23 w 76"/>
                  <a:gd name="T15" fmla="*/ 12 h 28"/>
                  <a:gd name="T16" fmla="*/ 17 w 76"/>
                  <a:gd name="T17" fmla="*/ 9 h 28"/>
                  <a:gd name="T18" fmla="*/ 11 w 76"/>
                  <a:gd name="T19" fmla="*/ 3 h 28"/>
                  <a:gd name="T20" fmla="*/ 12 w 76"/>
                  <a:gd name="T21" fmla="*/ 0 h 28"/>
                  <a:gd name="T22" fmla="*/ 17 w 76"/>
                  <a:gd name="T23" fmla="*/ 0 h 28"/>
                  <a:gd name="T24" fmla="*/ 25 w 76"/>
                  <a:gd name="T25" fmla="*/ 2 h 28"/>
                  <a:gd name="T26" fmla="*/ 33 w 76"/>
                  <a:gd name="T27" fmla="*/ 4 h 28"/>
                  <a:gd name="T28" fmla="*/ 42 w 76"/>
                  <a:gd name="T29" fmla="*/ 2 h 28"/>
                  <a:gd name="T30" fmla="*/ 51 w 76"/>
                  <a:gd name="T31" fmla="*/ 1 h 28"/>
                  <a:gd name="T32" fmla="*/ 60 w 76"/>
                  <a:gd name="T33" fmla="*/ 4 h 28"/>
                  <a:gd name="T34" fmla="*/ 68 w 76"/>
                  <a:gd name="T35" fmla="*/ 10 h 28"/>
                  <a:gd name="T36" fmla="*/ 74 w 76"/>
                  <a:gd name="T37" fmla="*/ 16 h 28"/>
                  <a:gd name="T38" fmla="*/ 75 w 76"/>
                  <a:gd name="T39" fmla="*/ 21 h 28"/>
                  <a:gd name="T40" fmla="*/ 68 w 76"/>
                  <a:gd name="T41" fmla="*/ 21 h 28"/>
                  <a:gd name="T42" fmla="*/ 53 w 76"/>
                  <a:gd name="T43" fmla="*/ 21 h 28"/>
                  <a:gd name="T44" fmla="*/ 46 w 76"/>
                  <a:gd name="T45" fmla="*/ 23 h 28"/>
                  <a:gd name="T46" fmla="*/ 44 w 76"/>
                  <a:gd name="T47" fmla="*/ 25 h 28"/>
                  <a:gd name="T48" fmla="*/ 44 w 76"/>
                  <a:gd name="T49" fmla="*/ 26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6"/>
                  <a:gd name="T76" fmla="*/ 0 h 28"/>
                  <a:gd name="T77" fmla="*/ 76 w 76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6" h="28">
                    <a:moveTo>
                      <a:pt x="44" y="26"/>
                    </a:moveTo>
                    <a:lnTo>
                      <a:pt x="24" y="27"/>
                    </a:lnTo>
                    <a:lnTo>
                      <a:pt x="7" y="25"/>
                    </a:lnTo>
                    <a:lnTo>
                      <a:pt x="0" y="23"/>
                    </a:lnTo>
                    <a:lnTo>
                      <a:pt x="10" y="20"/>
                    </a:lnTo>
                    <a:lnTo>
                      <a:pt x="23" y="17"/>
                    </a:lnTo>
                    <a:lnTo>
                      <a:pt x="26" y="15"/>
                    </a:lnTo>
                    <a:lnTo>
                      <a:pt x="23" y="12"/>
                    </a:lnTo>
                    <a:lnTo>
                      <a:pt x="17" y="9"/>
                    </a:lnTo>
                    <a:lnTo>
                      <a:pt x="11" y="3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5" y="2"/>
                    </a:lnTo>
                    <a:lnTo>
                      <a:pt x="33" y="4"/>
                    </a:lnTo>
                    <a:lnTo>
                      <a:pt x="42" y="2"/>
                    </a:lnTo>
                    <a:lnTo>
                      <a:pt x="51" y="1"/>
                    </a:lnTo>
                    <a:lnTo>
                      <a:pt x="60" y="4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5" y="21"/>
                    </a:lnTo>
                    <a:lnTo>
                      <a:pt x="68" y="21"/>
                    </a:lnTo>
                    <a:lnTo>
                      <a:pt x="53" y="21"/>
                    </a:lnTo>
                    <a:lnTo>
                      <a:pt x="46" y="23"/>
                    </a:lnTo>
                    <a:lnTo>
                      <a:pt x="44" y="25"/>
                    </a:lnTo>
                    <a:lnTo>
                      <a:pt x="44" y="2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" name="Freeform 113"/>
              <p:cNvSpPr>
                <a:spLocks/>
              </p:cNvSpPr>
              <p:nvPr/>
            </p:nvSpPr>
            <p:spPr bwMode="auto">
              <a:xfrm>
                <a:off x="2499" y="2357"/>
                <a:ext cx="24" cy="7"/>
              </a:xfrm>
              <a:custGeom>
                <a:avLst/>
                <a:gdLst>
                  <a:gd name="T0" fmla="*/ 4 w 24"/>
                  <a:gd name="T1" fmla="*/ 0 h 7"/>
                  <a:gd name="T2" fmla="*/ 13 w 24"/>
                  <a:gd name="T3" fmla="*/ 1 h 7"/>
                  <a:gd name="T4" fmla="*/ 21 w 24"/>
                  <a:gd name="T5" fmla="*/ 3 h 7"/>
                  <a:gd name="T6" fmla="*/ 23 w 24"/>
                  <a:gd name="T7" fmla="*/ 5 h 7"/>
                  <a:gd name="T8" fmla="*/ 17 w 24"/>
                  <a:gd name="T9" fmla="*/ 6 h 7"/>
                  <a:gd name="T10" fmla="*/ 3 w 24"/>
                  <a:gd name="T11" fmla="*/ 6 h 7"/>
                  <a:gd name="T12" fmla="*/ 0 w 24"/>
                  <a:gd name="T13" fmla="*/ 4 h 7"/>
                  <a:gd name="T14" fmla="*/ 2 w 24"/>
                  <a:gd name="T15" fmla="*/ 2 h 7"/>
                  <a:gd name="T16" fmla="*/ 4 w 24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7"/>
                  <a:gd name="T29" fmla="*/ 24 w 24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7">
                    <a:moveTo>
                      <a:pt x="4" y="0"/>
                    </a:moveTo>
                    <a:lnTo>
                      <a:pt x="13" y="1"/>
                    </a:lnTo>
                    <a:lnTo>
                      <a:pt x="21" y="3"/>
                    </a:lnTo>
                    <a:lnTo>
                      <a:pt x="23" y="5"/>
                    </a:lnTo>
                    <a:lnTo>
                      <a:pt x="17" y="6"/>
                    </a:lnTo>
                    <a:lnTo>
                      <a:pt x="3" y="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4" name="Freeform 114"/>
              <p:cNvSpPr>
                <a:spLocks/>
              </p:cNvSpPr>
              <p:nvPr/>
            </p:nvSpPr>
            <p:spPr bwMode="auto">
              <a:xfrm>
                <a:off x="2363" y="2263"/>
                <a:ext cx="9" cy="6"/>
              </a:xfrm>
              <a:custGeom>
                <a:avLst/>
                <a:gdLst>
                  <a:gd name="T0" fmla="*/ 4 w 9"/>
                  <a:gd name="T1" fmla="*/ 5 h 6"/>
                  <a:gd name="T2" fmla="*/ 7 w 9"/>
                  <a:gd name="T3" fmla="*/ 5 h 6"/>
                  <a:gd name="T4" fmla="*/ 8 w 9"/>
                  <a:gd name="T5" fmla="*/ 3 h 6"/>
                  <a:gd name="T6" fmla="*/ 7 w 9"/>
                  <a:gd name="T7" fmla="*/ 1 h 6"/>
                  <a:gd name="T8" fmla="*/ 4 w 9"/>
                  <a:gd name="T9" fmla="*/ 0 h 6"/>
                  <a:gd name="T10" fmla="*/ 1 w 9"/>
                  <a:gd name="T11" fmla="*/ 1 h 6"/>
                  <a:gd name="T12" fmla="*/ 0 w 9"/>
                  <a:gd name="T13" fmla="*/ 3 h 6"/>
                  <a:gd name="T14" fmla="*/ 1 w 9"/>
                  <a:gd name="T15" fmla="*/ 5 h 6"/>
                  <a:gd name="T16" fmla="*/ 4 w 9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6"/>
                  <a:gd name="T29" fmla="*/ 9 w 9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6">
                    <a:moveTo>
                      <a:pt x="4" y="5"/>
                    </a:moveTo>
                    <a:lnTo>
                      <a:pt x="7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5" name="Freeform 115"/>
              <p:cNvSpPr>
                <a:spLocks/>
              </p:cNvSpPr>
              <p:nvPr/>
            </p:nvSpPr>
            <p:spPr bwMode="auto">
              <a:xfrm>
                <a:off x="2365" y="2279"/>
                <a:ext cx="15" cy="5"/>
              </a:xfrm>
              <a:custGeom>
                <a:avLst/>
                <a:gdLst>
                  <a:gd name="T0" fmla="*/ 6 w 15"/>
                  <a:gd name="T1" fmla="*/ 4 h 5"/>
                  <a:gd name="T2" fmla="*/ 11 w 15"/>
                  <a:gd name="T3" fmla="*/ 4 h 5"/>
                  <a:gd name="T4" fmla="*/ 14 w 15"/>
                  <a:gd name="T5" fmla="*/ 2 h 5"/>
                  <a:gd name="T6" fmla="*/ 11 w 15"/>
                  <a:gd name="T7" fmla="*/ 1 h 5"/>
                  <a:gd name="T8" fmla="*/ 6 w 15"/>
                  <a:gd name="T9" fmla="*/ 0 h 5"/>
                  <a:gd name="T10" fmla="*/ 2 w 15"/>
                  <a:gd name="T11" fmla="*/ 1 h 5"/>
                  <a:gd name="T12" fmla="*/ 0 w 15"/>
                  <a:gd name="T13" fmla="*/ 2 h 5"/>
                  <a:gd name="T14" fmla="*/ 2 w 15"/>
                  <a:gd name="T15" fmla="*/ 4 h 5"/>
                  <a:gd name="T16" fmla="*/ 6 w 15"/>
                  <a:gd name="T17" fmla="*/ 4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5"/>
                  <a:gd name="T29" fmla="*/ 15 w 1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5">
                    <a:moveTo>
                      <a:pt x="6" y="4"/>
                    </a:moveTo>
                    <a:lnTo>
                      <a:pt x="11" y="4"/>
                    </a:lnTo>
                    <a:lnTo>
                      <a:pt x="14" y="2"/>
                    </a:lnTo>
                    <a:lnTo>
                      <a:pt x="11" y="1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6" name="Freeform 116"/>
              <p:cNvSpPr>
                <a:spLocks/>
              </p:cNvSpPr>
              <p:nvPr/>
            </p:nvSpPr>
            <p:spPr bwMode="auto">
              <a:xfrm>
                <a:off x="2415" y="2316"/>
                <a:ext cx="12" cy="6"/>
              </a:xfrm>
              <a:custGeom>
                <a:avLst/>
                <a:gdLst>
                  <a:gd name="T0" fmla="*/ 6 w 12"/>
                  <a:gd name="T1" fmla="*/ 5 h 6"/>
                  <a:gd name="T2" fmla="*/ 9 w 12"/>
                  <a:gd name="T3" fmla="*/ 4 h 6"/>
                  <a:gd name="T4" fmla="*/ 11 w 12"/>
                  <a:gd name="T5" fmla="*/ 2 h 6"/>
                  <a:gd name="T6" fmla="*/ 9 w 12"/>
                  <a:gd name="T7" fmla="*/ 0 h 6"/>
                  <a:gd name="T8" fmla="*/ 6 w 12"/>
                  <a:gd name="T9" fmla="*/ 0 h 6"/>
                  <a:gd name="T10" fmla="*/ 2 w 12"/>
                  <a:gd name="T11" fmla="*/ 0 h 6"/>
                  <a:gd name="T12" fmla="*/ 0 w 12"/>
                  <a:gd name="T13" fmla="*/ 2 h 6"/>
                  <a:gd name="T14" fmla="*/ 2 w 12"/>
                  <a:gd name="T15" fmla="*/ 4 h 6"/>
                  <a:gd name="T16" fmla="*/ 6 w 12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"/>
                  <a:gd name="T29" fmla="*/ 12 w 12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">
                    <a:moveTo>
                      <a:pt x="6" y="5"/>
                    </a:moveTo>
                    <a:lnTo>
                      <a:pt x="9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7" name="Freeform 117"/>
              <p:cNvSpPr>
                <a:spLocks/>
              </p:cNvSpPr>
              <p:nvPr/>
            </p:nvSpPr>
            <p:spPr bwMode="auto">
              <a:xfrm>
                <a:off x="2393" y="2283"/>
                <a:ext cx="6" cy="5"/>
              </a:xfrm>
              <a:custGeom>
                <a:avLst/>
                <a:gdLst>
                  <a:gd name="T0" fmla="*/ 3 w 6"/>
                  <a:gd name="T1" fmla="*/ 4 h 5"/>
                  <a:gd name="T2" fmla="*/ 5 w 6"/>
                  <a:gd name="T3" fmla="*/ 4 h 5"/>
                  <a:gd name="T4" fmla="*/ 5 w 6"/>
                  <a:gd name="T5" fmla="*/ 2 h 5"/>
                  <a:gd name="T6" fmla="*/ 5 w 6"/>
                  <a:gd name="T7" fmla="*/ 1 h 5"/>
                  <a:gd name="T8" fmla="*/ 3 w 6"/>
                  <a:gd name="T9" fmla="*/ 0 h 5"/>
                  <a:gd name="T10" fmla="*/ 1 w 6"/>
                  <a:gd name="T11" fmla="*/ 1 h 5"/>
                  <a:gd name="T12" fmla="*/ 0 w 6"/>
                  <a:gd name="T13" fmla="*/ 2 h 5"/>
                  <a:gd name="T14" fmla="*/ 1 w 6"/>
                  <a:gd name="T15" fmla="*/ 4 h 5"/>
                  <a:gd name="T16" fmla="*/ 3 w 6"/>
                  <a:gd name="T17" fmla="*/ 4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3" y="4"/>
                    </a:moveTo>
                    <a:lnTo>
                      <a:pt x="5" y="4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8" name="Freeform 118"/>
              <p:cNvSpPr>
                <a:spLocks/>
              </p:cNvSpPr>
              <p:nvPr/>
            </p:nvSpPr>
            <p:spPr bwMode="auto">
              <a:xfrm>
                <a:off x="2404" y="2292"/>
                <a:ext cx="5" cy="5"/>
              </a:xfrm>
              <a:custGeom>
                <a:avLst/>
                <a:gdLst>
                  <a:gd name="T0" fmla="*/ 2 w 5"/>
                  <a:gd name="T1" fmla="*/ 4 h 5"/>
                  <a:gd name="T2" fmla="*/ 3 w 5"/>
                  <a:gd name="T3" fmla="*/ 3 h 5"/>
                  <a:gd name="T4" fmla="*/ 4 w 5"/>
                  <a:gd name="T5" fmla="*/ 2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0 h 5"/>
                  <a:gd name="T12" fmla="*/ 0 w 5"/>
                  <a:gd name="T13" fmla="*/ 2 h 5"/>
                  <a:gd name="T14" fmla="*/ 0 w 5"/>
                  <a:gd name="T15" fmla="*/ 3 h 5"/>
                  <a:gd name="T16" fmla="*/ 2 w 5"/>
                  <a:gd name="T17" fmla="*/ 4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2" y="4"/>
                    </a:moveTo>
                    <a:lnTo>
                      <a:pt x="3" y="3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9" name="Freeform 119"/>
              <p:cNvSpPr>
                <a:spLocks/>
              </p:cNvSpPr>
              <p:nvPr/>
            </p:nvSpPr>
            <p:spPr bwMode="auto">
              <a:xfrm>
                <a:off x="2406" y="2302"/>
                <a:ext cx="9" cy="6"/>
              </a:xfrm>
              <a:custGeom>
                <a:avLst/>
                <a:gdLst>
                  <a:gd name="T0" fmla="*/ 4 w 9"/>
                  <a:gd name="T1" fmla="*/ 5 h 6"/>
                  <a:gd name="T2" fmla="*/ 7 w 9"/>
                  <a:gd name="T3" fmla="*/ 4 h 6"/>
                  <a:gd name="T4" fmla="*/ 8 w 9"/>
                  <a:gd name="T5" fmla="*/ 2 h 6"/>
                  <a:gd name="T6" fmla="*/ 7 w 9"/>
                  <a:gd name="T7" fmla="*/ 1 h 6"/>
                  <a:gd name="T8" fmla="*/ 4 w 9"/>
                  <a:gd name="T9" fmla="*/ 0 h 6"/>
                  <a:gd name="T10" fmla="*/ 1 w 9"/>
                  <a:gd name="T11" fmla="*/ 1 h 6"/>
                  <a:gd name="T12" fmla="*/ 0 w 9"/>
                  <a:gd name="T13" fmla="*/ 2 h 6"/>
                  <a:gd name="T14" fmla="*/ 1 w 9"/>
                  <a:gd name="T15" fmla="*/ 4 h 6"/>
                  <a:gd name="T16" fmla="*/ 4 w 9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6"/>
                  <a:gd name="T29" fmla="*/ 9 w 9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6">
                    <a:moveTo>
                      <a:pt x="4" y="5"/>
                    </a:moveTo>
                    <a:lnTo>
                      <a:pt x="7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4"/>
                    </a:lnTo>
                    <a:lnTo>
                      <a:pt x="4" y="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0" name="Freeform 120"/>
              <p:cNvSpPr>
                <a:spLocks/>
              </p:cNvSpPr>
              <p:nvPr/>
            </p:nvSpPr>
            <p:spPr bwMode="auto">
              <a:xfrm>
                <a:off x="2427" y="2310"/>
                <a:ext cx="17" cy="4"/>
              </a:xfrm>
              <a:custGeom>
                <a:avLst/>
                <a:gdLst>
                  <a:gd name="T0" fmla="*/ 8 w 17"/>
                  <a:gd name="T1" fmla="*/ 3 h 4"/>
                  <a:gd name="T2" fmla="*/ 13 w 17"/>
                  <a:gd name="T3" fmla="*/ 3 h 4"/>
                  <a:gd name="T4" fmla="*/ 16 w 17"/>
                  <a:gd name="T5" fmla="*/ 2 h 4"/>
                  <a:gd name="T6" fmla="*/ 13 w 17"/>
                  <a:gd name="T7" fmla="*/ 1 h 4"/>
                  <a:gd name="T8" fmla="*/ 8 w 17"/>
                  <a:gd name="T9" fmla="*/ 0 h 4"/>
                  <a:gd name="T10" fmla="*/ 2 w 17"/>
                  <a:gd name="T11" fmla="*/ 1 h 4"/>
                  <a:gd name="T12" fmla="*/ 0 w 17"/>
                  <a:gd name="T13" fmla="*/ 2 h 4"/>
                  <a:gd name="T14" fmla="*/ 2 w 17"/>
                  <a:gd name="T15" fmla="*/ 3 h 4"/>
                  <a:gd name="T16" fmla="*/ 8 w 17"/>
                  <a:gd name="T17" fmla="*/ 3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4"/>
                  <a:gd name="T29" fmla="*/ 17 w 17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4">
                    <a:moveTo>
                      <a:pt x="8" y="3"/>
                    </a:moveTo>
                    <a:lnTo>
                      <a:pt x="13" y="3"/>
                    </a:lnTo>
                    <a:lnTo>
                      <a:pt x="16" y="2"/>
                    </a:lnTo>
                    <a:lnTo>
                      <a:pt x="13" y="1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8" y="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1" name="Freeform 121"/>
              <p:cNvSpPr>
                <a:spLocks/>
              </p:cNvSpPr>
              <p:nvPr/>
            </p:nvSpPr>
            <p:spPr bwMode="auto">
              <a:xfrm>
                <a:off x="2389" y="2272"/>
                <a:ext cx="14" cy="4"/>
              </a:xfrm>
              <a:custGeom>
                <a:avLst/>
                <a:gdLst>
                  <a:gd name="T0" fmla="*/ 7 w 14"/>
                  <a:gd name="T1" fmla="*/ 3 h 4"/>
                  <a:gd name="T2" fmla="*/ 11 w 14"/>
                  <a:gd name="T3" fmla="*/ 2 h 4"/>
                  <a:gd name="T4" fmla="*/ 13 w 14"/>
                  <a:gd name="T5" fmla="*/ 1 h 4"/>
                  <a:gd name="T6" fmla="*/ 11 w 14"/>
                  <a:gd name="T7" fmla="*/ 0 h 4"/>
                  <a:gd name="T8" fmla="*/ 7 w 14"/>
                  <a:gd name="T9" fmla="*/ 0 h 4"/>
                  <a:gd name="T10" fmla="*/ 2 w 14"/>
                  <a:gd name="T11" fmla="*/ 0 h 4"/>
                  <a:gd name="T12" fmla="*/ 0 w 14"/>
                  <a:gd name="T13" fmla="*/ 1 h 4"/>
                  <a:gd name="T14" fmla="*/ 2 w 14"/>
                  <a:gd name="T15" fmla="*/ 2 h 4"/>
                  <a:gd name="T16" fmla="*/ 7 w 14"/>
                  <a:gd name="T17" fmla="*/ 3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4"/>
                  <a:gd name="T29" fmla="*/ 14 w 14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4">
                    <a:moveTo>
                      <a:pt x="7" y="3"/>
                    </a:moveTo>
                    <a:lnTo>
                      <a:pt x="11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7" y="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2" name="Freeform 122"/>
              <p:cNvSpPr>
                <a:spLocks/>
              </p:cNvSpPr>
              <p:nvPr/>
            </p:nvSpPr>
            <p:spPr bwMode="auto">
              <a:xfrm>
                <a:off x="2306" y="2311"/>
                <a:ext cx="9" cy="8"/>
              </a:xfrm>
              <a:custGeom>
                <a:avLst/>
                <a:gdLst>
                  <a:gd name="T0" fmla="*/ 4 w 9"/>
                  <a:gd name="T1" fmla="*/ 7 h 8"/>
                  <a:gd name="T2" fmla="*/ 7 w 9"/>
                  <a:gd name="T3" fmla="*/ 5 h 8"/>
                  <a:gd name="T4" fmla="*/ 8 w 9"/>
                  <a:gd name="T5" fmla="*/ 3 h 8"/>
                  <a:gd name="T6" fmla="*/ 7 w 9"/>
                  <a:gd name="T7" fmla="*/ 1 h 8"/>
                  <a:gd name="T8" fmla="*/ 4 w 9"/>
                  <a:gd name="T9" fmla="*/ 0 h 8"/>
                  <a:gd name="T10" fmla="*/ 1 w 9"/>
                  <a:gd name="T11" fmla="*/ 1 h 8"/>
                  <a:gd name="T12" fmla="*/ 0 w 9"/>
                  <a:gd name="T13" fmla="*/ 3 h 8"/>
                  <a:gd name="T14" fmla="*/ 1 w 9"/>
                  <a:gd name="T15" fmla="*/ 5 h 8"/>
                  <a:gd name="T16" fmla="*/ 4 w 9"/>
                  <a:gd name="T17" fmla="*/ 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8"/>
                  <a:gd name="T29" fmla="*/ 9 w 9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8">
                    <a:moveTo>
                      <a:pt x="4" y="7"/>
                    </a:moveTo>
                    <a:lnTo>
                      <a:pt x="7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4" y="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3" name="Freeform 123"/>
              <p:cNvSpPr>
                <a:spLocks/>
              </p:cNvSpPr>
              <p:nvPr/>
            </p:nvSpPr>
            <p:spPr bwMode="auto">
              <a:xfrm>
                <a:off x="1852" y="1867"/>
                <a:ext cx="40" cy="40"/>
              </a:xfrm>
              <a:custGeom>
                <a:avLst/>
                <a:gdLst>
                  <a:gd name="T0" fmla="*/ 5 w 40"/>
                  <a:gd name="T1" fmla="*/ 0 h 40"/>
                  <a:gd name="T2" fmla="*/ 17 w 40"/>
                  <a:gd name="T3" fmla="*/ 12 h 40"/>
                  <a:gd name="T4" fmla="*/ 25 w 40"/>
                  <a:gd name="T5" fmla="*/ 21 h 40"/>
                  <a:gd name="T6" fmla="*/ 32 w 40"/>
                  <a:gd name="T7" fmla="*/ 28 h 40"/>
                  <a:gd name="T8" fmla="*/ 37 w 40"/>
                  <a:gd name="T9" fmla="*/ 35 h 40"/>
                  <a:gd name="T10" fmla="*/ 39 w 40"/>
                  <a:gd name="T11" fmla="*/ 39 h 40"/>
                  <a:gd name="T12" fmla="*/ 32 w 40"/>
                  <a:gd name="T13" fmla="*/ 39 h 40"/>
                  <a:gd name="T14" fmla="*/ 24 w 40"/>
                  <a:gd name="T15" fmla="*/ 36 h 40"/>
                  <a:gd name="T16" fmla="*/ 21 w 40"/>
                  <a:gd name="T17" fmla="*/ 34 h 40"/>
                  <a:gd name="T18" fmla="*/ 20 w 40"/>
                  <a:gd name="T19" fmla="*/ 31 h 40"/>
                  <a:gd name="T20" fmla="*/ 14 w 40"/>
                  <a:gd name="T21" fmla="*/ 27 h 40"/>
                  <a:gd name="T22" fmla="*/ 3 w 40"/>
                  <a:gd name="T23" fmla="*/ 18 h 40"/>
                  <a:gd name="T24" fmla="*/ 0 w 40"/>
                  <a:gd name="T25" fmla="*/ 7 h 40"/>
                  <a:gd name="T26" fmla="*/ 2 w 40"/>
                  <a:gd name="T27" fmla="*/ 0 h 40"/>
                  <a:gd name="T28" fmla="*/ 5 w 40"/>
                  <a:gd name="T29" fmla="*/ 0 h 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"/>
                  <a:gd name="T46" fmla="*/ 0 h 40"/>
                  <a:gd name="T47" fmla="*/ 40 w 40"/>
                  <a:gd name="T48" fmla="*/ 40 h 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0" h="40">
                    <a:moveTo>
                      <a:pt x="5" y="0"/>
                    </a:moveTo>
                    <a:lnTo>
                      <a:pt x="17" y="12"/>
                    </a:lnTo>
                    <a:lnTo>
                      <a:pt x="25" y="21"/>
                    </a:lnTo>
                    <a:lnTo>
                      <a:pt x="32" y="28"/>
                    </a:lnTo>
                    <a:lnTo>
                      <a:pt x="37" y="35"/>
                    </a:lnTo>
                    <a:lnTo>
                      <a:pt x="39" y="39"/>
                    </a:lnTo>
                    <a:lnTo>
                      <a:pt x="32" y="39"/>
                    </a:lnTo>
                    <a:lnTo>
                      <a:pt x="24" y="36"/>
                    </a:lnTo>
                    <a:lnTo>
                      <a:pt x="21" y="34"/>
                    </a:lnTo>
                    <a:lnTo>
                      <a:pt x="20" y="31"/>
                    </a:lnTo>
                    <a:lnTo>
                      <a:pt x="14" y="27"/>
                    </a:lnTo>
                    <a:lnTo>
                      <a:pt x="3" y="18"/>
                    </a:lnTo>
                    <a:lnTo>
                      <a:pt x="0" y="7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4" name="Freeform 124"/>
              <p:cNvSpPr>
                <a:spLocks/>
              </p:cNvSpPr>
              <p:nvPr/>
            </p:nvSpPr>
            <p:spPr bwMode="auto">
              <a:xfrm>
                <a:off x="1810" y="1810"/>
                <a:ext cx="12" cy="40"/>
              </a:xfrm>
              <a:custGeom>
                <a:avLst/>
                <a:gdLst>
                  <a:gd name="T0" fmla="*/ 0 w 12"/>
                  <a:gd name="T1" fmla="*/ 0 h 40"/>
                  <a:gd name="T2" fmla="*/ 10 w 12"/>
                  <a:gd name="T3" fmla="*/ 1 h 40"/>
                  <a:gd name="T4" fmla="*/ 10 w 12"/>
                  <a:gd name="T5" fmla="*/ 6 h 40"/>
                  <a:gd name="T6" fmla="*/ 7 w 12"/>
                  <a:gd name="T7" fmla="*/ 18 h 40"/>
                  <a:gd name="T8" fmla="*/ 10 w 12"/>
                  <a:gd name="T9" fmla="*/ 30 h 40"/>
                  <a:gd name="T10" fmla="*/ 11 w 12"/>
                  <a:gd name="T11" fmla="*/ 36 h 40"/>
                  <a:gd name="T12" fmla="*/ 10 w 12"/>
                  <a:gd name="T13" fmla="*/ 39 h 40"/>
                  <a:gd name="T14" fmla="*/ 8 w 12"/>
                  <a:gd name="T15" fmla="*/ 39 h 40"/>
                  <a:gd name="T16" fmla="*/ 5 w 12"/>
                  <a:gd name="T17" fmla="*/ 34 h 40"/>
                  <a:gd name="T18" fmla="*/ 3 w 12"/>
                  <a:gd name="T19" fmla="*/ 25 h 40"/>
                  <a:gd name="T20" fmla="*/ 1 w 12"/>
                  <a:gd name="T21" fmla="*/ 14 h 40"/>
                  <a:gd name="T22" fmla="*/ 0 w 12"/>
                  <a:gd name="T23" fmla="*/ 4 h 40"/>
                  <a:gd name="T24" fmla="*/ 0 w 12"/>
                  <a:gd name="T25" fmla="*/ 0 h 4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40"/>
                  <a:gd name="T41" fmla="*/ 12 w 12"/>
                  <a:gd name="T42" fmla="*/ 40 h 4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40">
                    <a:moveTo>
                      <a:pt x="0" y="0"/>
                    </a:moveTo>
                    <a:lnTo>
                      <a:pt x="10" y="1"/>
                    </a:lnTo>
                    <a:lnTo>
                      <a:pt x="10" y="6"/>
                    </a:lnTo>
                    <a:lnTo>
                      <a:pt x="7" y="18"/>
                    </a:lnTo>
                    <a:lnTo>
                      <a:pt x="10" y="30"/>
                    </a:lnTo>
                    <a:lnTo>
                      <a:pt x="11" y="36"/>
                    </a:lnTo>
                    <a:lnTo>
                      <a:pt x="10" y="39"/>
                    </a:lnTo>
                    <a:lnTo>
                      <a:pt x="8" y="39"/>
                    </a:lnTo>
                    <a:lnTo>
                      <a:pt x="5" y="34"/>
                    </a:lnTo>
                    <a:lnTo>
                      <a:pt x="3" y="25"/>
                    </a:lnTo>
                    <a:lnTo>
                      <a:pt x="1" y="14"/>
                    </a:ln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5" name="Freeform 125"/>
              <p:cNvSpPr>
                <a:spLocks/>
              </p:cNvSpPr>
              <p:nvPr/>
            </p:nvSpPr>
            <p:spPr bwMode="auto">
              <a:xfrm>
                <a:off x="1588" y="1738"/>
                <a:ext cx="34" cy="31"/>
              </a:xfrm>
              <a:custGeom>
                <a:avLst/>
                <a:gdLst>
                  <a:gd name="T0" fmla="*/ 1 w 34"/>
                  <a:gd name="T1" fmla="*/ 16 h 31"/>
                  <a:gd name="T2" fmla="*/ 11 w 34"/>
                  <a:gd name="T3" fmla="*/ 12 h 31"/>
                  <a:gd name="T4" fmla="*/ 18 w 34"/>
                  <a:gd name="T5" fmla="*/ 6 h 31"/>
                  <a:gd name="T6" fmla="*/ 25 w 34"/>
                  <a:gd name="T7" fmla="*/ 0 h 31"/>
                  <a:gd name="T8" fmla="*/ 25 w 34"/>
                  <a:gd name="T9" fmla="*/ 8 h 31"/>
                  <a:gd name="T10" fmla="*/ 26 w 34"/>
                  <a:gd name="T11" fmla="*/ 13 h 31"/>
                  <a:gd name="T12" fmla="*/ 31 w 34"/>
                  <a:gd name="T13" fmla="*/ 15 h 31"/>
                  <a:gd name="T14" fmla="*/ 33 w 34"/>
                  <a:gd name="T15" fmla="*/ 15 h 31"/>
                  <a:gd name="T16" fmla="*/ 29 w 34"/>
                  <a:gd name="T17" fmla="*/ 17 h 31"/>
                  <a:gd name="T18" fmla="*/ 20 w 34"/>
                  <a:gd name="T19" fmla="*/ 22 h 31"/>
                  <a:gd name="T20" fmla="*/ 13 w 34"/>
                  <a:gd name="T21" fmla="*/ 27 h 31"/>
                  <a:gd name="T22" fmla="*/ 8 w 34"/>
                  <a:gd name="T23" fmla="*/ 30 h 31"/>
                  <a:gd name="T24" fmla="*/ 4 w 34"/>
                  <a:gd name="T25" fmla="*/ 29 h 31"/>
                  <a:gd name="T26" fmla="*/ 0 w 34"/>
                  <a:gd name="T27" fmla="*/ 21 h 31"/>
                  <a:gd name="T28" fmla="*/ 1 w 34"/>
                  <a:gd name="T29" fmla="*/ 16 h 3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4"/>
                  <a:gd name="T46" fmla="*/ 0 h 31"/>
                  <a:gd name="T47" fmla="*/ 34 w 34"/>
                  <a:gd name="T48" fmla="*/ 31 h 3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4" h="31">
                    <a:moveTo>
                      <a:pt x="1" y="16"/>
                    </a:moveTo>
                    <a:lnTo>
                      <a:pt x="11" y="12"/>
                    </a:lnTo>
                    <a:lnTo>
                      <a:pt x="18" y="6"/>
                    </a:lnTo>
                    <a:lnTo>
                      <a:pt x="25" y="0"/>
                    </a:lnTo>
                    <a:lnTo>
                      <a:pt x="25" y="8"/>
                    </a:lnTo>
                    <a:lnTo>
                      <a:pt x="26" y="13"/>
                    </a:lnTo>
                    <a:lnTo>
                      <a:pt x="31" y="15"/>
                    </a:lnTo>
                    <a:lnTo>
                      <a:pt x="33" y="15"/>
                    </a:lnTo>
                    <a:lnTo>
                      <a:pt x="29" y="17"/>
                    </a:lnTo>
                    <a:lnTo>
                      <a:pt x="20" y="22"/>
                    </a:lnTo>
                    <a:lnTo>
                      <a:pt x="13" y="27"/>
                    </a:lnTo>
                    <a:lnTo>
                      <a:pt x="8" y="30"/>
                    </a:lnTo>
                    <a:lnTo>
                      <a:pt x="4" y="29"/>
                    </a:lnTo>
                    <a:lnTo>
                      <a:pt x="0" y="21"/>
                    </a:lnTo>
                    <a:lnTo>
                      <a:pt x="1" y="16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6" name="Freeform 126"/>
              <p:cNvSpPr>
                <a:spLocks/>
              </p:cNvSpPr>
              <p:nvPr/>
            </p:nvSpPr>
            <p:spPr bwMode="auto">
              <a:xfrm>
                <a:off x="1454" y="1798"/>
                <a:ext cx="25" cy="11"/>
              </a:xfrm>
              <a:custGeom>
                <a:avLst/>
                <a:gdLst>
                  <a:gd name="T0" fmla="*/ 0 w 25"/>
                  <a:gd name="T1" fmla="*/ 10 h 11"/>
                  <a:gd name="T2" fmla="*/ 8 w 25"/>
                  <a:gd name="T3" fmla="*/ 5 h 11"/>
                  <a:gd name="T4" fmla="*/ 17 w 25"/>
                  <a:gd name="T5" fmla="*/ 1 h 11"/>
                  <a:gd name="T6" fmla="*/ 24 w 25"/>
                  <a:gd name="T7" fmla="*/ 0 h 11"/>
                  <a:gd name="T8" fmla="*/ 23 w 25"/>
                  <a:gd name="T9" fmla="*/ 3 h 11"/>
                  <a:gd name="T10" fmla="*/ 8 w 25"/>
                  <a:gd name="T11" fmla="*/ 9 h 11"/>
                  <a:gd name="T12" fmla="*/ 0 w 25"/>
                  <a:gd name="T13" fmla="*/ 1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1"/>
                  <a:gd name="T23" fmla="*/ 25 w 25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1">
                    <a:moveTo>
                      <a:pt x="0" y="10"/>
                    </a:moveTo>
                    <a:lnTo>
                      <a:pt x="8" y="5"/>
                    </a:lnTo>
                    <a:lnTo>
                      <a:pt x="17" y="1"/>
                    </a:lnTo>
                    <a:lnTo>
                      <a:pt x="24" y="0"/>
                    </a:lnTo>
                    <a:lnTo>
                      <a:pt x="23" y="3"/>
                    </a:lnTo>
                    <a:lnTo>
                      <a:pt x="8" y="9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7" name="Freeform 127"/>
              <p:cNvSpPr>
                <a:spLocks/>
              </p:cNvSpPr>
              <p:nvPr/>
            </p:nvSpPr>
            <p:spPr bwMode="auto">
              <a:xfrm>
                <a:off x="1440" y="1811"/>
                <a:ext cx="11" cy="4"/>
              </a:xfrm>
              <a:custGeom>
                <a:avLst/>
                <a:gdLst>
                  <a:gd name="T0" fmla="*/ 0 w 11"/>
                  <a:gd name="T1" fmla="*/ 1 h 4"/>
                  <a:gd name="T2" fmla="*/ 8 w 11"/>
                  <a:gd name="T3" fmla="*/ 0 h 4"/>
                  <a:gd name="T4" fmla="*/ 10 w 11"/>
                  <a:gd name="T5" fmla="*/ 3 h 4"/>
                  <a:gd name="T6" fmla="*/ 5 w 11"/>
                  <a:gd name="T7" fmla="*/ 3 h 4"/>
                  <a:gd name="T8" fmla="*/ 0 w 11"/>
                  <a:gd name="T9" fmla="*/ 1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4"/>
                  <a:gd name="T17" fmla="*/ 11 w 11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4">
                    <a:moveTo>
                      <a:pt x="0" y="1"/>
                    </a:moveTo>
                    <a:lnTo>
                      <a:pt x="8" y="0"/>
                    </a:lnTo>
                    <a:lnTo>
                      <a:pt x="10" y="3"/>
                    </a:lnTo>
                    <a:lnTo>
                      <a:pt x="5" y="3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8" name="Freeform 128"/>
              <p:cNvSpPr>
                <a:spLocks/>
              </p:cNvSpPr>
              <p:nvPr/>
            </p:nvSpPr>
            <p:spPr bwMode="auto">
              <a:xfrm>
                <a:off x="1464" y="1700"/>
                <a:ext cx="25" cy="18"/>
              </a:xfrm>
              <a:custGeom>
                <a:avLst/>
                <a:gdLst>
                  <a:gd name="T0" fmla="*/ 0 w 25"/>
                  <a:gd name="T1" fmla="*/ 6 h 18"/>
                  <a:gd name="T2" fmla="*/ 8 w 25"/>
                  <a:gd name="T3" fmla="*/ 3 h 18"/>
                  <a:gd name="T4" fmla="*/ 12 w 25"/>
                  <a:gd name="T5" fmla="*/ 1 h 18"/>
                  <a:gd name="T6" fmla="*/ 15 w 25"/>
                  <a:gd name="T7" fmla="*/ 0 h 18"/>
                  <a:gd name="T8" fmla="*/ 17 w 25"/>
                  <a:gd name="T9" fmla="*/ 4 h 18"/>
                  <a:gd name="T10" fmla="*/ 20 w 25"/>
                  <a:gd name="T11" fmla="*/ 10 h 18"/>
                  <a:gd name="T12" fmla="*/ 24 w 25"/>
                  <a:gd name="T13" fmla="*/ 15 h 18"/>
                  <a:gd name="T14" fmla="*/ 24 w 25"/>
                  <a:gd name="T15" fmla="*/ 17 h 18"/>
                  <a:gd name="T16" fmla="*/ 16 w 25"/>
                  <a:gd name="T17" fmla="*/ 16 h 18"/>
                  <a:gd name="T18" fmla="*/ 6 w 25"/>
                  <a:gd name="T19" fmla="*/ 12 h 18"/>
                  <a:gd name="T20" fmla="*/ 1 w 25"/>
                  <a:gd name="T21" fmla="*/ 9 h 18"/>
                  <a:gd name="T22" fmla="*/ 0 w 25"/>
                  <a:gd name="T23" fmla="*/ 7 h 18"/>
                  <a:gd name="T24" fmla="*/ 0 w 25"/>
                  <a:gd name="T25" fmla="*/ 6 h 1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18"/>
                  <a:gd name="T41" fmla="*/ 25 w 25"/>
                  <a:gd name="T42" fmla="*/ 18 h 1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18">
                    <a:moveTo>
                      <a:pt x="0" y="6"/>
                    </a:moveTo>
                    <a:lnTo>
                      <a:pt x="8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7" y="4"/>
                    </a:lnTo>
                    <a:lnTo>
                      <a:pt x="20" y="10"/>
                    </a:lnTo>
                    <a:lnTo>
                      <a:pt x="24" y="15"/>
                    </a:lnTo>
                    <a:lnTo>
                      <a:pt x="24" y="17"/>
                    </a:lnTo>
                    <a:lnTo>
                      <a:pt x="16" y="16"/>
                    </a:lnTo>
                    <a:lnTo>
                      <a:pt x="6" y="12"/>
                    </a:lnTo>
                    <a:lnTo>
                      <a:pt x="1" y="9"/>
                    </a:lnTo>
                    <a:lnTo>
                      <a:pt x="0" y="7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39" name="Freeform 129"/>
              <p:cNvSpPr>
                <a:spLocks/>
              </p:cNvSpPr>
              <p:nvPr/>
            </p:nvSpPr>
            <p:spPr bwMode="auto">
              <a:xfrm>
                <a:off x="1424" y="1597"/>
                <a:ext cx="40" cy="36"/>
              </a:xfrm>
              <a:custGeom>
                <a:avLst/>
                <a:gdLst>
                  <a:gd name="T0" fmla="*/ 5 w 40"/>
                  <a:gd name="T1" fmla="*/ 0 h 36"/>
                  <a:gd name="T2" fmla="*/ 18 w 40"/>
                  <a:gd name="T3" fmla="*/ 6 h 36"/>
                  <a:gd name="T4" fmla="*/ 27 w 40"/>
                  <a:gd name="T5" fmla="*/ 10 h 36"/>
                  <a:gd name="T6" fmla="*/ 32 w 40"/>
                  <a:gd name="T7" fmla="*/ 14 h 36"/>
                  <a:gd name="T8" fmla="*/ 35 w 40"/>
                  <a:gd name="T9" fmla="*/ 19 h 36"/>
                  <a:gd name="T10" fmla="*/ 37 w 40"/>
                  <a:gd name="T11" fmla="*/ 25 h 36"/>
                  <a:gd name="T12" fmla="*/ 39 w 40"/>
                  <a:gd name="T13" fmla="*/ 31 h 36"/>
                  <a:gd name="T14" fmla="*/ 39 w 40"/>
                  <a:gd name="T15" fmla="*/ 35 h 36"/>
                  <a:gd name="T16" fmla="*/ 36 w 40"/>
                  <a:gd name="T17" fmla="*/ 34 h 36"/>
                  <a:gd name="T18" fmla="*/ 28 w 40"/>
                  <a:gd name="T19" fmla="*/ 26 h 36"/>
                  <a:gd name="T20" fmla="*/ 20 w 40"/>
                  <a:gd name="T21" fmla="*/ 18 h 36"/>
                  <a:gd name="T22" fmla="*/ 4 w 40"/>
                  <a:gd name="T23" fmla="*/ 8 h 36"/>
                  <a:gd name="T24" fmla="*/ 0 w 40"/>
                  <a:gd name="T25" fmla="*/ 2 h 36"/>
                  <a:gd name="T26" fmla="*/ 3 w 40"/>
                  <a:gd name="T27" fmla="*/ 0 h 36"/>
                  <a:gd name="T28" fmla="*/ 5 w 40"/>
                  <a:gd name="T29" fmla="*/ 0 h 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0"/>
                  <a:gd name="T46" fmla="*/ 0 h 36"/>
                  <a:gd name="T47" fmla="*/ 40 w 40"/>
                  <a:gd name="T48" fmla="*/ 36 h 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0" h="36">
                    <a:moveTo>
                      <a:pt x="5" y="0"/>
                    </a:moveTo>
                    <a:lnTo>
                      <a:pt x="18" y="6"/>
                    </a:lnTo>
                    <a:lnTo>
                      <a:pt x="27" y="10"/>
                    </a:lnTo>
                    <a:lnTo>
                      <a:pt x="32" y="14"/>
                    </a:lnTo>
                    <a:lnTo>
                      <a:pt x="35" y="19"/>
                    </a:lnTo>
                    <a:lnTo>
                      <a:pt x="37" y="25"/>
                    </a:lnTo>
                    <a:lnTo>
                      <a:pt x="39" y="31"/>
                    </a:lnTo>
                    <a:lnTo>
                      <a:pt x="39" y="35"/>
                    </a:lnTo>
                    <a:lnTo>
                      <a:pt x="36" y="34"/>
                    </a:lnTo>
                    <a:lnTo>
                      <a:pt x="28" y="26"/>
                    </a:lnTo>
                    <a:lnTo>
                      <a:pt x="20" y="18"/>
                    </a:lnTo>
                    <a:lnTo>
                      <a:pt x="4" y="8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0" name="Freeform 130"/>
              <p:cNvSpPr>
                <a:spLocks/>
              </p:cNvSpPr>
              <p:nvPr/>
            </p:nvSpPr>
            <p:spPr bwMode="auto">
              <a:xfrm>
                <a:off x="1747" y="1520"/>
                <a:ext cx="103" cy="295"/>
              </a:xfrm>
              <a:custGeom>
                <a:avLst/>
                <a:gdLst>
                  <a:gd name="T0" fmla="*/ 57 w 103"/>
                  <a:gd name="T1" fmla="*/ 0 h 295"/>
                  <a:gd name="T2" fmla="*/ 0 w 103"/>
                  <a:gd name="T3" fmla="*/ 179 h 295"/>
                  <a:gd name="T4" fmla="*/ 1 w 103"/>
                  <a:gd name="T5" fmla="*/ 181 h 295"/>
                  <a:gd name="T6" fmla="*/ 11 w 103"/>
                  <a:gd name="T7" fmla="*/ 179 h 295"/>
                  <a:gd name="T8" fmla="*/ 18 w 103"/>
                  <a:gd name="T9" fmla="*/ 178 h 295"/>
                  <a:gd name="T10" fmla="*/ 21 w 103"/>
                  <a:gd name="T11" fmla="*/ 181 h 295"/>
                  <a:gd name="T12" fmla="*/ 23 w 103"/>
                  <a:gd name="T13" fmla="*/ 187 h 295"/>
                  <a:gd name="T14" fmla="*/ 27 w 103"/>
                  <a:gd name="T15" fmla="*/ 195 h 295"/>
                  <a:gd name="T16" fmla="*/ 38 w 103"/>
                  <a:gd name="T17" fmla="*/ 203 h 295"/>
                  <a:gd name="T18" fmla="*/ 48 w 103"/>
                  <a:gd name="T19" fmla="*/ 196 h 295"/>
                  <a:gd name="T20" fmla="*/ 52 w 103"/>
                  <a:gd name="T21" fmla="*/ 194 h 295"/>
                  <a:gd name="T22" fmla="*/ 58 w 103"/>
                  <a:gd name="T23" fmla="*/ 198 h 295"/>
                  <a:gd name="T24" fmla="*/ 63 w 103"/>
                  <a:gd name="T25" fmla="*/ 204 h 295"/>
                  <a:gd name="T26" fmla="*/ 69 w 103"/>
                  <a:gd name="T27" fmla="*/ 212 h 295"/>
                  <a:gd name="T28" fmla="*/ 76 w 103"/>
                  <a:gd name="T29" fmla="*/ 218 h 295"/>
                  <a:gd name="T30" fmla="*/ 83 w 103"/>
                  <a:gd name="T31" fmla="*/ 225 h 295"/>
                  <a:gd name="T32" fmla="*/ 89 w 103"/>
                  <a:gd name="T33" fmla="*/ 233 h 295"/>
                  <a:gd name="T34" fmla="*/ 90 w 103"/>
                  <a:gd name="T35" fmla="*/ 245 h 295"/>
                  <a:gd name="T36" fmla="*/ 92 w 103"/>
                  <a:gd name="T37" fmla="*/ 250 h 295"/>
                  <a:gd name="T38" fmla="*/ 97 w 103"/>
                  <a:gd name="T39" fmla="*/ 254 h 295"/>
                  <a:gd name="T40" fmla="*/ 101 w 103"/>
                  <a:gd name="T41" fmla="*/ 260 h 295"/>
                  <a:gd name="T42" fmla="*/ 102 w 103"/>
                  <a:gd name="T43" fmla="*/ 270 h 295"/>
                  <a:gd name="T44" fmla="*/ 98 w 103"/>
                  <a:gd name="T45" fmla="*/ 289 h 295"/>
                  <a:gd name="T46" fmla="*/ 95 w 103"/>
                  <a:gd name="T47" fmla="*/ 294 h 29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3"/>
                  <a:gd name="T73" fmla="*/ 0 h 295"/>
                  <a:gd name="T74" fmla="*/ 103 w 103"/>
                  <a:gd name="T75" fmla="*/ 295 h 29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3" h="295">
                    <a:moveTo>
                      <a:pt x="57" y="0"/>
                    </a:moveTo>
                    <a:lnTo>
                      <a:pt x="0" y="179"/>
                    </a:lnTo>
                    <a:lnTo>
                      <a:pt x="1" y="181"/>
                    </a:lnTo>
                    <a:lnTo>
                      <a:pt x="11" y="179"/>
                    </a:lnTo>
                    <a:lnTo>
                      <a:pt x="18" y="178"/>
                    </a:lnTo>
                    <a:lnTo>
                      <a:pt x="21" y="181"/>
                    </a:lnTo>
                    <a:lnTo>
                      <a:pt x="23" y="187"/>
                    </a:lnTo>
                    <a:lnTo>
                      <a:pt x="27" y="195"/>
                    </a:lnTo>
                    <a:lnTo>
                      <a:pt x="38" y="203"/>
                    </a:lnTo>
                    <a:lnTo>
                      <a:pt x="48" y="196"/>
                    </a:lnTo>
                    <a:lnTo>
                      <a:pt x="52" y="194"/>
                    </a:lnTo>
                    <a:lnTo>
                      <a:pt x="58" y="198"/>
                    </a:lnTo>
                    <a:lnTo>
                      <a:pt x="63" y="204"/>
                    </a:lnTo>
                    <a:lnTo>
                      <a:pt x="69" y="212"/>
                    </a:lnTo>
                    <a:lnTo>
                      <a:pt x="76" y="218"/>
                    </a:lnTo>
                    <a:lnTo>
                      <a:pt x="83" y="225"/>
                    </a:lnTo>
                    <a:lnTo>
                      <a:pt x="89" y="233"/>
                    </a:lnTo>
                    <a:lnTo>
                      <a:pt x="90" y="245"/>
                    </a:lnTo>
                    <a:lnTo>
                      <a:pt x="92" y="250"/>
                    </a:lnTo>
                    <a:lnTo>
                      <a:pt x="97" y="254"/>
                    </a:lnTo>
                    <a:lnTo>
                      <a:pt x="101" y="260"/>
                    </a:lnTo>
                    <a:lnTo>
                      <a:pt x="102" y="270"/>
                    </a:lnTo>
                    <a:lnTo>
                      <a:pt x="98" y="289"/>
                    </a:lnTo>
                    <a:lnTo>
                      <a:pt x="95" y="29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1" name="Freeform 131"/>
              <p:cNvSpPr>
                <a:spLocks/>
              </p:cNvSpPr>
              <p:nvPr/>
            </p:nvSpPr>
            <p:spPr bwMode="auto">
              <a:xfrm>
                <a:off x="1918" y="2154"/>
                <a:ext cx="219" cy="100"/>
              </a:xfrm>
              <a:custGeom>
                <a:avLst/>
                <a:gdLst>
                  <a:gd name="T0" fmla="*/ 0 w 219"/>
                  <a:gd name="T1" fmla="*/ 0 h 100"/>
                  <a:gd name="T2" fmla="*/ 29 w 219"/>
                  <a:gd name="T3" fmla="*/ 0 h 100"/>
                  <a:gd name="T4" fmla="*/ 69 w 219"/>
                  <a:gd name="T5" fmla="*/ 20 h 100"/>
                  <a:gd name="T6" fmla="*/ 101 w 219"/>
                  <a:gd name="T7" fmla="*/ 20 h 100"/>
                  <a:gd name="T8" fmla="*/ 101 w 219"/>
                  <a:gd name="T9" fmla="*/ 12 h 100"/>
                  <a:gd name="T10" fmla="*/ 127 w 219"/>
                  <a:gd name="T11" fmla="*/ 12 h 100"/>
                  <a:gd name="T12" fmla="*/ 127 w 219"/>
                  <a:gd name="T13" fmla="*/ 16 h 100"/>
                  <a:gd name="T14" fmla="*/ 135 w 219"/>
                  <a:gd name="T15" fmla="*/ 26 h 100"/>
                  <a:gd name="T16" fmla="*/ 140 w 219"/>
                  <a:gd name="T17" fmla="*/ 34 h 100"/>
                  <a:gd name="T18" fmla="*/ 146 w 219"/>
                  <a:gd name="T19" fmla="*/ 42 h 100"/>
                  <a:gd name="T20" fmla="*/ 152 w 219"/>
                  <a:gd name="T21" fmla="*/ 47 h 100"/>
                  <a:gd name="T22" fmla="*/ 156 w 219"/>
                  <a:gd name="T23" fmla="*/ 50 h 100"/>
                  <a:gd name="T24" fmla="*/ 160 w 219"/>
                  <a:gd name="T25" fmla="*/ 49 h 100"/>
                  <a:gd name="T26" fmla="*/ 165 w 219"/>
                  <a:gd name="T27" fmla="*/ 44 h 100"/>
                  <a:gd name="T28" fmla="*/ 169 w 219"/>
                  <a:gd name="T29" fmla="*/ 38 h 100"/>
                  <a:gd name="T30" fmla="*/ 172 w 219"/>
                  <a:gd name="T31" fmla="*/ 37 h 100"/>
                  <a:gd name="T32" fmla="*/ 174 w 219"/>
                  <a:gd name="T33" fmla="*/ 41 h 100"/>
                  <a:gd name="T34" fmla="*/ 181 w 219"/>
                  <a:gd name="T35" fmla="*/ 47 h 100"/>
                  <a:gd name="T36" fmla="*/ 188 w 219"/>
                  <a:gd name="T37" fmla="*/ 53 h 100"/>
                  <a:gd name="T38" fmla="*/ 192 w 219"/>
                  <a:gd name="T39" fmla="*/ 57 h 100"/>
                  <a:gd name="T40" fmla="*/ 195 w 219"/>
                  <a:gd name="T41" fmla="*/ 62 h 100"/>
                  <a:gd name="T42" fmla="*/ 198 w 219"/>
                  <a:gd name="T43" fmla="*/ 71 h 100"/>
                  <a:gd name="T44" fmla="*/ 200 w 219"/>
                  <a:gd name="T45" fmla="*/ 80 h 100"/>
                  <a:gd name="T46" fmla="*/ 202 w 219"/>
                  <a:gd name="T47" fmla="*/ 85 h 100"/>
                  <a:gd name="T48" fmla="*/ 204 w 219"/>
                  <a:gd name="T49" fmla="*/ 88 h 100"/>
                  <a:gd name="T50" fmla="*/ 208 w 219"/>
                  <a:gd name="T51" fmla="*/ 92 h 100"/>
                  <a:gd name="T52" fmla="*/ 217 w 219"/>
                  <a:gd name="T53" fmla="*/ 99 h 100"/>
                  <a:gd name="T54" fmla="*/ 218 w 219"/>
                  <a:gd name="T55" fmla="*/ 99 h 10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9"/>
                  <a:gd name="T85" fmla="*/ 0 h 100"/>
                  <a:gd name="T86" fmla="*/ 219 w 219"/>
                  <a:gd name="T87" fmla="*/ 100 h 10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9" h="100">
                    <a:moveTo>
                      <a:pt x="0" y="0"/>
                    </a:moveTo>
                    <a:lnTo>
                      <a:pt x="29" y="0"/>
                    </a:lnTo>
                    <a:lnTo>
                      <a:pt x="69" y="20"/>
                    </a:lnTo>
                    <a:lnTo>
                      <a:pt x="101" y="20"/>
                    </a:lnTo>
                    <a:lnTo>
                      <a:pt x="101" y="12"/>
                    </a:lnTo>
                    <a:lnTo>
                      <a:pt x="127" y="12"/>
                    </a:lnTo>
                    <a:lnTo>
                      <a:pt x="127" y="16"/>
                    </a:lnTo>
                    <a:lnTo>
                      <a:pt x="135" y="26"/>
                    </a:lnTo>
                    <a:lnTo>
                      <a:pt x="140" y="34"/>
                    </a:lnTo>
                    <a:lnTo>
                      <a:pt x="146" y="42"/>
                    </a:lnTo>
                    <a:lnTo>
                      <a:pt x="152" y="47"/>
                    </a:lnTo>
                    <a:lnTo>
                      <a:pt x="156" y="50"/>
                    </a:lnTo>
                    <a:lnTo>
                      <a:pt x="160" y="49"/>
                    </a:lnTo>
                    <a:lnTo>
                      <a:pt x="165" y="44"/>
                    </a:lnTo>
                    <a:lnTo>
                      <a:pt x="169" y="38"/>
                    </a:lnTo>
                    <a:lnTo>
                      <a:pt x="172" y="37"/>
                    </a:lnTo>
                    <a:lnTo>
                      <a:pt x="174" y="41"/>
                    </a:lnTo>
                    <a:lnTo>
                      <a:pt x="181" y="47"/>
                    </a:lnTo>
                    <a:lnTo>
                      <a:pt x="188" y="53"/>
                    </a:lnTo>
                    <a:lnTo>
                      <a:pt x="192" y="57"/>
                    </a:lnTo>
                    <a:lnTo>
                      <a:pt x="195" y="62"/>
                    </a:lnTo>
                    <a:lnTo>
                      <a:pt x="198" y="71"/>
                    </a:lnTo>
                    <a:lnTo>
                      <a:pt x="200" y="80"/>
                    </a:lnTo>
                    <a:lnTo>
                      <a:pt x="202" y="85"/>
                    </a:lnTo>
                    <a:lnTo>
                      <a:pt x="204" y="88"/>
                    </a:lnTo>
                    <a:lnTo>
                      <a:pt x="208" y="92"/>
                    </a:lnTo>
                    <a:lnTo>
                      <a:pt x="217" y="99"/>
                    </a:lnTo>
                    <a:lnTo>
                      <a:pt x="218" y="99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2" name="Freeform 132"/>
              <p:cNvSpPr>
                <a:spLocks/>
              </p:cNvSpPr>
              <p:nvPr/>
            </p:nvSpPr>
            <p:spPr bwMode="auto">
              <a:xfrm>
                <a:off x="2183" y="2369"/>
                <a:ext cx="59" cy="44"/>
              </a:xfrm>
              <a:custGeom>
                <a:avLst/>
                <a:gdLst>
                  <a:gd name="T0" fmla="*/ 0 w 59"/>
                  <a:gd name="T1" fmla="*/ 43 h 44"/>
                  <a:gd name="T2" fmla="*/ 11 w 59"/>
                  <a:gd name="T3" fmla="*/ 23 h 44"/>
                  <a:gd name="T4" fmla="*/ 28 w 59"/>
                  <a:gd name="T5" fmla="*/ 23 h 44"/>
                  <a:gd name="T6" fmla="*/ 18 w 59"/>
                  <a:gd name="T7" fmla="*/ 6 h 44"/>
                  <a:gd name="T8" fmla="*/ 26 w 59"/>
                  <a:gd name="T9" fmla="*/ 6 h 44"/>
                  <a:gd name="T10" fmla="*/ 26 w 59"/>
                  <a:gd name="T11" fmla="*/ 0 h 44"/>
                  <a:gd name="T12" fmla="*/ 45 w 59"/>
                  <a:gd name="T13" fmla="*/ 0 h 44"/>
                  <a:gd name="T14" fmla="*/ 45 w 59"/>
                  <a:gd name="T15" fmla="*/ 23 h 44"/>
                  <a:gd name="T16" fmla="*/ 58 w 59"/>
                  <a:gd name="T17" fmla="*/ 23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44"/>
                  <a:gd name="T29" fmla="*/ 59 w 59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44">
                    <a:moveTo>
                      <a:pt x="0" y="43"/>
                    </a:moveTo>
                    <a:lnTo>
                      <a:pt x="11" y="23"/>
                    </a:lnTo>
                    <a:lnTo>
                      <a:pt x="28" y="23"/>
                    </a:lnTo>
                    <a:lnTo>
                      <a:pt x="18" y="6"/>
                    </a:lnTo>
                    <a:lnTo>
                      <a:pt x="26" y="6"/>
                    </a:lnTo>
                    <a:lnTo>
                      <a:pt x="26" y="0"/>
                    </a:lnTo>
                    <a:lnTo>
                      <a:pt x="45" y="0"/>
                    </a:lnTo>
                    <a:lnTo>
                      <a:pt x="45" y="23"/>
                    </a:lnTo>
                    <a:lnTo>
                      <a:pt x="58" y="2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3" name="Freeform 133"/>
              <p:cNvSpPr>
                <a:spLocks/>
              </p:cNvSpPr>
              <p:nvPr/>
            </p:nvSpPr>
            <p:spPr bwMode="auto">
              <a:xfrm>
                <a:off x="2228" y="2361"/>
                <a:ext cx="16" cy="9"/>
              </a:xfrm>
              <a:custGeom>
                <a:avLst/>
                <a:gdLst>
                  <a:gd name="T0" fmla="*/ 0 w 16"/>
                  <a:gd name="T1" fmla="*/ 8 h 9"/>
                  <a:gd name="T2" fmla="*/ 0 w 16"/>
                  <a:gd name="T3" fmla="*/ 3 h 9"/>
                  <a:gd name="T4" fmla="*/ 4 w 16"/>
                  <a:gd name="T5" fmla="*/ 3 h 9"/>
                  <a:gd name="T6" fmla="*/ 7 w 16"/>
                  <a:gd name="T7" fmla="*/ 0 h 9"/>
                  <a:gd name="T8" fmla="*/ 10 w 16"/>
                  <a:gd name="T9" fmla="*/ 0 h 9"/>
                  <a:gd name="T10" fmla="*/ 12 w 16"/>
                  <a:gd name="T11" fmla="*/ 2 h 9"/>
                  <a:gd name="T12" fmla="*/ 15 w 16"/>
                  <a:gd name="T13" fmla="*/ 4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9"/>
                  <a:gd name="T23" fmla="*/ 16 w 16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9">
                    <a:moveTo>
                      <a:pt x="0" y="8"/>
                    </a:moveTo>
                    <a:lnTo>
                      <a:pt x="0" y="3"/>
                    </a:lnTo>
                    <a:lnTo>
                      <a:pt x="4" y="3"/>
                    </a:lnTo>
                    <a:lnTo>
                      <a:pt x="7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5" y="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4" name="Freeform 134"/>
              <p:cNvSpPr>
                <a:spLocks/>
              </p:cNvSpPr>
              <p:nvPr/>
            </p:nvSpPr>
            <p:spPr bwMode="auto">
              <a:xfrm>
                <a:off x="2211" y="2395"/>
                <a:ext cx="38" cy="31"/>
              </a:xfrm>
              <a:custGeom>
                <a:avLst/>
                <a:gdLst>
                  <a:gd name="T0" fmla="*/ 0 w 38"/>
                  <a:gd name="T1" fmla="*/ 30 h 31"/>
                  <a:gd name="T2" fmla="*/ 2 w 38"/>
                  <a:gd name="T3" fmla="*/ 29 h 31"/>
                  <a:gd name="T4" fmla="*/ 8 w 38"/>
                  <a:gd name="T5" fmla="*/ 25 h 31"/>
                  <a:gd name="T6" fmla="*/ 11 w 38"/>
                  <a:gd name="T7" fmla="*/ 22 h 31"/>
                  <a:gd name="T8" fmla="*/ 11 w 38"/>
                  <a:gd name="T9" fmla="*/ 19 h 31"/>
                  <a:gd name="T10" fmla="*/ 11 w 38"/>
                  <a:gd name="T11" fmla="*/ 15 h 31"/>
                  <a:gd name="T12" fmla="*/ 15 w 38"/>
                  <a:gd name="T13" fmla="*/ 11 h 31"/>
                  <a:gd name="T14" fmla="*/ 30 w 38"/>
                  <a:gd name="T15" fmla="*/ 3 h 31"/>
                  <a:gd name="T16" fmla="*/ 37 w 38"/>
                  <a:gd name="T17" fmla="*/ 0 h 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31"/>
                  <a:gd name="T29" fmla="*/ 38 w 38"/>
                  <a:gd name="T30" fmla="*/ 31 h 3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31">
                    <a:moveTo>
                      <a:pt x="0" y="30"/>
                    </a:moveTo>
                    <a:lnTo>
                      <a:pt x="2" y="29"/>
                    </a:lnTo>
                    <a:lnTo>
                      <a:pt x="8" y="25"/>
                    </a:lnTo>
                    <a:lnTo>
                      <a:pt x="11" y="22"/>
                    </a:lnTo>
                    <a:lnTo>
                      <a:pt x="11" y="19"/>
                    </a:lnTo>
                    <a:lnTo>
                      <a:pt x="11" y="15"/>
                    </a:lnTo>
                    <a:lnTo>
                      <a:pt x="15" y="11"/>
                    </a:lnTo>
                    <a:lnTo>
                      <a:pt x="30" y="3"/>
                    </a:lnTo>
                    <a:lnTo>
                      <a:pt x="37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5" name="Freeform 135"/>
              <p:cNvSpPr>
                <a:spLocks/>
              </p:cNvSpPr>
              <p:nvPr/>
            </p:nvSpPr>
            <p:spPr bwMode="auto">
              <a:xfrm>
                <a:off x="2222" y="2415"/>
                <a:ext cx="27" cy="22"/>
              </a:xfrm>
              <a:custGeom>
                <a:avLst/>
                <a:gdLst>
                  <a:gd name="T0" fmla="*/ 0 w 27"/>
                  <a:gd name="T1" fmla="*/ 0 h 22"/>
                  <a:gd name="T2" fmla="*/ 2 w 27"/>
                  <a:gd name="T3" fmla="*/ 2 h 22"/>
                  <a:gd name="T4" fmla="*/ 8 w 27"/>
                  <a:gd name="T5" fmla="*/ 6 h 22"/>
                  <a:gd name="T6" fmla="*/ 15 w 27"/>
                  <a:gd name="T7" fmla="*/ 9 h 22"/>
                  <a:gd name="T8" fmla="*/ 21 w 27"/>
                  <a:gd name="T9" fmla="*/ 9 h 22"/>
                  <a:gd name="T10" fmla="*/ 26 w 27"/>
                  <a:gd name="T11" fmla="*/ 11 h 22"/>
                  <a:gd name="T12" fmla="*/ 26 w 27"/>
                  <a:gd name="T13" fmla="*/ 16 h 22"/>
                  <a:gd name="T14" fmla="*/ 23 w 27"/>
                  <a:gd name="T15" fmla="*/ 20 h 22"/>
                  <a:gd name="T16" fmla="*/ 21 w 27"/>
                  <a:gd name="T17" fmla="*/ 21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"/>
                  <a:gd name="T28" fmla="*/ 0 h 22"/>
                  <a:gd name="T29" fmla="*/ 27 w 27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" h="22">
                    <a:moveTo>
                      <a:pt x="0" y="0"/>
                    </a:moveTo>
                    <a:lnTo>
                      <a:pt x="2" y="2"/>
                    </a:lnTo>
                    <a:lnTo>
                      <a:pt x="8" y="6"/>
                    </a:lnTo>
                    <a:lnTo>
                      <a:pt x="15" y="9"/>
                    </a:lnTo>
                    <a:lnTo>
                      <a:pt x="21" y="9"/>
                    </a:lnTo>
                    <a:lnTo>
                      <a:pt x="26" y="11"/>
                    </a:lnTo>
                    <a:lnTo>
                      <a:pt x="26" y="16"/>
                    </a:lnTo>
                    <a:lnTo>
                      <a:pt x="23" y="20"/>
                    </a:lnTo>
                    <a:lnTo>
                      <a:pt x="21" y="2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6" name="Freeform 136"/>
              <p:cNvSpPr>
                <a:spLocks/>
              </p:cNvSpPr>
              <p:nvPr/>
            </p:nvSpPr>
            <p:spPr bwMode="auto">
              <a:xfrm>
                <a:off x="2248" y="2409"/>
                <a:ext cx="49" cy="33"/>
              </a:xfrm>
              <a:custGeom>
                <a:avLst/>
                <a:gdLst>
                  <a:gd name="T0" fmla="*/ 0 w 49"/>
                  <a:gd name="T1" fmla="*/ 32 h 33"/>
                  <a:gd name="T2" fmla="*/ 7 w 49"/>
                  <a:gd name="T3" fmla="*/ 24 h 33"/>
                  <a:gd name="T4" fmla="*/ 7 w 49"/>
                  <a:gd name="T5" fmla="*/ 21 h 33"/>
                  <a:gd name="T6" fmla="*/ 8 w 49"/>
                  <a:gd name="T7" fmla="*/ 22 h 33"/>
                  <a:gd name="T8" fmla="*/ 12 w 49"/>
                  <a:gd name="T9" fmla="*/ 19 h 33"/>
                  <a:gd name="T10" fmla="*/ 16 w 49"/>
                  <a:gd name="T11" fmla="*/ 14 h 33"/>
                  <a:gd name="T12" fmla="*/ 16 w 49"/>
                  <a:gd name="T13" fmla="*/ 12 h 33"/>
                  <a:gd name="T14" fmla="*/ 17 w 49"/>
                  <a:gd name="T15" fmla="*/ 12 h 33"/>
                  <a:gd name="T16" fmla="*/ 23 w 49"/>
                  <a:gd name="T17" fmla="*/ 10 h 33"/>
                  <a:gd name="T18" fmla="*/ 31 w 49"/>
                  <a:gd name="T19" fmla="*/ 5 h 33"/>
                  <a:gd name="T20" fmla="*/ 39 w 49"/>
                  <a:gd name="T21" fmla="*/ 0 h 33"/>
                  <a:gd name="T22" fmla="*/ 46 w 49"/>
                  <a:gd name="T23" fmla="*/ 0 h 33"/>
                  <a:gd name="T24" fmla="*/ 48 w 49"/>
                  <a:gd name="T25" fmla="*/ 0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33"/>
                  <a:gd name="T41" fmla="*/ 49 w 49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33">
                    <a:moveTo>
                      <a:pt x="0" y="32"/>
                    </a:moveTo>
                    <a:lnTo>
                      <a:pt x="7" y="24"/>
                    </a:lnTo>
                    <a:lnTo>
                      <a:pt x="7" y="21"/>
                    </a:lnTo>
                    <a:lnTo>
                      <a:pt x="8" y="22"/>
                    </a:lnTo>
                    <a:lnTo>
                      <a:pt x="12" y="19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7" y="12"/>
                    </a:lnTo>
                    <a:lnTo>
                      <a:pt x="23" y="10"/>
                    </a:lnTo>
                    <a:lnTo>
                      <a:pt x="31" y="5"/>
                    </a:lnTo>
                    <a:lnTo>
                      <a:pt x="39" y="0"/>
                    </a:lnTo>
                    <a:lnTo>
                      <a:pt x="46" y="0"/>
                    </a:lnTo>
                    <a:lnTo>
                      <a:pt x="48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7" name="Freeform 137"/>
              <p:cNvSpPr>
                <a:spLocks/>
              </p:cNvSpPr>
              <p:nvPr/>
            </p:nvSpPr>
            <p:spPr bwMode="auto">
              <a:xfrm>
                <a:off x="2258" y="2455"/>
                <a:ext cx="38" cy="11"/>
              </a:xfrm>
              <a:custGeom>
                <a:avLst/>
                <a:gdLst>
                  <a:gd name="T0" fmla="*/ 0 w 38"/>
                  <a:gd name="T1" fmla="*/ 0 h 11"/>
                  <a:gd name="T2" fmla="*/ 4 w 38"/>
                  <a:gd name="T3" fmla="*/ 2 h 11"/>
                  <a:gd name="T4" fmla="*/ 15 w 38"/>
                  <a:gd name="T5" fmla="*/ 6 h 11"/>
                  <a:gd name="T6" fmla="*/ 29 w 38"/>
                  <a:gd name="T7" fmla="*/ 9 h 11"/>
                  <a:gd name="T8" fmla="*/ 37 w 38"/>
                  <a:gd name="T9" fmla="*/ 10 h 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11"/>
                  <a:gd name="T17" fmla="*/ 38 w 38"/>
                  <a:gd name="T18" fmla="*/ 11 h 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11">
                    <a:moveTo>
                      <a:pt x="0" y="0"/>
                    </a:moveTo>
                    <a:lnTo>
                      <a:pt x="4" y="2"/>
                    </a:lnTo>
                    <a:lnTo>
                      <a:pt x="15" y="6"/>
                    </a:lnTo>
                    <a:lnTo>
                      <a:pt x="29" y="9"/>
                    </a:lnTo>
                    <a:lnTo>
                      <a:pt x="37" y="1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8" name="Freeform 138"/>
              <p:cNvSpPr>
                <a:spLocks/>
              </p:cNvSpPr>
              <p:nvPr/>
            </p:nvSpPr>
            <p:spPr bwMode="auto">
              <a:xfrm>
                <a:off x="2301" y="2484"/>
                <a:ext cx="8" cy="21"/>
              </a:xfrm>
              <a:custGeom>
                <a:avLst/>
                <a:gdLst>
                  <a:gd name="T0" fmla="*/ 3 w 8"/>
                  <a:gd name="T1" fmla="*/ 20 h 21"/>
                  <a:gd name="T2" fmla="*/ 3 w 8"/>
                  <a:gd name="T3" fmla="*/ 19 h 21"/>
                  <a:gd name="T4" fmla="*/ 1 w 8"/>
                  <a:gd name="T5" fmla="*/ 14 h 21"/>
                  <a:gd name="T6" fmla="*/ 0 w 8"/>
                  <a:gd name="T7" fmla="*/ 8 h 21"/>
                  <a:gd name="T8" fmla="*/ 2 w 8"/>
                  <a:gd name="T9" fmla="*/ 4 h 21"/>
                  <a:gd name="T10" fmla="*/ 5 w 8"/>
                  <a:gd name="T11" fmla="*/ 1 h 21"/>
                  <a:gd name="T12" fmla="*/ 7 w 8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21"/>
                  <a:gd name="T23" fmla="*/ 8 w 8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21">
                    <a:moveTo>
                      <a:pt x="3" y="20"/>
                    </a:moveTo>
                    <a:lnTo>
                      <a:pt x="3" y="19"/>
                    </a:lnTo>
                    <a:lnTo>
                      <a:pt x="1" y="14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5" y="1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9" name="Freeform 139"/>
              <p:cNvSpPr>
                <a:spLocks/>
              </p:cNvSpPr>
              <p:nvPr/>
            </p:nvSpPr>
            <p:spPr bwMode="auto">
              <a:xfrm>
                <a:off x="3035" y="1567"/>
                <a:ext cx="111" cy="60"/>
              </a:xfrm>
              <a:custGeom>
                <a:avLst/>
                <a:gdLst>
                  <a:gd name="T0" fmla="*/ 51 w 111"/>
                  <a:gd name="T1" fmla="*/ 59 h 60"/>
                  <a:gd name="T2" fmla="*/ 36 w 111"/>
                  <a:gd name="T3" fmla="*/ 58 h 60"/>
                  <a:gd name="T4" fmla="*/ 25 w 111"/>
                  <a:gd name="T5" fmla="*/ 57 h 60"/>
                  <a:gd name="T6" fmla="*/ 19 w 111"/>
                  <a:gd name="T7" fmla="*/ 53 h 60"/>
                  <a:gd name="T8" fmla="*/ 14 w 111"/>
                  <a:gd name="T9" fmla="*/ 45 h 60"/>
                  <a:gd name="T10" fmla="*/ 15 w 111"/>
                  <a:gd name="T11" fmla="*/ 35 h 60"/>
                  <a:gd name="T12" fmla="*/ 20 w 111"/>
                  <a:gd name="T13" fmla="*/ 27 h 60"/>
                  <a:gd name="T14" fmla="*/ 22 w 111"/>
                  <a:gd name="T15" fmla="*/ 24 h 60"/>
                  <a:gd name="T16" fmla="*/ 16 w 111"/>
                  <a:gd name="T17" fmla="*/ 24 h 60"/>
                  <a:gd name="T18" fmla="*/ 6 w 111"/>
                  <a:gd name="T19" fmla="*/ 24 h 60"/>
                  <a:gd name="T20" fmla="*/ 0 w 111"/>
                  <a:gd name="T21" fmla="*/ 20 h 60"/>
                  <a:gd name="T22" fmla="*/ 1 w 111"/>
                  <a:gd name="T23" fmla="*/ 15 h 60"/>
                  <a:gd name="T24" fmla="*/ 9 w 111"/>
                  <a:gd name="T25" fmla="*/ 11 h 60"/>
                  <a:gd name="T26" fmla="*/ 28 w 111"/>
                  <a:gd name="T27" fmla="*/ 9 h 60"/>
                  <a:gd name="T28" fmla="*/ 35 w 111"/>
                  <a:gd name="T29" fmla="*/ 16 h 60"/>
                  <a:gd name="T30" fmla="*/ 37 w 111"/>
                  <a:gd name="T31" fmla="*/ 20 h 60"/>
                  <a:gd name="T32" fmla="*/ 40 w 111"/>
                  <a:gd name="T33" fmla="*/ 19 h 60"/>
                  <a:gd name="T34" fmla="*/ 44 w 111"/>
                  <a:gd name="T35" fmla="*/ 15 h 60"/>
                  <a:gd name="T36" fmla="*/ 47 w 111"/>
                  <a:gd name="T37" fmla="*/ 11 h 60"/>
                  <a:gd name="T38" fmla="*/ 55 w 111"/>
                  <a:gd name="T39" fmla="*/ 6 h 60"/>
                  <a:gd name="T40" fmla="*/ 62 w 111"/>
                  <a:gd name="T41" fmla="*/ 11 h 60"/>
                  <a:gd name="T42" fmla="*/ 67 w 111"/>
                  <a:gd name="T43" fmla="*/ 14 h 60"/>
                  <a:gd name="T44" fmla="*/ 76 w 111"/>
                  <a:gd name="T45" fmla="*/ 9 h 60"/>
                  <a:gd name="T46" fmla="*/ 81 w 111"/>
                  <a:gd name="T47" fmla="*/ 4 h 60"/>
                  <a:gd name="T48" fmla="*/ 87 w 111"/>
                  <a:gd name="T49" fmla="*/ 0 h 60"/>
                  <a:gd name="T50" fmla="*/ 92 w 111"/>
                  <a:gd name="T51" fmla="*/ 0 h 60"/>
                  <a:gd name="T52" fmla="*/ 97 w 111"/>
                  <a:gd name="T53" fmla="*/ 5 h 60"/>
                  <a:gd name="T54" fmla="*/ 102 w 111"/>
                  <a:gd name="T55" fmla="*/ 14 h 60"/>
                  <a:gd name="T56" fmla="*/ 107 w 111"/>
                  <a:gd name="T57" fmla="*/ 22 h 60"/>
                  <a:gd name="T58" fmla="*/ 110 w 111"/>
                  <a:gd name="T59" fmla="*/ 28 h 60"/>
                  <a:gd name="T60" fmla="*/ 107 w 111"/>
                  <a:gd name="T61" fmla="*/ 34 h 60"/>
                  <a:gd name="T62" fmla="*/ 91 w 111"/>
                  <a:gd name="T63" fmla="*/ 40 h 60"/>
                  <a:gd name="T64" fmla="*/ 78 w 111"/>
                  <a:gd name="T65" fmla="*/ 51 h 60"/>
                  <a:gd name="T66" fmla="*/ 70 w 111"/>
                  <a:gd name="T67" fmla="*/ 57 h 60"/>
                  <a:gd name="T68" fmla="*/ 62 w 111"/>
                  <a:gd name="T69" fmla="*/ 59 h 60"/>
                  <a:gd name="T70" fmla="*/ 54 w 111"/>
                  <a:gd name="T71" fmla="*/ 59 h 60"/>
                  <a:gd name="T72" fmla="*/ 51 w 111"/>
                  <a:gd name="T73" fmla="*/ 59 h 6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1"/>
                  <a:gd name="T112" fmla="*/ 0 h 60"/>
                  <a:gd name="T113" fmla="*/ 111 w 111"/>
                  <a:gd name="T114" fmla="*/ 60 h 6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1" h="60">
                    <a:moveTo>
                      <a:pt x="51" y="59"/>
                    </a:moveTo>
                    <a:lnTo>
                      <a:pt x="36" y="58"/>
                    </a:lnTo>
                    <a:lnTo>
                      <a:pt x="25" y="57"/>
                    </a:lnTo>
                    <a:lnTo>
                      <a:pt x="19" y="53"/>
                    </a:lnTo>
                    <a:lnTo>
                      <a:pt x="14" y="45"/>
                    </a:lnTo>
                    <a:lnTo>
                      <a:pt x="15" y="35"/>
                    </a:lnTo>
                    <a:lnTo>
                      <a:pt x="20" y="27"/>
                    </a:lnTo>
                    <a:lnTo>
                      <a:pt x="22" y="24"/>
                    </a:lnTo>
                    <a:lnTo>
                      <a:pt x="16" y="24"/>
                    </a:lnTo>
                    <a:lnTo>
                      <a:pt x="6" y="24"/>
                    </a:lnTo>
                    <a:lnTo>
                      <a:pt x="0" y="20"/>
                    </a:lnTo>
                    <a:lnTo>
                      <a:pt x="1" y="15"/>
                    </a:lnTo>
                    <a:lnTo>
                      <a:pt x="9" y="11"/>
                    </a:lnTo>
                    <a:lnTo>
                      <a:pt x="28" y="9"/>
                    </a:lnTo>
                    <a:lnTo>
                      <a:pt x="35" y="16"/>
                    </a:lnTo>
                    <a:lnTo>
                      <a:pt x="37" y="20"/>
                    </a:lnTo>
                    <a:lnTo>
                      <a:pt x="40" y="19"/>
                    </a:lnTo>
                    <a:lnTo>
                      <a:pt x="44" y="15"/>
                    </a:lnTo>
                    <a:lnTo>
                      <a:pt x="47" y="11"/>
                    </a:lnTo>
                    <a:lnTo>
                      <a:pt x="55" y="6"/>
                    </a:lnTo>
                    <a:lnTo>
                      <a:pt x="62" y="11"/>
                    </a:lnTo>
                    <a:lnTo>
                      <a:pt x="67" y="14"/>
                    </a:lnTo>
                    <a:lnTo>
                      <a:pt x="76" y="9"/>
                    </a:lnTo>
                    <a:lnTo>
                      <a:pt x="81" y="4"/>
                    </a:lnTo>
                    <a:lnTo>
                      <a:pt x="87" y="0"/>
                    </a:lnTo>
                    <a:lnTo>
                      <a:pt x="92" y="0"/>
                    </a:lnTo>
                    <a:lnTo>
                      <a:pt x="97" y="5"/>
                    </a:lnTo>
                    <a:lnTo>
                      <a:pt x="102" y="14"/>
                    </a:lnTo>
                    <a:lnTo>
                      <a:pt x="107" y="22"/>
                    </a:lnTo>
                    <a:lnTo>
                      <a:pt x="110" y="28"/>
                    </a:lnTo>
                    <a:lnTo>
                      <a:pt x="107" y="34"/>
                    </a:lnTo>
                    <a:lnTo>
                      <a:pt x="91" y="40"/>
                    </a:lnTo>
                    <a:lnTo>
                      <a:pt x="78" y="51"/>
                    </a:lnTo>
                    <a:lnTo>
                      <a:pt x="70" y="57"/>
                    </a:lnTo>
                    <a:lnTo>
                      <a:pt x="62" y="59"/>
                    </a:lnTo>
                    <a:lnTo>
                      <a:pt x="54" y="59"/>
                    </a:lnTo>
                    <a:lnTo>
                      <a:pt x="51" y="59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50" name="Group 140"/>
              <p:cNvGrpSpPr>
                <a:grpSpLocks/>
              </p:cNvGrpSpPr>
              <p:nvPr/>
            </p:nvGrpSpPr>
            <p:grpSpPr bwMode="auto">
              <a:xfrm>
                <a:off x="2571" y="1185"/>
                <a:ext cx="585" cy="505"/>
                <a:chOff x="2571" y="1185"/>
                <a:chExt cx="585" cy="505"/>
              </a:xfrm>
            </p:grpSpPr>
            <p:sp>
              <p:nvSpPr>
                <p:cNvPr id="446" name="Freeform 141"/>
                <p:cNvSpPr>
                  <a:spLocks/>
                </p:cNvSpPr>
                <p:nvPr/>
              </p:nvSpPr>
              <p:spPr bwMode="auto">
                <a:xfrm>
                  <a:off x="2571" y="1185"/>
                  <a:ext cx="585" cy="505"/>
                </a:xfrm>
                <a:custGeom>
                  <a:avLst/>
                  <a:gdLst>
                    <a:gd name="T0" fmla="*/ 266 w 585"/>
                    <a:gd name="T1" fmla="*/ 471 h 505"/>
                    <a:gd name="T2" fmla="*/ 240 w 585"/>
                    <a:gd name="T3" fmla="*/ 504 h 505"/>
                    <a:gd name="T4" fmla="*/ 224 w 585"/>
                    <a:gd name="T5" fmla="*/ 492 h 505"/>
                    <a:gd name="T6" fmla="*/ 190 w 585"/>
                    <a:gd name="T7" fmla="*/ 469 h 505"/>
                    <a:gd name="T8" fmla="*/ 170 w 585"/>
                    <a:gd name="T9" fmla="*/ 411 h 505"/>
                    <a:gd name="T10" fmla="*/ 156 w 585"/>
                    <a:gd name="T11" fmla="*/ 373 h 505"/>
                    <a:gd name="T12" fmla="*/ 169 w 585"/>
                    <a:gd name="T13" fmla="*/ 344 h 505"/>
                    <a:gd name="T14" fmla="*/ 198 w 585"/>
                    <a:gd name="T15" fmla="*/ 315 h 505"/>
                    <a:gd name="T16" fmla="*/ 171 w 585"/>
                    <a:gd name="T17" fmla="*/ 273 h 505"/>
                    <a:gd name="T18" fmla="*/ 149 w 585"/>
                    <a:gd name="T19" fmla="*/ 276 h 505"/>
                    <a:gd name="T20" fmla="*/ 137 w 585"/>
                    <a:gd name="T21" fmla="*/ 200 h 505"/>
                    <a:gd name="T22" fmla="*/ 61 w 585"/>
                    <a:gd name="T23" fmla="*/ 174 h 505"/>
                    <a:gd name="T24" fmla="*/ 30 w 585"/>
                    <a:gd name="T25" fmla="*/ 170 h 505"/>
                    <a:gd name="T26" fmla="*/ 8 w 585"/>
                    <a:gd name="T27" fmla="*/ 159 h 505"/>
                    <a:gd name="T28" fmla="*/ 50 w 585"/>
                    <a:gd name="T29" fmla="*/ 145 h 505"/>
                    <a:gd name="T30" fmla="*/ 1 w 585"/>
                    <a:gd name="T31" fmla="*/ 129 h 505"/>
                    <a:gd name="T32" fmla="*/ 85 w 585"/>
                    <a:gd name="T33" fmla="*/ 89 h 505"/>
                    <a:gd name="T34" fmla="*/ 63 w 585"/>
                    <a:gd name="T35" fmla="*/ 93 h 505"/>
                    <a:gd name="T36" fmla="*/ 96 w 585"/>
                    <a:gd name="T37" fmla="*/ 68 h 505"/>
                    <a:gd name="T38" fmla="*/ 149 w 585"/>
                    <a:gd name="T39" fmla="*/ 39 h 505"/>
                    <a:gd name="T40" fmla="*/ 195 w 585"/>
                    <a:gd name="T41" fmla="*/ 40 h 505"/>
                    <a:gd name="T42" fmla="*/ 205 w 585"/>
                    <a:gd name="T43" fmla="*/ 47 h 505"/>
                    <a:gd name="T44" fmla="*/ 219 w 585"/>
                    <a:gd name="T45" fmla="*/ 43 h 505"/>
                    <a:gd name="T46" fmla="*/ 227 w 585"/>
                    <a:gd name="T47" fmla="*/ 39 h 505"/>
                    <a:gd name="T48" fmla="*/ 252 w 585"/>
                    <a:gd name="T49" fmla="*/ 30 h 505"/>
                    <a:gd name="T50" fmla="*/ 286 w 585"/>
                    <a:gd name="T51" fmla="*/ 45 h 505"/>
                    <a:gd name="T52" fmla="*/ 273 w 585"/>
                    <a:gd name="T53" fmla="*/ 18 h 505"/>
                    <a:gd name="T54" fmla="*/ 338 w 585"/>
                    <a:gd name="T55" fmla="*/ 12 h 505"/>
                    <a:gd name="T56" fmla="*/ 410 w 585"/>
                    <a:gd name="T57" fmla="*/ 0 h 505"/>
                    <a:gd name="T58" fmla="*/ 436 w 585"/>
                    <a:gd name="T59" fmla="*/ 10 h 505"/>
                    <a:gd name="T60" fmla="*/ 395 w 585"/>
                    <a:gd name="T61" fmla="*/ 17 h 505"/>
                    <a:gd name="T62" fmla="*/ 475 w 585"/>
                    <a:gd name="T63" fmla="*/ 21 h 505"/>
                    <a:gd name="T64" fmla="*/ 500 w 585"/>
                    <a:gd name="T65" fmla="*/ 37 h 505"/>
                    <a:gd name="T66" fmla="*/ 407 w 585"/>
                    <a:gd name="T67" fmla="*/ 46 h 505"/>
                    <a:gd name="T68" fmla="*/ 419 w 585"/>
                    <a:gd name="T69" fmla="*/ 44 h 505"/>
                    <a:gd name="T70" fmla="*/ 455 w 585"/>
                    <a:gd name="T71" fmla="*/ 52 h 505"/>
                    <a:gd name="T72" fmla="*/ 464 w 585"/>
                    <a:gd name="T73" fmla="*/ 53 h 505"/>
                    <a:gd name="T74" fmla="*/ 498 w 585"/>
                    <a:gd name="T75" fmla="*/ 53 h 505"/>
                    <a:gd name="T76" fmla="*/ 477 w 585"/>
                    <a:gd name="T77" fmla="*/ 80 h 505"/>
                    <a:gd name="T78" fmla="*/ 514 w 585"/>
                    <a:gd name="T79" fmla="*/ 59 h 505"/>
                    <a:gd name="T80" fmla="*/ 556 w 585"/>
                    <a:gd name="T81" fmla="*/ 53 h 505"/>
                    <a:gd name="T82" fmla="*/ 584 w 585"/>
                    <a:gd name="T83" fmla="*/ 59 h 505"/>
                    <a:gd name="T84" fmla="*/ 555 w 585"/>
                    <a:gd name="T85" fmla="*/ 80 h 505"/>
                    <a:gd name="T86" fmla="*/ 519 w 585"/>
                    <a:gd name="T87" fmla="*/ 118 h 505"/>
                    <a:gd name="T88" fmla="*/ 518 w 585"/>
                    <a:gd name="T89" fmla="*/ 146 h 505"/>
                    <a:gd name="T90" fmla="*/ 513 w 585"/>
                    <a:gd name="T91" fmla="*/ 172 h 505"/>
                    <a:gd name="T92" fmla="*/ 518 w 585"/>
                    <a:gd name="T93" fmla="*/ 193 h 505"/>
                    <a:gd name="T94" fmla="*/ 518 w 585"/>
                    <a:gd name="T95" fmla="*/ 215 h 505"/>
                    <a:gd name="T96" fmla="*/ 504 w 585"/>
                    <a:gd name="T97" fmla="*/ 232 h 505"/>
                    <a:gd name="T98" fmla="*/ 492 w 585"/>
                    <a:gd name="T99" fmla="*/ 247 h 505"/>
                    <a:gd name="T100" fmla="*/ 483 w 585"/>
                    <a:gd name="T101" fmla="*/ 260 h 505"/>
                    <a:gd name="T102" fmla="*/ 496 w 585"/>
                    <a:gd name="T103" fmla="*/ 287 h 505"/>
                    <a:gd name="T104" fmla="*/ 472 w 585"/>
                    <a:gd name="T105" fmla="*/ 297 h 505"/>
                    <a:gd name="T106" fmla="*/ 437 w 585"/>
                    <a:gd name="T107" fmla="*/ 305 h 505"/>
                    <a:gd name="T108" fmla="*/ 492 w 585"/>
                    <a:gd name="T109" fmla="*/ 311 h 505"/>
                    <a:gd name="T110" fmla="*/ 441 w 585"/>
                    <a:gd name="T111" fmla="*/ 338 h 505"/>
                    <a:gd name="T112" fmla="*/ 350 w 585"/>
                    <a:gd name="T113" fmla="*/ 383 h 505"/>
                    <a:gd name="T114" fmla="*/ 312 w 585"/>
                    <a:gd name="T115" fmla="*/ 398 h 505"/>
                    <a:gd name="T116" fmla="*/ 289 w 585"/>
                    <a:gd name="T117" fmla="*/ 423 h 505"/>
                    <a:gd name="T118" fmla="*/ 275 w 585"/>
                    <a:gd name="T119" fmla="*/ 446 h 50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585"/>
                    <a:gd name="T181" fmla="*/ 0 h 505"/>
                    <a:gd name="T182" fmla="*/ 585 w 585"/>
                    <a:gd name="T183" fmla="*/ 505 h 50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585" h="505">
                      <a:moveTo>
                        <a:pt x="275" y="446"/>
                      </a:moveTo>
                      <a:lnTo>
                        <a:pt x="267" y="458"/>
                      </a:lnTo>
                      <a:lnTo>
                        <a:pt x="266" y="466"/>
                      </a:lnTo>
                      <a:lnTo>
                        <a:pt x="266" y="471"/>
                      </a:lnTo>
                      <a:lnTo>
                        <a:pt x="262" y="479"/>
                      </a:lnTo>
                      <a:lnTo>
                        <a:pt x="255" y="489"/>
                      </a:lnTo>
                      <a:lnTo>
                        <a:pt x="247" y="499"/>
                      </a:lnTo>
                      <a:lnTo>
                        <a:pt x="240" y="504"/>
                      </a:lnTo>
                      <a:lnTo>
                        <a:pt x="235" y="500"/>
                      </a:lnTo>
                      <a:lnTo>
                        <a:pt x="231" y="494"/>
                      </a:lnTo>
                      <a:lnTo>
                        <a:pt x="228" y="492"/>
                      </a:lnTo>
                      <a:lnTo>
                        <a:pt x="224" y="492"/>
                      </a:lnTo>
                      <a:lnTo>
                        <a:pt x="218" y="490"/>
                      </a:lnTo>
                      <a:lnTo>
                        <a:pt x="210" y="487"/>
                      </a:lnTo>
                      <a:lnTo>
                        <a:pt x="200" y="480"/>
                      </a:lnTo>
                      <a:lnTo>
                        <a:pt x="190" y="469"/>
                      </a:lnTo>
                      <a:lnTo>
                        <a:pt x="181" y="452"/>
                      </a:lnTo>
                      <a:lnTo>
                        <a:pt x="177" y="435"/>
                      </a:lnTo>
                      <a:lnTo>
                        <a:pt x="174" y="422"/>
                      </a:lnTo>
                      <a:lnTo>
                        <a:pt x="170" y="411"/>
                      </a:lnTo>
                      <a:lnTo>
                        <a:pt x="162" y="400"/>
                      </a:lnTo>
                      <a:lnTo>
                        <a:pt x="155" y="390"/>
                      </a:lnTo>
                      <a:lnTo>
                        <a:pt x="154" y="382"/>
                      </a:lnTo>
                      <a:lnTo>
                        <a:pt x="156" y="373"/>
                      </a:lnTo>
                      <a:lnTo>
                        <a:pt x="158" y="362"/>
                      </a:lnTo>
                      <a:lnTo>
                        <a:pt x="160" y="353"/>
                      </a:lnTo>
                      <a:lnTo>
                        <a:pt x="163" y="348"/>
                      </a:lnTo>
                      <a:lnTo>
                        <a:pt x="169" y="344"/>
                      </a:lnTo>
                      <a:lnTo>
                        <a:pt x="178" y="337"/>
                      </a:lnTo>
                      <a:lnTo>
                        <a:pt x="188" y="329"/>
                      </a:lnTo>
                      <a:lnTo>
                        <a:pt x="196" y="323"/>
                      </a:lnTo>
                      <a:lnTo>
                        <a:pt x="198" y="315"/>
                      </a:lnTo>
                      <a:lnTo>
                        <a:pt x="193" y="303"/>
                      </a:lnTo>
                      <a:lnTo>
                        <a:pt x="184" y="288"/>
                      </a:lnTo>
                      <a:lnTo>
                        <a:pt x="178" y="278"/>
                      </a:lnTo>
                      <a:lnTo>
                        <a:pt x="171" y="273"/>
                      </a:lnTo>
                      <a:lnTo>
                        <a:pt x="162" y="276"/>
                      </a:lnTo>
                      <a:lnTo>
                        <a:pt x="154" y="281"/>
                      </a:lnTo>
                      <a:lnTo>
                        <a:pt x="150" y="281"/>
                      </a:lnTo>
                      <a:lnTo>
                        <a:pt x="149" y="276"/>
                      </a:lnTo>
                      <a:lnTo>
                        <a:pt x="151" y="262"/>
                      </a:lnTo>
                      <a:lnTo>
                        <a:pt x="152" y="243"/>
                      </a:lnTo>
                      <a:lnTo>
                        <a:pt x="148" y="221"/>
                      </a:lnTo>
                      <a:lnTo>
                        <a:pt x="137" y="200"/>
                      </a:lnTo>
                      <a:lnTo>
                        <a:pt x="116" y="184"/>
                      </a:lnTo>
                      <a:lnTo>
                        <a:pt x="93" y="175"/>
                      </a:lnTo>
                      <a:lnTo>
                        <a:pt x="75" y="173"/>
                      </a:lnTo>
                      <a:lnTo>
                        <a:pt x="61" y="174"/>
                      </a:lnTo>
                      <a:lnTo>
                        <a:pt x="49" y="176"/>
                      </a:lnTo>
                      <a:lnTo>
                        <a:pt x="42" y="176"/>
                      </a:lnTo>
                      <a:lnTo>
                        <a:pt x="36" y="173"/>
                      </a:lnTo>
                      <a:lnTo>
                        <a:pt x="30" y="170"/>
                      </a:lnTo>
                      <a:lnTo>
                        <a:pt x="19" y="166"/>
                      </a:lnTo>
                      <a:lnTo>
                        <a:pt x="7" y="164"/>
                      </a:lnTo>
                      <a:lnTo>
                        <a:pt x="3" y="161"/>
                      </a:lnTo>
                      <a:lnTo>
                        <a:pt x="8" y="159"/>
                      </a:lnTo>
                      <a:lnTo>
                        <a:pt x="24" y="155"/>
                      </a:lnTo>
                      <a:lnTo>
                        <a:pt x="43" y="151"/>
                      </a:lnTo>
                      <a:lnTo>
                        <a:pt x="53" y="147"/>
                      </a:lnTo>
                      <a:lnTo>
                        <a:pt x="50" y="145"/>
                      </a:lnTo>
                      <a:lnTo>
                        <a:pt x="32" y="145"/>
                      </a:lnTo>
                      <a:lnTo>
                        <a:pt x="11" y="143"/>
                      </a:lnTo>
                      <a:lnTo>
                        <a:pt x="0" y="137"/>
                      </a:lnTo>
                      <a:lnTo>
                        <a:pt x="1" y="129"/>
                      </a:lnTo>
                      <a:lnTo>
                        <a:pt x="15" y="123"/>
                      </a:lnTo>
                      <a:lnTo>
                        <a:pt x="53" y="111"/>
                      </a:lnTo>
                      <a:lnTo>
                        <a:pt x="80" y="96"/>
                      </a:lnTo>
                      <a:lnTo>
                        <a:pt x="85" y="89"/>
                      </a:lnTo>
                      <a:lnTo>
                        <a:pt x="85" y="86"/>
                      </a:lnTo>
                      <a:lnTo>
                        <a:pt x="81" y="86"/>
                      </a:lnTo>
                      <a:lnTo>
                        <a:pt x="72" y="90"/>
                      </a:lnTo>
                      <a:lnTo>
                        <a:pt x="63" y="93"/>
                      </a:lnTo>
                      <a:lnTo>
                        <a:pt x="56" y="92"/>
                      </a:lnTo>
                      <a:lnTo>
                        <a:pt x="56" y="88"/>
                      </a:lnTo>
                      <a:lnTo>
                        <a:pt x="65" y="82"/>
                      </a:lnTo>
                      <a:lnTo>
                        <a:pt x="96" y="68"/>
                      </a:lnTo>
                      <a:lnTo>
                        <a:pt x="122" y="52"/>
                      </a:lnTo>
                      <a:lnTo>
                        <a:pt x="130" y="44"/>
                      </a:lnTo>
                      <a:lnTo>
                        <a:pt x="138" y="41"/>
                      </a:lnTo>
                      <a:lnTo>
                        <a:pt x="149" y="39"/>
                      </a:lnTo>
                      <a:lnTo>
                        <a:pt x="164" y="38"/>
                      </a:lnTo>
                      <a:lnTo>
                        <a:pt x="180" y="37"/>
                      </a:lnTo>
                      <a:lnTo>
                        <a:pt x="190" y="37"/>
                      </a:lnTo>
                      <a:lnTo>
                        <a:pt x="195" y="40"/>
                      </a:lnTo>
                      <a:lnTo>
                        <a:pt x="197" y="48"/>
                      </a:lnTo>
                      <a:lnTo>
                        <a:pt x="198" y="53"/>
                      </a:lnTo>
                      <a:lnTo>
                        <a:pt x="201" y="52"/>
                      </a:lnTo>
                      <a:lnTo>
                        <a:pt x="205" y="47"/>
                      </a:lnTo>
                      <a:lnTo>
                        <a:pt x="208" y="40"/>
                      </a:lnTo>
                      <a:lnTo>
                        <a:pt x="212" y="36"/>
                      </a:lnTo>
                      <a:lnTo>
                        <a:pt x="216" y="38"/>
                      </a:lnTo>
                      <a:lnTo>
                        <a:pt x="219" y="43"/>
                      </a:lnTo>
                      <a:lnTo>
                        <a:pt x="222" y="48"/>
                      </a:lnTo>
                      <a:lnTo>
                        <a:pt x="224" y="49"/>
                      </a:lnTo>
                      <a:lnTo>
                        <a:pt x="226" y="45"/>
                      </a:lnTo>
                      <a:lnTo>
                        <a:pt x="227" y="39"/>
                      </a:lnTo>
                      <a:lnTo>
                        <a:pt x="226" y="32"/>
                      </a:lnTo>
                      <a:lnTo>
                        <a:pt x="228" y="28"/>
                      </a:lnTo>
                      <a:lnTo>
                        <a:pt x="238" y="27"/>
                      </a:lnTo>
                      <a:lnTo>
                        <a:pt x="252" y="30"/>
                      </a:lnTo>
                      <a:lnTo>
                        <a:pt x="264" y="36"/>
                      </a:lnTo>
                      <a:lnTo>
                        <a:pt x="274" y="43"/>
                      </a:lnTo>
                      <a:lnTo>
                        <a:pt x="282" y="46"/>
                      </a:lnTo>
                      <a:lnTo>
                        <a:pt x="286" y="45"/>
                      </a:lnTo>
                      <a:lnTo>
                        <a:pt x="283" y="38"/>
                      </a:lnTo>
                      <a:lnTo>
                        <a:pt x="276" y="29"/>
                      </a:lnTo>
                      <a:lnTo>
                        <a:pt x="272" y="22"/>
                      </a:lnTo>
                      <a:lnTo>
                        <a:pt x="273" y="18"/>
                      </a:lnTo>
                      <a:lnTo>
                        <a:pt x="281" y="17"/>
                      </a:lnTo>
                      <a:lnTo>
                        <a:pt x="297" y="17"/>
                      </a:lnTo>
                      <a:lnTo>
                        <a:pt x="318" y="15"/>
                      </a:lnTo>
                      <a:lnTo>
                        <a:pt x="338" y="12"/>
                      </a:lnTo>
                      <a:lnTo>
                        <a:pt x="356" y="7"/>
                      </a:lnTo>
                      <a:lnTo>
                        <a:pt x="372" y="3"/>
                      </a:lnTo>
                      <a:lnTo>
                        <a:pt x="392" y="0"/>
                      </a:lnTo>
                      <a:lnTo>
                        <a:pt x="410" y="0"/>
                      </a:lnTo>
                      <a:lnTo>
                        <a:pt x="425" y="2"/>
                      </a:lnTo>
                      <a:lnTo>
                        <a:pt x="435" y="4"/>
                      </a:lnTo>
                      <a:lnTo>
                        <a:pt x="441" y="7"/>
                      </a:lnTo>
                      <a:lnTo>
                        <a:pt x="436" y="10"/>
                      </a:lnTo>
                      <a:lnTo>
                        <a:pt x="415" y="15"/>
                      </a:lnTo>
                      <a:lnTo>
                        <a:pt x="403" y="17"/>
                      </a:lnTo>
                      <a:lnTo>
                        <a:pt x="397" y="18"/>
                      </a:lnTo>
                      <a:lnTo>
                        <a:pt x="395" y="17"/>
                      </a:lnTo>
                      <a:lnTo>
                        <a:pt x="398" y="16"/>
                      </a:lnTo>
                      <a:lnTo>
                        <a:pt x="415" y="14"/>
                      </a:lnTo>
                      <a:lnTo>
                        <a:pt x="444" y="15"/>
                      </a:lnTo>
                      <a:lnTo>
                        <a:pt x="475" y="21"/>
                      </a:lnTo>
                      <a:lnTo>
                        <a:pt x="497" y="29"/>
                      </a:lnTo>
                      <a:lnTo>
                        <a:pt x="503" y="33"/>
                      </a:lnTo>
                      <a:lnTo>
                        <a:pt x="504" y="35"/>
                      </a:lnTo>
                      <a:lnTo>
                        <a:pt x="500" y="37"/>
                      </a:lnTo>
                      <a:lnTo>
                        <a:pt x="490" y="36"/>
                      </a:lnTo>
                      <a:lnTo>
                        <a:pt x="447" y="35"/>
                      </a:lnTo>
                      <a:lnTo>
                        <a:pt x="421" y="40"/>
                      </a:lnTo>
                      <a:lnTo>
                        <a:pt x="407" y="46"/>
                      </a:lnTo>
                      <a:lnTo>
                        <a:pt x="404" y="49"/>
                      </a:lnTo>
                      <a:lnTo>
                        <a:pt x="405" y="48"/>
                      </a:lnTo>
                      <a:lnTo>
                        <a:pt x="409" y="46"/>
                      </a:lnTo>
                      <a:lnTo>
                        <a:pt x="419" y="44"/>
                      </a:lnTo>
                      <a:lnTo>
                        <a:pt x="436" y="44"/>
                      </a:lnTo>
                      <a:lnTo>
                        <a:pt x="451" y="46"/>
                      </a:lnTo>
                      <a:lnTo>
                        <a:pt x="456" y="49"/>
                      </a:lnTo>
                      <a:lnTo>
                        <a:pt x="455" y="52"/>
                      </a:lnTo>
                      <a:lnTo>
                        <a:pt x="453" y="53"/>
                      </a:lnTo>
                      <a:lnTo>
                        <a:pt x="454" y="53"/>
                      </a:lnTo>
                      <a:lnTo>
                        <a:pt x="457" y="53"/>
                      </a:lnTo>
                      <a:lnTo>
                        <a:pt x="464" y="53"/>
                      </a:lnTo>
                      <a:lnTo>
                        <a:pt x="476" y="49"/>
                      </a:lnTo>
                      <a:lnTo>
                        <a:pt x="490" y="47"/>
                      </a:lnTo>
                      <a:lnTo>
                        <a:pt x="497" y="48"/>
                      </a:lnTo>
                      <a:lnTo>
                        <a:pt x="498" y="53"/>
                      </a:lnTo>
                      <a:lnTo>
                        <a:pt x="492" y="61"/>
                      </a:lnTo>
                      <a:lnTo>
                        <a:pt x="479" y="76"/>
                      </a:lnTo>
                      <a:lnTo>
                        <a:pt x="476" y="80"/>
                      </a:lnTo>
                      <a:lnTo>
                        <a:pt x="477" y="80"/>
                      </a:lnTo>
                      <a:lnTo>
                        <a:pt x="481" y="79"/>
                      </a:lnTo>
                      <a:lnTo>
                        <a:pt x="488" y="75"/>
                      </a:lnTo>
                      <a:lnTo>
                        <a:pt x="499" y="67"/>
                      </a:lnTo>
                      <a:lnTo>
                        <a:pt x="514" y="59"/>
                      </a:lnTo>
                      <a:lnTo>
                        <a:pt x="526" y="58"/>
                      </a:lnTo>
                      <a:lnTo>
                        <a:pt x="538" y="58"/>
                      </a:lnTo>
                      <a:lnTo>
                        <a:pt x="547" y="57"/>
                      </a:lnTo>
                      <a:lnTo>
                        <a:pt x="556" y="53"/>
                      </a:lnTo>
                      <a:lnTo>
                        <a:pt x="564" y="48"/>
                      </a:lnTo>
                      <a:lnTo>
                        <a:pt x="572" y="46"/>
                      </a:lnTo>
                      <a:lnTo>
                        <a:pt x="580" y="52"/>
                      </a:lnTo>
                      <a:lnTo>
                        <a:pt x="584" y="59"/>
                      </a:lnTo>
                      <a:lnTo>
                        <a:pt x="582" y="63"/>
                      </a:lnTo>
                      <a:lnTo>
                        <a:pt x="576" y="67"/>
                      </a:lnTo>
                      <a:lnTo>
                        <a:pt x="565" y="72"/>
                      </a:lnTo>
                      <a:lnTo>
                        <a:pt x="555" y="80"/>
                      </a:lnTo>
                      <a:lnTo>
                        <a:pt x="549" y="88"/>
                      </a:lnTo>
                      <a:lnTo>
                        <a:pt x="542" y="97"/>
                      </a:lnTo>
                      <a:lnTo>
                        <a:pt x="532" y="107"/>
                      </a:lnTo>
                      <a:lnTo>
                        <a:pt x="519" y="118"/>
                      </a:lnTo>
                      <a:lnTo>
                        <a:pt x="509" y="129"/>
                      </a:lnTo>
                      <a:lnTo>
                        <a:pt x="505" y="138"/>
                      </a:lnTo>
                      <a:lnTo>
                        <a:pt x="509" y="143"/>
                      </a:lnTo>
                      <a:lnTo>
                        <a:pt x="518" y="146"/>
                      </a:lnTo>
                      <a:lnTo>
                        <a:pt x="524" y="150"/>
                      </a:lnTo>
                      <a:lnTo>
                        <a:pt x="525" y="156"/>
                      </a:lnTo>
                      <a:lnTo>
                        <a:pt x="519" y="165"/>
                      </a:lnTo>
                      <a:lnTo>
                        <a:pt x="513" y="172"/>
                      </a:lnTo>
                      <a:lnTo>
                        <a:pt x="514" y="176"/>
                      </a:lnTo>
                      <a:lnTo>
                        <a:pt x="518" y="179"/>
                      </a:lnTo>
                      <a:lnTo>
                        <a:pt x="521" y="186"/>
                      </a:lnTo>
                      <a:lnTo>
                        <a:pt x="518" y="193"/>
                      </a:lnTo>
                      <a:lnTo>
                        <a:pt x="511" y="198"/>
                      </a:lnTo>
                      <a:lnTo>
                        <a:pt x="506" y="203"/>
                      </a:lnTo>
                      <a:lnTo>
                        <a:pt x="511" y="209"/>
                      </a:lnTo>
                      <a:lnTo>
                        <a:pt x="518" y="215"/>
                      </a:lnTo>
                      <a:lnTo>
                        <a:pt x="519" y="220"/>
                      </a:lnTo>
                      <a:lnTo>
                        <a:pt x="515" y="224"/>
                      </a:lnTo>
                      <a:lnTo>
                        <a:pt x="507" y="228"/>
                      </a:lnTo>
                      <a:lnTo>
                        <a:pt x="504" y="232"/>
                      </a:lnTo>
                      <a:lnTo>
                        <a:pt x="506" y="237"/>
                      </a:lnTo>
                      <a:lnTo>
                        <a:pt x="507" y="241"/>
                      </a:lnTo>
                      <a:lnTo>
                        <a:pt x="499" y="243"/>
                      </a:lnTo>
                      <a:lnTo>
                        <a:pt x="492" y="247"/>
                      </a:lnTo>
                      <a:lnTo>
                        <a:pt x="493" y="253"/>
                      </a:lnTo>
                      <a:lnTo>
                        <a:pt x="495" y="258"/>
                      </a:lnTo>
                      <a:lnTo>
                        <a:pt x="492" y="260"/>
                      </a:lnTo>
                      <a:lnTo>
                        <a:pt x="483" y="260"/>
                      </a:lnTo>
                      <a:lnTo>
                        <a:pt x="475" y="261"/>
                      </a:lnTo>
                      <a:lnTo>
                        <a:pt x="474" y="266"/>
                      </a:lnTo>
                      <a:lnTo>
                        <a:pt x="484" y="276"/>
                      </a:lnTo>
                      <a:lnTo>
                        <a:pt x="496" y="287"/>
                      </a:lnTo>
                      <a:lnTo>
                        <a:pt x="499" y="293"/>
                      </a:lnTo>
                      <a:lnTo>
                        <a:pt x="495" y="297"/>
                      </a:lnTo>
                      <a:lnTo>
                        <a:pt x="486" y="297"/>
                      </a:lnTo>
                      <a:lnTo>
                        <a:pt x="472" y="297"/>
                      </a:lnTo>
                      <a:lnTo>
                        <a:pt x="456" y="300"/>
                      </a:lnTo>
                      <a:lnTo>
                        <a:pt x="442" y="303"/>
                      </a:lnTo>
                      <a:lnTo>
                        <a:pt x="436" y="304"/>
                      </a:lnTo>
                      <a:lnTo>
                        <a:pt x="437" y="305"/>
                      </a:lnTo>
                      <a:lnTo>
                        <a:pt x="445" y="306"/>
                      </a:lnTo>
                      <a:lnTo>
                        <a:pt x="461" y="308"/>
                      </a:lnTo>
                      <a:lnTo>
                        <a:pt x="481" y="310"/>
                      </a:lnTo>
                      <a:lnTo>
                        <a:pt x="492" y="311"/>
                      </a:lnTo>
                      <a:lnTo>
                        <a:pt x="491" y="313"/>
                      </a:lnTo>
                      <a:lnTo>
                        <a:pt x="476" y="320"/>
                      </a:lnTo>
                      <a:lnTo>
                        <a:pt x="457" y="329"/>
                      </a:lnTo>
                      <a:lnTo>
                        <a:pt x="441" y="338"/>
                      </a:lnTo>
                      <a:lnTo>
                        <a:pt x="426" y="343"/>
                      </a:lnTo>
                      <a:lnTo>
                        <a:pt x="408" y="347"/>
                      </a:lnTo>
                      <a:lnTo>
                        <a:pt x="376" y="358"/>
                      </a:lnTo>
                      <a:lnTo>
                        <a:pt x="350" y="383"/>
                      </a:lnTo>
                      <a:lnTo>
                        <a:pt x="340" y="393"/>
                      </a:lnTo>
                      <a:lnTo>
                        <a:pt x="334" y="396"/>
                      </a:lnTo>
                      <a:lnTo>
                        <a:pt x="327" y="396"/>
                      </a:lnTo>
                      <a:lnTo>
                        <a:pt x="312" y="398"/>
                      </a:lnTo>
                      <a:lnTo>
                        <a:pt x="296" y="402"/>
                      </a:lnTo>
                      <a:lnTo>
                        <a:pt x="289" y="406"/>
                      </a:lnTo>
                      <a:lnTo>
                        <a:pt x="288" y="412"/>
                      </a:lnTo>
                      <a:lnTo>
                        <a:pt x="289" y="423"/>
                      </a:lnTo>
                      <a:lnTo>
                        <a:pt x="288" y="435"/>
                      </a:lnTo>
                      <a:lnTo>
                        <a:pt x="283" y="442"/>
                      </a:lnTo>
                      <a:lnTo>
                        <a:pt x="278" y="445"/>
                      </a:lnTo>
                      <a:lnTo>
                        <a:pt x="275" y="446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7" name="Freeform 142"/>
                <p:cNvSpPr>
                  <a:spLocks/>
                </p:cNvSpPr>
                <p:nvPr/>
              </p:nvSpPr>
              <p:spPr bwMode="auto">
                <a:xfrm>
                  <a:off x="2725" y="1489"/>
                  <a:ext cx="28" cy="19"/>
                </a:xfrm>
                <a:custGeom>
                  <a:avLst/>
                  <a:gdLst>
                    <a:gd name="T0" fmla="*/ 3 w 28"/>
                    <a:gd name="T1" fmla="*/ 14 h 19"/>
                    <a:gd name="T2" fmla="*/ 0 w 28"/>
                    <a:gd name="T3" fmla="*/ 7 h 19"/>
                    <a:gd name="T4" fmla="*/ 1 w 28"/>
                    <a:gd name="T5" fmla="*/ 2 h 19"/>
                    <a:gd name="T6" fmla="*/ 5 w 28"/>
                    <a:gd name="T7" fmla="*/ 0 h 19"/>
                    <a:gd name="T8" fmla="*/ 14 w 28"/>
                    <a:gd name="T9" fmla="*/ 2 h 19"/>
                    <a:gd name="T10" fmla="*/ 27 w 28"/>
                    <a:gd name="T11" fmla="*/ 13 h 19"/>
                    <a:gd name="T12" fmla="*/ 18 w 28"/>
                    <a:gd name="T13" fmla="*/ 18 h 19"/>
                    <a:gd name="T14" fmla="*/ 5 w 28"/>
                    <a:gd name="T15" fmla="*/ 16 h 19"/>
                    <a:gd name="T16" fmla="*/ 3 w 28"/>
                    <a:gd name="T17" fmla="*/ 14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8"/>
                    <a:gd name="T28" fmla="*/ 0 h 19"/>
                    <a:gd name="T29" fmla="*/ 28 w 28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8" h="19">
                      <a:moveTo>
                        <a:pt x="3" y="14"/>
                      </a:moveTo>
                      <a:lnTo>
                        <a:pt x="0" y="7"/>
                      </a:lnTo>
                      <a:lnTo>
                        <a:pt x="1" y="2"/>
                      </a:lnTo>
                      <a:lnTo>
                        <a:pt x="5" y="0"/>
                      </a:lnTo>
                      <a:lnTo>
                        <a:pt x="14" y="2"/>
                      </a:lnTo>
                      <a:lnTo>
                        <a:pt x="27" y="13"/>
                      </a:lnTo>
                      <a:lnTo>
                        <a:pt x="18" y="18"/>
                      </a:lnTo>
                      <a:lnTo>
                        <a:pt x="5" y="16"/>
                      </a:lnTo>
                      <a:lnTo>
                        <a:pt x="3" y="14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51" name="Freeform 143"/>
              <p:cNvSpPr>
                <a:spLocks/>
              </p:cNvSpPr>
              <p:nvPr/>
            </p:nvSpPr>
            <p:spPr bwMode="auto">
              <a:xfrm>
                <a:off x="1794" y="1743"/>
                <a:ext cx="12" cy="13"/>
              </a:xfrm>
              <a:custGeom>
                <a:avLst/>
                <a:gdLst>
                  <a:gd name="T0" fmla="*/ 0 w 12"/>
                  <a:gd name="T1" fmla="*/ 2 h 13"/>
                  <a:gd name="T2" fmla="*/ 8 w 12"/>
                  <a:gd name="T3" fmla="*/ 0 h 13"/>
                  <a:gd name="T4" fmla="*/ 11 w 12"/>
                  <a:gd name="T5" fmla="*/ 4 h 13"/>
                  <a:gd name="T6" fmla="*/ 9 w 12"/>
                  <a:gd name="T7" fmla="*/ 12 h 13"/>
                  <a:gd name="T8" fmla="*/ 4 w 12"/>
                  <a:gd name="T9" fmla="*/ 12 h 13"/>
                  <a:gd name="T10" fmla="*/ 0 w 12"/>
                  <a:gd name="T11" fmla="*/ 6 h 13"/>
                  <a:gd name="T12" fmla="*/ 0 w 12"/>
                  <a:gd name="T13" fmla="*/ 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3"/>
                  <a:gd name="T23" fmla="*/ 12 w 1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3">
                    <a:moveTo>
                      <a:pt x="0" y="2"/>
                    </a:moveTo>
                    <a:lnTo>
                      <a:pt x="8" y="0"/>
                    </a:lnTo>
                    <a:lnTo>
                      <a:pt x="11" y="4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0" y="6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2" name="Freeform 144"/>
              <p:cNvSpPr>
                <a:spLocks/>
              </p:cNvSpPr>
              <p:nvPr/>
            </p:nvSpPr>
            <p:spPr bwMode="auto">
              <a:xfrm>
                <a:off x="1811" y="1750"/>
                <a:ext cx="8" cy="22"/>
              </a:xfrm>
              <a:custGeom>
                <a:avLst/>
                <a:gdLst>
                  <a:gd name="T0" fmla="*/ 0 w 8"/>
                  <a:gd name="T1" fmla="*/ 0 h 22"/>
                  <a:gd name="T2" fmla="*/ 7 w 8"/>
                  <a:gd name="T3" fmla="*/ 5 h 22"/>
                  <a:gd name="T4" fmla="*/ 7 w 8"/>
                  <a:gd name="T5" fmla="*/ 9 h 22"/>
                  <a:gd name="T6" fmla="*/ 6 w 8"/>
                  <a:gd name="T7" fmla="*/ 14 h 22"/>
                  <a:gd name="T8" fmla="*/ 4 w 8"/>
                  <a:gd name="T9" fmla="*/ 19 h 22"/>
                  <a:gd name="T10" fmla="*/ 3 w 8"/>
                  <a:gd name="T11" fmla="*/ 21 h 22"/>
                  <a:gd name="T12" fmla="*/ 2 w 8"/>
                  <a:gd name="T13" fmla="*/ 18 h 22"/>
                  <a:gd name="T14" fmla="*/ 0 w 8"/>
                  <a:gd name="T15" fmla="*/ 6 h 22"/>
                  <a:gd name="T16" fmla="*/ 0 w 8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22"/>
                  <a:gd name="T29" fmla="*/ 8 w 8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22">
                    <a:moveTo>
                      <a:pt x="0" y="0"/>
                    </a:moveTo>
                    <a:lnTo>
                      <a:pt x="7" y="5"/>
                    </a:lnTo>
                    <a:lnTo>
                      <a:pt x="7" y="9"/>
                    </a:lnTo>
                    <a:lnTo>
                      <a:pt x="6" y="14"/>
                    </a:lnTo>
                    <a:lnTo>
                      <a:pt x="4" y="19"/>
                    </a:lnTo>
                    <a:lnTo>
                      <a:pt x="3" y="21"/>
                    </a:lnTo>
                    <a:lnTo>
                      <a:pt x="2" y="18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3" name="Freeform 145"/>
              <p:cNvSpPr>
                <a:spLocks/>
              </p:cNvSpPr>
              <p:nvPr/>
            </p:nvSpPr>
            <p:spPr bwMode="auto">
              <a:xfrm>
                <a:off x="1817" y="1779"/>
                <a:ext cx="9" cy="22"/>
              </a:xfrm>
              <a:custGeom>
                <a:avLst/>
                <a:gdLst>
                  <a:gd name="T0" fmla="*/ 3 w 9"/>
                  <a:gd name="T1" fmla="*/ 0 h 22"/>
                  <a:gd name="T2" fmla="*/ 8 w 9"/>
                  <a:gd name="T3" fmla="*/ 7 h 22"/>
                  <a:gd name="T4" fmla="*/ 8 w 9"/>
                  <a:gd name="T5" fmla="*/ 13 h 22"/>
                  <a:gd name="T6" fmla="*/ 7 w 9"/>
                  <a:gd name="T7" fmla="*/ 18 h 22"/>
                  <a:gd name="T8" fmla="*/ 5 w 9"/>
                  <a:gd name="T9" fmla="*/ 21 h 22"/>
                  <a:gd name="T10" fmla="*/ 4 w 9"/>
                  <a:gd name="T11" fmla="*/ 21 h 22"/>
                  <a:gd name="T12" fmla="*/ 1 w 9"/>
                  <a:gd name="T13" fmla="*/ 17 h 22"/>
                  <a:gd name="T14" fmla="*/ 0 w 9"/>
                  <a:gd name="T15" fmla="*/ 5 h 22"/>
                  <a:gd name="T16" fmla="*/ 3 w 9"/>
                  <a:gd name="T17" fmla="*/ 0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2"/>
                  <a:gd name="T29" fmla="*/ 9 w 9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2">
                    <a:moveTo>
                      <a:pt x="3" y="0"/>
                    </a:moveTo>
                    <a:lnTo>
                      <a:pt x="8" y="7"/>
                    </a:lnTo>
                    <a:lnTo>
                      <a:pt x="8" y="13"/>
                    </a:lnTo>
                    <a:lnTo>
                      <a:pt x="7" y="18"/>
                    </a:lnTo>
                    <a:lnTo>
                      <a:pt x="5" y="21"/>
                    </a:lnTo>
                    <a:lnTo>
                      <a:pt x="4" y="21"/>
                    </a:lnTo>
                    <a:lnTo>
                      <a:pt x="1" y="17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4" name="Freeform 146"/>
              <p:cNvSpPr>
                <a:spLocks/>
              </p:cNvSpPr>
              <p:nvPr/>
            </p:nvSpPr>
            <p:spPr bwMode="auto">
              <a:xfrm>
                <a:off x="1799" y="1761"/>
                <a:ext cx="10" cy="13"/>
              </a:xfrm>
              <a:custGeom>
                <a:avLst/>
                <a:gdLst>
                  <a:gd name="T0" fmla="*/ 2 w 10"/>
                  <a:gd name="T1" fmla="*/ 0 h 13"/>
                  <a:gd name="T2" fmla="*/ 5 w 10"/>
                  <a:gd name="T3" fmla="*/ 5 h 13"/>
                  <a:gd name="T4" fmla="*/ 9 w 10"/>
                  <a:gd name="T5" fmla="*/ 10 h 13"/>
                  <a:gd name="T6" fmla="*/ 9 w 10"/>
                  <a:gd name="T7" fmla="*/ 12 h 13"/>
                  <a:gd name="T8" fmla="*/ 5 w 10"/>
                  <a:gd name="T9" fmla="*/ 10 h 13"/>
                  <a:gd name="T10" fmla="*/ 0 w 10"/>
                  <a:gd name="T11" fmla="*/ 3 h 13"/>
                  <a:gd name="T12" fmla="*/ 2 w 10"/>
                  <a:gd name="T13" fmla="*/ 0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"/>
                  <a:gd name="T22" fmla="*/ 0 h 13"/>
                  <a:gd name="T23" fmla="*/ 10 w 10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" h="13">
                    <a:moveTo>
                      <a:pt x="2" y="0"/>
                    </a:moveTo>
                    <a:lnTo>
                      <a:pt x="5" y="5"/>
                    </a:lnTo>
                    <a:lnTo>
                      <a:pt x="9" y="10"/>
                    </a:lnTo>
                    <a:lnTo>
                      <a:pt x="9" y="12"/>
                    </a:lnTo>
                    <a:lnTo>
                      <a:pt x="5" y="10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155" name="Group 147"/>
              <p:cNvGrpSpPr>
                <a:grpSpLocks/>
              </p:cNvGrpSpPr>
              <p:nvPr/>
            </p:nvGrpSpPr>
            <p:grpSpPr bwMode="auto">
              <a:xfrm>
                <a:off x="1897" y="1197"/>
                <a:ext cx="804" cy="806"/>
                <a:chOff x="1897" y="1197"/>
                <a:chExt cx="804" cy="806"/>
              </a:xfrm>
            </p:grpSpPr>
            <p:sp>
              <p:nvSpPr>
                <p:cNvPr id="415" name="Freeform 148"/>
                <p:cNvSpPr>
                  <a:spLocks/>
                </p:cNvSpPr>
                <p:nvPr/>
              </p:nvSpPr>
              <p:spPr bwMode="auto">
                <a:xfrm>
                  <a:off x="2620" y="1852"/>
                  <a:ext cx="81" cy="77"/>
                </a:xfrm>
                <a:custGeom>
                  <a:avLst/>
                  <a:gdLst>
                    <a:gd name="T0" fmla="*/ 78 w 81"/>
                    <a:gd name="T1" fmla="*/ 69 h 77"/>
                    <a:gd name="T2" fmla="*/ 73 w 81"/>
                    <a:gd name="T3" fmla="*/ 75 h 77"/>
                    <a:gd name="T4" fmla="*/ 66 w 81"/>
                    <a:gd name="T5" fmla="*/ 75 h 77"/>
                    <a:gd name="T6" fmla="*/ 63 w 81"/>
                    <a:gd name="T7" fmla="*/ 71 h 77"/>
                    <a:gd name="T8" fmla="*/ 63 w 81"/>
                    <a:gd name="T9" fmla="*/ 65 h 77"/>
                    <a:gd name="T10" fmla="*/ 58 w 81"/>
                    <a:gd name="T11" fmla="*/ 62 h 77"/>
                    <a:gd name="T12" fmla="*/ 53 w 81"/>
                    <a:gd name="T13" fmla="*/ 67 h 77"/>
                    <a:gd name="T14" fmla="*/ 50 w 81"/>
                    <a:gd name="T15" fmla="*/ 71 h 77"/>
                    <a:gd name="T16" fmla="*/ 45 w 81"/>
                    <a:gd name="T17" fmla="*/ 75 h 77"/>
                    <a:gd name="T18" fmla="*/ 41 w 81"/>
                    <a:gd name="T19" fmla="*/ 76 h 77"/>
                    <a:gd name="T20" fmla="*/ 41 w 81"/>
                    <a:gd name="T21" fmla="*/ 73 h 77"/>
                    <a:gd name="T22" fmla="*/ 44 w 81"/>
                    <a:gd name="T23" fmla="*/ 65 h 77"/>
                    <a:gd name="T24" fmla="*/ 38 w 81"/>
                    <a:gd name="T25" fmla="*/ 63 h 77"/>
                    <a:gd name="T26" fmla="*/ 22 w 81"/>
                    <a:gd name="T27" fmla="*/ 62 h 77"/>
                    <a:gd name="T28" fmla="*/ 9 w 81"/>
                    <a:gd name="T29" fmla="*/ 63 h 77"/>
                    <a:gd name="T30" fmla="*/ 0 w 81"/>
                    <a:gd name="T31" fmla="*/ 65 h 77"/>
                    <a:gd name="T32" fmla="*/ 0 w 81"/>
                    <a:gd name="T33" fmla="*/ 58 h 77"/>
                    <a:gd name="T34" fmla="*/ 4 w 81"/>
                    <a:gd name="T35" fmla="*/ 47 h 77"/>
                    <a:gd name="T36" fmla="*/ 5 w 81"/>
                    <a:gd name="T37" fmla="*/ 40 h 77"/>
                    <a:gd name="T38" fmla="*/ 7 w 81"/>
                    <a:gd name="T39" fmla="*/ 39 h 77"/>
                    <a:gd name="T40" fmla="*/ 8 w 81"/>
                    <a:gd name="T41" fmla="*/ 40 h 77"/>
                    <a:gd name="T42" fmla="*/ 10 w 81"/>
                    <a:gd name="T43" fmla="*/ 41 h 77"/>
                    <a:gd name="T44" fmla="*/ 14 w 81"/>
                    <a:gd name="T45" fmla="*/ 36 h 77"/>
                    <a:gd name="T46" fmla="*/ 21 w 81"/>
                    <a:gd name="T47" fmla="*/ 26 h 77"/>
                    <a:gd name="T48" fmla="*/ 30 w 81"/>
                    <a:gd name="T49" fmla="*/ 14 h 77"/>
                    <a:gd name="T50" fmla="*/ 37 w 81"/>
                    <a:gd name="T51" fmla="*/ 4 h 77"/>
                    <a:gd name="T52" fmla="*/ 43 w 81"/>
                    <a:gd name="T53" fmla="*/ 0 h 77"/>
                    <a:gd name="T54" fmla="*/ 44 w 81"/>
                    <a:gd name="T55" fmla="*/ 10 h 77"/>
                    <a:gd name="T56" fmla="*/ 39 w 81"/>
                    <a:gd name="T57" fmla="*/ 22 h 77"/>
                    <a:gd name="T58" fmla="*/ 36 w 81"/>
                    <a:gd name="T59" fmla="*/ 26 h 77"/>
                    <a:gd name="T60" fmla="*/ 46 w 81"/>
                    <a:gd name="T61" fmla="*/ 28 h 77"/>
                    <a:gd name="T62" fmla="*/ 58 w 81"/>
                    <a:gd name="T63" fmla="*/ 30 h 77"/>
                    <a:gd name="T64" fmla="*/ 64 w 81"/>
                    <a:gd name="T65" fmla="*/ 31 h 77"/>
                    <a:gd name="T66" fmla="*/ 68 w 81"/>
                    <a:gd name="T67" fmla="*/ 34 h 77"/>
                    <a:gd name="T68" fmla="*/ 70 w 81"/>
                    <a:gd name="T69" fmla="*/ 37 h 77"/>
                    <a:gd name="T70" fmla="*/ 70 w 81"/>
                    <a:gd name="T71" fmla="*/ 43 h 77"/>
                    <a:gd name="T72" fmla="*/ 66 w 81"/>
                    <a:gd name="T73" fmla="*/ 51 h 77"/>
                    <a:gd name="T74" fmla="*/ 64 w 81"/>
                    <a:gd name="T75" fmla="*/ 57 h 77"/>
                    <a:gd name="T76" fmla="*/ 70 w 81"/>
                    <a:gd name="T77" fmla="*/ 56 h 77"/>
                    <a:gd name="T78" fmla="*/ 78 w 81"/>
                    <a:gd name="T79" fmla="*/ 55 h 77"/>
                    <a:gd name="T80" fmla="*/ 80 w 81"/>
                    <a:gd name="T81" fmla="*/ 60 h 77"/>
                    <a:gd name="T82" fmla="*/ 79 w 81"/>
                    <a:gd name="T83" fmla="*/ 66 h 77"/>
                    <a:gd name="T84" fmla="*/ 78 w 81"/>
                    <a:gd name="T85" fmla="*/ 69 h 7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81"/>
                    <a:gd name="T130" fmla="*/ 0 h 77"/>
                    <a:gd name="T131" fmla="*/ 81 w 81"/>
                    <a:gd name="T132" fmla="*/ 77 h 7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81" h="77">
                      <a:moveTo>
                        <a:pt x="78" y="69"/>
                      </a:moveTo>
                      <a:lnTo>
                        <a:pt x="73" y="75"/>
                      </a:lnTo>
                      <a:lnTo>
                        <a:pt x="66" y="75"/>
                      </a:lnTo>
                      <a:lnTo>
                        <a:pt x="63" y="71"/>
                      </a:lnTo>
                      <a:lnTo>
                        <a:pt x="63" y="65"/>
                      </a:lnTo>
                      <a:lnTo>
                        <a:pt x="58" y="62"/>
                      </a:lnTo>
                      <a:lnTo>
                        <a:pt x="53" y="67"/>
                      </a:lnTo>
                      <a:lnTo>
                        <a:pt x="50" y="71"/>
                      </a:lnTo>
                      <a:lnTo>
                        <a:pt x="45" y="75"/>
                      </a:lnTo>
                      <a:lnTo>
                        <a:pt x="41" y="76"/>
                      </a:lnTo>
                      <a:lnTo>
                        <a:pt x="41" y="73"/>
                      </a:lnTo>
                      <a:lnTo>
                        <a:pt x="44" y="65"/>
                      </a:lnTo>
                      <a:lnTo>
                        <a:pt x="38" y="63"/>
                      </a:lnTo>
                      <a:lnTo>
                        <a:pt x="22" y="62"/>
                      </a:lnTo>
                      <a:lnTo>
                        <a:pt x="9" y="63"/>
                      </a:lnTo>
                      <a:lnTo>
                        <a:pt x="0" y="65"/>
                      </a:lnTo>
                      <a:lnTo>
                        <a:pt x="0" y="58"/>
                      </a:lnTo>
                      <a:lnTo>
                        <a:pt x="4" y="47"/>
                      </a:lnTo>
                      <a:lnTo>
                        <a:pt x="5" y="40"/>
                      </a:lnTo>
                      <a:lnTo>
                        <a:pt x="7" y="39"/>
                      </a:lnTo>
                      <a:lnTo>
                        <a:pt x="8" y="40"/>
                      </a:lnTo>
                      <a:lnTo>
                        <a:pt x="10" y="41"/>
                      </a:lnTo>
                      <a:lnTo>
                        <a:pt x="14" y="36"/>
                      </a:lnTo>
                      <a:lnTo>
                        <a:pt x="21" y="26"/>
                      </a:lnTo>
                      <a:lnTo>
                        <a:pt x="30" y="14"/>
                      </a:lnTo>
                      <a:lnTo>
                        <a:pt x="37" y="4"/>
                      </a:lnTo>
                      <a:lnTo>
                        <a:pt x="43" y="0"/>
                      </a:lnTo>
                      <a:lnTo>
                        <a:pt x="44" y="10"/>
                      </a:lnTo>
                      <a:lnTo>
                        <a:pt x="39" y="22"/>
                      </a:lnTo>
                      <a:lnTo>
                        <a:pt x="36" y="26"/>
                      </a:lnTo>
                      <a:lnTo>
                        <a:pt x="46" y="28"/>
                      </a:lnTo>
                      <a:lnTo>
                        <a:pt x="58" y="30"/>
                      </a:lnTo>
                      <a:lnTo>
                        <a:pt x="64" y="31"/>
                      </a:lnTo>
                      <a:lnTo>
                        <a:pt x="68" y="34"/>
                      </a:lnTo>
                      <a:lnTo>
                        <a:pt x="70" y="37"/>
                      </a:lnTo>
                      <a:lnTo>
                        <a:pt x="70" y="43"/>
                      </a:lnTo>
                      <a:lnTo>
                        <a:pt x="66" y="51"/>
                      </a:lnTo>
                      <a:lnTo>
                        <a:pt x="64" y="57"/>
                      </a:lnTo>
                      <a:lnTo>
                        <a:pt x="70" y="56"/>
                      </a:lnTo>
                      <a:lnTo>
                        <a:pt x="78" y="55"/>
                      </a:lnTo>
                      <a:lnTo>
                        <a:pt x="80" y="60"/>
                      </a:lnTo>
                      <a:lnTo>
                        <a:pt x="79" y="66"/>
                      </a:lnTo>
                      <a:lnTo>
                        <a:pt x="78" y="69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6" name="Freeform 149"/>
                <p:cNvSpPr>
                  <a:spLocks/>
                </p:cNvSpPr>
                <p:nvPr/>
              </p:nvSpPr>
              <p:spPr bwMode="auto">
                <a:xfrm>
                  <a:off x="2379" y="1967"/>
                  <a:ext cx="42" cy="21"/>
                </a:xfrm>
                <a:custGeom>
                  <a:avLst/>
                  <a:gdLst>
                    <a:gd name="T0" fmla="*/ 39 w 42"/>
                    <a:gd name="T1" fmla="*/ 0 h 21"/>
                    <a:gd name="T2" fmla="*/ 14 w 42"/>
                    <a:gd name="T3" fmla="*/ 8 h 21"/>
                    <a:gd name="T4" fmla="*/ 0 w 42"/>
                    <a:gd name="T5" fmla="*/ 16 h 21"/>
                    <a:gd name="T6" fmla="*/ 0 w 42"/>
                    <a:gd name="T7" fmla="*/ 20 h 21"/>
                    <a:gd name="T8" fmla="*/ 11 w 42"/>
                    <a:gd name="T9" fmla="*/ 20 h 21"/>
                    <a:gd name="T10" fmla="*/ 32 w 42"/>
                    <a:gd name="T11" fmla="*/ 13 h 21"/>
                    <a:gd name="T12" fmla="*/ 40 w 42"/>
                    <a:gd name="T13" fmla="*/ 7 h 21"/>
                    <a:gd name="T14" fmla="*/ 41 w 42"/>
                    <a:gd name="T15" fmla="*/ 2 h 21"/>
                    <a:gd name="T16" fmla="*/ 39 w 42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"/>
                    <a:gd name="T28" fmla="*/ 0 h 21"/>
                    <a:gd name="T29" fmla="*/ 42 w 42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" h="21">
                      <a:moveTo>
                        <a:pt x="39" y="0"/>
                      </a:moveTo>
                      <a:lnTo>
                        <a:pt x="14" y="8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11" y="20"/>
                      </a:lnTo>
                      <a:lnTo>
                        <a:pt x="32" y="13"/>
                      </a:lnTo>
                      <a:lnTo>
                        <a:pt x="40" y="7"/>
                      </a:lnTo>
                      <a:lnTo>
                        <a:pt x="41" y="2"/>
                      </a:lnTo>
                      <a:lnTo>
                        <a:pt x="39" y="0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7" name="Freeform 150"/>
                <p:cNvSpPr>
                  <a:spLocks/>
                </p:cNvSpPr>
                <p:nvPr/>
              </p:nvSpPr>
              <p:spPr bwMode="auto">
                <a:xfrm>
                  <a:off x="2338" y="1995"/>
                  <a:ext cx="9" cy="8"/>
                </a:xfrm>
                <a:custGeom>
                  <a:avLst/>
                  <a:gdLst>
                    <a:gd name="T0" fmla="*/ 4 w 9"/>
                    <a:gd name="T1" fmla="*/ 7 h 8"/>
                    <a:gd name="T2" fmla="*/ 7 w 9"/>
                    <a:gd name="T3" fmla="*/ 6 h 8"/>
                    <a:gd name="T4" fmla="*/ 8 w 9"/>
                    <a:gd name="T5" fmla="*/ 4 h 8"/>
                    <a:gd name="T6" fmla="*/ 7 w 9"/>
                    <a:gd name="T7" fmla="*/ 1 h 8"/>
                    <a:gd name="T8" fmla="*/ 4 w 9"/>
                    <a:gd name="T9" fmla="*/ 0 h 8"/>
                    <a:gd name="T10" fmla="*/ 1 w 9"/>
                    <a:gd name="T11" fmla="*/ 1 h 8"/>
                    <a:gd name="T12" fmla="*/ 0 w 9"/>
                    <a:gd name="T13" fmla="*/ 4 h 8"/>
                    <a:gd name="T14" fmla="*/ 1 w 9"/>
                    <a:gd name="T15" fmla="*/ 6 h 8"/>
                    <a:gd name="T16" fmla="*/ 4 w 9"/>
                    <a:gd name="T17" fmla="*/ 7 h 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"/>
                    <a:gd name="T28" fmla="*/ 0 h 8"/>
                    <a:gd name="T29" fmla="*/ 9 w 9"/>
                    <a:gd name="T30" fmla="*/ 8 h 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" h="8">
                      <a:moveTo>
                        <a:pt x="4" y="7"/>
                      </a:moveTo>
                      <a:lnTo>
                        <a:pt x="7" y="6"/>
                      </a:lnTo>
                      <a:lnTo>
                        <a:pt x="8" y="4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1" y="1"/>
                      </a:lnTo>
                      <a:lnTo>
                        <a:pt x="0" y="4"/>
                      </a:lnTo>
                      <a:lnTo>
                        <a:pt x="1" y="6"/>
                      </a:lnTo>
                      <a:lnTo>
                        <a:pt x="4" y="7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8" name="Freeform 151"/>
                <p:cNvSpPr>
                  <a:spLocks/>
                </p:cNvSpPr>
                <p:nvPr/>
              </p:nvSpPr>
              <p:spPr bwMode="auto">
                <a:xfrm>
                  <a:off x="2563" y="1924"/>
                  <a:ext cx="24" cy="15"/>
                </a:xfrm>
                <a:custGeom>
                  <a:avLst/>
                  <a:gdLst>
                    <a:gd name="T0" fmla="*/ 0 w 24"/>
                    <a:gd name="T1" fmla="*/ 0 h 15"/>
                    <a:gd name="T2" fmla="*/ 9 w 24"/>
                    <a:gd name="T3" fmla="*/ 7 h 15"/>
                    <a:gd name="T4" fmla="*/ 19 w 24"/>
                    <a:gd name="T5" fmla="*/ 10 h 15"/>
                    <a:gd name="T6" fmla="*/ 23 w 24"/>
                    <a:gd name="T7" fmla="*/ 12 h 15"/>
                    <a:gd name="T8" fmla="*/ 15 w 24"/>
                    <a:gd name="T9" fmla="*/ 14 h 15"/>
                    <a:gd name="T10" fmla="*/ 6 w 24"/>
                    <a:gd name="T11" fmla="*/ 12 h 15"/>
                    <a:gd name="T12" fmla="*/ 2 w 24"/>
                    <a:gd name="T13" fmla="*/ 7 h 15"/>
                    <a:gd name="T14" fmla="*/ 1 w 24"/>
                    <a:gd name="T15" fmla="*/ 2 h 15"/>
                    <a:gd name="T16" fmla="*/ 0 w 24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"/>
                    <a:gd name="T28" fmla="*/ 0 h 15"/>
                    <a:gd name="T29" fmla="*/ 24 w 24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" h="15">
                      <a:moveTo>
                        <a:pt x="0" y="0"/>
                      </a:moveTo>
                      <a:lnTo>
                        <a:pt x="9" y="7"/>
                      </a:lnTo>
                      <a:lnTo>
                        <a:pt x="19" y="10"/>
                      </a:lnTo>
                      <a:lnTo>
                        <a:pt x="23" y="12"/>
                      </a:lnTo>
                      <a:lnTo>
                        <a:pt x="15" y="14"/>
                      </a:lnTo>
                      <a:lnTo>
                        <a:pt x="6" y="12"/>
                      </a:lnTo>
                      <a:lnTo>
                        <a:pt x="2" y="7"/>
                      </a:lnTo>
                      <a:lnTo>
                        <a:pt x="1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9" name="Freeform 152"/>
                <p:cNvSpPr>
                  <a:spLocks/>
                </p:cNvSpPr>
                <p:nvPr/>
              </p:nvSpPr>
              <p:spPr bwMode="auto">
                <a:xfrm>
                  <a:off x="2572" y="1878"/>
                  <a:ext cx="24" cy="10"/>
                </a:xfrm>
                <a:custGeom>
                  <a:avLst/>
                  <a:gdLst>
                    <a:gd name="T0" fmla="*/ 5 w 24"/>
                    <a:gd name="T1" fmla="*/ 0 h 10"/>
                    <a:gd name="T2" fmla="*/ 16 w 24"/>
                    <a:gd name="T3" fmla="*/ 3 h 10"/>
                    <a:gd name="T4" fmla="*/ 22 w 24"/>
                    <a:gd name="T5" fmla="*/ 6 h 10"/>
                    <a:gd name="T6" fmla="*/ 23 w 24"/>
                    <a:gd name="T7" fmla="*/ 9 h 10"/>
                    <a:gd name="T8" fmla="*/ 17 w 24"/>
                    <a:gd name="T9" fmla="*/ 8 h 10"/>
                    <a:gd name="T10" fmla="*/ 3 w 24"/>
                    <a:gd name="T11" fmla="*/ 4 h 10"/>
                    <a:gd name="T12" fmla="*/ 0 w 24"/>
                    <a:gd name="T13" fmla="*/ 1 h 10"/>
                    <a:gd name="T14" fmla="*/ 3 w 24"/>
                    <a:gd name="T15" fmla="*/ 0 h 10"/>
                    <a:gd name="T16" fmla="*/ 5 w 24"/>
                    <a:gd name="T17" fmla="*/ 0 h 1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"/>
                    <a:gd name="T28" fmla="*/ 0 h 10"/>
                    <a:gd name="T29" fmla="*/ 24 w 24"/>
                    <a:gd name="T30" fmla="*/ 10 h 1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" h="10">
                      <a:moveTo>
                        <a:pt x="5" y="0"/>
                      </a:moveTo>
                      <a:lnTo>
                        <a:pt x="16" y="3"/>
                      </a:lnTo>
                      <a:lnTo>
                        <a:pt x="22" y="6"/>
                      </a:lnTo>
                      <a:lnTo>
                        <a:pt x="23" y="9"/>
                      </a:lnTo>
                      <a:lnTo>
                        <a:pt x="17" y="8"/>
                      </a:lnTo>
                      <a:lnTo>
                        <a:pt x="3" y="4"/>
                      </a:lnTo>
                      <a:lnTo>
                        <a:pt x="0" y="1"/>
                      </a:lnTo>
                      <a:lnTo>
                        <a:pt x="3" y="0"/>
                      </a:lnTo>
                      <a:lnTo>
                        <a:pt x="5" y="0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0" name="Freeform 153"/>
                <p:cNvSpPr>
                  <a:spLocks/>
                </p:cNvSpPr>
                <p:nvPr/>
              </p:nvSpPr>
              <p:spPr bwMode="auto">
                <a:xfrm>
                  <a:off x="2180" y="1811"/>
                  <a:ext cx="35" cy="62"/>
                </a:xfrm>
                <a:custGeom>
                  <a:avLst/>
                  <a:gdLst>
                    <a:gd name="T0" fmla="*/ 17 w 35"/>
                    <a:gd name="T1" fmla="*/ 0 h 62"/>
                    <a:gd name="T2" fmla="*/ 21 w 35"/>
                    <a:gd name="T3" fmla="*/ 8 h 62"/>
                    <a:gd name="T4" fmla="*/ 22 w 35"/>
                    <a:gd name="T5" fmla="*/ 16 h 62"/>
                    <a:gd name="T6" fmla="*/ 24 w 35"/>
                    <a:gd name="T7" fmla="*/ 26 h 62"/>
                    <a:gd name="T8" fmla="*/ 30 w 35"/>
                    <a:gd name="T9" fmla="*/ 39 h 62"/>
                    <a:gd name="T10" fmla="*/ 34 w 35"/>
                    <a:gd name="T11" fmla="*/ 53 h 62"/>
                    <a:gd name="T12" fmla="*/ 30 w 35"/>
                    <a:gd name="T13" fmla="*/ 60 h 62"/>
                    <a:gd name="T14" fmla="*/ 23 w 35"/>
                    <a:gd name="T15" fmla="*/ 61 h 62"/>
                    <a:gd name="T16" fmla="*/ 18 w 35"/>
                    <a:gd name="T17" fmla="*/ 54 h 62"/>
                    <a:gd name="T18" fmla="*/ 16 w 35"/>
                    <a:gd name="T19" fmla="*/ 41 h 62"/>
                    <a:gd name="T20" fmla="*/ 14 w 35"/>
                    <a:gd name="T21" fmla="*/ 33 h 62"/>
                    <a:gd name="T22" fmla="*/ 11 w 35"/>
                    <a:gd name="T23" fmla="*/ 28 h 62"/>
                    <a:gd name="T24" fmla="*/ 4 w 35"/>
                    <a:gd name="T25" fmla="*/ 19 h 62"/>
                    <a:gd name="T26" fmla="*/ 0 w 35"/>
                    <a:gd name="T27" fmla="*/ 9 h 62"/>
                    <a:gd name="T28" fmla="*/ 5 w 35"/>
                    <a:gd name="T29" fmla="*/ 3 h 62"/>
                    <a:gd name="T30" fmla="*/ 13 w 35"/>
                    <a:gd name="T31" fmla="*/ 1 h 62"/>
                    <a:gd name="T32" fmla="*/ 17 w 35"/>
                    <a:gd name="T33" fmla="*/ 0 h 6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35"/>
                    <a:gd name="T52" fmla="*/ 0 h 62"/>
                    <a:gd name="T53" fmla="*/ 35 w 35"/>
                    <a:gd name="T54" fmla="*/ 62 h 6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35" h="62">
                      <a:moveTo>
                        <a:pt x="17" y="0"/>
                      </a:moveTo>
                      <a:lnTo>
                        <a:pt x="21" y="8"/>
                      </a:lnTo>
                      <a:lnTo>
                        <a:pt x="22" y="16"/>
                      </a:lnTo>
                      <a:lnTo>
                        <a:pt x="24" y="26"/>
                      </a:lnTo>
                      <a:lnTo>
                        <a:pt x="30" y="39"/>
                      </a:lnTo>
                      <a:lnTo>
                        <a:pt x="34" y="53"/>
                      </a:lnTo>
                      <a:lnTo>
                        <a:pt x="30" y="60"/>
                      </a:lnTo>
                      <a:lnTo>
                        <a:pt x="23" y="61"/>
                      </a:lnTo>
                      <a:lnTo>
                        <a:pt x="18" y="54"/>
                      </a:lnTo>
                      <a:lnTo>
                        <a:pt x="16" y="41"/>
                      </a:lnTo>
                      <a:lnTo>
                        <a:pt x="14" y="33"/>
                      </a:lnTo>
                      <a:lnTo>
                        <a:pt x="11" y="28"/>
                      </a:lnTo>
                      <a:lnTo>
                        <a:pt x="4" y="19"/>
                      </a:lnTo>
                      <a:lnTo>
                        <a:pt x="0" y="9"/>
                      </a:lnTo>
                      <a:lnTo>
                        <a:pt x="5" y="3"/>
                      </a:lnTo>
                      <a:lnTo>
                        <a:pt x="13" y="1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1" name="Freeform 154"/>
                <p:cNvSpPr>
                  <a:spLocks/>
                </p:cNvSpPr>
                <p:nvPr/>
              </p:nvSpPr>
              <p:spPr bwMode="auto">
                <a:xfrm>
                  <a:off x="1897" y="1898"/>
                  <a:ext cx="371" cy="13"/>
                </a:xfrm>
                <a:custGeom>
                  <a:avLst/>
                  <a:gdLst>
                    <a:gd name="T0" fmla="*/ 0 w 371"/>
                    <a:gd name="T1" fmla="*/ 0 h 13"/>
                    <a:gd name="T2" fmla="*/ 319 w 371"/>
                    <a:gd name="T3" fmla="*/ 0 h 13"/>
                    <a:gd name="T4" fmla="*/ 328 w 371"/>
                    <a:gd name="T5" fmla="*/ 0 h 13"/>
                    <a:gd name="T6" fmla="*/ 347 w 371"/>
                    <a:gd name="T7" fmla="*/ 4 h 13"/>
                    <a:gd name="T8" fmla="*/ 364 w 371"/>
                    <a:gd name="T9" fmla="*/ 10 h 13"/>
                    <a:gd name="T10" fmla="*/ 370 w 371"/>
                    <a:gd name="T11" fmla="*/ 12 h 1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71"/>
                    <a:gd name="T19" fmla="*/ 0 h 13"/>
                    <a:gd name="T20" fmla="*/ 371 w 371"/>
                    <a:gd name="T21" fmla="*/ 13 h 1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71" h="13">
                      <a:moveTo>
                        <a:pt x="0" y="0"/>
                      </a:moveTo>
                      <a:lnTo>
                        <a:pt x="319" y="0"/>
                      </a:lnTo>
                      <a:lnTo>
                        <a:pt x="328" y="0"/>
                      </a:lnTo>
                      <a:lnTo>
                        <a:pt x="347" y="4"/>
                      </a:lnTo>
                      <a:lnTo>
                        <a:pt x="364" y="10"/>
                      </a:lnTo>
                      <a:lnTo>
                        <a:pt x="370" y="12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2" name="Freeform 155"/>
                <p:cNvSpPr>
                  <a:spLocks/>
                </p:cNvSpPr>
                <p:nvPr/>
              </p:nvSpPr>
              <p:spPr bwMode="auto">
                <a:xfrm>
                  <a:off x="2436" y="1918"/>
                  <a:ext cx="88" cy="47"/>
                </a:xfrm>
                <a:custGeom>
                  <a:avLst/>
                  <a:gdLst>
                    <a:gd name="T0" fmla="*/ 0 w 88"/>
                    <a:gd name="T1" fmla="*/ 38 h 47"/>
                    <a:gd name="T2" fmla="*/ 29 w 88"/>
                    <a:gd name="T3" fmla="*/ 38 h 47"/>
                    <a:gd name="T4" fmla="*/ 35 w 88"/>
                    <a:gd name="T5" fmla="*/ 38 h 47"/>
                    <a:gd name="T6" fmla="*/ 45 w 88"/>
                    <a:gd name="T7" fmla="*/ 30 h 47"/>
                    <a:gd name="T8" fmla="*/ 53 w 88"/>
                    <a:gd name="T9" fmla="*/ 19 h 47"/>
                    <a:gd name="T10" fmla="*/ 65 w 88"/>
                    <a:gd name="T11" fmla="*/ 6 h 47"/>
                    <a:gd name="T12" fmla="*/ 71 w 88"/>
                    <a:gd name="T13" fmla="*/ 2 h 47"/>
                    <a:gd name="T14" fmla="*/ 76 w 88"/>
                    <a:gd name="T15" fmla="*/ 0 h 47"/>
                    <a:gd name="T16" fmla="*/ 79 w 88"/>
                    <a:gd name="T17" fmla="*/ 3 h 47"/>
                    <a:gd name="T18" fmla="*/ 81 w 88"/>
                    <a:gd name="T19" fmla="*/ 12 h 47"/>
                    <a:gd name="T20" fmla="*/ 81 w 88"/>
                    <a:gd name="T21" fmla="*/ 21 h 47"/>
                    <a:gd name="T22" fmla="*/ 81 w 88"/>
                    <a:gd name="T23" fmla="*/ 26 h 47"/>
                    <a:gd name="T24" fmla="*/ 81 w 88"/>
                    <a:gd name="T25" fmla="*/ 27 h 47"/>
                    <a:gd name="T26" fmla="*/ 81 w 88"/>
                    <a:gd name="T27" fmla="*/ 26 h 47"/>
                    <a:gd name="T28" fmla="*/ 81 w 88"/>
                    <a:gd name="T29" fmla="*/ 24 h 47"/>
                    <a:gd name="T30" fmla="*/ 82 w 88"/>
                    <a:gd name="T31" fmla="*/ 30 h 47"/>
                    <a:gd name="T32" fmla="*/ 85 w 88"/>
                    <a:gd name="T33" fmla="*/ 40 h 47"/>
                    <a:gd name="T34" fmla="*/ 86 w 88"/>
                    <a:gd name="T35" fmla="*/ 45 h 47"/>
                    <a:gd name="T36" fmla="*/ 87 w 88"/>
                    <a:gd name="T37" fmla="*/ 46 h 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88"/>
                    <a:gd name="T58" fmla="*/ 0 h 47"/>
                    <a:gd name="T59" fmla="*/ 88 w 88"/>
                    <a:gd name="T60" fmla="*/ 47 h 4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88" h="47">
                      <a:moveTo>
                        <a:pt x="0" y="38"/>
                      </a:moveTo>
                      <a:lnTo>
                        <a:pt x="29" y="38"/>
                      </a:lnTo>
                      <a:lnTo>
                        <a:pt x="35" y="38"/>
                      </a:lnTo>
                      <a:lnTo>
                        <a:pt x="45" y="30"/>
                      </a:lnTo>
                      <a:lnTo>
                        <a:pt x="53" y="19"/>
                      </a:lnTo>
                      <a:lnTo>
                        <a:pt x="65" y="6"/>
                      </a:lnTo>
                      <a:lnTo>
                        <a:pt x="71" y="2"/>
                      </a:lnTo>
                      <a:lnTo>
                        <a:pt x="76" y="0"/>
                      </a:lnTo>
                      <a:lnTo>
                        <a:pt x="79" y="3"/>
                      </a:lnTo>
                      <a:lnTo>
                        <a:pt x="81" y="12"/>
                      </a:lnTo>
                      <a:lnTo>
                        <a:pt x="81" y="21"/>
                      </a:lnTo>
                      <a:lnTo>
                        <a:pt x="81" y="26"/>
                      </a:lnTo>
                      <a:lnTo>
                        <a:pt x="81" y="27"/>
                      </a:lnTo>
                      <a:lnTo>
                        <a:pt x="81" y="26"/>
                      </a:lnTo>
                      <a:lnTo>
                        <a:pt x="81" y="24"/>
                      </a:lnTo>
                      <a:lnTo>
                        <a:pt x="82" y="30"/>
                      </a:lnTo>
                      <a:lnTo>
                        <a:pt x="85" y="40"/>
                      </a:lnTo>
                      <a:lnTo>
                        <a:pt x="86" y="45"/>
                      </a:lnTo>
                      <a:lnTo>
                        <a:pt x="87" y="46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3" name="Freeform 156"/>
                <p:cNvSpPr>
                  <a:spLocks/>
                </p:cNvSpPr>
                <p:nvPr/>
              </p:nvSpPr>
              <p:spPr bwMode="auto">
                <a:xfrm>
                  <a:off x="2386" y="1197"/>
                  <a:ext cx="305" cy="161"/>
                </a:xfrm>
                <a:custGeom>
                  <a:avLst/>
                  <a:gdLst>
                    <a:gd name="T0" fmla="*/ 40 w 305"/>
                    <a:gd name="T1" fmla="*/ 160 h 161"/>
                    <a:gd name="T2" fmla="*/ 3 w 305"/>
                    <a:gd name="T3" fmla="*/ 156 h 161"/>
                    <a:gd name="T4" fmla="*/ 3 w 305"/>
                    <a:gd name="T5" fmla="*/ 149 h 161"/>
                    <a:gd name="T6" fmla="*/ 25 w 305"/>
                    <a:gd name="T7" fmla="*/ 140 h 161"/>
                    <a:gd name="T8" fmla="*/ 28 w 305"/>
                    <a:gd name="T9" fmla="*/ 131 h 161"/>
                    <a:gd name="T10" fmla="*/ 22 w 305"/>
                    <a:gd name="T11" fmla="*/ 127 h 161"/>
                    <a:gd name="T12" fmla="*/ 23 w 305"/>
                    <a:gd name="T13" fmla="*/ 129 h 161"/>
                    <a:gd name="T14" fmla="*/ 51 w 305"/>
                    <a:gd name="T15" fmla="*/ 141 h 161"/>
                    <a:gd name="T16" fmla="*/ 60 w 305"/>
                    <a:gd name="T17" fmla="*/ 136 h 161"/>
                    <a:gd name="T18" fmla="*/ 42 w 305"/>
                    <a:gd name="T19" fmla="*/ 118 h 161"/>
                    <a:gd name="T20" fmla="*/ 58 w 305"/>
                    <a:gd name="T21" fmla="*/ 105 h 161"/>
                    <a:gd name="T22" fmla="*/ 89 w 305"/>
                    <a:gd name="T23" fmla="*/ 106 h 161"/>
                    <a:gd name="T24" fmla="*/ 76 w 305"/>
                    <a:gd name="T25" fmla="*/ 96 h 161"/>
                    <a:gd name="T26" fmla="*/ 63 w 305"/>
                    <a:gd name="T27" fmla="*/ 77 h 161"/>
                    <a:gd name="T28" fmla="*/ 94 w 305"/>
                    <a:gd name="T29" fmla="*/ 77 h 161"/>
                    <a:gd name="T30" fmla="*/ 90 w 305"/>
                    <a:gd name="T31" fmla="*/ 68 h 161"/>
                    <a:gd name="T32" fmla="*/ 49 w 305"/>
                    <a:gd name="T33" fmla="*/ 59 h 161"/>
                    <a:gd name="T34" fmla="*/ 22 w 305"/>
                    <a:gd name="T35" fmla="*/ 47 h 161"/>
                    <a:gd name="T36" fmla="*/ 30 w 305"/>
                    <a:gd name="T37" fmla="*/ 38 h 161"/>
                    <a:gd name="T38" fmla="*/ 81 w 305"/>
                    <a:gd name="T39" fmla="*/ 25 h 161"/>
                    <a:gd name="T40" fmla="*/ 120 w 305"/>
                    <a:gd name="T41" fmla="*/ 10 h 161"/>
                    <a:gd name="T42" fmla="*/ 160 w 305"/>
                    <a:gd name="T43" fmla="*/ 8 h 161"/>
                    <a:gd name="T44" fmla="*/ 205 w 305"/>
                    <a:gd name="T45" fmla="*/ 0 h 161"/>
                    <a:gd name="T46" fmla="*/ 264 w 305"/>
                    <a:gd name="T47" fmla="*/ 6 h 161"/>
                    <a:gd name="T48" fmla="*/ 300 w 305"/>
                    <a:gd name="T49" fmla="*/ 12 h 161"/>
                    <a:gd name="T50" fmla="*/ 301 w 305"/>
                    <a:gd name="T51" fmla="*/ 21 h 161"/>
                    <a:gd name="T52" fmla="*/ 259 w 305"/>
                    <a:gd name="T53" fmla="*/ 46 h 161"/>
                    <a:gd name="T54" fmla="*/ 186 w 305"/>
                    <a:gd name="T55" fmla="*/ 83 h 161"/>
                    <a:gd name="T56" fmla="*/ 150 w 305"/>
                    <a:gd name="T57" fmla="*/ 93 h 161"/>
                    <a:gd name="T58" fmla="*/ 146 w 305"/>
                    <a:gd name="T59" fmla="*/ 98 h 161"/>
                    <a:gd name="T60" fmla="*/ 154 w 305"/>
                    <a:gd name="T61" fmla="*/ 106 h 161"/>
                    <a:gd name="T62" fmla="*/ 139 w 305"/>
                    <a:gd name="T63" fmla="*/ 120 h 161"/>
                    <a:gd name="T64" fmla="*/ 112 w 305"/>
                    <a:gd name="T65" fmla="*/ 143 h 161"/>
                    <a:gd name="T66" fmla="*/ 111 w 305"/>
                    <a:gd name="T67" fmla="*/ 158 h 161"/>
                    <a:gd name="T68" fmla="*/ 84 w 305"/>
                    <a:gd name="T69" fmla="*/ 160 h 16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05"/>
                    <a:gd name="T106" fmla="*/ 0 h 161"/>
                    <a:gd name="T107" fmla="*/ 305 w 305"/>
                    <a:gd name="T108" fmla="*/ 161 h 161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05" h="161">
                      <a:moveTo>
                        <a:pt x="77" y="160"/>
                      </a:moveTo>
                      <a:lnTo>
                        <a:pt x="40" y="160"/>
                      </a:lnTo>
                      <a:lnTo>
                        <a:pt x="11" y="158"/>
                      </a:lnTo>
                      <a:lnTo>
                        <a:pt x="3" y="156"/>
                      </a:lnTo>
                      <a:lnTo>
                        <a:pt x="0" y="153"/>
                      </a:lnTo>
                      <a:lnTo>
                        <a:pt x="3" y="149"/>
                      </a:lnTo>
                      <a:lnTo>
                        <a:pt x="14" y="145"/>
                      </a:lnTo>
                      <a:lnTo>
                        <a:pt x="25" y="140"/>
                      </a:lnTo>
                      <a:lnTo>
                        <a:pt x="29" y="135"/>
                      </a:lnTo>
                      <a:lnTo>
                        <a:pt x="28" y="131"/>
                      </a:lnTo>
                      <a:lnTo>
                        <a:pt x="25" y="128"/>
                      </a:lnTo>
                      <a:lnTo>
                        <a:pt x="22" y="127"/>
                      </a:lnTo>
                      <a:lnTo>
                        <a:pt x="20" y="127"/>
                      </a:lnTo>
                      <a:lnTo>
                        <a:pt x="23" y="129"/>
                      </a:lnTo>
                      <a:lnTo>
                        <a:pt x="31" y="133"/>
                      </a:lnTo>
                      <a:lnTo>
                        <a:pt x="51" y="141"/>
                      </a:lnTo>
                      <a:lnTo>
                        <a:pt x="60" y="141"/>
                      </a:lnTo>
                      <a:lnTo>
                        <a:pt x="60" y="136"/>
                      </a:lnTo>
                      <a:lnTo>
                        <a:pt x="51" y="128"/>
                      </a:lnTo>
                      <a:lnTo>
                        <a:pt x="42" y="118"/>
                      </a:lnTo>
                      <a:lnTo>
                        <a:pt x="46" y="111"/>
                      </a:lnTo>
                      <a:lnTo>
                        <a:pt x="58" y="105"/>
                      </a:lnTo>
                      <a:lnTo>
                        <a:pt x="77" y="105"/>
                      </a:lnTo>
                      <a:lnTo>
                        <a:pt x="89" y="106"/>
                      </a:lnTo>
                      <a:lnTo>
                        <a:pt x="86" y="103"/>
                      </a:lnTo>
                      <a:lnTo>
                        <a:pt x="76" y="96"/>
                      </a:lnTo>
                      <a:lnTo>
                        <a:pt x="66" y="87"/>
                      </a:lnTo>
                      <a:lnTo>
                        <a:pt x="63" y="77"/>
                      </a:lnTo>
                      <a:lnTo>
                        <a:pt x="83" y="78"/>
                      </a:lnTo>
                      <a:lnTo>
                        <a:pt x="94" y="77"/>
                      </a:lnTo>
                      <a:lnTo>
                        <a:pt x="97" y="73"/>
                      </a:lnTo>
                      <a:lnTo>
                        <a:pt x="90" y="68"/>
                      </a:lnTo>
                      <a:lnTo>
                        <a:pt x="73" y="64"/>
                      </a:lnTo>
                      <a:lnTo>
                        <a:pt x="49" y="59"/>
                      </a:lnTo>
                      <a:lnTo>
                        <a:pt x="28" y="51"/>
                      </a:lnTo>
                      <a:lnTo>
                        <a:pt x="22" y="47"/>
                      </a:lnTo>
                      <a:lnTo>
                        <a:pt x="22" y="42"/>
                      </a:lnTo>
                      <a:lnTo>
                        <a:pt x="30" y="38"/>
                      </a:lnTo>
                      <a:lnTo>
                        <a:pt x="47" y="34"/>
                      </a:lnTo>
                      <a:lnTo>
                        <a:pt x="81" y="25"/>
                      </a:lnTo>
                      <a:lnTo>
                        <a:pt x="103" y="16"/>
                      </a:lnTo>
                      <a:lnTo>
                        <a:pt x="120" y="10"/>
                      </a:lnTo>
                      <a:lnTo>
                        <a:pt x="139" y="9"/>
                      </a:lnTo>
                      <a:lnTo>
                        <a:pt x="160" y="8"/>
                      </a:lnTo>
                      <a:lnTo>
                        <a:pt x="181" y="3"/>
                      </a:lnTo>
                      <a:lnTo>
                        <a:pt x="205" y="0"/>
                      </a:lnTo>
                      <a:lnTo>
                        <a:pt x="232" y="1"/>
                      </a:lnTo>
                      <a:lnTo>
                        <a:pt x="264" y="6"/>
                      </a:lnTo>
                      <a:lnTo>
                        <a:pt x="291" y="10"/>
                      </a:lnTo>
                      <a:lnTo>
                        <a:pt x="300" y="12"/>
                      </a:lnTo>
                      <a:lnTo>
                        <a:pt x="304" y="16"/>
                      </a:lnTo>
                      <a:lnTo>
                        <a:pt x="301" y="21"/>
                      </a:lnTo>
                      <a:lnTo>
                        <a:pt x="292" y="28"/>
                      </a:lnTo>
                      <a:lnTo>
                        <a:pt x="259" y="46"/>
                      </a:lnTo>
                      <a:lnTo>
                        <a:pt x="222" y="66"/>
                      </a:lnTo>
                      <a:lnTo>
                        <a:pt x="186" y="83"/>
                      </a:lnTo>
                      <a:lnTo>
                        <a:pt x="158" y="91"/>
                      </a:lnTo>
                      <a:lnTo>
                        <a:pt x="150" y="93"/>
                      </a:lnTo>
                      <a:lnTo>
                        <a:pt x="146" y="95"/>
                      </a:lnTo>
                      <a:lnTo>
                        <a:pt x="146" y="98"/>
                      </a:lnTo>
                      <a:lnTo>
                        <a:pt x="148" y="100"/>
                      </a:lnTo>
                      <a:lnTo>
                        <a:pt x="154" y="106"/>
                      </a:lnTo>
                      <a:lnTo>
                        <a:pt x="152" y="112"/>
                      </a:lnTo>
                      <a:lnTo>
                        <a:pt x="139" y="120"/>
                      </a:lnTo>
                      <a:lnTo>
                        <a:pt x="123" y="132"/>
                      </a:lnTo>
                      <a:lnTo>
                        <a:pt x="112" y="143"/>
                      </a:lnTo>
                      <a:lnTo>
                        <a:pt x="112" y="153"/>
                      </a:lnTo>
                      <a:lnTo>
                        <a:pt x="111" y="158"/>
                      </a:lnTo>
                      <a:lnTo>
                        <a:pt x="99" y="160"/>
                      </a:lnTo>
                      <a:lnTo>
                        <a:pt x="84" y="160"/>
                      </a:lnTo>
                      <a:lnTo>
                        <a:pt x="77" y="160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4" name="Freeform 157"/>
                <p:cNvSpPr>
                  <a:spLocks/>
                </p:cNvSpPr>
                <p:nvPr/>
              </p:nvSpPr>
              <p:spPr bwMode="auto">
                <a:xfrm>
                  <a:off x="2356" y="1584"/>
                  <a:ext cx="64" cy="52"/>
                </a:xfrm>
                <a:custGeom>
                  <a:avLst/>
                  <a:gdLst>
                    <a:gd name="T0" fmla="*/ 25 w 64"/>
                    <a:gd name="T1" fmla="*/ 0 h 52"/>
                    <a:gd name="T2" fmla="*/ 37 w 64"/>
                    <a:gd name="T3" fmla="*/ 21 h 52"/>
                    <a:gd name="T4" fmla="*/ 53 w 64"/>
                    <a:gd name="T5" fmla="*/ 36 h 52"/>
                    <a:gd name="T6" fmla="*/ 59 w 64"/>
                    <a:gd name="T7" fmla="*/ 40 h 52"/>
                    <a:gd name="T8" fmla="*/ 63 w 64"/>
                    <a:gd name="T9" fmla="*/ 43 h 52"/>
                    <a:gd name="T10" fmla="*/ 62 w 64"/>
                    <a:gd name="T11" fmla="*/ 44 h 52"/>
                    <a:gd name="T12" fmla="*/ 56 w 64"/>
                    <a:gd name="T13" fmla="*/ 42 h 52"/>
                    <a:gd name="T14" fmla="*/ 42 w 64"/>
                    <a:gd name="T15" fmla="*/ 38 h 52"/>
                    <a:gd name="T16" fmla="*/ 35 w 64"/>
                    <a:gd name="T17" fmla="*/ 38 h 52"/>
                    <a:gd name="T18" fmla="*/ 31 w 64"/>
                    <a:gd name="T19" fmla="*/ 40 h 52"/>
                    <a:gd name="T20" fmla="*/ 23 w 64"/>
                    <a:gd name="T21" fmla="*/ 44 h 52"/>
                    <a:gd name="T22" fmla="*/ 14 w 64"/>
                    <a:gd name="T23" fmla="*/ 49 h 52"/>
                    <a:gd name="T24" fmla="*/ 7 w 64"/>
                    <a:gd name="T25" fmla="*/ 51 h 52"/>
                    <a:gd name="T26" fmla="*/ 2 w 64"/>
                    <a:gd name="T27" fmla="*/ 48 h 52"/>
                    <a:gd name="T28" fmla="*/ 0 w 64"/>
                    <a:gd name="T29" fmla="*/ 40 h 52"/>
                    <a:gd name="T30" fmla="*/ 4 w 64"/>
                    <a:gd name="T31" fmla="*/ 24 h 52"/>
                    <a:gd name="T32" fmla="*/ 13 w 64"/>
                    <a:gd name="T33" fmla="*/ 11 h 52"/>
                    <a:gd name="T34" fmla="*/ 21 w 64"/>
                    <a:gd name="T35" fmla="*/ 3 h 52"/>
                    <a:gd name="T36" fmla="*/ 25 w 64"/>
                    <a:gd name="T37" fmla="*/ 0 h 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4"/>
                    <a:gd name="T58" fmla="*/ 0 h 52"/>
                    <a:gd name="T59" fmla="*/ 64 w 64"/>
                    <a:gd name="T60" fmla="*/ 52 h 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4" h="52">
                      <a:moveTo>
                        <a:pt x="25" y="0"/>
                      </a:moveTo>
                      <a:lnTo>
                        <a:pt x="37" y="21"/>
                      </a:lnTo>
                      <a:lnTo>
                        <a:pt x="53" y="36"/>
                      </a:lnTo>
                      <a:lnTo>
                        <a:pt x="59" y="40"/>
                      </a:lnTo>
                      <a:lnTo>
                        <a:pt x="63" y="43"/>
                      </a:lnTo>
                      <a:lnTo>
                        <a:pt x="62" y="44"/>
                      </a:lnTo>
                      <a:lnTo>
                        <a:pt x="56" y="42"/>
                      </a:lnTo>
                      <a:lnTo>
                        <a:pt x="42" y="38"/>
                      </a:lnTo>
                      <a:lnTo>
                        <a:pt x="35" y="38"/>
                      </a:lnTo>
                      <a:lnTo>
                        <a:pt x="31" y="40"/>
                      </a:lnTo>
                      <a:lnTo>
                        <a:pt x="23" y="44"/>
                      </a:lnTo>
                      <a:lnTo>
                        <a:pt x="14" y="49"/>
                      </a:lnTo>
                      <a:lnTo>
                        <a:pt x="7" y="51"/>
                      </a:lnTo>
                      <a:lnTo>
                        <a:pt x="2" y="48"/>
                      </a:lnTo>
                      <a:lnTo>
                        <a:pt x="0" y="40"/>
                      </a:lnTo>
                      <a:lnTo>
                        <a:pt x="4" y="24"/>
                      </a:lnTo>
                      <a:lnTo>
                        <a:pt x="13" y="11"/>
                      </a:lnTo>
                      <a:lnTo>
                        <a:pt x="21" y="3"/>
                      </a:lnTo>
                      <a:lnTo>
                        <a:pt x="25" y="0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5" name="Freeform 158"/>
                <p:cNvSpPr>
                  <a:spLocks/>
                </p:cNvSpPr>
                <p:nvPr/>
              </p:nvSpPr>
              <p:spPr bwMode="auto">
                <a:xfrm>
                  <a:off x="2381" y="1637"/>
                  <a:ext cx="27" cy="19"/>
                </a:xfrm>
                <a:custGeom>
                  <a:avLst/>
                  <a:gdLst>
                    <a:gd name="T0" fmla="*/ 0 w 27"/>
                    <a:gd name="T1" fmla="*/ 18 h 19"/>
                    <a:gd name="T2" fmla="*/ 9 w 27"/>
                    <a:gd name="T3" fmla="*/ 8 h 19"/>
                    <a:gd name="T4" fmla="*/ 19 w 27"/>
                    <a:gd name="T5" fmla="*/ 1 h 19"/>
                    <a:gd name="T6" fmla="*/ 26 w 27"/>
                    <a:gd name="T7" fmla="*/ 0 h 19"/>
                    <a:gd name="T8" fmla="*/ 25 w 27"/>
                    <a:gd name="T9" fmla="*/ 5 h 19"/>
                    <a:gd name="T10" fmla="*/ 18 w 27"/>
                    <a:gd name="T11" fmla="*/ 12 h 19"/>
                    <a:gd name="T12" fmla="*/ 10 w 27"/>
                    <a:gd name="T13" fmla="*/ 16 h 19"/>
                    <a:gd name="T14" fmla="*/ 3 w 27"/>
                    <a:gd name="T15" fmla="*/ 18 h 19"/>
                    <a:gd name="T16" fmla="*/ 0 w 27"/>
                    <a:gd name="T17" fmla="*/ 18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9"/>
                    <a:gd name="T29" fmla="*/ 27 w 27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9">
                      <a:moveTo>
                        <a:pt x="0" y="18"/>
                      </a:moveTo>
                      <a:lnTo>
                        <a:pt x="9" y="8"/>
                      </a:lnTo>
                      <a:lnTo>
                        <a:pt x="19" y="1"/>
                      </a:lnTo>
                      <a:lnTo>
                        <a:pt x="26" y="0"/>
                      </a:lnTo>
                      <a:lnTo>
                        <a:pt x="25" y="5"/>
                      </a:lnTo>
                      <a:lnTo>
                        <a:pt x="18" y="12"/>
                      </a:lnTo>
                      <a:lnTo>
                        <a:pt x="10" y="16"/>
                      </a:lnTo>
                      <a:lnTo>
                        <a:pt x="3" y="18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6" name="Freeform 159"/>
                <p:cNvSpPr>
                  <a:spLocks/>
                </p:cNvSpPr>
                <p:nvPr/>
              </p:nvSpPr>
              <p:spPr bwMode="auto">
                <a:xfrm>
                  <a:off x="2419" y="1642"/>
                  <a:ext cx="15" cy="29"/>
                </a:xfrm>
                <a:custGeom>
                  <a:avLst/>
                  <a:gdLst>
                    <a:gd name="T0" fmla="*/ 1 w 15"/>
                    <a:gd name="T1" fmla="*/ 28 h 29"/>
                    <a:gd name="T2" fmla="*/ 0 w 15"/>
                    <a:gd name="T3" fmla="*/ 14 h 29"/>
                    <a:gd name="T4" fmla="*/ 6 w 15"/>
                    <a:gd name="T5" fmla="*/ 4 h 29"/>
                    <a:gd name="T6" fmla="*/ 12 w 15"/>
                    <a:gd name="T7" fmla="*/ 0 h 29"/>
                    <a:gd name="T8" fmla="*/ 14 w 15"/>
                    <a:gd name="T9" fmla="*/ 5 h 29"/>
                    <a:gd name="T10" fmla="*/ 6 w 15"/>
                    <a:gd name="T11" fmla="*/ 22 h 29"/>
                    <a:gd name="T12" fmla="*/ 1 w 15"/>
                    <a:gd name="T13" fmla="*/ 28 h 2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"/>
                    <a:gd name="T22" fmla="*/ 0 h 29"/>
                    <a:gd name="T23" fmla="*/ 15 w 15"/>
                    <a:gd name="T24" fmla="*/ 29 h 2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" h="29">
                      <a:moveTo>
                        <a:pt x="1" y="28"/>
                      </a:moveTo>
                      <a:lnTo>
                        <a:pt x="0" y="14"/>
                      </a:lnTo>
                      <a:lnTo>
                        <a:pt x="6" y="4"/>
                      </a:lnTo>
                      <a:lnTo>
                        <a:pt x="12" y="0"/>
                      </a:lnTo>
                      <a:lnTo>
                        <a:pt x="14" y="5"/>
                      </a:lnTo>
                      <a:lnTo>
                        <a:pt x="6" y="22"/>
                      </a:lnTo>
                      <a:lnTo>
                        <a:pt x="1" y="28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7" name="Freeform 160"/>
                <p:cNvSpPr>
                  <a:spLocks/>
                </p:cNvSpPr>
                <p:nvPr/>
              </p:nvSpPr>
              <p:spPr bwMode="auto">
                <a:xfrm>
                  <a:off x="1959" y="1570"/>
                  <a:ext cx="78" cy="39"/>
                </a:xfrm>
                <a:custGeom>
                  <a:avLst/>
                  <a:gdLst>
                    <a:gd name="T0" fmla="*/ 71 w 78"/>
                    <a:gd name="T1" fmla="*/ 8 h 39"/>
                    <a:gd name="T2" fmla="*/ 77 w 78"/>
                    <a:gd name="T3" fmla="*/ 19 h 39"/>
                    <a:gd name="T4" fmla="*/ 66 w 78"/>
                    <a:gd name="T5" fmla="*/ 21 h 39"/>
                    <a:gd name="T6" fmla="*/ 59 w 78"/>
                    <a:gd name="T7" fmla="*/ 22 h 39"/>
                    <a:gd name="T8" fmla="*/ 55 w 78"/>
                    <a:gd name="T9" fmla="*/ 22 h 39"/>
                    <a:gd name="T10" fmla="*/ 51 w 78"/>
                    <a:gd name="T11" fmla="*/ 21 h 39"/>
                    <a:gd name="T12" fmla="*/ 45 w 78"/>
                    <a:gd name="T13" fmla="*/ 24 h 39"/>
                    <a:gd name="T14" fmla="*/ 38 w 78"/>
                    <a:gd name="T15" fmla="*/ 33 h 39"/>
                    <a:gd name="T16" fmla="*/ 29 w 78"/>
                    <a:gd name="T17" fmla="*/ 37 h 39"/>
                    <a:gd name="T18" fmla="*/ 17 w 78"/>
                    <a:gd name="T19" fmla="*/ 38 h 39"/>
                    <a:gd name="T20" fmla="*/ 9 w 78"/>
                    <a:gd name="T21" fmla="*/ 36 h 39"/>
                    <a:gd name="T22" fmla="*/ 11 w 78"/>
                    <a:gd name="T23" fmla="*/ 32 h 39"/>
                    <a:gd name="T24" fmla="*/ 24 w 78"/>
                    <a:gd name="T25" fmla="*/ 23 h 39"/>
                    <a:gd name="T26" fmla="*/ 23 w 78"/>
                    <a:gd name="T27" fmla="*/ 19 h 39"/>
                    <a:gd name="T28" fmla="*/ 18 w 78"/>
                    <a:gd name="T29" fmla="*/ 18 h 39"/>
                    <a:gd name="T30" fmla="*/ 14 w 78"/>
                    <a:gd name="T31" fmla="*/ 18 h 39"/>
                    <a:gd name="T32" fmla="*/ 1 w 78"/>
                    <a:gd name="T33" fmla="*/ 17 h 39"/>
                    <a:gd name="T34" fmla="*/ 0 w 78"/>
                    <a:gd name="T35" fmla="*/ 14 h 39"/>
                    <a:gd name="T36" fmla="*/ 3 w 78"/>
                    <a:gd name="T37" fmla="*/ 11 h 39"/>
                    <a:gd name="T38" fmla="*/ 5 w 78"/>
                    <a:gd name="T39" fmla="*/ 9 h 39"/>
                    <a:gd name="T40" fmla="*/ 24 w 78"/>
                    <a:gd name="T41" fmla="*/ 5 h 39"/>
                    <a:gd name="T42" fmla="*/ 41 w 78"/>
                    <a:gd name="T43" fmla="*/ 1 h 39"/>
                    <a:gd name="T44" fmla="*/ 53 w 78"/>
                    <a:gd name="T45" fmla="*/ 0 h 39"/>
                    <a:gd name="T46" fmla="*/ 54 w 78"/>
                    <a:gd name="T47" fmla="*/ 4 h 39"/>
                    <a:gd name="T48" fmla="*/ 53 w 78"/>
                    <a:gd name="T49" fmla="*/ 11 h 39"/>
                    <a:gd name="T50" fmla="*/ 57 w 78"/>
                    <a:gd name="T51" fmla="*/ 13 h 39"/>
                    <a:gd name="T52" fmla="*/ 65 w 78"/>
                    <a:gd name="T53" fmla="*/ 12 h 39"/>
                    <a:gd name="T54" fmla="*/ 73 w 78"/>
                    <a:gd name="T55" fmla="*/ 8 h 3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78"/>
                    <a:gd name="T85" fmla="*/ 0 h 39"/>
                    <a:gd name="T86" fmla="*/ 78 w 78"/>
                    <a:gd name="T87" fmla="*/ 39 h 3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78" h="39">
                      <a:moveTo>
                        <a:pt x="71" y="8"/>
                      </a:moveTo>
                      <a:lnTo>
                        <a:pt x="77" y="19"/>
                      </a:lnTo>
                      <a:lnTo>
                        <a:pt x="66" y="21"/>
                      </a:lnTo>
                      <a:lnTo>
                        <a:pt x="59" y="22"/>
                      </a:lnTo>
                      <a:lnTo>
                        <a:pt x="55" y="22"/>
                      </a:lnTo>
                      <a:lnTo>
                        <a:pt x="51" y="21"/>
                      </a:lnTo>
                      <a:lnTo>
                        <a:pt x="45" y="24"/>
                      </a:lnTo>
                      <a:lnTo>
                        <a:pt x="38" y="33"/>
                      </a:lnTo>
                      <a:lnTo>
                        <a:pt x="29" y="37"/>
                      </a:lnTo>
                      <a:lnTo>
                        <a:pt x="17" y="38"/>
                      </a:lnTo>
                      <a:lnTo>
                        <a:pt x="9" y="36"/>
                      </a:lnTo>
                      <a:lnTo>
                        <a:pt x="11" y="32"/>
                      </a:lnTo>
                      <a:lnTo>
                        <a:pt x="24" y="23"/>
                      </a:lnTo>
                      <a:lnTo>
                        <a:pt x="23" y="19"/>
                      </a:lnTo>
                      <a:lnTo>
                        <a:pt x="18" y="18"/>
                      </a:lnTo>
                      <a:lnTo>
                        <a:pt x="14" y="18"/>
                      </a:lnTo>
                      <a:lnTo>
                        <a:pt x="1" y="17"/>
                      </a:lnTo>
                      <a:lnTo>
                        <a:pt x="0" y="14"/>
                      </a:lnTo>
                      <a:lnTo>
                        <a:pt x="3" y="11"/>
                      </a:lnTo>
                      <a:lnTo>
                        <a:pt x="5" y="9"/>
                      </a:lnTo>
                      <a:lnTo>
                        <a:pt x="24" y="5"/>
                      </a:lnTo>
                      <a:lnTo>
                        <a:pt x="41" y="1"/>
                      </a:lnTo>
                      <a:lnTo>
                        <a:pt x="53" y="0"/>
                      </a:lnTo>
                      <a:lnTo>
                        <a:pt x="54" y="4"/>
                      </a:lnTo>
                      <a:lnTo>
                        <a:pt x="53" y="11"/>
                      </a:lnTo>
                      <a:lnTo>
                        <a:pt x="57" y="13"/>
                      </a:lnTo>
                      <a:lnTo>
                        <a:pt x="65" y="12"/>
                      </a:lnTo>
                      <a:lnTo>
                        <a:pt x="73" y="8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8" name="Freeform 161"/>
                <p:cNvSpPr>
                  <a:spLocks/>
                </p:cNvSpPr>
                <p:nvPr/>
              </p:nvSpPr>
              <p:spPr bwMode="auto">
                <a:xfrm>
                  <a:off x="2017" y="1648"/>
                  <a:ext cx="87" cy="41"/>
                </a:xfrm>
                <a:custGeom>
                  <a:avLst/>
                  <a:gdLst>
                    <a:gd name="T0" fmla="*/ 6 w 87"/>
                    <a:gd name="T1" fmla="*/ 30 h 41"/>
                    <a:gd name="T2" fmla="*/ 18 w 87"/>
                    <a:gd name="T3" fmla="*/ 21 h 41"/>
                    <a:gd name="T4" fmla="*/ 24 w 87"/>
                    <a:gd name="T5" fmla="*/ 14 h 41"/>
                    <a:gd name="T6" fmla="*/ 28 w 87"/>
                    <a:gd name="T7" fmla="*/ 9 h 41"/>
                    <a:gd name="T8" fmla="*/ 38 w 87"/>
                    <a:gd name="T9" fmla="*/ 9 h 41"/>
                    <a:gd name="T10" fmla="*/ 50 w 87"/>
                    <a:gd name="T11" fmla="*/ 10 h 41"/>
                    <a:gd name="T12" fmla="*/ 60 w 87"/>
                    <a:gd name="T13" fmla="*/ 7 h 41"/>
                    <a:gd name="T14" fmla="*/ 68 w 87"/>
                    <a:gd name="T15" fmla="*/ 3 h 41"/>
                    <a:gd name="T16" fmla="*/ 75 w 87"/>
                    <a:gd name="T17" fmla="*/ 0 h 41"/>
                    <a:gd name="T18" fmla="*/ 82 w 87"/>
                    <a:gd name="T19" fmla="*/ 0 h 41"/>
                    <a:gd name="T20" fmla="*/ 86 w 87"/>
                    <a:gd name="T21" fmla="*/ 1 h 41"/>
                    <a:gd name="T22" fmla="*/ 84 w 87"/>
                    <a:gd name="T23" fmla="*/ 5 h 41"/>
                    <a:gd name="T24" fmla="*/ 71 w 87"/>
                    <a:gd name="T25" fmla="*/ 13 h 41"/>
                    <a:gd name="T26" fmla="*/ 59 w 87"/>
                    <a:gd name="T27" fmla="*/ 21 h 41"/>
                    <a:gd name="T28" fmla="*/ 49 w 87"/>
                    <a:gd name="T29" fmla="*/ 29 h 41"/>
                    <a:gd name="T30" fmla="*/ 37 w 87"/>
                    <a:gd name="T31" fmla="*/ 36 h 41"/>
                    <a:gd name="T32" fmla="*/ 21 w 87"/>
                    <a:gd name="T33" fmla="*/ 40 h 41"/>
                    <a:gd name="T34" fmla="*/ 3 w 87"/>
                    <a:gd name="T35" fmla="*/ 39 h 41"/>
                    <a:gd name="T36" fmla="*/ 0 w 87"/>
                    <a:gd name="T37" fmla="*/ 36 h 41"/>
                    <a:gd name="T38" fmla="*/ 3 w 87"/>
                    <a:gd name="T39" fmla="*/ 32 h 41"/>
                    <a:gd name="T40" fmla="*/ 6 w 87"/>
                    <a:gd name="T41" fmla="*/ 30 h 4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87"/>
                    <a:gd name="T64" fmla="*/ 0 h 41"/>
                    <a:gd name="T65" fmla="*/ 87 w 87"/>
                    <a:gd name="T66" fmla="*/ 41 h 4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87" h="41">
                      <a:moveTo>
                        <a:pt x="6" y="30"/>
                      </a:moveTo>
                      <a:lnTo>
                        <a:pt x="18" y="21"/>
                      </a:lnTo>
                      <a:lnTo>
                        <a:pt x="24" y="14"/>
                      </a:lnTo>
                      <a:lnTo>
                        <a:pt x="28" y="9"/>
                      </a:lnTo>
                      <a:lnTo>
                        <a:pt x="38" y="9"/>
                      </a:lnTo>
                      <a:lnTo>
                        <a:pt x="50" y="10"/>
                      </a:lnTo>
                      <a:lnTo>
                        <a:pt x="60" y="7"/>
                      </a:lnTo>
                      <a:lnTo>
                        <a:pt x="68" y="3"/>
                      </a:lnTo>
                      <a:lnTo>
                        <a:pt x="75" y="0"/>
                      </a:lnTo>
                      <a:lnTo>
                        <a:pt x="82" y="0"/>
                      </a:lnTo>
                      <a:lnTo>
                        <a:pt x="86" y="1"/>
                      </a:lnTo>
                      <a:lnTo>
                        <a:pt x="84" y="5"/>
                      </a:lnTo>
                      <a:lnTo>
                        <a:pt x="71" y="13"/>
                      </a:lnTo>
                      <a:lnTo>
                        <a:pt x="59" y="21"/>
                      </a:lnTo>
                      <a:lnTo>
                        <a:pt x="49" y="29"/>
                      </a:lnTo>
                      <a:lnTo>
                        <a:pt x="37" y="36"/>
                      </a:lnTo>
                      <a:lnTo>
                        <a:pt x="21" y="40"/>
                      </a:lnTo>
                      <a:lnTo>
                        <a:pt x="3" y="39"/>
                      </a:lnTo>
                      <a:lnTo>
                        <a:pt x="0" y="36"/>
                      </a:lnTo>
                      <a:lnTo>
                        <a:pt x="3" y="32"/>
                      </a:lnTo>
                      <a:lnTo>
                        <a:pt x="6" y="30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9" name="Freeform 162"/>
                <p:cNvSpPr>
                  <a:spLocks/>
                </p:cNvSpPr>
                <p:nvPr/>
              </p:nvSpPr>
              <p:spPr bwMode="auto">
                <a:xfrm>
                  <a:off x="2364" y="1419"/>
                  <a:ext cx="266" cy="233"/>
                </a:xfrm>
                <a:custGeom>
                  <a:avLst/>
                  <a:gdLst>
                    <a:gd name="T0" fmla="*/ 172 w 266"/>
                    <a:gd name="T1" fmla="*/ 220 h 233"/>
                    <a:gd name="T2" fmla="*/ 131 w 266"/>
                    <a:gd name="T3" fmla="*/ 186 h 233"/>
                    <a:gd name="T4" fmla="*/ 99 w 266"/>
                    <a:gd name="T5" fmla="*/ 182 h 233"/>
                    <a:gd name="T6" fmla="*/ 96 w 266"/>
                    <a:gd name="T7" fmla="*/ 180 h 233"/>
                    <a:gd name="T8" fmla="*/ 120 w 266"/>
                    <a:gd name="T9" fmla="*/ 168 h 233"/>
                    <a:gd name="T10" fmla="*/ 135 w 266"/>
                    <a:gd name="T11" fmla="*/ 155 h 233"/>
                    <a:gd name="T12" fmla="*/ 156 w 266"/>
                    <a:gd name="T13" fmla="*/ 134 h 233"/>
                    <a:gd name="T14" fmla="*/ 154 w 266"/>
                    <a:gd name="T15" fmla="*/ 116 h 233"/>
                    <a:gd name="T16" fmla="*/ 133 w 266"/>
                    <a:gd name="T17" fmla="*/ 90 h 233"/>
                    <a:gd name="T18" fmla="*/ 114 w 266"/>
                    <a:gd name="T19" fmla="*/ 77 h 233"/>
                    <a:gd name="T20" fmla="*/ 66 w 266"/>
                    <a:gd name="T21" fmla="*/ 77 h 233"/>
                    <a:gd name="T22" fmla="*/ 19 w 266"/>
                    <a:gd name="T23" fmla="*/ 74 h 233"/>
                    <a:gd name="T24" fmla="*/ 2 w 266"/>
                    <a:gd name="T25" fmla="*/ 63 h 233"/>
                    <a:gd name="T26" fmla="*/ 11 w 266"/>
                    <a:gd name="T27" fmla="*/ 57 h 233"/>
                    <a:gd name="T28" fmla="*/ 0 w 266"/>
                    <a:gd name="T29" fmla="*/ 42 h 233"/>
                    <a:gd name="T30" fmla="*/ 7 w 266"/>
                    <a:gd name="T31" fmla="*/ 17 h 233"/>
                    <a:gd name="T32" fmla="*/ 25 w 266"/>
                    <a:gd name="T33" fmla="*/ 7 h 233"/>
                    <a:gd name="T34" fmla="*/ 32 w 266"/>
                    <a:gd name="T35" fmla="*/ 17 h 233"/>
                    <a:gd name="T36" fmla="*/ 30 w 266"/>
                    <a:gd name="T37" fmla="*/ 49 h 233"/>
                    <a:gd name="T38" fmla="*/ 38 w 266"/>
                    <a:gd name="T39" fmla="*/ 44 h 233"/>
                    <a:gd name="T40" fmla="*/ 51 w 266"/>
                    <a:gd name="T41" fmla="*/ 12 h 233"/>
                    <a:gd name="T42" fmla="*/ 86 w 266"/>
                    <a:gd name="T43" fmla="*/ 0 h 233"/>
                    <a:gd name="T44" fmla="*/ 95 w 266"/>
                    <a:gd name="T45" fmla="*/ 23 h 233"/>
                    <a:gd name="T46" fmla="*/ 111 w 266"/>
                    <a:gd name="T47" fmla="*/ 32 h 233"/>
                    <a:gd name="T48" fmla="*/ 137 w 266"/>
                    <a:gd name="T49" fmla="*/ 21 h 233"/>
                    <a:gd name="T50" fmla="*/ 154 w 266"/>
                    <a:gd name="T51" fmla="*/ 30 h 233"/>
                    <a:gd name="T52" fmla="*/ 167 w 266"/>
                    <a:gd name="T53" fmla="*/ 44 h 233"/>
                    <a:gd name="T54" fmla="*/ 182 w 266"/>
                    <a:gd name="T55" fmla="*/ 42 h 233"/>
                    <a:gd name="T56" fmla="*/ 197 w 266"/>
                    <a:gd name="T57" fmla="*/ 51 h 233"/>
                    <a:gd name="T58" fmla="*/ 213 w 266"/>
                    <a:gd name="T59" fmla="*/ 75 h 233"/>
                    <a:gd name="T60" fmla="*/ 213 w 266"/>
                    <a:gd name="T61" fmla="*/ 91 h 233"/>
                    <a:gd name="T62" fmla="*/ 209 w 266"/>
                    <a:gd name="T63" fmla="*/ 100 h 233"/>
                    <a:gd name="T64" fmla="*/ 215 w 266"/>
                    <a:gd name="T65" fmla="*/ 111 h 233"/>
                    <a:gd name="T66" fmla="*/ 253 w 266"/>
                    <a:gd name="T67" fmla="*/ 131 h 233"/>
                    <a:gd name="T68" fmla="*/ 265 w 266"/>
                    <a:gd name="T69" fmla="*/ 144 h 233"/>
                    <a:gd name="T70" fmla="*/ 247 w 266"/>
                    <a:gd name="T71" fmla="*/ 178 h 233"/>
                    <a:gd name="T72" fmla="*/ 238 w 266"/>
                    <a:gd name="T73" fmla="*/ 167 h 233"/>
                    <a:gd name="T74" fmla="*/ 213 w 266"/>
                    <a:gd name="T75" fmla="*/ 150 h 233"/>
                    <a:gd name="T76" fmla="*/ 214 w 266"/>
                    <a:gd name="T77" fmla="*/ 170 h 233"/>
                    <a:gd name="T78" fmla="*/ 234 w 266"/>
                    <a:gd name="T79" fmla="*/ 199 h 233"/>
                    <a:gd name="T80" fmla="*/ 233 w 266"/>
                    <a:gd name="T81" fmla="*/ 210 h 233"/>
                    <a:gd name="T82" fmla="*/ 215 w 266"/>
                    <a:gd name="T83" fmla="*/ 212 h 233"/>
                    <a:gd name="T84" fmla="*/ 198 w 266"/>
                    <a:gd name="T85" fmla="*/ 201 h 233"/>
                    <a:gd name="T86" fmla="*/ 192 w 266"/>
                    <a:gd name="T87" fmla="*/ 205 h 233"/>
                    <a:gd name="T88" fmla="*/ 207 w 266"/>
                    <a:gd name="T89" fmla="*/ 224 h 233"/>
                    <a:gd name="T90" fmla="*/ 207 w 266"/>
                    <a:gd name="T91" fmla="*/ 231 h 233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66"/>
                    <a:gd name="T139" fmla="*/ 0 h 233"/>
                    <a:gd name="T140" fmla="*/ 266 w 266"/>
                    <a:gd name="T141" fmla="*/ 233 h 233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66" h="233">
                      <a:moveTo>
                        <a:pt x="207" y="232"/>
                      </a:moveTo>
                      <a:lnTo>
                        <a:pt x="172" y="220"/>
                      </a:lnTo>
                      <a:lnTo>
                        <a:pt x="151" y="201"/>
                      </a:lnTo>
                      <a:lnTo>
                        <a:pt x="131" y="186"/>
                      </a:lnTo>
                      <a:lnTo>
                        <a:pt x="108" y="182"/>
                      </a:lnTo>
                      <a:lnTo>
                        <a:pt x="99" y="182"/>
                      </a:lnTo>
                      <a:lnTo>
                        <a:pt x="95" y="181"/>
                      </a:lnTo>
                      <a:lnTo>
                        <a:pt x="96" y="180"/>
                      </a:lnTo>
                      <a:lnTo>
                        <a:pt x="103" y="176"/>
                      </a:lnTo>
                      <a:lnTo>
                        <a:pt x="120" y="168"/>
                      </a:lnTo>
                      <a:lnTo>
                        <a:pt x="128" y="162"/>
                      </a:lnTo>
                      <a:lnTo>
                        <a:pt x="135" y="155"/>
                      </a:lnTo>
                      <a:lnTo>
                        <a:pt x="145" y="145"/>
                      </a:lnTo>
                      <a:lnTo>
                        <a:pt x="156" y="134"/>
                      </a:lnTo>
                      <a:lnTo>
                        <a:pt x="158" y="126"/>
                      </a:lnTo>
                      <a:lnTo>
                        <a:pt x="154" y="116"/>
                      </a:lnTo>
                      <a:lnTo>
                        <a:pt x="143" y="103"/>
                      </a:lnTo>
                      <a:lnTo>
                        <a:pt x="133" y="90"/>
                      </a:lnTo>
                      <a:lnTo>
                        <a:pt x="125" y="81"/>
                      </a:lnTo>
                      <a:lnTo>
                        <a:pt x="114" y="77"/>
                      </a:lnTo>
                      <a:lnTo>
                        <a:pt x="93" y="76"/>
                      </a:lnTo>
                      <a:lnTo>
                        <a:pt x="66" y="77"/>
                      </a:lnTo>
                      <a:lnTo>
                        <a:pt x="41" y="77"/>
                      </a:lnTo>
                      <a:lnTo>
                        <a:pt x="19" y="74"/>
                      </a:lnTo>
                      <a:lnTo>
                        <a:pt x="5" y="69"/>
                      </a:lnTo>
                      <a:lnTo>
                        <a:pt x="2" y="63"/>
                      </a:lnTo>
                      <a:lnTo>
                        <a:pt x="7" y="60"/>
                      </a:lnTo>
                      <a:lnTo>
                        <a:pt x="11" y="57"/>
                      </a:lnTo>
                      <a:lnTo>
                        <a:pt x="7" y="51"/>
                      </a:lnTo>
                      <a:lnTo>
                        <a:pt x="0" y="42"/>
                      </a:lnTo>
                      <a:lnTo>
                        <a:pt x="1" y="29"/>
                      </a:lnTo>
                      <a:lnTo>
                        <a:pt x="7" y="17"/>
                      </a:lnTo>
                      <a:lnTo>
                        <a:pt x="17" y="9"/>
                      </a:lnTo>
                      <a:lnTo>
                        <a:pt x="25" y="7"/>
                      </a:lnTo>
                      <a:lnTo>
                        <a:pt x="30" y="9"/>
                      </a:lnTo>
                      <a:lnTo>
                        <a:pt x="32" y="17"/>
                      </a:lnTo>
                      <a:lnTo>
                        <a:pt x="30" y="34"/>
                      </a:lnTo>
                      <a:lnTo>
                        <a:pt x="30" y="49"/>
                      </a:lnTo>
                      <a:lnTo>
                        <a:pt x="34" y="51"/>
                      </a:lnTo>
                      <a:lnTo>
                        <a:pt x="38" y="44"/>
                      </a:lnTo>
                      <a:lnTo>
                        <a:pt x="42" y="28"/>
                      </a:lnTo>
                      <a:lnTo>
                        <a:pt x="51" y="12"/>
                      </a:lnTo>
                      <a:lnTo>
                        <a:pt x="69" y="1"/>
                      </a:lnTo>
                      <a:lnTo>
                        <a:pt x="86" y="0"/>
                      </a:lnTo>
                      <a:lnTo>
                        <a:pt x="93" y="9"/>
                      </a:lnTo>
                      <a:lnTo>
                        <a:pt x="95" y="23"/>
                      </a:lnTo>
                      <a:lnTo>
                        <a:pt x="101" y="31"/>
                      </a:lnTo>
                      <a:lnTo>
                        <a:pt x="111" y="32"/>
                      </a:lnTo>
                      <a:lnTo>
                        <a:pt x="124" y="26"/>
                      </a:lnTo>
                      <a:lnTo>
                        <a:pt x="137" y="21"/>
                      </a:lnTo>
                      <a:lnTo>
                        <a:pt x="147" y="23"/>
                      </a:lnTo>
                      <a:lnTo>
                        <a:pt x="154" y="30"/>
                      </a:lnTo>
                      <a:lnTo>
                        <a:pt x="161" y="40"/>
                      </a:lnTo>
                      <a:lnTo>
                        <a:pt x="167" y="44"/>
                      </a:lnTo>
                      <a:lnTo>
                        <a:pt x="176" y="42"/>
                      </a:lnTo>
                      <a:lnTo>
                        <a:pt x="182" y="42"/>
                      </a:lnTo>
                      <a:lnTo>
                        <a:pt x="189" y="45"/>
                      </a:lnTo>
                      <a:lnTo>
                        <a:pt x="197" y="51"/>
                      </a:lnTo>
                      <a:lnTo>
                        <a:pt x="207" y="63"/>
                      </a:lnTo>
                      <a:lnTo>
                        <a:pt x="213" y="75"/>
                      </a:lnTo>
                      <a:lnTo>
                        <a:pt x="215" y="84"/>
                      </a:lnTo>
                      <a:lnTo>
                        <a:pt x="213" y="91"/>
                      </a:lnTo>
                      <a:lnTo>
                        <a:pt x="211" y="96"/>
                      </a:lnTo>
                      <a:lnTo>
                        <a:pt x="209" y="100"/>
                      </a:lnTo>
                      <a:lnTo>
                        <a:pt x="210" y="105"/>
                      </a:lnTo>
                      <a:lnTo>
                        <a:pt x="215" y="111"/>
                      </a:lnTo>
                      <a:lnTo>
                        <a:pt x="227" y="118"/>
                      </a:lnTo>
                      <a:lnTo>
                        <a:pt x="253" y="131"/>
                      </a:lnTo>
                      <a:lnTo>
                        <a:pt x="265" y="137"/>
                      </a:lnTo>
                      <a:lnTo>
                        <a:pt x="265" y="144"/>
                      </a:lnTo>
                      <a:lnTo>
                        <a:pt x="256" y="162"/>
                      </a:lnTo>
                      <a:lnTo>
                        <a:pt x="247" y="178"/>
                      </a:lnTo>
                      <a:lnTo>
                        <a:pt x="243" y="177"/>
                      </a:lnTo>
                      <a:lnTo>
                        <a:pt x="238" y="167"/>
                      </a:lnTo>
                      <a:lnTo>
                        <a:pt x="226" y="155"/>
                      </a:lnTo>
                      <a:lnTo>
                        <a:pt x="213" y="150"/>
                      </a:lnTo>
                      <a:lnTo>
                        <a:pt x="209" y="155"/>
                      </a:lnTo>
                      <a:lnTo>
                        <a:pt x="214" y="170"/>
                      </a:lnTo>
                      <a:lnTo>
                        <a:pt x="227" y="189"/>
                      </a:lnTo>
                      <a:lnTo>
                        <a:pt x="234" y="199"/>
                      </a:lnTo>
                      <a:lnTo>
                        <a:pt x="235" y="205"/>
                      </a:lnTo>
                      <a:lnTo>
                        <a:pt x="233" y="210"/>
                      </a:lnTo>
                      <a:lnTo>
                        <a:pt x="228" y="212"/>
                      </a:lnTo>
                      <a:lnTo>
                        <a:pt x="215" y="212"/>
                      </a:lnTo>
                      <a:lnTo>
                        <a:pt x="205" y="207"/>
                      </a:lnTo>
                      <a:lnTo>
                        <a:pt x="198" y="201"/>
                      </a:lnTo>
                      <a:lnTo>
                        <a:pt x="193" y="200"/>
                      </a:lnTo>
                      <a:lnTo>
                        <a:pt x="192" y="205"/>
                      </a:lnTo>
                      <a:lnTo>
                        <a:pt x="199" y="214"/>
                      </a:lnTo>
                      <a:lnTo>
                        <a:pt x="207" y="224"/>
                      </a:lnTo>
                      <a:lnTo>
                        <a:pt x="208" y="229"/>
                      </a:lnTo>
                      <a:lnTo>
                        <a:pt x="207" y="231"/>
                      </a:lnTo>
                      <a:lnTo>
                        <a:pt x="207" y="232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30" name="Freeform 163"/>
                <p:cNvSpPr>
                  <a:spLocks/>
                </p:cNvSpPr>
                <p:nvPr/>
              </p:nvSpPr>
              <p:spPr bwMode="auto">
                <a:xfrm>
                  <a:off x="2469" y="1419"/>
                  <a:ext cx="37" cy="21"/>
                </a:xfrm>
                <a:custGeom>
                  <a:avLst/>
                  <a:gdLst>
                    <a:gd name="T0" fmla="*/ 0 w 37"/>
                    <a:gd name="T1" fmla="*/ 0 h 21"/>
                    <a:gd name="T2" fmla="*/ 17 w 37"/>
                    <a:gd name="T3" fmla="*/ 0 h 21"/>
                    <a:gd name="T4" fmla="*/ 29 w 37"/>
                    <a:gd name="T5" fmla="*/ 1 h 21"/>
                    <a:gd name="T6" fmla="*/ 36 w 37"/>
                    <a:gd name="T7" fmla="*/ 4 h 21"/>
                    <a:gd name="T8" fmla="*/ 36 w 37"/>
                    <a:gd name="T9" fmla="*/ 9 h 21"/>
                    <a:gd name="T10" fmla="*/ 22 w 37"/>
                    <a:gd name="T11" fmla="*/ 20 h 21"/>
                    <a:gd name="T12" fmla="*/ 6 w 37"/>
                    <a:gd name="T13" fmla="*/ 19 h 21"/>
                    <a:gd name="T14" fmla="*/ 0 w 37"/>
                    <a:gd name="T15" fmla="*/ 7 h 21"/>
                    <a:gd name="T16" fmla="*/ 0 w 37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7"/>
                    <a:gd name="T28" fmla="*/ 0 h 21"/>
                    <a:gd name="T29" fmla="*/ 37 w 37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7" h="21">
                      <a:moveTo>
                        <a:pt x="0" y="0"/>
                      </a:moveTo>
                      <a:lnTo>
                        <a:pt x="17" y="0"/>
                      </a:lnTo>
                      <a:lnTo>
                        <a:pt x="29" y="1"/>
                      </a:lnTo>
                      <a:lnTo>
                        <a:pt x="36" y="4"/>
                      </a:lnTo>
                      <a:lnTo>
                        <a:pt x="36" y="9"/>
                      </a:lnTo>
                      <a:lnTo>
                        <a:pt x="22" y="20"/>
                      </a:lnTo>
                      <a:lnTo>
                        <a:pt x="6" y="19"/>
                      </a:lnTo>
                      <a:lnTo>
                        <a:pt x="0" y="7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31" name="Freeform 164"/>
                <p:cNvSpPr>
                  <a:spLocks/>
                </p:cNvSpPr>
                <p:nvPr/>
              </p:nvSpPr>
              <p:spPr bwMode="auto">
                <a:xfrm>
                  <a:off x="2475" y="1533"/>
                  <a:ext cx="25" cy="28"/>
                </a:xfrm>
                <a:custGeom>
                  <a:avLst/>
                  <a:gdLst>
                    <a:gd name="T0" fmla="*/ 4 w 25"/>
                    <a:gd name="T1" fmla="*/ 1 h 28"/>
                    <a:gd name="T2" fmla="*/ 1 w 25"/>
                    <a:gd name="T3" fmla="*/ 13 h 28"/>
                    <a:gd name="T4" fmla="*/ 0 w 25"/>
                    <a:gd name="T5" fmla="*/ 23 h 28"/>
                    <a:gd name="T6" fmla="*/ 3 w 25"/>
                    <a:gd name="T7" fmla="*/ 27 h 28"/>
                    <a:gd name="T8" fmla="*/ 11 w 25"/>
                    <a:gd name="T9" fmla="*/ 22 h 28"/>
                    <a:gd name="T10" fmla="*/ 20 w 25"/>
                    <a:gd name="T11" fmla="*/ 12 h 28"/>
                    <a:gd name="T12" fmla="*/ 24 w 25"/>
                    <a:gd name="T13" fmla="*/ 6 h 28"/>
                    <a:gd name="T14" fmla="*/ 23 w 25"/>
                    <a:gd name="T15" fmla="*/ 2 h 28"/>
                    <a:gd name="T16" fmla="*/ 19 w 25"/>
                    <a:gd name="T17" fmla="*/ 0 h 28"/>
                    <a:gd name="T18" fmla="*/ 9 w 25"/>
                    <a:gd name="T19" fmla="*/ 0 h 28"/>
                    <a:gd name="T20" fmla="*/ 4 w 25"/>
                    <a:gd name="T21" fmla="*/ 1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"/>
                    <a:gd name="T34" fmla="*/ 0 h 28"/>
                    <a:gd name="T35" fmla="*/ 25 w 25"/>
                    <a:gd name="T36" fmla="*/ 28 h 2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" h="28">
                      <a:moveTo>
                        <a:pt x="4" y="1"/>
                      </a:moveTo>
                      <a:lnTo>
                        <a:pt x="1" y="13"/>
                      </a:lnTo>
                      <a:lnTo>
                        <a:pt x="0" y="23"/>
                      </a:lnTo>
                      <a:lnTo>
                        <a:pt x="3" y="27"/>
                      </a:lnTo>
                      <a:lnTo>
                        <a:pt x="11" y="22"/>
                      </a:lnTo>
                      <a:lnTo>
                        <a:pt x="20" y="12"/>
                      </a:lnTo>
                      <a:lnTo>
                        <a:pt x="24" y="6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9" y="0"/>
                      </a:lnTo>
                      <a:lnTo>
                        <a:pt x="4" y="1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32" name="Freeform 165"/>
                <p:cNvSpPr>
                  <a:spLocks/>
                </p:cNvSpPr>
                <p:nvPr/>
              </p:nvSpPr>
              <p:spPr bwMode="auto">
                <a:xfrm>
                  <a:off x="2255" y="1503"/>
                  <a:ext cx="37" cy="34"/>
                </a:xfrm>
                <a:custGeom>
                  <a:avLst/>
                  <a:gdLst>
                    <a:gd name="T0" fmla="*/ 15 w 37"/>
                    <a:gd name="T1" fmla="*/ 0 h 34"/>
                    <a:gd name="T2" fmla="*/ 27 w 37"/>
                    <a:gd name="T3" fmla="*/ 14 h 34"/>
                    <a:gd name="T4" fmla="*/ 36 w 37"/>
                    <a:gd name="T5" fmla="*/ 26 h 34"/>
                    <a:gd name="T6" fmla="*/ 36 w 37"/>
                    <a:gd name="T7" fmla="*/ 33 h 34"/>
                    <a:gd name="T8" fmla="*/ 20 w 37"/>
                    <a:gd name="T9" fmla="*/ 31 h 34"/>
                    <a:gd name="T10" fmla="*/ 8 w 37"/>
                    <a:gd name="T11" fmla="*/ 25 h 34"/>
                    <a:gd name="T12" fmla="*/ 2 w 37"/>
                    <a:gd name="T13" fmla="*/ 20 h 34"/>
                    <a:gd name="T14" fmla="*/ 0 w 37"/>
                    <a:gd name="T15" fmla="*/ 14 h 34"/>
                    <a:gd name="T16" fmla="*/ 2 w 37"/>
                    <a:gd name="T17" fmla="*/ 10 h 34"/>
                    <a:gd name="T18" fmla="*/ 9 w 37"/>
                    <a:gd name="T19" fmla="*/ 2 h 34"/>
                    <a:gd name="T20" fmla="*/ 15 w 37"/>
                    <a:gd name="T21" fmla="*/ 0 h 3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7"/>
                    <a:gd name="T34" fmla="*/ 0 h 34"/>
                    <a:gd name="T35" fmla="*/ 37 w 37"/>
                    <a:gd name="T36" fmla="*/ 34 h 3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7" h="34">
                      <a:moveTo>
                        <a:pt x="15" y="0"/>
                      </a:moveTo>
                      <a:lnTo>
                        <a:pt x="27" y="14"/>
                      </a:lnTo>
                      <a:lnTo>
                        <a:pt x="36" y="26"/>
                      </a:lnTo>
                      <a:lnTo>
                        <a:pt x="36" y="33"/>
                      </a:lnTo>
                      <a:lnTo>
                        <a:pt x="20" y="31"/>
                      </a:lnTo>
                      <a:lnTo>
                        <a:pt x="8" y="25"/>
                      </a:lnTo>
                      <a:lnTo>
                        <a:pt x="2" y="20"/>
                      </a:lnTo>
                      <a:lnTo>
                        <a:pt x="0" y="14"/>
                      </a:lnTo>
                      <a:lnTo>
                        <a:pt x="2" y="10"/>
                      </a:lnTo>
                      <a:lnTo>
                        <a:pt x="9" y="2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33" name="Freeform 166"/>
                <p:cNvSpPr>
                  <a:spLocks/>
                </p:cNvSpPr>
                <p:nvPr/>
              </p:nvSpPr>
              <p:spPr bwMode="auto">
                <a:xfrm>
                  <a:off x="2233" y="1417"/>
                  <a:ext cx="64" cy="48"/>
                </a:xfrm>
                <a:custGeom>
                  <a:avLst/>
                  <a:gdLst>
                    <a:gd name="T0" fmla="*/ 19 w 64"/>
                    <a:gd name="T1" fmla="*/ 36 h 48"/>
                    <a:gd name="T2" fmla="*/ 28 w 64"/>
                    <a:gd name="T3" fmla="*/ 45 h 48"/>
                    <a:gd name="T4" fmla="*/ 37 w 64"/>
                    <a:gd name="T5" fmla="*/ 47 h 48"/>
                    <a:gd name="T6" fmla="*/ 46 w 64"/>
                    <a:gd name="T7" fmla="*/ 45 h 48"/>
                    <a:gd name="T8" fmla="*/ 56 w 64"/>
                    <a:gd name="T9" fmla="*/ 42 h 48"/>
                    <a:gd name="T10" fmla="*/ 62 w 64"/>
                    <a:gd name="T11" fmla="*/ 39 h 48"/>
                    <a:gd name="T12" fmla="*/ 63 w 64"/>
                    <a:gd name="T13" fmla="*/ 36 h 48"/>
                    <a:gd name="T14" fmla="*/ 61 w 64"/>
                    <a:gd name="T15" fmla="*/ 31 h 48"/>
                    <a:gd name="T16" fmla="*/ 58 w 64"/>
                    <a:gd name="T17" fmla="*/ 21 h 48"/>
                    <a:gd name="T18" fmla="*/ 55 w 64"/>
                    <a:gd name="T19" fmla="*/ 4 h 48"/>
                    <a:gd name="T20" fmla="*/ 46 w 64"/>
                    <a:gd name="T21" fmla="*/ 6 h 48"/>
                    <a:gd name="T22" fmla="*/ 38 w 64"/>
                    <a:gd name="T23" fmla="*/ 6 h 48"/>
                    <a:gd name="T24" fmla="*/ 32 w 64"/>
                    <a:gd name="T25" fmla="*/ 2 h 48"/>
                    <a:gd name="T26" fmla="*/ 27 w 64"/>
                    <a:gd name="T27" fmla="*/ 0 h 48"/>
                    <a:gd name="T28" fmla="*/ 25 w 64"/>
                    <a:gd name="T29" fmla="*/ 6 h 48"/>
                    <a:gd name="T30" fmla="*/ 20 w 64"/>
                    <a:gd name="T31" fmla="*/ 20 h 48"/>
                    <a:gd name="T32" fmla="*/ 12 w 64"/>
                    <a:gd name="T33" fmla="*/ 24 h 48"/>
                    <a:gd name="T34" fmla="*/ 4 w 64"/>
                    <a:gd name="T35" fmla="*/ 23 h 48"/>
                    <a:gd name="T36" fmla="*/ 0 w 64"/>
                    <a:gd name="T37" fmla="*/ 26 h 48"/>
                    <a:gd name="T38" fmla="*/ 2 w 64"/>
                    <a:gd name="T39" fmla="*/ 32 h 48"/>
                    <a:gd name="T40" fmla="*/ 9 w 64"/>
                    <a:gd name="T41" fmla="*/ 35 h 48"/>
                    <a:gd name="T42" fmla="*/ 16 w 64"/>
                    <a:gd name="T43" fmla="*/ 36 h 48"/>
                    <a:gd name="T44" fmla="*/ 19 w 64"/>
                    <a:gd name="T45" fmla="*/ 36 h 48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64"/>
                    <a:gd name="T70" fmla="*/ 0 h 48"/>
                    <a:gd name="T71" fmla="*/ 64 w 64"/>
                    <a:gd name="T72" fmla="*/ 48 h 48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64" h="48">
                      <a:moveTo>
                        <a:pt x="19" y="36"/>
                      </a:moveTo>
                      <a:lnTo>
                        <a:pt x="28" y="45"/>
                      </a:lnTo>
                      <a:lnTo>
                        <a:pt x="37" y="47"/>
                      </a:lnTo>
                      <a:lnTo>
                        <a:pt x="46" y="45"/>
                      </a:lnTo>
                      <a:lnTo>
                        <a:pt x="56" y="42"/>
                      </a:lnTo>
                      <a:lnTo>
                        <a:pt x="62" y="39"/>
                      </a:lnTo>
                      <a:lnTo>
                        <a:pt x="63" y="36"/>
                      </a:lnTo>
                      <a:lnTo>
                        <a:pt x="61" y="31"/>
                      </a:lnTo>
                      <a:lnTo>
                        <a:pt x="58" y="21"/>
                      </a:lnTo>
                      <a:lnTo>
                        <a:pt x="55" y="4"/>
                      </a:lnTo>
                      <a:lnTo>
                        <a:pt x="46" y="6"/>
                      </a:lnTo>
                      <a:lnTo>
                        <a:pt x="38" y="6"/>
                      </a:lnTo>
                      <a:lnTo>
                        <a:pt x="32" y="2"/>
                      </a:lnTo>
                      <a:lnTo>
                        <a:pt x="27" y="0"/>
                      </a:lnTo>
                      <a:lnTo>
                        <a:pt x="25" y="6"/>
                      </a:lnTo>
                      <a:lnTo>
                        <a:pt x="20" y="20"/>
                      </a:lnTo>
                      <a:lnTo>
                        <a:pt x="12" y="24"/>
                      </a:lnTo>
                      <a:lnTo>
                        <a:pt x="4" y="23"/>
                      </a:lnTo>
                      <a:lnTo>
                        <a:pt x="0" y="26"/>
                      </a:lnTo>
                      <a:lnTo>
                        <a:pt x="2" y="32"/>
                      </a:lnTo>
                      <a:lnTo>
                        <a:pt x="9" y="35"/>
                      </a:lnTo>
                      <a:lnTo>
                        <a:pt x="16" y="36"/>
                      </a:lnTo>
                      <a:lnTo>
                        <a:pt x="19" y="36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34" name="Freeform 167"/>
                <p:cNvSpPr>
                  <a:spLocks/>
                </p:cNvSpPr>
                <p:nvPr/>
              </p:nvSpPr>
              <p:spPr bwMode="auto">
                <a:xfrm>
                  <a:off x="2059" y="1423"/>
                  <a:ext cx="170" cy="104"/>
                </a:xfrm>
                <a:custGeom>
                  <a:avLst/>
                  <a:gdLst>
                    <a:gd name="T0" fmla="*/ 149 w 170"/>
                    <a:gd name="T1" fmla="*/ 56 h 104"/>
                    <a:gd name="T2" fmla="*/ 166 w 170"/>
                    <a:gd name="T3" fmla="*/ 79 h 104"/>
                    <a:gd name="T4" fmla="*/ 168 w 170"/>
                    <a:gd name="T5" fmla="*/ 82 h 104"/>
                    <a:gd name="T6" fmla="*/ 148 w 170"/>
                    <a:gd name="T7" fmla="*/ 77 h 104"/>
                    <a:gd name="T8" fmla="*/ 151 w 170"/>
                    <a:gd name="T9" fmla="*/ 84 h 104"/>
                    <a:gd name="T10" fmla="*/ 151 w 170"/>
                    <a:gd name="T11" fmla="*/ 99 h 104"/>
                    <a:gd name="T12" fmla="*/ 128 w 170"/>
                    <a:gd name="T13" fmla="*/ 101 h 104"/>
                    <a:gd name="T14" fmla="*/ 113 w 170"/>
                    <a:gd name="T15" fmla="*/ 91 h 104"/>
                    <a:gd name="T16" fmla="*/ 100 w 170"/>
                    <a:gd name="T17" fmla="*/ 98 h 104"/>
                    <a:gd name="T18" fmla="*/ 62 w 170"/>
                    <a:gd name="T19" fmla="*/ 103 h 104"/>
                    <a:gd name="T20" fmla="*/ 21 w 170"/>
                    <a:gd name="T21" fmla="*/ 93 h 104"/>
                    <a:gd name="T22" fmla="*/ 13 w 170"/>
                    <a:gd name="T23" fmla="*/ 84 h 104"/>
                    <a:gd name="T24" fmla="*/ 36 w 170"/>
                    <a:gd name="T25" fmla="*/ 74 h 104"/>
                    <a:gd name="T26" fmla="*/ 38 w 170"/>
                    <a:gd name="T27" fmla="*/ 66 h 104"/>
                    <a:gd name="T28" fmla="*/ 5 w 170"/>
                    <a:gd name="T29" fmla="*/ 66 h 104"/>
                    <a:gd name="T30" fmla="*/ 4 w 170"/>
                    <a:gd name="T31" fmla="*/ 60 h 104"/>
                    <a:gd name="T32" fmla="*/ 21 w 170"/>
                    <a:gd name="T33" fmla="*/ 50 h 104"/>
                    <a:gd name="T34" fmla="*/ 14 w 170"/>
                    <a:gd name="T35" fmla="*/ 47 h 104"/>
                    <a:gd name="T36" fmla="*/ 0 w 170"/>
                    <a:gd name="T37" fmla="*/ 41 h 104"/>
                    <a:gd name="T38" fmla="*/ 23 w 170"/>
                    <a:gd name="T39" fmla="*/ 13 h 104"/>
                    <a:gd name="T40" fmla="*/ 46 w 170"/>
                    <a:gd name="T41" fmla="*/ 9 h 104"/>
                    <a:gd name="T42" fmla="*/ 41 w 170"/>
                    <a:gd name="T43" fmla="*/ 18 h 104"/>
                    <a:gd name="T44" fmla="*/ 54 w 170"/>
                    <a:gd name="T45" fmla="*/ 20 h 104"/>
                    <a:gd name="T46" fmla="*/ 73 w 170"/>
                    <a:gd name="T47" fmla="*/ 17 h 104"/>
                    <a:gd name="T48" fmla="*/ 75 w 170"/>
                    <a:gd name="T49" fmla="*/ 28 h 104"/>
                    <a:gd name="T50" fmla="*/ 87 w 170"/>
                    <a:gd name="T51" fmla="*/ 27 h 104"/>
                    <a:gd name="T52" fmla="*/ 104 w 170"/>
                    <a:gd name="T53" fmla="*/ 27 h 104"/>
                    <a:gd name="T54" fmla="*/ 109 w 170"/>
                    <a:gd name="T55" fmla="*/ 39 h 104"/>
                    <a:gd name="T56" fmla="*/ 113 w 170"/>
                    <a:gd name="T57" fmla="*/ 23 h 104"/>
                    <a:gd name="T58" fmla="*/ 132 w 170"/>
                    <a:gd name="T59" fmla="*/ 5 h 104"/>
                    <a:gd name="T60" fmla="*/ 154 w 170"/>
                    <a:gd name="T61" fmla="*/ 0 h 104"/>
                    <a:gd name="T62" fmla="*/ 147 w 170"/>
                    <a:gd name="T63" fmla="*/ 18 h 10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170"/>
                    <a:gd name="T97" fmla="*/ 0 h 104"/>
                    <a:gd name="T98" fmla="*/ 170 w 170"/>
                    <a:gd name="T99" fmla="*/ 104 h 104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170" h="104">
                      <a:moveTo>
                        <a:pt x="143" y="26"/>
                      </a:moveTo>
                      <a:lnTo>
                        <a:pt x="149" y="56"/>
                      </a:lnTo>
                      <a:lnTo>
                        <a:pt x="162" y="74"/>
                      </a:lnTo>
                      <a:lnTo>
                        <a:pt x="166" y="79"/>
                      </a:lnTo>
                      <a:lnTo>
                        <a:pt x="169" y="81"/>
                      </a:lnTo>
                      <a:lnTo>
                        <a:pt x="168" y="82"/>
                      </a:lnTo>
                      <a:lnTo>
                        <a:pt x="161" y="80"/>
                      </a:lnTo>
                      <a:lnTo>
                        <a:pt x="148" y="77"/>
                      </a:lnTo>
                      <a:lnTo>
                        <a:pt x="147" y="78"/>
                      </a:lnTo>
                      <a:lnTo>
                        <a:pt x="151" y="84"/>
                      </a:lnTo>
                      <a:lnTo>
                        <a:pt x="155" y="91"/>
                      </a:lnTo>
                      <a:lnTo>
                        <a:pt x="151" y="99"/>
                      </a:lnTo>
                      <a:lnTo>
                        <a:pt x="140" y="102"/>
                      </a:lnTo>
                      <a:lnTo>
                        <a:pt x="128" y="101"/>
                      </a:lnTo>
                      <a:lnTo>
                        <a:pt x="119" y="95"/>
                      </a:lnTo>
                      <a:lnTo>
                        <a:pt x="113" y="91"/>
                      </a:lnTo>
                      <a:lnTo>
                        <a:pt x="108" y="93"/>
                      </a:lnTo>
                      <a:lnTo>
                        <a:pt x="100" y="98"/>
                      </a:lnTo>
                      <a:lnTo>
                        <a:pt x="86" y="103"/>
                      </a:lnTo>
                      <a:lnTo>
                        <a:pt x="62" y="103"/>
                      </a:lnTo>
                      <a:lnTo>
                        <a:pt x="33" y="97"/>
                      </a:lnTo>
                      <a:lnTo>
                        <a:pt x="21" y="93"/>
                      </a:lnTo>
                      <a:lnTo>
                        <a:pt x="14" y="88"/>
                      </a:lnTo>
                      <a:lnTo>
                        <a:pt x="13" y="84"/>
                      </a:lnTo>
                      <a:lnTo>
                        <a:pt x="19" y="80"/>
                      </a:lnTo>
                      <a:lnTo>
                        <a:pt x="36" y="74"/>
                      </a:lnTo>
                      <a:lnTo>
                        <a:pt x="42" y="69"/>
                      </a:lnTo>
                      <a:lnTo>
                        <a:pt x="38" y="66"/>
                      </a:lnTo>
                      <a:lnTo>
                        <a:pt x="21" y="66"/>
                      </a:lnTo>
                      <a:lnTo>
                        <a:pt x="5" y="66"/>
                      </a:lnTo>
                      <a:lnTo>
                        <a:pt x="0" y="64"/>
                      </a:lnTo>
                      <a:lnTo>
                        <a:pt x="4" y="60"/>
                      </a:lnTo>
                      <a:lnTo>
                        <a:pt x="13" y="55"/>
                      </a:lnTo>
                      <a:lnTo>
                        <a:pt x="21" y="50"/>
                      </a:lnTo>
                      <a:lnTo>
                        <a:pt x="20" y="48"/>
                      </a:lnTo>
                      <a:lnTo>
                        <a:pt x="14" y="47"/>
                      </a:lnTo>
                      <a:lnTo>
                        <a:pt x="4" y="47"/>
                      </a:lnTo>
                      <a:lnTo>
                        <a:pt x="0" y="41"/>
                      </a:lnTo>
                      <a:lnTo>
                        <a:pt x="8" y="27"/>
                      </a:lnTo>
                      <a:lnTo>
                        <a:pt x="23" y="13"/>
                      </a:lnTo>
                      <a:lnTo>
                        <a:pt x="38" y="7"/>
                      </a:lnTo>
                      <a:lnTo>
                        <a:pt x="46" y="9"/>
                      </a:lnTo>
                      <a:lnTo>
                        <a:pt x="44" y="13"/>
                      </a:lnTo>
                      <a:lnTo>
                        <a:pt x="41" y="18"/>
                      </a:lnTo>
                      <a:lnTo>
                        <a:pt x="44" y="20"/>
                      </a:lnTo>
                      <a:lnTo>
                        <a:pt x="54" y="20"/>
                      </a:lnTo>
                      <a:lnTo>
                        <a:pt x="65" y="18"/>
                      </a:lnTo>
                      <a:lnTo>
                        <a:pt x="73" y="17"/>
                      </a:lnTo>
                      <a:lnTo>
                        <a:pt x="74" y="22"/>
                      </a:lnTo>
                      <a:lnTo>
                        <a:pt x="75" y="28"/>
                      </a:lnTo>
                      <a:lnTo>
                        <a:pt x="79" y="29"/>
                      </a:lnTo>
                      <a:lnTo>
                        <a:pt x="87" y="27"/>
                      </a:lnTo>
                      <a:lnTo>
                        <a:pt x="96" y="24"/>
                      </a:lnTo>
                      <a:lnTo>
                        <a:pt x="104" y="27"/>
                      </a:lnTo>
                      <a:lnTo>
                        <a:pt x="107" y="38"/>
                      </a:lnTo>
                      <a:lnTo>
                        <a:pt x="109" y="39"/>
                      </a:lnTo>
                      <a:lnTo>
                        <a:pt x="110" y="32"/>
                      </a:lnTo>
                      <a:lnTo>
                        <a:pt x="113" y="23"/>
                      </a:lnTo>
                      <a:lnTo>
                        <a:pt x="120" y="13"/>
                      </a:lnTo>
                      <a:lnTo>
                        <a:pt x="132" y="5"/>
                      </a:lnTo>
                      <a:lnTo>
                        <a:pt x="145" y="1"/>
                      </a:lnTo>
                      <a:lnTo>
                        <a:pt x="154" y="0"/>
                      </a:lnTo>
                      <a:lnTo>
                        <a:pt x="155" y="3"/>
                      </a:lnTo>
                      <a:lnTo>
                        <a:pt x="147" y="18"/>
                      </a:lnTo>
                      <a:lnTo>
                        <a:pt x="143" y="26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35" name="Freeform 168"/>
                <p:cNvSpPr>
                  <a:spLocks/>
                </p:cNvSpPr>
                <p:nvPr/>
              </p:nvSpPr>
              <p:spPr bwMode="auto">
                <a:xfrm>
                  <a:off x="1993" y="1410"/>
                  <a:ext cx="106" cy="77"/>
                </a:xfrm>
                <a:custGeom>
                  <a:avLst/>
                  <a:gdLst>
                    <a:gd name="T0" fmla="*/ 52 w 106"/>
                    <a:gd name="T1" fmla="*/ 53 h 77"/>
                    <a:gd name="T2" fmla="*/ 40 w 106"/>
                    <a:gd name="T3" fmla="*/ 64 h 77"/>
                    <a:gd name="T4" fmla="*/ 27 w 106"/>
                    <a:gd name="T5" fmla="*/ 72 h 77"/>
                    <a:gd name="T6" fmla="*/ 17 w 106"/>
                    <a:gd name="T7" fmla="*/ 76 h 77"/>
                    <a:gd name="T8" fmla="*/ 14 w 106"/>
                    <a:gd name="T9" fmla="*/ 72 h 77"/>
                    <a:gd name="T10" fmla="*/ 11 w 106"/>
                    <a:gd name="T11" fmla="*/ 65 h 77"/>
                    <a:gd name="T12" fmla="*/ 4 w 106"/>
                    <a:gd name="T13" fmla="*/ 58 h 77"/>
                    <a:gd name="T14" fmla="*/ 0 w 106"/>
                    <a:gd name="T15" fmla="*/ 51 h 77"/>
                    <a:gd name="T16" fmla="*/ 6 w 106"/>
                    <a:gd name="T17" fmla="*/ 39 h 77"/>
                    <a:gd name="T18" fmla="*/ 15 w 106"/>
                    <a:gd name="T19" fmla="*/ 26 h 77"/>
                    <a:gd name="T20" fmla="*/ 16 w 106"/>
                    <a:gd name="T21" fmla="*/ 15 h 77"/>
                    <a:gd name="T22" fmla="*/ 17 w 106"/>
                    <a:gd name="T23" fmla="*/ 7 h 77"/>
                    <a:gd name="T24" fmla="*/ 25 w 106"/>
                    <a:gd name="T25" fmla="*/ 3 h 77"/>
                    <a:gd name="T26" fmla="*/ 54 w 106"/>
                    <a:gd name="T27" fmla="*/ 0 h 77"/>
                    <a:gd name="T28" fmla="*/ 74 w 106"/>
                    <a:gd name="T29" fmla="*/ 7 h 77"/>
                    <a:gd name="T30" fmla="*/ 84 w 106"/>
                    <a:gd name="T31" fmla="*/ 9 h 77"/>
                    <a:gd name="T32" fmla="*/ 98 w 106"/>
                    <a:gd name="T33" fmla="*/ 7 h 77"/>
                    <a:gd name="T34" fmla="*/ 103 w 106"/>
                    <a:gd name="T35" fmla="*/ 7 h 77"/>
                    <a:gd name="T36" fmla="*/ 105 w 106"/>
                    <a:gd name="T37" fmla="*/ 9 h 77"/>
                    <a:gd name="T38" fmla="*/ 102 w 106"/>
                    <a:gd name="T39" fmla="*/ 12 h 77"/>
                    <a:gd name="T40" fmla="*/ 94 w 106"/>
                    <a:gd name="T41" fmla="*/ 18 h 77"/>
                    <a:gd name="T42" fmla="*/ 63 w 106"/>
                    <a:gd name="T43" fmla="*/ 43 h 77"/>
                    <a:gd name="T44" fmla="*/ 52 w 106"/>
                    <a:gd name="T45" fmla="*/ 53 h 7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06"/>
                    <a:gd name="T70" fmla="*/ 0 h 77"/>
                    <a:gd name="T71" fmla="*/ 106 w 106"/>
                    <a:gd name="T72" fmla="*/ 77 h 7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06" h="77">
                      <a:moveTo>
                        <a:pt x="52" y="53"/>
                      </a:moveTo>
                      <a:lnTo>
                        <a:pt x="40" y="64"/>
                      </a:lnTo>
                      <a:lnTo>
                        <a:pt x="27" y="72"/>
                      </a:lnTo>
                      <a:lnTo>
                        <a:pt x="17" y="76"/>
                      </a:lnTo>
                      <a:lnTo>
                        <a:pt x="14" y="72"/>
                      </a:lnTo>
                      <a:lnTo>
                        <a:pt x="11" y="65"/>
                      </a:lnTo>
                      <a:lnTo>
                        <a:pt x="4" y="58"/>
                      </a:lnTo>
                      <a:lnTo>
                        <a:pt x="0" y="51"/>
                      </a:lnTo>
                      <a:lnTo>
                        <a:pt x="6" y="39"/>
                      </a:lnTo>
                      <a:lnTo>
                        <a:pt x="15" y="26"/>
                      </a:lnTo>
                      <a:lnTo>
                        <a:pt x="16" y="15"/>
                      </a:lnTo>
                      <a:lnTo>
                        <a:pt x="17" y="7"/>
                      </a:lnTo>
                      <a:lnTo>
                        <a:pt x="25" y="3"/>
                      </a:lnTo>
                      <a:lnTo>
                        <a:pt x="54" y="0"/>
                      </a:lnTo>
                      <a:lnTo>
                        <a:pt x="74" y="7"/>
                      </a:lnTo>
                      <a:lnTo>
                        <a:pt x="84" y="9"/>
                      </a:lnTo>
                      <a:lnTo>
                        <a:pt x="98" y="7"/>
                      </a:lnTo>
                      <a:lnTo>
                        <a:pt x="103" y="7"/>
                      </a:lnTo>
                      <a:lnTo>
                        <a:pt x="105" y="9"/>
                      </a:lnTo>
                      <a:lnTo>
                        <a:pt x="102" y="12"/>
                      </a:lnTo>
                      <a:lnTo>
                        <a:pt x="94" y="18"/>
                      </a:lnTo>
                      <a:lnTo>
                        <a:pt x="63" y="43"/>
                      </a:lnTo>
                      <a:lnTo>
                        <a:pt x="52" y="53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36" name="Freeform 169"/>
                <p:cNvSpPr>
                  <a:spLocks/>
                </p:cNvSpPr>
                <p:nvPr/>
              </p:nvSpPr>
              <p:spPr bwMode="auto">
                <a:xfrm>
                  <a:off x="2100" y="1357"/>
                  <a:ext cx="117" cy="53"/>
                </a:xfrm>
                <a:custGeom>
                  <a:avLst/>
                  <a:gdLst>
                    <a:gd name="T0" fmla="*/ 41 w 117"/>
                    <a:gd name="T1" fmla="*/ 10 h 53"/>
                    <a:gd name="T2" fmla="*/ 54 w 117"/>
                    <a:gd name="T3" fmla="*/ 17 h 53"/>
                    <a:gd name="T4" fmla="*/ 63 w 117"/>
                    <a:gd name="T5" fmla="*/ 22 h 53"/>
                    <a:gd name="T6" fmla="*/ 70 w 117"/>
                    <a:gd name="T7" fmla="*/ 21 h 53"/>
                    <a:gd name="T8" fmla="*/ 74 w 117"/>
                    <a:gd name="T9" fmla="*/ 14 h 53"/>
                    <a:gd name="T10" fmla="*/ 78 w 117"/>
                    <a:gd name="T11" fmla="*/ 5 h 53"/>
                    <a:gd name="T12" fmla="*/ 83 w 117"/>
                    <a:gd name="T13" fmla="*/ 0 h 53"/>
                    <a:gd name="T14" fmla="*/ 89 w 117"/>
                    <a:gd name="T15" fmla="*/ 2 h 53"/>
                    <a:gd name="T16" fmla="*/ 93 w 117"/>
                    <a:gd name="T17" fmla="*/ 10 h 53"/>
                    <a:gd name="T18" fmla="*/ 99 w 117"/>
                    <a:gd name="T19" fmla="*/ 16 h 53"/>
                    <a:gd name="T20" fmla="*/ 109 w 117"/>
                    <a:gd name="T21" fmla="*/ 17 h 53"/>
                    <a:gd name="T22" fmla="*/ 116 w 117"/>
                    <a:gd name="T23" fmla="*/ 17 h 53"/>
                    <a:gd name="T24" fmla="*/ 114 w 117"/>
                    <a:gd name="T25" fmla="*/ 21 h 53"/>
                    <a:gd name="T26" fmla="*/ 94 w 117"/>
                    <a:gd name="T27" fmla="*/ 36 h 53"/>
                    <a:gd name="T28" fmla="*/ 66 w 117"/>
                    <a:gd name="T29" fmla="*/ 40 h 53"/>
                    <a:gd name="T30" fmla="*/ 56 w 117"/>
                    <a:gd name="T31" fmla="*/ 42 h 53"/>
                    <a:gd name="T32" fmla="*/ 53 w 117"/>
                    <a:gd name="T33" fmla="*/ 47 h 53"/>
                    <a:gd name="T34" fmla="*/ 49 w 117"/>
                    <a:gd name="T35" fmla="*/ 51 h 53"/>
                    <a:gd name="T36" fmla="*/ 39 w 117"/>
                    <a:gd name="T37" fmla="*/ 52 h 53"/>
                    <a:gd name="T38" fmla="*/ 31 w 117"/>
                    <a:gd name="T39" fmla="*/ 47 h 53"/>
                    <a:gd name="T40" fmla="*/ 32 w 117"/>
                    <a:gd name="T41" fmla="*/ 40 h 53"/>
                    <a:gd name="T42" fmla="*/ 34 w 117"/>
                    <a:gd name="T43" fmla="*/ 35 h 53"/>
                    <a:gd name="T44" fmla="*/ 30 w 117"/>
                    <a:gd name="T45" fmla="*/ 33 h 53"/>
                    <a:gd name="T46" fmla="*/ 18 w 117"/>
                    <a:gd name="T47" fmla="*/ 34 h 53"/>
                    <a:gd name="T48" fmla="*/ 6 w 117"/>
                    <a:gd name="T49" fmla="*/ 32 h 53"/>
                    <a:gd name="T50" fmla="*/ 0 w 117"/>
                    <a:gd name="T51" fmla="*/ 28 h 53"/>
                    <a:gd name="T52" fmla="*/ 9 w 117"/>
                    <a:gd name="T53" fmla="*/ 17 h 53"/>
                    <a:gd name="T54" fmla="*/ 23 w 117"/>
                    <a:gd name="T55" fmla="*/ 9 h 53"/>
                    <a:gd name="T56" fmla="*/ 33 w 117"/>
                    <a:gd name="T57" fmla="*/ 7 h 53"/>
                    <a:gd name="T58" fmla="*/ 39 w 117"/>
                    <a:gd name="T59" fmla="*/ 8 h 53"/>
                    <a:gd name="T60" fmla="*/ 41 w 117"/>
                    <a:gd name="T61" fmla="*/ 10 h 53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117"/>
                    <a:gd name="T94" fmla="*/ 0 h 53"/>
                    <a:gd name="T95" fmla="*/ 117 w 117"/>
                    <a:gd name="T96" fmla="*/ 53 h 53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117" h="53">
                      <a:moveTo>
                        <a:pt x="41" y="10"/>
                      </a:moveTo>
                      <a:lnTo>
                        <a:pt x="54" y="17"/>
                      </a:lnTo>
                      <a:lnTo>
                        <a:pt x="63" y="22"/>
                      </a:lnTo>
                      <a:lnTo>
                        <a:pt x="70" y="21"/>
                      </a:lnTo>
                      <a:lnTo>
                        <a:pt x="74" y="14"/>
                      </a:lnTo>
                      <a:lnTo>
                        <a:pt x="78" y="5"/>
                      </a:lnTo>
                      <a:lnTo>
                        <a:pt x="83" y="0"/>
                      </a:lnTo>
                      <a:lnTo>
                        <a:pt x="89" y="2"/>
                      </a:lnTo>
                      <a:lnTo>
                        <a:pt x="93" y="10"/>
                      </a:lnTo>
                      <a:lnTo>
                        <a:pt x="99" y="16"/>
                      </a:lnTo>
                      <a:lnTo>
                        <a:pt x="109" y="17"/>
                      </a:lnTo>
                      <a:lnTo>
                        <a:pt x="116" y="17"/>
                      </a:lnTo>
                      <a:lnTo>
                        <a:pt x="114" y="21"/>
                      </a:lnTo>
                      <a:lnTo>
                        <a:pt x="94" y="36"/>
                      </a:lnTo>
                      <a:lnTo>
                        <a:pt x="66" y="40"/>
                      </a:lnTo>
                      <a:lnTo>
                        <a:pt x="56" y="42"/>
                      </a:lnTo>
                      <a:lnTo>
                        <a:pt x="53" y="47"/>
                      </a:lnTo>
                      <a:lnTo>
                        <a:pt x="49" y="51"/>
                      </a:lnTo>
                      <a:lnTo>
                        <a:pt x="39" y="52"/>
                      </a:lnTo>
                      <a:lnTo>
                        <a:pt x="31" y="47"/>
                      </a:lnTo>
                      <a:lnTo>
                        <a:pt x="32" y="40"/>
                      </a:lnTo>
                      <a:lnTo>
                        <a:pt x="34" y="35"/>
                      </a:lnTo>
                      <a:lnTo>
                        <a:pt x="30" y="33"/>
                      </a:lnTo>
                      <a:lnTo>
                        <a:pt x="18" y="34"/>
                      </a:lnTo>
                      <a:lnTo>
                        <a:pt x="6" y="32"/>
                      </a:lnTo>
                      <a:lnTo>
                        <a:pt x="0" y="28"/>
                      </a:lnTo>
                      <a:lnTo>
                        <a:pt x="9" y="17"/>
                      </a:lnTo>
                      <a:lnTo>
                        <a:pt x="23" y="9"/>
                      </a:lnTo>
                      <a:lnTo>
                        <a:pt x="33" y="7"/>
                      </a:lnTo>
                      <a:lnTo>
                        <a:pt x="39" y="8"/>
                      </a:lnTo>
                      <a:lnTo>
                        <a:pt x="41" y="10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37" name="Freeform 170"/>
                <p:cNvSpPr>
                  <a:spLocks/>
                </p:cNvSpPr>
                <p:nvPr/>
              </p:nvSpPr>
              <p:spPr bwMode="auto">
                <a:xfrm>
                  <a:off x="2049" y="1344"/>
                  <a:ext cx="68" cy="31"/>
                </a:xfrm>
                <a:custGeom>
                  <a:avLst/>
                  <a:gdLst>
                    <a:gd name="T0" fmla="*/ 35 w 68"/>
                    <a:gd name="T1" fmla="*/ 21 h 31"/>
                    <a:gd name="T2" fmla="*/ 21 w 68"/>
                    <a:gd name="T3" fmla="*/ 27 h 31"/>
                    <a:gd name="T4" fmla="*/ 7 w 68"/>
                    <a:gd name="T5" fmla="*/ 30 h 31"/>
                    <a:gd name="T6" fmla="*/ 2 w 68"/>
                    <a:gd name="T7" fmla="*/ 29 h 31"/>
                    <a:gd name="T8" fmla="*/ 0 w 68"/>
                    <a:gd name="T9" fmla="*/ 27 h 31"/>
                    <a:gd name="T10" fmla="*/ 3 w 68"/>
                    <a:gd name="T11" fmla="*/ 23 h 31"/>
                    <a:gd name="T12" fmla="*/ 10 w 68"/>
                    <a:gd name="T13" fmla="*/ 17 h 31"/>
                    <a:gd name="T14" fmla="*/ 31 w 68"/>
                    <a:gd name="T15" fmla="*/ 6 h 31"/>
                    <a:gd name="T16" fmla="*/ 52 w 68"/>
                    <a:gd name="T17" fmla="*/ 0 h 31"/>
                    <a:gd name="T18" fmla="*/ 65 w 68"/>
                    <a:gd name="T19" fmla="*/ 0 h 31"/>
                    <a:gd name="T20" fmla="*/ 67 w 68"/>
                    <a:gd name="T21" fmla="*/ 6 h 31"/>
                    <a:gd name="T22" fmla="*/ 59 w 68"/>
                    <a:gd name="T23" fmla="*/ 13 h 31"/>
                    <a:gd name="T24" fmla="*/ 48 w 68"/>
                    <a:gd name="T25" fmla="*/ 18 h 31"/>
                    <a:gd name="T26" fmla="*/ 39 w 68"/>
                    <a:gd name="T27" fmla="*/ 20 h 31"/>
                    <a:gd name="T28" fmla="*/ 35 w 68"/>
                    <a:gd name="T29" fmla="*/ 21 h 3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8"/>
                    <a:gd name="T46" fmla="*/ 0 h 31"/>
                    <a:gd name="T47" fmla="*/ 68 w 68"/>
                    <a:gd name="T48" fmla="*/ 31 h 3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8" h="31">
                      <a:moveTo>
                        <a:pt x="35" y="21"/>
                      </a:moveTo>
                      <a:lnTo>
                        <a:pt x="21" y="27"/>
                      </a:lnTo>
                      <a:lnTo>
                        <a:pt x="7" y="30"/>
                      </a:lnTo>
                      <a:lnTo>
                        <a:pt x="2" y="29"/>
                      </a:lnTo>
                      <a:lnTo>
                        <a:pt x="0" y="27"/>
                      </a:lnTo>
                      <a:lnTo>
                        <a:pt x="3" y="23"/>
                      </a:lnTo>
                      <a:lnTo>
                        <a:pt x="10" y="17"/>
                      </a:lnTo>
                      <a:lnTo>
                        <a:pt x="31" y="6"/>
                      </a:lnTo>
                      <a:lnTo>
                        <a:pt x="52" y="0"/>
                      </a:lnTo>
                      <a:lnTo>
                        <a:pt x="65" y="0"/>
                      </a:lnTo>
                      <a:lnTo>
                        <a:pt x="67" y="6"/>
                      </a:lnTo>
                      <a:lnTo>
                        <a:pt x="59" y="13"/>
                      </a:lnTo>
                      <a:lnTo>
                        <a:pt x="48" y="18"/>
                      </a:lnTo>
                      <a:lnTo>
                        <a:pt x="39" y="20"/>
                      </a:lnTo>
                      <a:lnTo>
                        <a:pt x="35" y="21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38" name="Freeform 171"/>
                <p:cNvSpPr>
                  <a:spLocks/>
                </p:cNvSpPr>
                <p:nvPr/>
              </p:nvSpPr>
              <p:spPr bwMode="auto">
                <a:xfrm>
                  <a:off x="2156" y="1330"/>
                  <a:ext cx="19" cy="10"/>
                </a:xfrm>
                <a:custGeom>
                  <a:avLst/>
                  <a:gdLst>
                    <a:gd name="T0" fmla="*/ 0 w 19"/>
                    <a:gd name="T1" fmla="*/ 8 h 10"/>
                    <a:gd name="T2" fmla="*/ 15 w 19"/>
                    <a:gd name="T3" fmla="*/ 0 h 10"/>
                    <a:gd name="T4" fmla="*/ 18 w 19"/>
                    <a:gd name="T5" fmla="*/ 4 h 10"/>
                    <a:gd name="T6" fmla="*/ 8 w 19"/>
                    <a:gd name="T7" fmla="*/ 9 h 10"/>
                    <a:gd name="T8" fmla="*/ 0 w 19"/>
                    <a:gd name="T9" fmla="*/ 8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"/>
                    <a:gd name="T16" fmla="*/ 0 h 10"/>
                    <a:gd name="T17" fmla="*/ 19 w 19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" h="10">
                      <a:moveTo>
                        <a:pt x="0" y="8"/>
                      </a:moveTo>
                      <a:lnTo>
                        <a:pt x="15" y="0"/>
                      </a:lnTo>
                      <a:lnTo>
                        <a:pt x="18" y="4"/>
                      </a:lnTo>
                      <a:lnTo>
                        <a:pt x="8" y="9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39" name="Freeform 172"/>
                <p:cNvSpPr>
                  <a:spLocks/>
                </p:cNvSpPr>
                <p:nvPr/>
              </p:nvSpPr>
              <p:spPr bwMode="auto">
                <a:xfrm>
                  <a:off x="2174" y="1311"/>
                  <a:ext cx="21" cy="11"/>
                </a:xfrm>
                <a:custGeom>
                  <a:avLst/>
                  <a:gdLst>
                    <a:gd name="T0" fmla="*/ 0 w 21"/>
                    <a:gd name="T1" fmla="*/ 0 h 11"/>
                    <a:gd name="T2" fmla="*/ 11 w 21"/>
                    <a:gd name="T3" fmla="*/ 1 h 11"/>
                    <a:gd name="T4" fmla="*/ 19 w 21"/>
                    <a:gd name="T5" fmla="*/ 4 h 11"/>
                    <a:gd name="T6" fmla="*/ 20 w 21"/>
                    <a:gd name="T7" fmla="*/ 8 h 11"/>
                    <a:gd name="T8" fmla="*/ 13 w 21"/>
                    <a:gd name="T9" fmla="*/ 10 h 11"/>
                    <a:gd name="T10" fmla="*/ 5 w 21"/>
                    <a:gd name="T11" fmla="*/ 9 h 11"/>
                    <a:gd name="T12" fmla="*/ 1 w 21"/>
                    <a:gd name="T13" fmla="*/ 6 h 11"/>
                    <a:gd name="T14" fmla="*/ 0 w 21"/>
                    <a:gd name="T15" fmla="*/ 2 h 11"/>
                    <a:gd name="T16" fmla="*/ 0 w 21"/>
                    <a:gd name="T17" fmla="*/ 0 h 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1"/>
                    <a:gd name="T29" fmla="*/ 21 w 21"/>
                    <a:gd name="T30" fmla="*/ 11 h 1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1">
                      <a:moveTo>
                        <a:pt x="0" y="0"/>
                      </a:moveTo>
                      <a:lnTo>
                        <a:pt x="11" y="1"/>
                      </a:lnTo>
                      <a:lnTo>
                        <a:pt x="19" y="4"/>
                      </a:lnTo>
                      <a:lnTo>
                        <a:pt x="20" y="8"/>
                      </a:lnTo>
                      <a:lnTo>
                        <a:pt x="13" y="10"/>
                      </a:lnTo>
                      <a:lnTo>
                        <a:pt x="5" y="9"/>
                      </a:lnTo>
                      <a:lnTo>
                        <a:pt x="1" y="6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0" name="Freeform 173"/>
                <p:cNvSpPr>
                  <a:spLocks/>
                </p:cNvSpPr>
                <p:nvPr/>
              </p:nvSpPr>
              <p:spPr bwMode="auto">
                <a:xfrm>
                  <a:off x="2246" y="1292"/>
                  <a:ext cx="49" cy="39"/>
                </a:xfrm>
                <a:custGeom>
                  <a:avLst/>
                  <a:gdLst>
                    <a:gd name="T0" fmla="*/ 4 w 49"/>
                    <a:gd name="T1" fmla="*/ 23 h 39"/>
                    <a:gd name="T2" fmla="*/ 1 w 49"/>
                    <a:gd name="T3" fmla="*/ 14 h 39"/>
                    <a:gd name="T4" fmla="*/ 0 w 49"/>
                    <a:gd name="T5" fmla="*/ 5 h 39"/>
                    <a:gd name="T6" fmla="*/ 4 w 49"/>
                    <a:gd name="T7" fmla="*/ 0 h 39"/>
                    <a:gd name="T8" fmla="*/ 16 w 49"/>
                    <a:gd name="T9" fmla="*/ 4 h 39"/>
                    <a:gd name="T10" fmla="*/ 32 w 49"/>
                    <a:gd name="T11" fmla="*/ 16 h 39"/>
                    <a:gd name="T12" fmla="*/ 45 w 49"/>
                    <a:gd name="T13" fmla="*/ 29 h 39"/>
                    <a:gd name="T14" fmla="*/ 48 w 49"/>
                    <a:gd name="T15" fmla="*/ 38 h 39"/>
                    <a:gd name="T16" fmla="*/ 37 w 49"/>
                    <a:gd name="T17" fmla="*/ 36 h 39"/>
                    <a:gd name="T18" fmla="*/ 21 w 49"/>
                    <a:gd name="T19" fmla="*/ 30 h 39"/>
                    <a:gd name="T20" fmla="*/ 11 w 49"/>
                    <a:gd name="T21" fmla="*/ 25 h 39"/>
                    <a:gd name="T22" fmla="*/ 6 w 49"/>
                    <a:gd name="T23" fmla="*/ 23 h 39"/>
                    <a:gd name="T24" fmla="*/ 4 w 49"/>
                    <a:gd name="T25" fmla="*/ 23 h 3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9"/>
                    <a:gd name="T40" fmla="*/ 0 h 39"/>
                    <a:gd name="T41" fmla="*/ 49 w 49"/>
                    <a:gd name="T42" fmla="*/ 39 h 3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9" h="39">
                      <a:moveTo>
                        <a:pt x="4" y="23"/>
                      </a:moveTo>
                      <a:lnTo>
                        <a:pt x="1" y="14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16" y="4"/>
                      </a:lnTo>
                      <a:lnTo>
                        <a:pt x="32" y="16"/>
                      </a:lnTo>
                      <a:lnTo>
                        <a:pt x="45" y="29"/>
                      </a:lnTo>
                      <a:lnTo>
                        <a:pt x="48" y="38"/>
                      </a:lnTo>
                      <a:lnTo>
                        <a:pt x="37" y="36"/>
                      </a:lnTo>
                      <a:lnTo>
                        <a:pt x="21" y="30"/>
                      </a:lnTo>
                      <a:lnTo>
                        <a:pt x="11" y="25"/>
                      </a:lnTo>
                      <a:lnTo>
                        <a:pt x="6" y="23"/>
                      </a:lnTo>
                      <a:lnTo>
                        <a:pt x="4" y="23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1" name="Freeform 174"/>
                <p:cNvSpPr>
                  <a:spLocks/>
                </p:cNvSpPr>
                <p:nvPr/>
              </p:nvSpPr>
              <p:spPr bwMode="auto">
                <a:xfrm>
                  <a:off x="2256" y="1357"/>
                  <a:ext cx="35" cy="35"/>
                </a:xfrm>
                <a:custGeom>
                  <a:avLst/>
                  <a:gdLst>
                    <a:gd name="T0" fmla="*/ 29 w 35"/>
                    <a:gd name="T1" fmla="*/ 0 h 35"/>
                    <a:gd name="T2" fmla="*/ 17 w 35"/>
                    <a:gd name="T3" fmla="*/ 6 h 35"/>
                    <a:gd name="T4" fmla="*/ 6 w 35"/>
                    <a:gd name="T5" fmla="*/ 11 h 35"/>
                    <a:gd name="T6" fmla="*/ 0 w 35"/>
                    <a:gd name="T7" fmla="*/ 17 h 35"/>
                    <a:gd name="T8" fmla="*/ 4 w 35"/>
                    <a:gd name="T9" fmla="*/ 23 h 35"/>
                    <a:gd name="T10" fmla="*/ 12 w 35"/>
                    <a:gd name="T11" fmla="*/ 30 h 35"/>
                    <a:gd name="T12" fmla="*/ 17 w 35"/>
                    <a:gd name="T13" fmla="*/ 34 h 35"/>
                    <a:gd name="T14" fmla="*/ 22 w 35"/>
                    <a:gd name="T15" fmla="*/ 33 h 35"/>
                    <a:gd name="T16" fmla="*/ 29 w 35"/>
                    <a:gd name="T17" fmla="*/ 25 h 35"/>
                    <a:gd name="T18" fmla="*/ 34 w 35"/>
                    <a:gd name="T19" fmla="*/ 15 h 35"/>
                    <a:gd name="T20" fmla="*/ 33 w 35"/>
                    <a:gd name="T21" fmla="*/ 7 h 35"/>
                    <a:gd name="T22" fmla="*/ 31 w 35"/>
                    <a:gd name="T23" fmla="*/ 2 h 35"/>
                    <a:gd name="T24" fmla="*/ 29 w 35"/>
                    <a:gd name="T25" fmla="*/ 0 h 3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35"/>
                    <a:gd name="T40" fmla="*/ 0 h 35"/>
                    <a:gd name="T41" fmla="*/ 35 w 35"/>
                    <a:gd name="T42" fmla="*/ 35 h 3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35" h="35">
                      <a:moveTo>
                        <a:pt x="29" y="0"/>
                      </a:moveTo>
                      <a:lnTo>
                        <a:pt x="17" y="6"/>
                      </a:lnTo>
                      <a:lnTo>
                        <a:pt x="6" y="11"/>
                      </a:lnTo>
                      <a:lnTo>
                        <a:pt x="0" y="17"/>
                      </a:lnTo>
                      <a:lnTo>
                        <a:pt x="4" y="23"/>
                      </a:lnTo>
                      <a:lnTo>
                        <a:pt x="12" y="30"/>
                      </a:lnTo>
                      <a:lnTo>
                        <a:pt x="17" y="34"/>
                      </a:lnTo>
                      <a:lnTo>
                        <a:pt x="22" y="33"/>
                      </a:lnTo>
                      <a:lnTo>
                        <a:pt x="29" y="25"/>
                      </a:lnTo>
                      <a:lnTo>
                        <a:pt x="34" y="15"/>
                      </a:lnTo>
                      <a:lnTo>
                        <a:pt x="33" y="7"/>
                      </a:lnTo>
                      <a:lnTo>
                        <a:pt x="31" y="2"/>
                      </a:lnTo>
                      <a:lnTo>
                        <a:pt x="29" y="0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2" name="Freeform 175"/>
                <p:cNvSpPr>
                  <a:spLocks/>
                </p:cNvSpPr>
                <p:nvPr/>
              </p:nvSpPr>
              <p:spPr bwMode="auto">
                <a:xfrm>
                  <a:off x="2321" y="1348"/>
                  <a:ext cx="153" cy="58"/>
                </a:xfrm>
                <a:custGeom>
                  <a:avLst/>
                  <a:gdLst>
                    <a:gd name="T0" fmla="*/ 16 w 153"/>
                    <a:gd name="T1" fmla="*/ 0 h 58"/>
                    <a:gd name="T2" fmla="*/ 26 w 153"/>
                    <a:gd name="T3" fmla="*/ 6 h 58"/>
                    <a:gd name="T4" fmla="*/ 36 w 153"/>
                    <a:gd name="T5" fmla="*/ 7 h 58"/>
                    <a:gd name="T6" fmla="*/ 45 w 153"/>
                    <a:gd name="T7" fmla="*/ 9 h 58"/>
                    <a:gd name="T8" fmla="*/ 52 w 153"/>
                    <a:gd name="T9" fmla="*/ 11 h 58"/>
                    <a:gd name="T10" fmla="*/ 55 w 153"/>
                    <a:gd name="T11" fmla="*/ 18 h 58"/>
                    <a:gd name="T12" fmla="*/ 58 w 153"/>
                    <a:gd name="T13" fmla="*/ 26 h 58"/>
                    <a:gd name="T14" fmla="*/ 68 w 153"/>
                    <a:gd name="T15" fmla="*/ 31 h 58"/>
                    <a:gd name="T16" fmla="*/ 90 w 153"/>
                    <a:gd name="T17" fmla="*/ 30 h 58"/>
                    <a:gd name="T18" fmla="*/ 120 w 153"/>
                    <a:gd name="T19" fmla="*/ 27 h 58"/>
                    <a:gd name="T20" fmla="*/ 142 w 153"/>
                    <a:gd name="T21" fmla="*/ 28 h 58"/>
                    <a:gd name="T22" fmla="*/ 152 w 153"/>
                    <a:gd name="T23" fmla="*/ 35 h 58"/>
                    <a:gd name="T24" fmla="*/ 146 w 153"/>
                    <a:gd name="T25" fmla="*/ 48 h 58"/>
                    <a:gd name="T26" fmla="*/ 132 w 153"/>
                    <a:gd name="T27" fmla="*/ 57 h 58"/>
                    <a:gd name="T28" fmla="*/ 117 w 153"/>
                    <a:gd name="T29" fmla="*/ 56 h 58"/>
                    <a:gd name="T30" fmla="*/ 99 w 153"/>
                    <a:gd name="T31" fmla="*/ 54 h 58"/>
                    <a:gd name="T32" fmla="*/ 73 w 153"/>
                    <a:gd name="T33" fmla="*/ 55 h 58"/>
                    <a:gd name="T34" fmla="*/ 48 w 153"/>
                    <a:gd name="T35" fmla="*/ 57 h 58"/>
                    <a:gd name="T36" fmla="*/ 35 w 153"/>
                    <a:gd name="T37" fmla="*/ 53 h 58"/>
                    <a:gd name="T38" fmla="*/ 30 w 153"/>
                    <a:gd name="T39" fmla="*/ 45 h 58"/>
                    <a:gd name="T40" fmla="*/ 29 w 153"/>
                    <a:gd name="T41" fmla="*/ 36 h 58"/>
                    <a:gd name="T42" fmla="*/ 29 w 153"/>
                    <a:gd name="T43" fmla="*/ 29 h 58"/>
                    <a:gd name="T44" fmla="*/ 27 w 153"/>
                    <a:gd name="T45" fmla="*/ 24 h 58"/>
                    <a:gd name="T46" fmla="*/ 20 w 153"/>
                    <a:gd name="T47" fmla="*/ 20 h 58"/>
                    <a:gd name="T48" fmla="*/ 8 w 153"/>
                    <a:gd name="T49" fmla="*/ 15 h 58"/>
                    <a:gd name="T50" fmla="*/ 0 w 153"/>
                    <a:gd name="T51" fmla="*/ 9 h 58"/>
                    <a:gd name="T52" fmla="*/ 4 w 153"/>
                    <a:gd name="T53" fmla="*/ 4 h 58"/>
                    <a:gd name="T54" fmla="*/ 12 w 153"/>
                    <a:gd name="T55" fmla="*/ 1 h 58"/>
                    <a:gd name="T56" fmla="*/ 16 w 153"/>
                    <a:gd name="T57" fmla="*/ 0 h 58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53"/>
                    <a:gd name="T88" fmla="*/ 0 h 58"/>
                    <a:gd name="T89" fmla="*/ 153 w 153"/>
                    <a:gd name="T90" fmla="*/ 58 h 58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53" h="58">
                      <a:moveTo>
                        <a:pt x="16" y="0"/>
                      </a:moveTo>
                      <a:lnTo>
                        <a:pt x="26" y="6"/>
                      </a:lnTo>
                      <a:lnTo>
                        <a:pt x="36" y="7"/>
                      </a:lnTo>
                      <a:lnTo>
                        <a:pt x="45" y="9"/>
                      </a:lnTo>
                      <a:lnTo>
                        <a:pt x="52" y="11"/>
                      </a:lnTo>
                      <a:lnTo>
                        <a:pt x="55" y="18"/>
                      </a:lnTo>
                      <a:lnTo>
                        <a:pt x="58" y="26"/>
                      </a:lnTo>
                      <a:lnTo>
                        <a:pt x="68" y="31"/>
                      </a:lnTo>
                      <a:lnTo>
                        <a:pt x="90" y="30"/>
                      </a:lnTo>
                      <a:lnTo>
                        <a:pt x="120" y="27"/>
                      </a:lnTo>
                      <a:lnTo>
                        <a:pt x="142" y="28"/>
                      </a:lnTo>
                      <a:lnTo>
                        <a:pt x="152" y="35"/>
                      </a:lnTo>
                      <a:lnTo>
                        <a:pt x="146" y="48"/>
                      </a:lnTo>
                      <a:lnTo>
                        <a:pt x="132" y="57"/>
                      </a:lnTo>
                      <a:lnTo>
                        <a:pt x="117" y="56"/>
                      </a:lnTo>
                      <a:lnTo>
                        <a:pt x="99" y="54"/>
                      </a:lnTo>
                      <a:lnTo>
                        <a:pt x="73" y="55"/>
                      </a:lnTo>
                      <a:lnTo>
                        <a:pt x="48" y="57"/>
                      </a:lnTo>
                      <a:lnTo>
                        <a:pt x="35" y="53"/>
                      </a:lnTo>
                      <a:lnTo>
                        <a:pt x="30" y="45"/>
                      </a:lnTo>
                      <a:lnTo>
                        <a:pt x="29" y="36"/>
                      </a:lnTo>
                      <a:lnTo>
                        <a:pt x="29" y="29"/>
                      </a:lnTo>
                      <a:lnTo>
                        <a:pt x="27" y="24"/>
                      </a:lnTo>
                      <a:lnTo>
                        <a:pt x="20" y="20"/>
                      </a:lnTo>
                      <a:lnTo>
                        <a:pt x="8" y="15"/>
                      </a:lnTo>
                      <a:lnTo>
                        <a:pt x="0" y="9"/>
                      </a:lnTo>
                      <a:lnTo>
                        <a:pt x="4" y="4"/>
                      </a:lnTo>
                      <a:lnTo>
                        <a:pt x="12" y="1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3" name="Freeform 176"/>
                <p:cNvSpPr>
                  <a:spLocks/>
                </p:cNvSpPr>
                <p:nvPr/>
              </p:nvSpPr>
              <p:spPr bwMode="auto">
                <a:xfrm>
                  <a:off x="2340" y="1246"/>
                  <a:ext cx="94" cy="77"/>
                </a:xfrm>
                <a:custGeom>
                  <a:avLst/>
                  <a:gdLst>
                    <a:gd name="T0" fmla="*/ 73 w 94"/>
                    <a:gd name="T1" fmla="*/ 58 h 77"/>
                    <a:gd name="T2" fmla="*/ 58 w 94"/>
                    <a:gd name="T3" fmla="*/ 69 h 77"/>
                    <a:gd name="T4" fmla="*/ 45 w 94"/>
                    <a:gd name="T5" fmla="*/ 76 h 77"/>
                    <a:gd name="T6" fmla="*/ 35 w 94"/>
                    <a:gd name="T7" fmla="*/ 76 h 77"/>
                    <a:gd name="T8" fmla="*/ 27 w 94"/>
                    <a:gd name="T9" fmla="*/ 69 h 77"/>
                    <a:gd name="T10" fmla="*/ 27 w 94"/>
                    <a:gd name="T11" fmla="*/ 60 h 77"/>
                    <a:gd name="T12" fmla="*/ 31 w 94"/>
                    <a:gd name="T13" fmla="*/ 53 h 77"/>
                    <a:gd name="T14" fmla="*/ 34 w 94"/>
                    <a:gd name="T15" fmla="*/ 48 h 77"/>
                    <a:gd name="T16" fmla="*/ 25 w 94"/>
                    <a:gd name="T17" fmla="*/ 46 h 77"/>
                    <a:gd name="T18" fmla="*/ 12 w 94"/>
                    <a:gd name="T19" fmla="*/ 45 h 77"/>
                    <a:gd name="T20" fmla="*/ 3 w 94"/>
                    <a:gd name="T21" fmla="*/ 42 h 77"/>
                    <a:gd name="T22" fmla="*/ 0 w 94"/>
                    <a:gd name="T23" fmla="*/ 36 h 77"/>
                    <a:gd name="T24" fmla="*/ 4 w 94"/>
                    <a:gd name="T25" fmla="*/ 27 h 77"/>
                    <a:gd name="T26" fmla="*/ 12 w 94"/>
                    <a:gd name="T27" fmla="*/ 15 h 77"/>
                    <a:gd name="T28" fmla="*/ 20 w 94"/>
                    <a:gd name="T29" fmla="*/ 4 h 77"/>
                    <a:gd name="T30" fmla="*/ 32 w 94"/>
                    <a:gd name="T31" fmla="*/ 0 h 77"/>
                    <a:gd name="T32" fmla="*/ 50 w 94"/>
                    <a:gd name="T33" fmla="*/ 6 h 77"/>
                    <a:gd name="T34" fmla="*/ 74 w 94"/>
                    <a:gd name="T35" fmla="*/ 21 h 77"/>
                    <a:gd name="T36" fmla="*/ 88 w 94"/>
                    <a:gd name="T37" fmla="*/ 33 h 77"/>
                    <a:gd name="T38" fmla="*/ 93 w 94"/>
                    <a:gd name="T39" fmla="*/ 42 h 77"/>
                    <a:gd name="T40" fmla="*/ 92 w 94"/>
                    <a:gd name="T41" fmla="*/ 48 h 77"/>
                    <a:gd name="T42" fmla="*/ 81 w 94"/>
                    <a:gd name="T43" fmla="*/ 56 h 77"/>
                    <a:gd name="T44" fmla="*/ 73 w 94"/>
                    <a:gd name="T45" fmla="*/ 58 h 77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4"/>
                    <a:gd name="T70" fmla="*/ 0 h 77"/>
                    <a:gd name="T71" fmla="*/ 94 w 94"/>
                    <a:gd name="T72" fmla="*/ 77 h 77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4" h="77">
                      <a:moveTo>
                        <a:pt x="73" y="58"/>
                      </a:moveTo>
                      <a:lnTo>
                        <a:pt x="58" y="69"/>
                      </a:lnTo>
                      <a:lnTo>
                        <a:pt x="45" y="76"/>
                      </a:lnTo>
                      <a:lnTo>
                        <a:pt x="35" y="76"/>
                      </a:lnTo>
                      <a:lnTo>
                        <a:pt x="27" y="69"/>
                      </a:lnTo>
                      <a:lnTo>
                        <a:pt x="27" y="60"/>
                      </a:lnTo>
                      <a:lnTo>
                        <a:pt x="31" y="53"/>
                      </a:lnTo>
                      <a:lnTo>
                        <a:pt x="34" y="48"/>
                      </a:lnTo>
                      <a:lnTo>
                        <a:pt x="25" y="46"/>
                      </a:lnTo>
                      <a:lnTo>
                        <a:pt x="12" y="45"/>
                      </a:lnTo>
                      <a:lnTo>
                        <a:pt x="3" y="42"/>
                      </a:lnTo>
                      <a:lnTo>
                        <a:pt x="0" y="36"/>
                      </a:lnTo>
                      <a:lnTo>
                        <a:pt x="4" y="27"/>
                      </a:lnTo>
                      <a:lnTo>
                        <a:pt x="12" y="15"/>
                      </a:lnTo>
                      <a:lnTo>
                        <a:pt x="20" y="4"/>
                      </a:lnTo>
                      <a:lnTo>
                        <a:pt x="32" y="0"/>
                      </a:lnTo>
                      <a:lnTo>
                        <a:pt x="50" y="6"/>
                      </a:lnTo>
                      <a:lnTo>
                        <a:pt x="74" y="21"/>
                      </a:lnTo>
                      <a:lnTo>
                        <a:pt x="88" y="33"/>
                      </a:lnTo>
                      <a:lnTo>
                        <a:pt x="93" y="42"/>
                      </a:lnTo>
                      <a:lnTo>
                        <a:pt x="92" y="48"/>
                      </a:lnTo>
                      <a:lnTo>
                        <a:pt x="81" y="56"/>
                      </a:lnTo>
                      <a:lnTo>
                        <a:pt x="73" y="58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4" name="Freeform 177"/>
                <p:cNvSpPr>
                  <a:spLocks/>
                </p:cNvSpPr>
                <p:nvPr/>
              </p:nvSpPr>
              <p:spPr bwMode="auto">
                <a:xfrm>
                  <a:off x="2313" y="1308"/>
                  <a:ext cx="26" cy="18"/>
                </a:xfrm>
                <a:custGeom>
                  <a:avLst/>
                  <a:gdLst>
                    <a:gd name="T0" fmla="*/ 1 w 26"/>
                    <a:gd name="T1" fmla="*/ 0 h 18"/>
                    <a:gd name="T2" fmla="*/ 14 w 26"/>
                    <a:gd name="T3" fmla="*/ 4 h 18"/>
                    <a:gd name="T4" fmla="*/ 24 w 26"/>
                    <a:gd name="T5" fmla="*/ 10 h 18"/>
                    <a:gd name="T6" fmla="*/ 25 w 26"/>
                    <a:gd name="T7" fmla="*/ 15 h 18"/>
                    <a:gd name="T8" fmla="*/ 16 w 26"/>
                    <a:gd name="T9" fmla="*/ 17 h 18"/>
                    <a:gd name="T10" fmla="*/ 5 w 26"/>
                    <a:gd name="T11" fmla="*/ 14 h 18"/>
                    <a:gd name="T12" fmla="*/ 1 w 26"/>
                    <a:gd name="T13" fmla="*/ 8 h 18"/>
                    <a:gd name="T14" fmla="*/ 0 w 26"/>
                    <a:gd name="T15" fmla="*/ 2 h 18"/>
                    <a:gd name="T16" fmla="*/ 1 w 26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18"/>
                    <a:gd name="T29" fmla="*/ 26 w 26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18">
                      <a:moveTo>
                        <a:pt x="1" y="0"/>
                      </a:moveTo>
                      <a:lnTo>
                        <a:pt x="14" y="4"/>
                      </a:lnTo>
                      <a:lnTo>
                        <a:pt x="24" y="10"/>
                      </a:lnTo>
                      <a:lnTo>
                        <a:pt x="25" y="15"/>
                      </a:lnTo>
                      <a:lnTo>
                        <a:pt x="16" y="17"/>
                      </a:lnTo>
                      <a:lnTo>
                        <a:pt x="5" y="14"/>
                      </a:lnTo>
                      <a:lnTo>
                        <a:pt x="1" y="8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5" name="Freeform 178"/>
                <p:cNvSpPr>
                  <a:spLocks/>
                </p:cNvSpPr>
                <p:nvPr/>
              </p:nvSpPr>
              <p:spPr bwMode="auto">
                <a:xfrm>
                  <a:off x="2313" y="1384"/>
                  <a:ext cx="21" cy="14"/>
                </a:xfrm>
                <a:custGeom>
                  <a:avLst/>
                  <a:gdLst>
                    <a:gd name="T0" fmla="*/ 1 w 21"/>
                    <a:gd name="T1" fmla="*/ 0 h 14"/>
                    <a:gd name="T2" fmla="*/ 13 w 21"/>
                    <a:gd name="T3" fmla="*/ 3 h 14"/>
                    <a:gd name="T4" fmla="*/ 20 w 21"/>
                    <a:gd name="T5" fmla="*/ 8 h 14"/>
                    <a:gd name="T6" fmla="*/ 20 w 21"/>
                    <a:gd name="T7" fmla="*/ 12 h 14"/>
                    <a:gd name="T8" fmla="*/ 12 w 21"/>
                    <a:gd name="T9" fmla="*/ 13 h 14"/>
                    <a:gd name="T10" fmla="*/ 3 w 21"/>
                    <a:gd name="T11" fmla="*/ 12 h 14"/>
                    <a:gd name="T12" fmla="*/ 0 w 21"/>
                    <a:gd name="T13" fmla="*/ 7 h 14"/>
                    <a:gd name="T14" fmla="*/ 0 w 21"/>
                    <a:gd name="T15" fmla="*/ 2 h 14"/>
                    <a:gd name="T16" fmla="*/ 1 w 21"/>
                    <a:gd name="T17" fmla="*/ 0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1"/>
                    <a:gd name="T28" fmla="*/ 0 h 14"/>
                    <a:gd name="T29" fmla="*/ 21 w 21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1" h="14">
                      <a:moveTo>
                        <a:pt x="1" y="0"/>
                      </a:moveTo>
                      <a:lnTo>
                        <a:pt x="13" y="3"/>
                      </a:lnTo>
                      <a:lnTo>
                        <a:pt x="20" y="8"/>
                      </a:lnTo>
                      <a:lnTo>
                        <a:pt x="20" y="12"/>
                      </a:lnTo>
                      <a:lnTo>
                        <a:pt x="12" y="13"/>
                      </a:lnTo>
                      <a:lnTo>
                        <a:pt x="3" y="12"/>
                      </a:lnTo>
                      <a:lnTo>
                        <a:pt x="0" y="7"/>
                      </a:lnTo>
                      <a:lnTo>
                        <a:pt x="0" y="2"/>
                      </a:lnTo>
                      <a:lnTo>
                        <a:pt x="1" y="0"/>
                      </a:lnTo>
                    </a:path>
                  </a:pathLst>
                </a:custGeom>
                <a:solidFill>
                  <a:srgbClr val="FDE3BA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56" name="Freeform 179"/>
              <p:cNvSpPr>
                <a:spLocks/>
              </p:cNvSpPr>
              <p:nvPr/>
            </p:nvSpPr>
            <p:spPr bwMode="auto">
              <a:xfrm>
                <a:off x="4899" y="1785"/>
                <a:ext cx="53" cy="146"/>
              </a:xfrm>
              <a:custGeom>
                <a:avLst/>
                <a:gdLst>
                  <a:gd name="T0" fmla="*/ 0 w 53"/>
                  <a:gd name="T1" fmla="*/ 0 h 146"/>
                  <a:gd name="T2" fmla="*/ 4 w 53"/>
                  <a:gd name="T3" fmla="*/ 3 h 146"/>
                  <a:gd name="T4" fmla="*/ 6 w 53"/>
                  <a:gd name="T5" fmla="*/ 6 h 146"/>
                  <a:gd name="T6" fmla="*/ 14 w 53"/>
                  <a:gd name="T7" fmla="*/ 21 h 146"/>
                  <a:gd name="T8" fmla="*/ 16 w 53"/>
                  <a:gd name="T9" fmla="*/ 31 h 146"/>
                  <a:gd name="T10" fmla="*/ 17 w 53"/>
                  <a:gd name="T11" fmla="*/ 37 h 146"/>
                  <a:gd name="T12" fmla="*/ 17 w 53"/>
                  <a:gd name="T13" fmla="*/ 42 h 146"/>
                  <a:gd name="T14" fmla="*/ 21 w 53"/>
                  <a:gd name="T15" fmla="*/ 49 h 146"/>
                  <a:gd name="T16" fmla="*/ 26 w 53"/>
                  <a:gd name="T17" fmla="*/ 54 h 146"/>
                  <a:gd name="T18" fmla="*/ 29 w 53"/>
                  <a:gd name="T19" fmla="*/ 57 h 146"/>
                  <a:gd name="T20" fmla="*/ 33 w 53"/>
                  <a:gd name="T21" fmla="*/ 61 h 146"/>
                  <a:gd name="T22" fmla="*/ 37 w 53"/>
                  <a:gd name="T23" fmla="*/ 70 h 146"/>
                  <a:gd name="T24" fmla="*/ 44 w 53"/>
                  <a:gd name="T25" fmla="*/ 88 h 146"/>
                  <a:gd name="T26" fmla="*/ 46 w 53"/>
                  <a:gd name="T27" fmla="*/ 94 h 146"/>
                  <a:gd name="T28" fmla="*/ 44 w 53"/>
                  <a:gd name="T29" fmla="*/ 90 h 146"/>
                  <a:gd name="T30" fmla="*/ 37 w 53"/>
                  <a:gd name="T31" fmla="*/ 84 h 146"/>
                  <a:gd name="T32" fmla="*/ 32 w 53"/>
                  <a:gd name="T33" fmla="*/ 86 h 146"/>
                  <a:gd name="T34" fmla="*/ 31 w 53"/>
                  <a:gd name="T35" fmla="*/ 94 h 146"/>
                  <a:gd name="T36" fmla="*/ 30 w 53"/>
                  <a:gd name="T37" fmla="*/ 102 h 146"/>
                  <a:gd name="T38" fmla="*/ 30 w 53"/>
                  <a:gd name="T39" fmla="*/ 105 h 146"/>
                  <a:gd name="T40" fmla="*/ 34 w 53"/>
                  <a:gd name="T41" fmla="*/ 109 h 146"/>
                  <a:gd name="T42" fmla="*/ 33 w 53"/>
                  <a:gd name="T43" fmla="*/ 111 h 146"/>
                  <a:gd name="T44" fmla="*/ 36 w 53"/>
                  <a:gd name="T45" fmla="*/ 118 h 146"/>
                  <a:gd name="T46" fmla="*/ 44 w 53"/>
                  <a:gd name="T47" fmla="*/ 124 h 146"/>
                  <a:gd name="T48" fmla="*/ 49 w 53"/>
                  <a:gd name="T49" fmla="*/ 125 h 146"/>
                  <a:gd name="T50" fmla="*/ 50 w 53"/>
                  <a:gd name="T51" fmla="*/ 133 h 146"/>
                  <a:gd name="T52" fmla="*/ 51 w 53"/>
                  <a:gd name="T53" fmla="*/ 133 h 146"/>
                  <a:gd name="T54" fmla="*/ 52 w 53"/>
                  <a:gd name="T55" fmla="*/ 133 h 146"/>
                  <a:gd name="T56" fmla="*/ 51 w 53"/>
                  <a:gd name="T57" fmla="*/ 132 h 146"/>
                  <a:gd name="T58" fmla="*/ 45 w 53"/>
                  <a:gd name="T59" fmla="*/ 132 h 146"/>
                  <a:gd name="T60" fmla="*/ 36 w 53"/>
                  <a:gd name="T61" fmla="*/ 133 h 146"/>
                  <a:gd name="T62" fmla="*/ 34 w 53"/>
                  <a:gd name="T63" fmla="*/ 138 h 146"/>
                  <a:gd name="T64" fmla="*/ 30 w 53"/>
                  <a:gd name="T65" fmla="*/ 143 h 146"/>
                  <a:gd name="T66" fmla="*/ 28 w 53"/>
                  <a:gd name="T67" fmla="*/ 145 h 146"/>
                  <a:gd name="T68" fmla="*/ 28 w 53"/>
                  <a:gd name="T69" fmla="*/ 142 h 146"/>
                  <a:gd name="T70" fmla="*/ 28 w 53"/>
                  <a:gd name="T71" fmla="*/ 135 h 146"/>
                  <a:gd name="T72" fmla="*/ 25 w 53"/>
                  <a:gd name="T73" fmla="*/ 120 h 146"/>
                  <a:gd name="T74" fmla="*/ 20 w 53"/>
                  <a:gd name="T75" fmla="*/ 105 h 146"/>
                  <a:gd name="T76" fmla="*/ 18 w 53"/>
                  <a:gd name="T77" fmla="*/ 97 h 146"/>
                  <a:gd name="T78" fmla="*/ 18 w 53"/>
                  <a:gd name="T79" fmla="*/ 93 h 146"/>
                  <a:gd name="T80" fmla="*/ 17 w 53"/>
                  <a:gd name="T81" fmla="*/ 89 h 146"/>
                  <a:gd name="T82" fmla="*/ 15 w 53"/>
                  <a:gd name="T83" fmla="*/ 78 h 146"/>
                  <a:gd name="T84" fmla="*/ 14 w 53"/>
                  <a:gd name="T85" fmla="*/ 65 h 146"/>
                  <a:gd name="T86" fmla="*/ 13 w 53"/>
                  <a:gd name="T87" fmla="*/ 56 h 146"/>
                  <a:gd name="T88" fmla="*/ 12 w 53"/>
                  <a:gd name="T89" fmla="*/ 51 h 146"/>
                  <a:gd name="T90" fmla="*/ 9 w 53"/>
                  <a:gd name="T91" fmla="*/ 46 h 146"/>
                  <a:gd name="T92" fmla="*/ 3 w 53"/>
                  <a:gd name="T93" fmla="*/ 34 h 146"/>
                  <a:gd name="T94" fmla="*/ 1 w 53"/>
                  <a:gd name="T95" fmla="*/ 23 h 146"/>
                  <a:gd name="T96" fmla="*/ 1 w 53"/>
                  <a:gd name="T97" fmla="*/ 17 h 146"/>
                  <a:gd name="T98" fmla="*/ 1 w 53"/>
                  <a:gd name="T99" fmla="*/ 9 h 146"/>
                  <a:gd name="T100" fmla="*/ 0 w 53"/>
                  <a:gd name="T101" fmla="*/ 3 h 146"/>
                  <a:gd name="T102" fmla="*/ 0 w 53"/>
                  <a:gd name="T103" fmla="*/ 0 h 14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3"/>
                  <a:gd name="T157" fmla="*/ 0 h 146"/>
                  <a:gd name="T158" fmla="*/ 53 w 53"/>
                  <a:gd name="T159" fmla="*/ 146 h 14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3" h="146">
                    <a:moveTo>
                      <a:pt x="0" y="0"/>
                    </a:moveTo>
                    <a:lnTo>
                      <a:pt x="4" y="3"/>
                    </a:lnTo>
                    <a:lnTo>
                      <a:pt x="6" y="6"/>
                    </a:lnTo>
                    <a:lnTo>
                      <a:pt x="14" y="21"/>
                    </a:lnTo>
                    <a:lnTo>
                      <a:pt x="16" y="31"/>
                    </a:lnTo>
                    <a:lnTo>
                      <a:pt x="17" y="37"/>
                    </a:lnTo>
                    <a:lnTo>
                      <a:pt x="17" y="42"/>
                    </a:lnTo>
                    <a:lnTo>
                      <a:pt x="21" y="49"/>
                    </a:lnTo>
                    <a:lnTo>
                      <a:pt x="26" y="54"/>
                    </a:lnTo>
                    <a:lnTo>
                      <a:pt x="29" y="57"/>
                    </a:lnTo>
                    <a:lnTo>
                      <a:pt x="33" y="61"/>
                    </a:lnTo>
                    <a:lnTo>
                      <a:pt x="37" y="70"/>
                    </a:lnTo>
                    <a:lnTo>
                      <a:pt x="44" y="88"/>
                    </a:lnTo>
                    <a:lnTo>
                      <a:pt x="46" y="94"/>
                    </a:lnTo>
                    <a:lnTo>
                      <a:pt x="44" y="90"/>
                    </a:lnTo>
                    <a:lnTo>
                      <a:pt x="37" y="84"/>
                    </a:lnTo>
                    <a:lnTo>
                      <a:pt x="32" y="86"/>
                    </a:lnTo>
                    <a:lnTo>
                      <a:pt x="31" y="94"/>
                    </a:lnTo>
                    <a:lnTo>
                      <a:pt x="30" y="102"/>
                    </a:lnTo>
                    <a:lnTo>
                      <a:pt x="30" y="105"/>
                    </a:lnTo>
                    <a:lnTo>
                      <a:pt x="34" y="109"/>
                    </a:lnTo>
                    <a:lnTo>
                      <a:pt x="33" y="111"/>
                    </a:lnTo>
                    <a:lnTo>
                      <a:pt x="36" y="118"/>
                    </a:lnTo>
                    <a:lnTo>
                      <a:pt x="44" y="124"/>
                    </a:lnTo>
                    <a:lnTo>
                      <a:pt x="49" y="125"/>
                    </a:lnTo>
                    <a:lnTo>
                      <a:pt x="50" y="133"/>
                    </a:lnTo>
                    <a:lnTo>
                      <a:pt x="51" y="133"/>
                    </a:lnTo>
                    <a:lnTo>
                      <a:pt x="52" y="133"/>
                    </a:lnTo>
                    <a:lnTo>
                      <a:pt x="51" y="132"/>
                    </a:lnTo>
                    <a:lnTo>
                      <a:pt x="45" y="132"/>
                    </a:lnTo>
                    <a:lnTo>
                      <a:pt x="36" y="133"/>
                    </a:lnTo>
                    <a:lnTo>
                      <a:pt x="34" y="138"/>
                    </a:lnTo>
                    <a:lnTo>
                      <a:pt x="30" y="143"/>
                    </a:lnTo>
                    <a:lnTo>
                      <a:pt x="28" y="145"/>
                    </a:lnTo>
                    <a:lnTo>
                      <a:pt x="28" y="142"/>
                    </a:lnTo>
                    <a:lnTo>
                      <a:pt x="28" y="135"/>
                    </a:lnTo>
                    <a:lnTo>
                      <a:pt x="25" y="120"/>
                    </a:lnTo>
                    <a:lnTo>
                      <a:pt x="20" y="105"/>
                    </a:lnTo>
                    <a:lnTo>
                      <a:pt x="18" y="97"/>
                    </a:lnTo>
                    <a:lnTo>
                      <a:pt x="18" y="93"/>
                    </a:lnTo>
                    <a:lnTo>
                      <a:pt x="17" y="89"/>
                    </a:lnTo>
                    <a:lnTo>
                      <a:pt x="15" y="78"/>
                    </a:lnTo>
                    <a:lnTo>
                      <a:pt x="14" y="65"/>
                    </a:lnTo>
                    <a:lnTo>
                      <a:pt x="13" y="56"/>
                    </a:lnTo>
                    <a:lnTo>
                      <a:pt x="12" y="51"/>
                    </a:lnTo>
                    <a:lnTo>
                      <a:pt x="9" y="46"/>
                    </a:lnTo>
                    <a:lnTo>
                      <a:pt x="3" y="34"/>
                    </a:lnTo>
                    <a:lnTo>
                      <a:pt x="1" y="23"/>
                    </a:lnTo>
                    <a:lnTo>
                      <a:pt x="1" y="17"/>
                    </a:lnTo>
                    <a:lnTo>
                      <a:pt x="1" y="9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7" name="Freeform 180"/>
              <p:cNvSpPr>
                <a:spLocks/>
              </p:cNvSpPr>
              <p:nvPr/>
            </p:nvSpPr>
            <p:spPr bwMode="auto">
              <a:xfrm>
                <a:off x="5341" y="1606"/>
                <a:ext cx="44" cy="17"/>
              </a:xfrm>
              <a:custGeom>
                <a:avLst/>
                <a:gdLst>
                  <a:gd name="T0" fmla="*/ 0 w 44"/>
                  <a:gd name="T1" fmla="*/ 3 h 17"/>
                  <a:gd name="T2" fmla="*/ 3 w 44"/>
                  <a:gd name="T3" fmla="*/ 4 h 17"/>
                  <a:gd name="T4" fmla="*/ 11 w 44"/>
                  <a:gd name="T5" fmla="*/ 5 h 17"/>
                  <a:gd name="T6" fmla="*/ 20 w 44"/>
                  <a:gd name="T7" fmla="*/ 1 h 17"/>
                  <a:gd name="T8" fmla="*/ 29 w 44"/>
                  <a:gd name="T9" fmla="*/ 0 h 17"/>
                  <a:gd name="T10" fmla="*/ 39 w 44"/>
                  <a:gd name="T11" fmla="*/ 5 h 17"/>
                  <a:gd name="T12" fmla="*/ 43 w 44"/>
                  <a:gd name="T13" fmla="*/ 8 h 17"/>
                  <a:gd name="T14" fmla="*/ 41 w 44"/>
                  <a:gd name="T15" fmla="*/ 8 h 17"/>
                  <a:gd name="T16" fmla="*/ 34 w 44"/>
                  <a:gd name="T17" fmla="*/ 10 h 17"/>
                  <a:gd name="T18" fmla="*/ 19 w 44"/>
                  <a:gd name="T19" fmla="*/ 16 h 17"/>
                  <a:gd name="T20" fmla="*/ 10 w 44"/>
                  <a:gd name="T21" fmla="*/ 14 h 17"/>
                  <a:gd name="T22" fmla="*/ 2 w 44"/>
                  <a:gd name="T23" fmla="*/ 7 h 17"/>
                  <a:gd name="T24" fmla="*/ 0 w 44"/>
                  <a:gd name="T25" fmla="*/ 3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17"/>
                  <a:gd name="T41" fmla="*/ 44 w 44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17">
                    <a:moveTo>
                      <a:pt x="0" y="3"/>
                    </a:moveTo>
                    <a:lnTo>
                      <a:pt x="3" y="4"/>
                    </a:lnTo>
                    <a:lnTo>
                      <a:pt x="11" y="5"/>
                    </a:lnTo>
                    <a:lnTo>
                      <a:pt x="20" y="1"/>
                    </a:lnTo>
                    <a:lnTo>
                      <a:pt x="29" y="0"/>
                    </a:lnTo>
                    <a:lnTo>
                      <a:pt x="39" y="5"/>
                    </a:lnTo>
                    <a:lnTo>
                      <a:pt x="43" y="8"/>
                    </a:lnTo>
                    <a:lnTo>
                      <a:pt x="41" y="8"/>
                    </a:lnTo>
                    <a:lnTo>
                      <a:pt x="34" y="10"/>
                    </a:lnTo>
                    <a:lnTo>
                      <a:pt x="19" y="16"/>
                    </a:lnTo>
                    <a:lnTo>
                      <a:pt x="10" y="14"/>
                    </a:lnTo>
                    <a:lnTo>
                      <a:pt x="2" y="7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8" name="Freeform 181"/>
              <p:cNvSpPr>
                <a:spLocks/>
              </p:cNvSpPr>
              <p:nvPr/>
            </p:nvSpPr>
            <p:spPr bwMode="auto">
              <a:xfrm>
                <a:off x="5069" y="1845"/>
                <a:ext cx="11" cy="10"/>
              </a:xfrm>
              <a:custGeom>
                <a:avLst/>
                <a:gdLst>
                  <a:gd name="T0" fmla="*/ 5 w 11"/>
                  <a:gd name="T1" fmla="*/ 9 h 10"/>
                  <a:gd name="T2" fmla="*/ 8 w 11"/>
                  <a:gd name="T3" fmla="*/ 8 h 10"/>
                  <a:gd name="T4" fmla="*/ 10 w 11"/>
                  <a:gd name="T5" fmla="*/ 5 h 10"/>
                  <a:gd name="T6" fmla="*/ 8 w 11"/>
                  <a:gd name="T7" fmla="*/ 1 h 10"/>
                  <a:gd name="T8" fmla="*/ 5 w 11"/>
                  <a:gd name="T9" fmla="*/ 0 h 10"/>
                  <a:gd name="T10" fmla="*/ 2 w 11"/>
                  <a:gd name="T11" fmla="*/ 1 h 10"/>
                  <a:gd name="T12" fmla="*/ 0 w 11"/>
                  <a:gd name="T13" fmla="*/ 5 h 10"/>
                  <a:gd name="T14" fmla="*/ 2 w 11"/>
                  <a:gd name="T15" fmla="*/ 8 h 10"/>
                  <a:gd name="T16" fmla="*/ 5 w 11"/>
                  <a:gd name="T17" fmla="*/ 9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0"/>
                  <a:gd name="T29" fmla="*/ 11 w 1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0">
                    <a:moveTo>
                      <a:pt x="5" y="9"/>
                    </a:moveTo>
                    <a:lnTo>
                      <a:pt x="8" y="8"/>
                    </a:lnTo>
                    <a:lnTo>
                      <a:pt x="10" y="5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5" y="9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9" name="Freeform 182"/>
              <p:cNvSpPr>
                <a:spLocks/>
              </p:cNvSpPr>
              <p:nvPr/>
            </p:nvSpPr>
            <p:spPr bwMode="auto">
              <a:xfrm>
                <a:off x="5058" y="1861"/>
                <a:ext cx="9" cy="6"/>
              </a:xfrm>
              <a:custGeom>
                <a:avLst/>
                <a:gdLst>
                  <a:gd name="T0" fmla="*/ 4 w 9"/>
                  <a:gd name="T1" fmla="*/ 5 h 6"/>
                  <a:gd name="T2" fmla="*/ 7 w 9"/>
                  <a:gd name="T3" fmla="*/ 5 h 6"/>
                  <a:gd name="T4" fmla="*/ 8 w 9"/>
                  <a:gd name="T5" fmla="*/ 2 h 6"/>
                  <a:gd name="T6" fmla="*/ 7 w 9"/>
                  <a:gd name="T7" fmla="*/ 1 h 6"/>
                  <a:gd name="T8" fmla="*/ 4 w 9"/>
                  <a:gd name="T9" fmla="*/ 0 h 6"/>
                  <a:gd name="T10" fmla="*/ 1 w 9"/>
                  <a:gd name="T11" fmla="*/ 1 h 6"/>
                  <a:gd name="T12" fmla="*/ 0 w 9"/>
                  <a:gd name="T13" fmla="*/ 2 h 6"/>
                  <a:gd name="T14" fmla="*/ 1 w 9"/>
                  <a:gd name="T15" fmla="*/ 5 h 6"/>
                  <a:gd name="T16" fmla="*/ 4 w 9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6"/>
                  <a:gd name="T29" fmla="*/ 9 w 9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6">
                    <a:moveTo>
                      <a:pt x="4" y="5"/>
                    </a:moveTo>
                    <a:lnTo>
                      <a:pt x="7" y="5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5"/>
                    </a:lnTo>
                    <a:lnTo>
                      <a:pt x="4" y="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0" name="Freeform 183"/>
              <p:cNvSpPr>
                <a:spLocks/>
              </p:cNvSpPr>
              <p:nvPr/>
            </p:nvSpPr>
            <p:spPr bwMode="auto">
              <a:xfrm>
                <a:off x="5053" y="1875"/>
                <a:ext cx="11" cy="9"/>
              </a:xfrm>
              <a:custGeom>
                <a:avLst/>
                <a:gdLst>
                  <a:gd name="T0" fmla="*/ 5 w 11"/>
                  <a:gd name="T1" fmla="*/ 8 h 9"/>
                  <a:gd name="T2" fmla="*/ 8 w 11"/>
                  <a:gd name="T3" fmla="*/ 7 h 9"/>
                  <a:gd name="T4" fmla="*/ 10 w 11"/>
                  <a:gd name="T5" fmla="*/ 4 h 9"/>
                  <a:gd name="T6" fmla="*/ 8 w 11"/>
                  <a:gd name="T7" fmla="*/ 1 h 9"/>
                  <a:gd name="T8" fmla="*/ 5 w 11"/>
                  <a:gd name="T9" fmla="*/ 0 h 9"/>
                  <a:gd name="T10" fmla="*/ 2 w 11"/>
                  <a:gd name="T11" fmla="*/ 1 h 9"/>
                  <a:gd name="T12" fmla="*/ 0 w 11"/>
                  <a:gd name="T13" fmla="*/ 4 h 9"/>
                  <a:gd name="T14" fmla="*/ 2 w 11"/>
                  <a:gd name="T15" fmla="*/ 7 h 9"/>
                  <a:gd name="T16" fmla="*/ 5 w 11"/>
                  <a:gd name="T17" fmla="*/ 8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9"/>
                  <a:gd name="T29" fmla="*/ 11 w 11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9">
                    <a:moveTo>
                      <a:pt x="5" y="8"/>
                    </a:moveTo>
                    <a:lnTo>
                      <a:pt x="8" y="7"/>
                    </a:lnTo>
                    <a:lnTo>
                      <a:pt x="10" y="4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5" y="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1" name="Freeform 184"/>
              <p:cNvSpPr>
                <a:spLocks/>
              </p:cNvSpPr>
              <p:nvPr/>
            </p:nvSpPr>
            <p:spPr bwMode="auto">
              <a:xfrm>
                <a:off x="5049" y="1895"/>
                <a:ext cx="12" cy="7"/>
              </a:xfrm>
              <a:custGeom>
                <a:avLst/>
                <a:gdLst>
                  <a:gd name="T0" fmla="*/ 6 w 12"/>
                  <a:gd name="T1" fmla="*/ 6 h 7"/>
                  <a:gd name="T2" fmla="*/ 9 w 12"/>
                  <a:gd name="T3" fmla="*/ 5 h 7"/>
                  <a:gd name="T4" fmla="*/ 11 w 12"/>
                  <a:gd name="T5" fmla="*/ 3 h 7"/>
                  <a:gd name="T6" fmla="*/ 9 w 12"/>
                  <a:gd name="T7" fmla="*/ 1 h 7"/>
                  <a:gd name="T8" fmla="*/ 6 w 12"/>
                  <a:gd name="T9" fmla="*/ 0 h 7"/>
                  <a:gd name="T10" fmla="*/ 2 w 12"/>
                  <a:gd name="T11" fmla="*/ 1 h 7"/>
                  <a:gd name="T12" fmla="*/ 0 w 12"/>
                  <a:gd name="T13" fmla="*/ 3 h 7"/>
                  <a:gd name="T14" fmla="*/ 2 w 12"/>
                  <a:gd name="T15" fmla="*/ 5 h 7"/>
                  <a:gd name="T16" fmla="*/ 6 w 12"/>
                  <a:gd name="T17" fmla="*/ 6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7"/>
                  <a:gd name="T29" fmla="*/ 12 w 12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7">
                    <a:moveTo>
                      <a:pt x="6" y="6"/>
                    </a:moveTo>
                    <a:lnTo>
                      <a:pt x="9" y="5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2" name="Freeform 185"/>
              <p:cNvSpPr>
                <a:spLocks/>
              </p:cNvSpPr>
              <p:nvPr/>
            </p:nvSpPr>
            <p:spPr bwMode="auto">
              <a:xfrm>
                <a:off x="5035" y="1906"/>
                <a:ext cx="11" cy="8"/>
              </a:xfrm>
              <a:custGeom>
                <a:avLst/>
                <a:gdLst>
                  <a:gd name="T0" fmla="*/ 5 w 11"/>
                  <a:gd name="T1" fmla="*/ 7 h 8"/>
                  <a:gd name="T2" fmla="*/ 9 w 11"/>
                  <a:gd name="T3" fmla="*/ 6 h 8"/>
                  <a:gd name="T4" fmla="*/ 10 w 11"/>
                  <a:gd name="T5" fmla="*/ 3 h 8"/>
                  <a:gd name="T6" fmla="*/ 9 w 11"/>
                  <a:gd name="T7" fmla="*/ 1 h 8"/>
                  <a:gd name="T8" fmla="*/ 5 w 11"/>
                  <a:gd name="T9" fmla="*/ 0 h 8"/>
                  <a:gd name="T10" fmla="*/ 1 w 11"/>
                  <a:gd name="T11" fmla="*/ 1 h 8"/>
                  <a:gd name="T12" fmla="*/ 0 w 11"/>
                  <a:gd name="T13" fmla="*/ 3 h 8"/>
                  <a:gd name="T14" fmla="*/ 1 w 11"/>
                  <a:gd name="T15" fmla="*/ 6 h 8"/>
                  <a:gd name="T16" fmla="*/ 5 w 11"/>
                  <a:gd name="T17" fmla="*/ 7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8"/>
                  <a:gd name="T29" fmla="*/ 11 w 11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8">
                    <a:moveTo>
                      <a:pt x="5" y="7"/>
                    </a:moveTo>
                    <a:lnTo>
                      <a:pt x="9" y="6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5" y="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3" name="Freeform 186"/>
              <p:cNvSpPr>
                <a:spLocks/>
              </p:cNvSpPr>
              <p:nvPr/>
            </p:nvSpPr>
            <p:spPr bwMode="auto">
              <a:xfrm>
                <a:off x="5020" y="1923"/>
                <a:ext cx="8" cy="13"/>
              </a:xfrm>
              <a:custGeom>
                <a:avLst/>
                <a:gdLst>
                  <a:gd name="T0" fmla="*/ 3 w 8"/>
                  <a:gd name="T1" fmla="*/ 12 h 13"/>
                  <a:gd name="T2" fmla="*/ 5 w 8"/>
                  <a:gd name="T3" fmla="*/ 11 h 13"/>
                  <a:gd name="T4" fmla="*/ 7 w 8"/>
                  <a:gd name="T5" fmla="*/ 6 h 13"/>
                  <a:gd name="T6" fmla="*/ 5 w 8"/>
                  <a:gd name="T7" fmla="*/ 2 h 13"/>
                  <a:gd name="T8" fmla="*/ 3 w 8"/>
                  <a:gd name="T9" fmla="*/ 0 h 13"/>
                  <a:gd name="T10" fmla="*/ 1 w 8"/>
                  <a:gd name="T11" fmla="*/ 2 h 13"/>
                  <a:gd name="T12" fmla="*/ 0 w 8"/>
                  <a:gd name="T13" fmla="*/ 6 h 13"/>
                  <a:gd name="T14" fmla="*/ 1 w 8"/>
                  <a:gd name="T15" fmla="*/ 11 h 13"/>
                  <a:gd name="T16" fmla="*/ 3 w 8"/>
                  <a:gd name="T17" fmla="*/ 12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3"/>
                  <a:gd name="T29" fmla="*/ 8 w 8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3">
                    <a:moveTo>
                      <a:pt x="3" y="12"/>
                    </a:moveTo>
                    <a:lnTo>
                      <a:pt x="5" y="11"/>
                    </a:lnTo>
                    <a:lnTo>
                      <a:pt x="7" y="6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1" y="11"/>
                    </a:lnTo>
                    <a:lnTo>
                      <a:pt x="3" y="1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4" name="Freeform 187"/>
              <p:cNvSpPr>
                <a:spLocks/>
              </p:cNvSpPr>
              <p:nvPr/>
            </p:nvSpPr>
            <p:spPr bwMode="auto">
              <a:xfrm>
                <a:off x="5000" y="1936"/>
                <a:ext cx="11" cy="14"/>
              </a:xfrm>
              <a:custGeom>
                <a:avLst/>
                <a:gdLst>
                  <a:gd name="T0" fmla="*/ 5 w 11"/>
                  <a:gd name="T1" fmla="*/ 13 h 14"/>
                  <a:gd name="T2" fmla="*/ 8 w 11"/>
                  <a:gd name="T3" fmla="*/ 11 h 14"/>
                  <a:gd name="T4" fmla="*/ 10 w 11"/>
                  <a:gd name="T5" fmla="*/ 7 h 14"/>
                  <a:gd name="T6" fmla="*/ 8 w 11"/>
                  <a:gd name="T7" fmla="*/ 2 h 14"/>
                  <a:gd name="T8" fmla="*/ 5 w 11"/>
                  <a:gd name="T9" fmla="*/ 0 h 14"/>
                  <a:gd name="T10" fmla="*/ 1 w 11"/>
                  <a:gd name="T11" fmla="*/ 2 h 14"/>
                  <a:gd name="T12" fmla="*/ 0 w 11"/>
                  <a:gd name="T13" fmla="*/ 7 h 14"/>
                  <a:gd name="T14" fmla="*/ 1 w 11"/>
                  <a:gd name="T15" fmla="*/ 11 h 14"/>
                  <a:gd name="T16" fmla="*/ 5 w 11"/>
                  <a:gd name="T17" fmla="*/ 13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4"/>
                  <a:gd name="T29" fmla="*/ 11 w 11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4">
                    <a:moveTo>
                      <a:pt x="5" y="13"/>
                    </a:moveTo>
                    <a:lnTo>
                      <a:pt x="8" y="11"/>
                    </a:lnTo>
                    <a:lnTo>
                      <a:pt x="10" y="7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1" y="11"/>
                    </a:lnTo>
                    <a:lnTo>
                      <a:pt x="5" y="1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5" name="Freeform 188"/>
              <p:cNvSpPr>
                <a:spLocks/>
              </p:cNvSpPr>
              <p:nvPr/>
            </p:nvSpPr>
            <p:spPr bwMode="auto">
              <a:xfrm>
                <a:off x="5113" y="1693"/>
                <a:ext cx="14" cy="18"/>
              </a:xfrm>
              <a:custGeom>
                <a:avLst/>
                <a:gdLst>
                  <a:gd name="T0" fmla="*/ 10 w 14"/>
                  <a:gd name="T1" fmla="*/ 0 h 18"/>
                  <a:gd name="T2" fmla="*/ 13 w 14"/>
                  <a:gd name="T3" fmla="*/ 4 h 18"/>
                  <a:gd name="T4" fmla="*/ 12 w 14"/>
                  <a:gd name="T5" fmla="*/ 9 h 18"/>
                  <a:gd name="T6" fmla="*/ 9 w 14"/>
                  <a:gd name="T7" fmla="*/ 14 h 18"/>
                  <a:gd name="T8" fmla="*/ 5 w 14"/>
                  <a:gd name="T9" fmla="*/ 17 h 18"/>
                  <a:gd name="T10" fmla="*/ 0 w 14"/>
                  <a:gd name="T11" fmla="*/ 17 h 18"/>
                  <a:gd name="T12" fmla="*/ 0 w 14"/>
                  <a:gd name="T13" fmla="*/ 13 h 18"/>
                  <a:gd name="T14" fmla="*/ 0 w 14"/>
                  <a:gd name="T15" fmla="*/ 8 h 18"/>
                  <a:gd name="T16" fmla="*/ 3 w 14"/>
                  <a:gd name="T17" fmla="*/ 4 h 18"/>
                  <a:gd name="T18" fmla="*/ 8 w 14"/>
                  <a:gd name="T19" fmla="*/ 1 h 18"/>
                  <a:gd name="T20" fmla="*/ 10 w 14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8"/>
                  <a:gd name="T35" fmla="*/ 14 w 14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8">
                    <a:moveTo>
                      <a:pt x="10" y="0"/>
                    </a:moveTo>
                    <a:lnTo>
                      <a:pt x="13" y="4"/>
                    </a:lnTo>
                    <a:lnTo>
                      <a:pt x="12" y="9"/>
                    </a:lnTo>
                    <a:lnTo>
                      <a:pt x="9" y="14"/>
                    </a:lnTo>
                    <a:lnTo>
                      <a:pt x="5" y="17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8" y="1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6" name="Freeform 189"/>
              <p:cNvSpPr>
                <a:spLocks/>
              </p:cNvSpPr>
              <p:nvPr/>
            </p:nvSpPr>
            <p:spPr bwMode="auto">
              <a:xfrm>
                <a:off x="5168" y="1453"/>
                <a:ext cx="49" cy="22"/>
              </a:xfrm>
              <a:custGeom>
                <a:avLst/>
                <a:gdLst>
                  <a:gd name="T0" fmla="*/ 48 w 49"/>
                  <a:gd name="T1" fmla="*/ 9 h 22"/>
                  <a:gd name="T2" fmla="*/ 47 w 49"/>
                  <a:gd name="T3" fmla="*/ 10 h 22"/>
                  <a:gd name="T4" fmla="*/ 37 w 49"/>
                  <a:gd name="T5" fmla="*/ 15 h 22"/>
                  <a:gd name="T6" fmla="*/ 25 w 49"/>
                  <a:gd name="T7" fmla="*/ 20 h 22"/>
                  <a:gd name="T8" fmla="*/ 16 w 49"/>
                  <a:gd name="T9" fmla="*/ 21 h 22"/>
                  <a:gd name="T10" fmla="*/ 9 w 49"/>
                  <a:gd name="T11" fmla="*/ 21 h 22"/>
                  <a:gd name="T12" fmla="*/ 3 w 49"/>
                  <a:gd name="T13" fmla="*/ 20 h 22"/>
                  <a:gd name="T14" fmla="*/ 0 w 49"/>
                  <a:gd name="T15" fmla="*/ 18 h 22"/>
                  <a:gd name="T16" fmla="*/ 3 w 49"/>
                  <a:gd name="T17" fmla="*/ 13 h 22"/>
                  <a:gd name="T18" fmla="*/ 13 w 49"/>
                  <a:gd name="T19" fmla="*/ 3 h 22"/>
                  <a:gd name="T20" fmla="*/ 25 w 49"/>
                  <a:gd name="T21" fmla="*/ 0 h 22"/>
                  <a:gd name="T22" fmla="*/ 41 w 49"/>
                  <a:gd name="T23" fmla="*/ 5 h 22"/>
                  <a:gd name="T24" fmla="*/ 48 w 49"/>
                  <a:gd name="T25" fmla="*/ 9 h 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"/>
                  <a:gd name="T40" fmla="*/ 0 h 22"/>
                  <a:gd name="T41" fmla="*/ 49 w 49"/>
                  <a:gd name="T42" fmla="*/ 22 h 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" h="22">
                    <a:moveTo>
                      <a:pt x="48" y="9"/>
                    </a:moveTo>
                    <a:lnTo>
                      <a:pt x="47" y="10"/>
                    </a:lnTo>
                    <a:lnTo>
                      <a:pt x="37" y="15"/>
                    </a:lnTo>
                    <a:lnTo>
                      <a:pt x="25" y="20"/>
                    </a:lnTo>
                    <a:lnTo>
                      <a:pt x="16" y="21"/>
                    </a:lnTo>
                    <a:lnTo>
                      <a:pt x="9" y="21"/>
                    </a:lnTo>
                    <a:lnTo>
                      <a:pt x="3" y="20"/>
                    </a:lnTo>
                    <a:lnTo>
                      <a:pt x="0" y="18"/>
                    </a:lnTo>
                    <a:lnTo>
                      <a:pt x="3" y="13"/>
                    </a:lnTo>
                    <a:lnTo>
                      <a:pt x="13" y="3"/>
                    </a:lnTo>
                    <a:lnTo>
                      <a:pt x="25" y="0"/>
                    </a:lnTo>
                    <a:lnTo>
                      <a:pt x="41" y="5"/>
                    </a:lnTo>
                    <a:lnTo>
                      <a:pt x="48" y="9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7" name="Freeform 190"/>
              <p:cNvSpPr>
                <a:spLocks/>
              </p:cNvSpPr>
              <p:nvPr/>
            </p:nvSpPr>
            <p:spPr bwMode="auto">
              <a:xfrm>
                <a:off x="4796" y="1371"/>
                <a:ext cx="52" cy="18"/>
              </a:xfrm>
              <a:custGeom>
                <a:avLst/>
                <a:gdLst>
                  <a:gd name="T0" fmla="*/ 0 w 52"/>
                  <a:gd name="T1" fmla="*/ 0 h 18"/>
                  <a:gd name="T2" fmla="*/ 1 w 52"/>
                  <a:gd name="T3" fmla="*/ 8 h 18"/>
                  <a:gd name="T4" fmla="*/ 0 w 52"/>
                  <a:gd name="T5" fmla="*/ 8 h 18"/>
                  <a:gd name="T6" fmla="*/ 8 w 52"/>
                  <a:gd name="T7" fmla="*/ 12 h 18"/>
                  <a:gd name="T8" fmla="*/ 26 w 52"/>
                  <a:gd name="T9" fmla="*/ 17 h 18"/>
                  <a:gd name="T10" fmla="*/ 44 w 52"/>
                  <a:gd name="T11" fmla="*/ 16 h 18"/>
                  <a:gd name="T12" fmla="*/ 49 w 52"/>
                  <a:gd name="T13" fmla="*/ 15 h 18"/>
                  <a:gd name="T14" fmla="*/ 51 w 52"/>
                  <a:gd name="T15" fmla="*/ 15 h 18"/>
                  <a:gd name="T16" fmla="*/ 49 w 52"/>
                  <a:gd name="T17" fmla="*/ 14 h 18"/>
                  <a:gd name="T18" fmla="*/ 48 w 52"/>
                  <a:gd name="T19" fmla="*/ 14 h 18"/>
                  <a:gd name="T20" fmla="*/ 48 w 52"/>
                  <a:gd name="T21" fmla="*/ 8 h 18"/>
                  <a:gd name="T22" fmla="*/ 32 w 52"/>
                  <a:gd name="T23" fmla="*/ 2 h 18"/>
                  <a:gd name="T24" fmla="*/ 21 w 52"/>
                  <a:gd name="T25" fmla="*/ 7 h 18"/>
                  <a:gd name="T26" fmla="*/ 16 w 52"/>
                  <a:gd name="T27" fmla="*/ 2 h 18"/>
                  <a:gd name="T28" fmla="*/ 0 w 52"/>
                  <a:gd name="T29" fmla="*/ 0 h 1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2"/>
                  <a:gd name="T46" fmla="*/ 0 h 18"/>
                  <a:gd name="T47" fmla="*/ 52 w 52"/>
                  <a:gd name="T48" fmla="*/ 18 h 1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2" h="18">
                    <a:moveTo>
                      <a:pt x="0" y="0"/>
                    </a:moveTo>
                    <a:lnTo>
                      <a:pt x="1" y="8"/>
                    </a:lnTo>
                    <a:lnTo>
                      <a:pt x="0" y="8"/>
                    </a:lnTo>
                    <a:lnTo>
                      <a:pt x="8" y="12"/>
                    </a:lnTo>
                    <a:lnTo>
                      <a:pt x="26" y="17"/>
                    </a:lnTo>
                    <a:lnTo>
                      <a:pt x="44" y="16"/>
                    </a:lnTo>
                    <a:lnTo>
                      <a:pt x="49" y="15"/>
                    </a:lnTo>
                    <a:lnTo>
                      <a:pt x="51" y="15"/>
                    </a:lnTo>
                    <a:lnTo>
                      <a:pt x="49" y="14"/>
                    </a:lnTo>
                    <a:lnTo>
                      <a:pt x="48" y="14"/>
                    </a:lnTo>
                    <a:lnTo>
                      <a:pt x="48" y="8"/>
                    </a:lnTo>
                    <a:lnTo>
                      <a:pt x="32" y="2"/>
                    </a:lnTo>
                    <a:lnTo>
                      <a:pt x="21" y="7"/>
                    </a:lnTo>
                    <a:lnTo>
                      <a:pt x="16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8" name="Freeform 191"/>
              <p:cNvSpPr>
                <a:spLocks/>
              </p:cNvSpPr>
              <p:nvPr/>
            </p:nvSpPr>
            <p:spPr bwMode="auto">
              <a:xfrm>
                <a:off x="4699" y="1361"/>
                <a:ext cx="84" cy="32"/>
              </a:xfrm>
              <a:custGeom>
                <a:avLst/>
                <a:gdLst>
                  <a:gd name="T0" fmla="*/ 83 w 84"/>
                  <a:gd name="T1" fmla="*/ 16 h 32"/>
                  <a:gd name="T2" fmla="*/ 82 w 84"/>
                  <a:gd name="T3" fmla="*/ 17 h 32"/>
                  <a:gd name="T4" fmla="*/ 76 w 84"/>
                  <a:gd name="T5" fmla="*/ 24 h 32"/>
                  <a:gd name="T6" fmla="*/ 72 w 84"/>
                  <a:gd name="T7" fmla="*/ 29 h 32"/>
                  <a:gd name="T8" fmla="*/ 69 w 84"/>
                  <a:gd name="T9" fmla="*/ 31 h 32"/>
                  <a:gd name="T10" fmla="*/ 64 w 84"/>
                  <a:gd name="T11" fmla="*/ 31 h 32"/>
                  <a:gd name="T12" fmla="*/ 55 w 84"/>
                  <a:gd name="T13" fmla="*/ 31 h 32"/>
                  <a:gd name="T14" fmla="*/ 44 w 84"/>
                  <a:gd name="T15" fmla="*/ 31 h 32"/>
                  <a:gd name="T16" fmla="*/ 38 w 84"/>
                  <a:gd name="T17" fmla="*/ 30 h 32"/>
                  <a:gd name="T18" fmla="*/ 34 w 84"/>
                  <a:gd name="T19" fmla="*/ 28 h 32"/>
                  <a:gd name="T20" fmla="*/ 33 w 84"/>
                  <a:gd name="T21" fmla="*/ 25 h 32"/>
                  <a:gd name="T22" fmla="*/ 29 w 84"/>
                  <a:gd name="T23" fmla="*/ 24 h 32"/>
                  <a:gd name="T24" fmla="*/ 26 w 84"/>
                  <a:gd name="T25" fmla="*/ 29 h 32"/>
                  <a:gd name="T26" fmla="*/ 16 w 84"/>
                  <a:gd name="T27" fmla="*/ 30 h 32"/>
                  <a:gd name="T28" fmla="*/ 5 w 84"/>
                  <a:gd name="T29" fmla="*/ 24 h 32"/>
                  <a:gd name="T30" fmla="*/ 0 w 84"/>
                  <a:gd name="T31" fmla="*/ 15 h 32"/>
                  <a:gd name="T32" fmla="*/ 7 w 84"/>
                  <a:gd name="T33" fmla="*/ 5 h 32"/>
                  <a:gd name="T34" fmla="*/ 18 w 84"/>
                  <a:gd name="T35" fmla="*/ 0 h 32"/>
                  <a:gd name="T36" fmla="*/ 26 w 84"/>
                  <a:gd name="T37" fmla="*/ 3 h 32"/>
                  <a:gd name="T38" fmla="*/ 31 w 84"/>
                  <a:gd name="T39" fmla="*/ 10 h 32"/>
                  <a:gd name="T40" fmla="*/ 37 w 84"/>
                  <a:gd name="T41" fmla="*/ 10 h 32"/>
                  <a:gd name="T42" fmla="*/ 40 w 84"/>
                  <a:gd name="T43" fmla="*/ 6 h 32"/>
                  <a:gd name="T44" fmla="*/ 41 w 84"/>
                  <a:gd name="T45" fmla="*/ 2 h 32"/>
                  <a:gd name="T46" fmla="*/ 42 w 84"/>
                  <a:gd name="T47" fmla="*/ 0 h 32"/>
                  <a:gd name="T48" fmla="*/ 48 w 84"/>
                  <a:gd name="T49" fmla="*/ 2 h 32"/>
                  <a:gd name="T50" fmla="*/ 53 w 84"/>
                  <a:gd name="T51" fmla="*/ 6 h 32"/>
                  <a:gd name="T52" fmla="*/ 55 w 84"/>
                  <a:gd name="T53" fmla="*/ 8 h 32"/>
                  <a:gd name="T54" fmla="*/ 57 w 84"/>
                  <a:gd name="T55" fmla="*/ 7 h 32"/>
                  <a:gd name="T56" fmla="*/ 60 w 84"/>
                  <a:gd name="T57" fmla="*/ 5 h 32"/>
                  <a:gd name="T58" fmla="*/ 67 w 84"/>
                  <a:gd name="T59" fmla="*/ 5 h 32"/>
                  <a:gd name="T60" fmla="*/ 74 w 84"/>
                  <a:gd name="T61" fmla="*/ 9 h 32"/>
                  <a:gd name="T62" fmla="*/ 81 w 84"/>
                  <a:gd name="T63" fmla="*/ 14 h 32"/>
                  <a:gd name="T64" fmla="*/ 83 w 84"/>
                  <a:gd name="T65" fmla="*/ 16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"/>
                  <a:gd name="T100" fmla="*/ 0 h 32"/>
                  <a:gd name="T101" fmla="*/ 84 w 84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" h="32">
                    <a:moveTo>
                      <a:pt x="83" y="16"/>
                    </a:moveTo>
                    <a:lnTo>
                      <a:pt x="82" y="17"/>
                    </a:lnTo>
                    <a:lnTo>
                      <a:pt x="76" y="24"/>
                    </a:lnTo>
                    <a:lnTo>
                      <a:pt x="72" y="29"/>
                    </a:lnTo>
                    <a:lnTo>
                      <a:pt x="69" y="31"/>
                    </a:lnTo>
                    <a:lnTo>
                      <a:pt x="64" y="31"/>
                    </a:lnTo>
                    <a:lnTo>
                      <a:pt x="55" y="31"/>
                    </a:lnTo>
                    <a:lnTo>
                      <a:pt x="44" y="31"/>
                    </a:lnTo>
                    <a:lnTo>
                      <a:pt x="38" y="30"/>
                    </a:lnTo>
                    <a:lnTo>
                      <a:pt x="34" y="28"/>
                    </a:lnTo>
                    <a:lnTo>
                      <a:pt x="33" y="25"/>
                    </a:lnTo>
                    <a:lnTo>
                      <a:pt x="29" y="24"/>
                    </a:lnTo>
                    <a:lnTo>
                      <a:pt x="26" y="29"/>
                    </a:lnTo>
                    <a:lnTo>
                      <a:pt x="16" y="30"/>
                    </a:lnTo>
                    <a:lnTo>
                      <a:pt x="5" y="24"/>
                    </a:lnTo>
                    <a:lnTo>
                      <a:pt x="0" y="15"/>
                    </a:lnTo>
                    <a:lnTo>
                      <a:pt x="7" y="5"/>
                    </a:lnTo>
                    <a:lnTo>
                      <a:pt x="18" y="0"/>
                    </a:lnTo>
                    <a:lnTo>
                      <a:pt x="26" y="3"/>
                    </a:lnTo>
                    <a:lnTo>
                      <a:pt x="31" y="10"/>
                    </a:lnTo>
                    <a:lnTo>
                      <a:pt x="37" y="10"/>
                    </a:lnTo>
                    <a:lnTo>
                      <a:pt x="40" y="6"/>
                    </a:lnTo>
                    <a:lnTo>
                      <a:pt x="41" y="2"/>
                    </a:lnTo>
                    <a:lnTo>
                      <a:pt x="42" y="0"/>
                    </a:lnTo>
                    <a:lnTo>
                      <a:pt x="48" y="2"/>
                    </a:lnTo>
                    <a:lnTo>
                      <a:pt x="53" y="6"/>
                    </a:lnTo>
                    <a:lnTo>
                      <a:pt x="55" y="8"/>
                    </a:lnTo>
                    <a:lnTo>
                      <a:pt x="57" y="7"/>
                    </a:lnTo>
                    <a:lnTo>
                      <a:pt x="60" y="5"/>
                    </a:lnTo>
                    <a:lnTo>
                      <a:pt x="67" y="5"/>
                    </a:lnTo>
                    <a:lnTo>
                      <a:pt x="74" y="9"/>
                    </a:lnTo>
                    <a:lnTo>
                      <a:pt x="81" y="14"/>
                    </a:lnTo>
                    <a:lnTo>
                      <a:pt x="83" y="1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9" name="Freeform 192"/>
              <p:cNvSpPr>
                <a:spLocks/>
              </p:cNvSpPr>
              <p:nvPr/>
            </p:nvSpPr>
            <p:spPr bwMode="auto">
              <a:xfrm>
                <a:off x="4745" y="1408"/>
                <a:ext cx="37" cy="17"/>
              </a:xfrm>
              <a:custGeom>
                <a:avLst/>
                <a:gdLst>
                  <a:gd name="T0" fmla="*/ 0 w 37"/>
                  <a:gd name="T1" fmla="*/ 14 h 17"/>
                  <a:gd name="T2" fmla="*/ 0 w 37"/>
                  <a:gd name="T3" fmla="*/ 12 h 17"/>
                  <a:gd name="T4" fmla="*/ 5 w 37"/>
                  <a:gd name="T5" fmla="*/ 5 h 17"/>
                  <a:gd name="T6" fmla="*/ 14 w 37"/>
                  <a:gd name="T7" fmla="*/ 0 h 17"/>
                  <a:gd name="T8" fmla="*/ 25 w 37"/>
                  <a:gd name="T9" fmla="*/ 5 h 17"/>
                  <a:gd name="T10" fmla="*/ 34 w 37"/>
                  <a:gd name="T11" fmla="*/ 12 h 17"/>
                  <a:gd name="T12" fmla="*/ 36 w 37"/>
                  <a:gd name="T13" fmla="*/ 15 h 17"/>
                  <a:gd name="T14" fmla="*/ 35 w 37"/>
                  <a:gd name="T15" fmla="*/ 16 h 17"/>
                  <a:gd name="T16" fmla="*/ 31 w 37"/>
                  <a:gd name="T17" fmla="*/ 16 h 17"/>
                  <a:gd name="T18" fmla="*/ 22 w 37"/>
                  <a:gd name="T19" fmla="*/ 16 h 17"/>
                  <a:gd name="T20" fmla="*/ 5 w 37"/>
                  <a:gd name="T21" fmla="*/ 14 h 17"/>
                  <a:gd name="T22" fmla="*/ 0 w 37"/>
                  <a:gd name="T23" fmla="*/ 14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7"/>
                  <a:gd name="T37" fmla="*/ 0 h 17"/>
                  <a:gd name="T38" fmla="*/ 37 w 37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7" h="17">
                    <a:moveTo>
                      <a:pt x="0" y="14"/>
                    </a:moveTo>
                    <a:lnTo>
                      <a:pt x="0" y="12"/>
                    </a:lnTo>
                    <a:lnTo>
                      <a:pt x="5" y="5"/>
                    </a:lnTo>
                    <a:lnTo>
                      <a:pt x="14" y="0"/>
                    </a:lnTo>
                    <a:lnTo>
                      <a:pt x="25" y="5"/>
                    </a:lnTo>
                    <a:lnTo>
                      <a:pt x="34" y="12"/>
                    </a:lnTo>
                    <a:lnTo>
                      <a:pt x="36" y="15"/>
                    </a:lnTo>
                    <a:lnTo>
                      <a:pt x="35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5" y="14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0" name="Freeform 193"/>
              <p:cNvSpPr>
                <a:spLocks/>
              </p:cNvSpPr>
              <p:nvPr/>
            </p:nvSpPr>
            <p:spPr bwMode="auto">
              <a:xfrm>
                <a:off x="4742" y="1397"/>
                <a:ext cx="15" cy="11"/>
              </a:xfrm>
              <a:custGeom>
                <a:avLst/>
                <a:gdLst>
                  <a:gd name="T0" fmla="*/ 7 w 15"/>
                  <a:gd name="T1" fmla="*/ 10 h 11"/>
                  <a:gd name="T2" fmla="*/ 12 w 15"/>
                  <a:gd name="T3" fmla="*/ 8 h 11"/>
                  <a:gd name="T4" fmla="*/ 14 w 15"/>
                  <a:gd name="T5" fmla="*/ 5 h 11"/>
                  <a:gd name="T6" fmla="*/ 12 w 15"/>
                  <a:gd name="T7" fmla="*/ 2 h 11"/>
                  <a:gd name="T8" fmla="*/ 7 w 15"/>
                  <a:gd name="T9" fmla="*/ 0 h 11"/>
                  <a:gd name="T10" fmla="*/ 2 w 15"/>
                  <a:gd name="T11" fmla="*/ 2 h 11"/>
                  <a:gd name="T12" fmla="*/ 0 w 15"/>
                  <a:gd name="T13" fmla="*/ 5 h 11"/>
                  <a:gd name="T14" fmla="*/ 2 w 15"/>
                  <a:gd name="T15" fmla="*/ 8 h 11"/>
                  <a:gd name="T16" fmla="*/ 7 w 15"/>
                  <a:gd name="T17" fmla="*/ 1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1"/>
                  <a:gd name="T29" fmla="*/ 15 w 15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1">
                    <a:moveTo>
                      <a:pt x="7" y="10"/>
                    </a:moveTo>
                    <a:lnTo>
                      <a:pt x="12" y="8"/>
                    </a:lnTo>
                    <a:lnTo>
                      <a:pt x="14" y="5"/>
                    </a:lnTo>
                    <a:lnTo>
                      <a:pt x="12" y="2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7" y="1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1" name="Freeform 194"/>
              <p:cNvSpPr>
                <a:spLocks/>
              </p:cNvSpPr>
              <p:nvPr/>
            </p:nvSpPr>
            <p:spPr bwMode="auto">
              <a:xfrm>
                <a:off x="4693" y="1407"/>
                <a:ext cx="16" cy="10"/>
              </a:xfrm>
              <a:custGeom>
                <a:avLst/>
                <a:gdLst>
                  <a:gd name="T0" fmla="*/ 7 w 16"/>
                  <a:gd name="T1" fmla="*/ 9 h 10"/>
                  <a:gd name="T2" fmla="*/ 13 w 16"/>
                  <a:gd name="T3" fmla="*/ 8 h 10"/>
                  <a:gd name="T4" fmla="*/ 15 w 16"/>
                  <a:gd name="T5" fmla="*/ 5 h 10"/>
                  <a:gd name="T6" fmla="*/ 13 w 16"/>
                  <a:gd name="T7" fmla="*/ 1 h 10"/>
                  <a:gd name="T8" fmla="*/ 7 w 16"/>
                  <a:gd name="T9" fmla="*/ 0 h 10"/>
                  <a:gd name="T10" fmla="*/ 2 w 16"/>
                  <a:gd name="T11" fmla="*/ 1 h 10"/>
                  <a:gd name="T12" fmla="*/ 0 w 16"/>
                  <a:gd name="T13" fmla="*/ 5 h 10"/>
                  <a:gd name="T14" fmla="*/ 2 w 16"/>
                  <a:gd name="T15" fmla="*/ 8 h 10"/>
                  <a:gd name="T16" fmla="*/ 7 w 16"/>
                  <a:gd name="T17" fmla="*/ 9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0"/>
                  <a:gd name="T29" fmla="*/ 16 w 16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0">
                    <a:moveTo>
                      <a:pt x="7" y="9"/>
                    </a:moveTo>
                    <a:lnTo>
                      <a:pt x="13" y="8"/>
                    </a:lnTo>
                    <a:lnTo>
                      <a:pt x="15" y="5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7" y="9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2" name="Freeform 195"/>
              <p:cNvSpPr>
                <a:spLocks/>
              </p:cNvSpPr>
              <p:nvPr/>
            </p:nvSpPr>
            <p:spPr bwMode="auto">
              <a:xfrm>
                <a:off x="4681" y="1374"/>
                <a:ext cx="10" cy="11"/>
              </a:xfrm>
              <a:custGeom>
                <a:avLst/>
                <a:gdLst>
                  <a:gd name="T0" fmla="*/ 5 w 10"/>
                  <a:gd name="T1" fmla="*/ 10 h 11"/>
                  <a:gd name="T2" fmla="*/ 7 w 10"/>
                  <a:gd name="T3" fmla="*/ 9 h 11"/>
                  <a:gd name="T4" fmla="*/ 9 w 10"/>
                  <a:gd name="T5" fmla="*/ 5 h 11"/>
                  <a:gd name="T6" fmla="*/ 7 w 10"/>
                  <a:gd name="T7" fmla="*/ 2 h 11"/>
                  <a:gd name="T8" fmla="*/ 5 w 10"/>
                  <a:gd name="T9" fmla="*/ 0 h 11"/>
                  <a:gd name="T10" fmla="*/ 2 w 10"/>
                  <a:gd name="T11" fmla="*/ 2 h 11"/>
                  <a:gd name="T12" fmla="*/ 0 w 10"/>
                  <a:gd name="T13" fmla="*/ 5 h 11"/>
                  <a:gd name="T14" fmla="*/ 2 w 10"/>
                  <a:gd name="T15" fmla="*/ 9 h 11"/>
                  <a:gd name="T16" fmla="*/ 5 w 10"/>
                  <a:gd name="T17" fmla="*/ 1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1"/>
                  <a:gd name="T29" fmla="*/ 10 w 10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1">
                    <a:moveTo>
                      <a:pt x="5" y="10"/>
                    </a:moveTo>
                    <a:lnTo>
                      <a:pt x="7" y="9"/>
                    </a:lnTo>
                    <a:lnTo>
                      <a:pt x="9" y="5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5" y="1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3" name="Freeform 196"/>
              <p:cNvSpPr>
                <a:spLocks/>
              </p:cNvSpPr>
              <p:nvPr/>
            </p:nvSpPr>
            <p:spPr bwMode="auto">
              <a:xfrm>
                <a:off x="4295" y="1288"/>
                <a:ext cx="59" cy="36"/>
              </a:xfrm>
              <a:custGeom>
                <a:avLst/>
                <a:gdLst>
                  <a:gd name="T0" fmla="*/ 23 w 59"/>
                  <a:gd name="T1" fmla="*/ 0 h 36"/>
                  <a:gd name="T2" fmla="*/ 23 w 59"/>
                  <a:gd name="T3" fmla="*/ 0 h 36"/>
                  <a:gd name="T4" fmla="*/ 27 w 59"/>
                  <a:gd name="T5" fmla="*/ 4 h 36"/>
                  <a:gd name="T6" fmla="*/ 28 w 59"/>
                  <a:gd name="T7" fmla="*/ 11 h 36"/>
                  <a:gd name="T8" fmla="*/ 34 w 59"/>
                  <a:gd name="T9" fmla="*/ 12 h 36"/>
                  <a:gd name="T10" fmla="*/ 46 w 59"/>
                  <a:gd name="T11" fmla="*/ 12 h 36"/>
                  <a:gd name="T12" fmla="*/ 55 w 59"/>
                  <a:gd name="T13" fmla="*/ 19 h 36"/>
                  <a:gd name="T14" fmla="*/ 58 w 59"/>
                  <a:gd name="T15" fmla="*/ 27 h 36"/>
                  <a:gd name="T16" fmla="*/ 50 w 59"/>
                  <a:gd name="T17" fmla="*/ 30 h 36"/>
                  <a:gd name="T18" fmla="*/ 40 w 59"/>
                  <a:gd name="T19" fmla="*/ 34 h 36"/>
                  <a:gd name="T20" fmla="*/ 27 w 59"/>
                  <a:gd name="T21" fmla="*/ 32 h 36"/>
                  <a:gd name="T22" fmla="*/ 16 w 59"/>
                  <a:gd name="T23" fmla="*/ 30 h 36"/>
                  <a:gd name="T24" fmla="*/ 8 w 59"/>
                  <a:gd name="T25" fmla="*/ 34 h 36"/>
                  <a:gd name="T26" fmla="*/ 3 w 59"/>
                  <a:gd name="T27" fmla="*/ 35 h 36"/>
                  <a:gd name="T28" fmla="*/ 0 w 59"/>
                  <a:gd name="T29" fmla="*/ 33 h 36"/>
                  <a:gd name="T30" fmla="*/ 2 w 59"/>
                  <a:gd name="T31" fmla="*/ 30 h 36"/>
                  <a:gd name="T32" fmla="*/ 9 w 59"/>
                  <a:gd name="T33" fmla="*/ 26 h 36"/>
                  <a:gd name="T34" fmla="*/ 16 w 59"/>
                  <a:gd name="T35" fmla="*/ 23 h 36"/>
                  <a:gd name="T36" fmla="*/ 16 w 59"/>
                  <a:gd name="T37" fmla="*/ 22 h 36"/>
                  <a:gd name="T38" fmla="*/ 15 w 59"/>
                  <a:gd name="T39" fmla="*/ 20 h 36"/>
                  <a:gd name="T40" fmla="*/ 16 w 59"/>
                  <a:gd name="T41" fmla="*/ 15 h 36"/>
                  <a:gd name="T42" fmla="*/ 17 w 59"/>
                  <a:gd name="T43" fmla="*/ 11 h 36"/>
                  <a:gd name="T44" fmla="*/ 15 w 59"/>
                  <a:gd name="T45" fmla="*/ 11 h 36"/>
                  <a:gd name="T46" fmla="*/ 13 w 59"/>
                  <a:gd name="T47" fmla="*/ 11 h 36"/>
                  <a:gd name="T48" fmla="*/ 11 w 59"/>
                  <a:gd name="T49" fmla="*/ 8 h 36"/>
                  <a:gd name="T50" fmla="*/ 15 w 59"/>
                  <a:gd name="T51" fmla="*/ 5 h 36"/>
                  <a:gd name="T52" fmla="*/ 23 w 59"/>
                  <a:gd name="T53" fmla="*/ 7 h 36"/>
                  <a:gd name="T54" fmla="*/ 24 w 59"/>
                  <a:gd name="T55" fmla="*/ 4 h 36"/>
                  <a:gd name="T56" fmla="*/ 23 w 59"/>
                  <a:gd name="T57" fmla="*/ 0 h 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36"/>
                  <a:gd name="T89" fmla="*/ 59 w 59"/>
                  <a:gd name="T90" fmla="*/ 36 h 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36">
                    <a:moveTo>
                      <a:pt x="23" y="0"/>
                    </a:moveTo>
                    <a:lnTo>
                      <a:pt x="23" y="0"/>
                    </a:lnTo>
                    <a:lnTo>
                      <a:pt x="27" y="4"/>
                    </a:lnTo>
                    <a:lnTo>
                      <a:pt x="28" y="11"/>
                    </a:lnTo>
                    <a:lnTo>
                      <a:pt x="34" y="12"/>
                    </a:lnTo>
                    <a:lnTo>
                      <a:pt x="46" y="12"/>
                    </a:lnTo>
                    <a:lnTo>
                      <a:pt x="55" y="19"/>
                    </a:lnTo>
                    <a:lnTo>
                      <a:pt x="58" y="27"/>
                    </a:lnTo>
                    <a:lnTo>
                      <a:pt x="50" y="30"/>
                    </a:lnTo>
                    <a:lnTo>
                      <a:pt x="40" y="34"/>
                    </a:lnTo>
                    <a:lnTo>
                      <a:pt x="27" y="32"/>
                    </a:lnTo>
                    <a:lnTo>
                      <a:pt x="16" y="30"/>
                    </a:lnTo>
                    <a:lnTo>
                      <a:pt x="8" y="34"/>
                    </a:lnTo>
                    <a:lnTo>
                      <a:pt x="3" y="35"/>
                    </a:lnTo>
                    <a:lnTo>
                      <a:pt x="0" y="33"/>
                    </a:lnTo>
                    <a:lnTo>
                      <a:pt x="2" y="30"/>
                    </a:lnTo>
                    <a:lnTo>
                      <a:pt x="9" y="26"/>
                    </a:lnTo>
                    <a:lnTo>
                      <a:pt x="16" y="23"/>
                    </a:lnTo>
                    <a:lnTo>
                      <a:pt x="16" y="22"/>
                    </a:lnTo>
                    <a:lnTo>
                      <a:pt x="15" y="20"/>
                    </a:lnTo>
                    <a:lnTo>
                      <a:pt x="16" y="15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1" y="8"/>
                    </a:lnTo>
                    <a:lnTo>
                      <a:pt x="15" y="5"/>
                    </a:lnTo>
                    <a:lnTo>
                      <a:pt x="23" y="7"/>
                    </a:lnTo>
                    <a:lnTo>
                      <a:pt x="24" y="4"/>
                    </a:lnTo>
                    <a:lnTo>
                      <a:pt x="23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4" name="Freeform 197"/>
              <p:cNvSpPr>
                <a:spLocks/>
              </p:cNvSpPr>
              <p:nvPr/>
            </p:nvSpPr>
            <p:spPr bwMode="auto">
              <a:xfrm>
                <a:off x="4205" y="1245"/>
                <a:ext cx="91" cy="66"/>
              </a:xfrm>
              <a:custGeom>
                <a:avLst/>
                <a:gdLst>
                  <a:gd name="T0" fmla="*/ 30 w 91"/>
                  <a:gd name="T1" fmla="*/ 0 h 66"/>
                  <a:gd name="T2" fmla="*/ 30 w 91"/>
                  <a:gd name="T3" fmla="*/ 0 h 66"/>
                  <a:gd name="T4" fmla="*/ 29 w 91"/>
                  <a:gd name="T5" fmla="*/ 1 h 66"/>
                  <a:gd name="T6" fmla="*/ 31 w 91"/>
                  <a:gd name="T7" fmla="*/ 3 h 66"/>
                  <a:gd name="T8" fmla="*/ 37 w 91"/>
                  <a:gd name="T9" fmla="*/ 7 h 66"/>
                  <a:gd name="T10" fmla="*/ 49 w 91"/>
                  <a:gd name="T11" fmla="*/ 10 h 66"/>
                  <a:gd name="T12" fmla="*/ 55 w 91"/>
                  <a:gd name="T13" fmla="*/ 14 h 66"/>
                  <a:gd name="T14" fmla="*/ 58 w 91"/>
                  <a:gd name="T15" fmla="*/ 26 h 66"/>
                  <a:gd name="T16" fmla="*/ 63 w 91"/>
                  <a:gd name="T17" fmla="*/ 34 h 66"/>
                  <a:gd name="T18" fmla="*/ 67 w 91"/>
                  <a:gd name="T19" fmla="*/ 37 h 66"/>
                  <a:gd name="T20" fmla="*/ 67 w 91"/>
                  <a:gd name="T21" fmla="*/ 42 h 66"/>
                  <a:gd name="T22" fmla="*/ 66 w 91"/>
                  <a:gd name="T23" fmla="*/ 46 h 66"/>
                  <a:gd name="T24" fmla="*/ 70 w 91"/>
                  <a:gd name="T25" fmla="*/ 44 h 66"/>
                  <a:gd name="T26" fmla="*/ 72 w 91"/>
                  <a:gd name="T27" fmla="*/ 38 h 66"/>
                  <a:gd name="T28" fmla="*/ 73 w 91"/>
                  <a:gd name="T29" fmla="*/ 33 h 66"/>
                  <a:gd name="T30" fmla="*/ 77 w 91"/>
                  <a:gd name="T31" fmla="*/ 32 h 66"/>
                  <a:gd name="T32" fmla="*/ 80 w 91"/>
                  <a:gd name="T33" fmla="*/ 38 h 66"/>
                  <a:gd name="T34" fmla="*/ 82 w 91"/>
                  <a:gd name="T35" fmla="*/ 46 h 66"/>
                  <a:gd name="T36" fmla="*/ 85 w 91"/>
                  <a:gd name="T37" fmla="*/ 51 h 66"/>
                  <a:gd name="T38" fmla="*/ 90 w 91"/>
                  <a:gd name="T39" fmla="*/ 54 h 66"/>
                  <a:gd name="T40" fmla="*/ 89 w 91"/>
                  <a:gd name="T41" fmla="*/ 59 h 66"/>
                  <a:gd name="T42" fmla="*/ 83 w 91"/>
                  <a:gd name="T43" fmla="*/ 64 h 66"/>
                  <a:gd name="T44" fmla="*/ 72 w 91"/>
                  <a:gd name="T45" fmla="*/ 65 h 66"/>
                  <a:gd name="T46" fmla="*/ 57 w 91"/>
                  <a:gd name="T47" fmla="*/ 61 h 66"/>
                  <a:gd name="T48" fmla="*/ 48 w 91"/>
                  <a:gd name="T49" fmla="*/ 54 h 66"/>
                  <a:gd name="T50" fmla="*/ 43 w 91"/>
                  <a:gd name="T51" fmla="*/ 52 h 66"/>
                  <a:gd name="T52" fmla="*/ 39 w 91"/>
                  <a:gd name="T53" fmla="*/ 57 h 66"/>
                  <a:gd name="T54" fmla="*/ 33 w 91"/>
                  <a:gd name="T55" fmla="*/ 58 h 66"/>
                  <a:gd name="T56" fmla="*/ 30 w 91"/>
                  <a:gd name="T57" fmla="*/ 51 h 66"/>
                  <a:gd name="T58" fmla="*/ 29 w 91"/>
                  <a:gd name="T59" fmla="*/ 44 h 66"/>
                  <a:gd name="T60" fmla="*/ 20 w 91"/>
                  <a:gd name="T61" fmla="*/ 40 h 66"/>
                  <a:gd name="T62" fmla="*/ 5 w 91"/>
                  <a:gd name="T63" fmla="*/ 36 h 66"/>
                  <a:gd name="T64" fmla="*/ 4 w 91"/>
                  <a:gd name="T65" fmla="*/ 31 h 66"/>
                  <a:gd name="T66" fmla="*/ 8 w 91"/>
                  <a:gd name="T67" fmla="*/ 27 h 66"/>
                  <a:gd name="T68" fmla="*/ 3 w 91"/>
                  <a:gd name="T69" fmla="*/ 24 h 66"/>
                  <a:gd name="T70" fmla="*/ 0 w 91"/>
                  <a:gd name="T71" fmla="*/ 20 h 66"/>
                  <a:gd name="T72" fmla="*/ 3 w 91"/>
                  <a:gd name="T73" fmla="*/ 15 h 66"/>
                  <a:gd name="T74" fmla="*/ 10 w 91"/>
                  <a:gd name="T75" fmla="*/ 12 h 66"/>
                  <a:gd name="T76" fmla="*/ 19 w 91"/>
                  <a:gd name="T77" fmla="*/ 11 h 66"/>
                  <a:gd name="T78" fmla="*/ 27 w 91"/>
                  <a:gd name="T79" fmla="*/ 5 h 66"/>
                  <a:gd name="T80" fmla="*/ 30 w 91"/>
                  <a:gd name="T81" fmla="*/ 0 h 6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1"/>
                  <a:gd name="T124" fmla="*/ 0 h 66"/>
                  <a:gd name="T125" fmla="*/ 91 w 91"/>
                  <a:gd name="T126" fmla="*/ 66 h 6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1" h="66">
                    <a:moveTo>
                      <a:pt x="30" y="0"/>
                    </a:moveTo>
                    <a:lnTo>
                      <a:pt x="30" y="0"/>
                    </a:lnTo>
                    <a:lnTo>
                      <a:pt x="29" y="1"/>
                    </a:lnTo>
                    <a:lnTo>
                      <a:pt x="31" y="3"/>
                    </a:lnTo>
                    <a:lnTo>
                      <a:pt x="37" y="7"/>
                    </a:lnTo>
                    <a:lnTo>
                      <a:pt x="49" y="10"/>
                    </a:lnTo>
                    <a:lnTo>
                      <a:pt x="55" y="14"/>
                    </a:lnTo>
                    <a:lnTo>
                      <a:pt x="58" y="26"/>
                    </a:lnTo>
                    <a:lnTo>
                      <a:pt x="63" y="34"/>
                    </a:lnTo>
                    <a:lnTo>
                      <a:pt x="67" y="37"/>
                    </a:lnTo>
                    <a:lnTo>
                      <a:pt x="67" y="42"/>
                    </a:lnTo>
                    <a:lnTo>
                      <a:pt x="66" y="46"/>
                    </a:lnTo>
                    <a:lnTo>
                      <a:pt x="70" y="44"/>
                    </a:lnTo>
                    <a:lnTo>
                      <a:pt x="72" y="38"/>
                    </a:lnTo>
                    <a:lnTo>
                      <a:pt x="73" y="33"/>
                    </a:lnTo>
                    <a:lnTo>
                      <a:pt x="77" y="32"/>
                    </a:lnTo>
                    <a:lnTo>
                      <a:pt x="80" y="38"/>
                    </a:lnTo>
                    <a:lnTo>
                      <a:pt x="82" y="46"/>
                    </a:lnTo>
                    <a:lnTo>
                      <a:pt x="85" y="51"/>
                    </a:lnTo>
                    <a:lnTo>
                      <a:pt x="90" y="54"/>
                    </a:lnTo>
                    <a:lnTo>
                      <a:pt x="89" y="59"/>
                    </a:lnTo>
                    <a:lnTo>
                      <a:pt x="83" y="64"/>
                    </a:lnTo>
                    <a:lnTo>
                      <a:pt x="72" y="65"/>
                    </a:lnTo>
                    <a:lnTo>
                      <a:pt x="57" y="61"/>
                    </a:lnTo>
                    <a:lnTo>
                      <a:pt x="48" y="54"/>
                    </a:lnTo>
                    <a:lnTo>
                      <a:pt x="43" y="52"/>
                    </a:lnTo>
                    <a:lnTo>
                      <a:pt x="39" y="57"/>
                    </a:lnTo>
                    <a:lnTo>
                      <a:pt x="33" y="58"/>
                    </a:lnTo>
                    <a:lnTo>
                      <a:pt x="30" y="51"/>
                    </a:lnTo>
                    <a:lnTo>
                      <a:pt x="29" y="44"/>
                    </a:lnTo>
                    <a:lnTo>
                      <a:pt x="20" y="40"/>
                    </a:lnTo>
                    <a:lnTo>
                      <a:pt x="5" y="36"/>
                    </a:lnTo>
                    <a:lnTo>
                      <a:pt x="4" y="31"/>
                    </a:lnTo>
                    <a:lnTo>
                      <a:pt x="8" y="27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3" y="15"/>
                    </a:lnTo>
                    <a:lnTo>
                      <a:pt x="10" y="12"/>
                    </a:lnTo>
                    <a:lnTo>
                      <a:pt x="19" y="11"/>
                    </a:lnTo>
                    <a:lnTo>
                      <a:pt x="27" y="5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bg2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5" name="Freeform 198"/>
              <p:cNvSpPr>
                <a:spLocks/>
              </p:cNvSpPr>
              <p:nvPr/>
            </p:nvSpPr>
            <p:spPr bwMode="auto">
              <a:xfrm>
                <a:off x="4253" y="1343"/>
                <a:ext cx="15" cy="7"/>
              </a:xfrm>
              <a:custGeom>
                <a:avLst/>
                <a:gdLst>
                  <a:gd name="T0" fmla="*/ 7 w 15"/>
                  <a:gd name="T1" fmla="*/ 6 h 7"/>
                  <a:gd name="T2" fmla="*/ 12 w 15"/>
                  <a:gd name="T3" fmla="*/ 5 h 7"/>
                  <a:gd name="T4" fmla="*/ 14 w 15"/>
                  <a:gd name="T5" fmla="*/ 3 h 7"/>
                  <a:gd name="T6" fmla="*/ 12 w 15"/>
                  <a:gd name="T7" fmla="*/ 1 h 7"/>
                  <a:gd name="T8" fmla="*/ 7 w 15"/>
                  <a:gd name="T9" fmla="*/ 0 h 7"/>
                  <a:gd name="T10" fmla="*/ 2 w 15"/>
                  <a:gd name="T11" fmla="*/ 1 h 7"/>
                  <a:gd name="T12" fmla="*/ 0 w 15"/>
                  <a:gd name="T13" fmla="*/ 3 h 7"/>
                  <a:gd name="T14" fmla="*/ 2 w 15"/>
                  <a:gd name="T15" fmla="*/ 5 h 7"/>
                  <a:gd name="T16" fmla="*/ 7 w 15"/>
                  <a:gd name="T17" fmla="*/ 6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7"/>
                  <a:gd name="T29" fmla="*/ 15 w 15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7">
                    <a:moveTo>
                      <a:pt x="7" y="6"/>
                    </a:moveTo>
                    <a:lnTo>
                      <a:pt x="12" y="5"/>
                    </a:lnTo>
                    <a:lnTo>
                      <a:pt x="14" y="3"/>
                    </a:lnTo>
                    <a:lnTo>
                      <a:pt x="12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7" y="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6" name="Freeform 199"/>
              <p:cNvSpPr>
                <a:spLocks/>
              </p:cNvSpPr>
              <p:nvPr/>
            </p:nvSpPr>
            <p:spPr bwMode="auto">
              <a:xfrm>
                <a:off x="4262" y="1355"/>
                <a:ext cx="17" cy="6"/>
              </a:xfrm>
              <a:custGeom>
                <a:avLst/>
                <a:gdLst>
                  <a:gd name="T0" fmla="*/ 8 w 17"/>
                  <a:gd name="T1" fmla="*/ 5 h 6"/>
                  <a:gd name="T2" fmla="*/ 14 w 17"/>
                  <a:gd name="T3" fmla="*/ 4 h 6"/>
                  <a:gd name="T4" fmla="*/ 16 w 17"/>
                  <a:gd name="T5" fmla="*/ 3 h 6"/>
                  <a:gd name="T6" fmla="*/ 14 w 17"/>
                  <a:gd name="T7" fmla="*/ 1 h 6"/>
                  <a:gd name="T8" fmla="*/ 8 w 17"/>
                  <a:gd name="T9" fmla="*/ 0 h 6"/>
                  <a:gd name="T10" fmla="*/ 2 w 17"/>
                  <a:gd name="T11" fmla="*/ 1 h 6"/>
                  <a:gd name="T12" fmla="*/ 0 w 17"/>
                  <a:gd name="T13" fmla="*/ 3 h 6"/>
                  <a:gd name="T14" fmla="*/ 2 w 17"/>
                  <a:gd name="T15" fmla="*/ 4 h 6"/>
                  <a:gd name="T16" fmla="*/ 8 w 17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6"/>
                  <a:gd name="T29" fmla="*/ 17 w 17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6">
                    <a:moveTo>
                      <a:pt x="8" y="5"/>
                    </a:moveTo>
                    <a:lnTo>
                      <a:pt x="14" y="4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8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8" y="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7" name="Freeform 200"/>
              <p:cNvSpPr>
                <a:spLocks/>
              </p:cNvSpPr>
              <p:nvPr/>
            </p:nvSpPr>
            <p:spPr bwMode="auto">
              <a:xfrm>
                <a:off x="4364" y="1312"/>
                <a:ext cx="13" cy="5"/>
              </a:xfrm>
              <a:custGeom>
                <a:avLst/>
                <a:gdLst>
                  <a:gd name="T0" fmla="*/ 6 w 13"/>
                  <a:gd name="T1" fmla="*/ 4 h 5"/>
                  <a:gd name="T2" fmla="*/ 10 w 13"/>
                  <a:gd name="T3" fmla="*/ 3 h 5"/>
                  <a:gd name="T4" fmla="*/ 12 w 13"/>
                  <a:gd name="T5" fmla="*/ 2 h 5"/>
                  <a:gd name="T6" fmla="*/ 10 w 13"/>
                  <a:gd name="T7" fmla="*/ 0 h 5"/>
                  <a:gd name="T8" fmla="*/ 6 w 13"/>
                  <a:gd name="T9" fmla="*/ 0 h 5"/>
                  <a:gd name="T10" fmla="*/ 1 w 13"/>
                  <a:gd name="T11" fmla="*/ 0 h 5"/>
                  <a:gd name="T12" fmla="*/ 0 w 13"/>
                  <a:gd name="T13" fmla="*/ 2 h 5"/>
                  <a:gd name="T14" fmla="*/ 1 w 13"/>
                  <a:gd name="T15" fmla="*/ 3 h 5"/>
                  <a:gd name="T16" fmla="*/ 6 w 13"/>
                  <a:gd name="T17" fmla="*/ 4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5"/>
                  <a:gd name="T29" fmla="*/ 13 w 1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5">
                    <a:moveTo>
                      <a:pt x="6" y="4"/>
                    </a:moveTo>
                    <a:lnTo>
                      <a:pt x="10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6" y="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8" name="Freeform 201"/>
              <p:cNvSpPr>
                <a:spLocks/>
              </p:cNvSpPr>
              <p:nvPr/>
            </p:nvSpPr>
            <p:spPr bwMode="auto">
              <a:xfrm>
                <a:off x="4369" y="1321"/>
                <a:ext cx="14" cy="7"/>
              </a:xfrm>
              <a:custGeom>
                <a:avLst/>
                <a:gdLst>
                  <a:gd name="T0" fmla="*/ 7 w 14"/>
                  <a:gd name="T1" fmla="*/ 6 h 7"/>
                  <a:gd name="T2" fmla="*/ 11 w 14"/>
                  <a:gd name="T3" fmla="*/ 5 h 7"/>
                  <a:gd name="T4" fmla="*/ 13 w 14"/>
                  <a:gd name="T5" fmla="*/ 3 h 7"/>
                  <a:gd name="T6" fmla="*/ 11 w 14"/>
                  <a:gd name="T7" fmla="*/ 1 h 7"/>
                  <a:gd name="T8" fmla="*/ 7 w 14"/>
                  <a:gd name="T9" fmla="*/ 0 h 7"/>
                  <a:gd name="T10" fmla="*/ 2 w 14"/>
                  <a:gd name="T11" fmla="*/ 1 h 7"/>
                  <a:gd name="T12" fmla="*/ 0 w 14"/>
                  <a:gd name="T13" fmla="*/ 3 h 7"/>
                  <a:gd name="T14" fmla="*/ 2 w 14"/>
                  <a:gd name="T15" fmla="*/ 5 h 7"/>
                  <a:gd name="T16" fmla="*/ 7 w 14"/>
                  <a:gd name="T17" fmla="*/ 6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7"/>
                  <a:gd name="T29" fmla="*/ 14 w 14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7">
                    <a:moveTo>
                      <a:pt x="7" y="6"/>
                    </a:moveTo>
                    <a:lnTo>
                      <a:pt x="11" y="5"/>
                    </a:lnTo>
                    <a:lnTo>
                      <a:pt x="13" y="3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7" y="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9" name="Freeform 202"/>
              <p:cNvSpPr>
                <a:spLocks/>
              </p:cNvSpPr>
              <p:nvPr/>
            </p:nvSpPr>
            <p:spPr bwMode="auto">
              <a:xfrm>
                <a:off x="4378" y="1335"/>
                <a:ext cx="12" cy="6"/>
              </a:xfrm>
              <a:custGeom>
                <a:avLst/>
                <a:gdLst>
                  <a:gd name="T0" fmla="*/ 6 w 12"/>
                  <a:gd name="T1" fmla="*/ 5 h 6"/>
                  <a:gd name="T2" fmla="*/ 9 w 12"/>
                  <a:gd name="T3" fmla="*/ 4 h 6"/>
                  <a:gd name="T4" fmla="*/ 11 w 12"/>
                  <a:gd name="T5" fmla="*/ 3 h 6"/>
                  <a:gd name="T6" fmla="*/ 9 w 12"/>
                  <a:gd name="T7" fmla="*/ 0 h 6"/>
                  <a:gd name="T8" fmla="*/ 6 w 12"/>
                  <a:gd name="T9" fmla="*/ 0 h 6"/>
                  <a:gd name="T10" fmla="*/ 2 w 12"/>
                  <a:gd name="T11" fmla="*/ 0 h 6"/>
                  <a:gd name="T12" fmla="*/ 0 w 12"/>
                  <a:gd name="T13" fmla="*/ 3 h 6"/>
                  <a:gd name="T14" fmla="*/ 2 w 12"/>
                  <a:gd name="T15" fmla="*/ 4 h 6"/>
                  <a:gd name="T16" fmla="*/ 6 w 12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6"/>
                  <a:gd name="T29" fmla="*/ 12 w 12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6">
                    <a:moveTo>
                      <a:pt x="6" y="5"/>
                    </a:moveTo>
                    <a:lnTo>
                      <a:pt x="9" y="4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0" name="Freeform 203"/>
              <p:cNvSpPr>
                <a:spLocks/>
              </p:cNvSpPr>
              <p:nvPr/>
            </p:nvSpPr>
            <p:spPr bwMode="auto">
              <a:xfrm>
                <a:off x="4483" y="1761"/>
                <a:ext cx="49" cy="82"/>
              </a:xfrm>
              <a:custGeom>
                <a:avLst/>
                <a:gdLst>
                  <a:gd name="T0" fmla="*/ 2 w 49"/>
                  <a:gd name="T1" fmla="*/ 72 h 82"/>
                  <a:gd name="T2" fmla="*/ 20 w 49"/>
                  <a:gd name="T3" fmla="*/ 48 h 82"/>
                  <a:gd name="T4" fmla="*/ 31 w 49"/>
                  <a:gd name="T5" fmla="*/ 32 h 82"/>
                  <a:gd name="T6" fmla="*/ 36 w 49"/>
                  <a:gd name="T7" fmla="*/ 20 h 82"/>
                  <a:gd name="T8" fmla="*/ 39 w 49"/>
                  <a:gd name="T9" fmla="*/ 7 h 82"/>
                  <a:gd name="T10" fmla="*/ 42 w 49"/>
                  <a:gd name="T11" fmla="*/ 0 h 82"/>
                  <a:gd name="T12" fmla="*/ 46 w 49"/>
                  <a:gd name="T13" fmla="*/ 5 h 82"/>
                  <a:gd name="T14" fmla="*/ 48 w 49"/>
                  <a:gd name="T15" fmla="*/ 19 h 82"/>
                  <a:gd name="T16" fmla="*/ 46 w 49"/>
                  <a:gd name="T17" fmla="*/ 37 h 82"/>
                  <a:gd name="T18" fmla="*/ 41 w 49"/>
                  <a:gd name="T19" fmla="*/ 53 h 82"/>
                  <a:gd name="T20" fmla="*/ 34 w 49"/>
                  <a:gd name="T21" fmla="*/ 62 h 82"/>
                  <a:gd name="T22" fmla="*/ 24 w 49"/>
                  <a:gd name="T23" fmla="*/ 68 h 82"/>
                  <a:gd name="T24" fmla="*/ 12 w 49"/>
                  <a:gd name="T25" fmla="*/ 76 h 82"/>
                  <a:gd name="T26" fmla="*/ 3 w 49"/>
                  <a:gd name="T27" fmla="*/ 81 h 82"/>
                  <a:gd name="T28" fmla="*/ 0 w 49"/>
                  <a:gd name="T29" fmla="*/ 79 h 82"/>
                  <a:gd name="T30" fmla="*/ 1 w 49"/>
                  <a:gd name="T31" fmla="*/ 74 h 82"/>
                  <a:gd name="T32" fmla="*/ 2 w 49"/>
                  <a:gd name="T33" fmla="*/ 72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2"/>
                  <a:gd name="T53" fmla="*/ 49 w 49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2">
                    <a:moveTo>
                      <a:pt x="2" y="72"/>
                    </a:moveTo>
                    <a:lnTo>
                      <a:pt x="20" y="48"/>
                    </a:lnTo>
                    <a:lnTo>
                      <a:pt x="31" y="32"/>
                    </a:lnTo>
                    <a:lnTo>
                      <a:pt x="36" y="20"/>
                    </a:lnTo>
                    <a:lnTo>
                      <a:pt x="39" y="7"/>
                    </a:lnTo>
                    <a:lnTo>
                      <a:pt x="42" y="0"/>
                    </a:lnTo>
                    <a:lnTo>
                      <a:pt x="46" y="5"/>
                    </a:lnTo>
                    <a:lnTo>
                      <a:pt x="48" y="19"/>
                    </a:lnTo>
                    <a:lnTo>
                      <a:pt x="46" y="37"/>
                    </a:lnTo>
                    <a:lnTo>
                      <a:pt x="41" y="53"/>
                    </a:lnTo>
                    <a:lnTo>
                      <a:pt x="34" y="62"/>
                    </a:lnTo>
                    <a:lnTo>
                      <a:pt x="24" y="68"/>
                    </a:lnTo>
                    <a:lnTo>
                      <a:pt x="12" y="76"/>
                    </a:lnTo>
                    <a:lnTo>
                      <a:pt x="3" y="81"/>
                    </a:lnTo>
                    <a:lnTo>
                      <a:pt x="0" y="79"/>
                    </a:lnTo>
                    <a:lnTo>
                      <a:pt x="1" y="74"/>
                    </a:lnTo>
                    <a:lnTo>
                      <a:pt x="2" y="7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1" name="Freeform 204"/>
              <p:cNvSpPr>
                <a:spLocks/>
              </p:cNvSpPr>
              <p:nvPr/>
            </p:nvSpPr>
            <p:spPr bwMode="auto">
              <a:xfrm>
                <a:off x="1485" y="1492"/>
                <a:ext cx="365" cy="330"/>
              </a:xfrm>
              <a:custGeom>
                <a:avLst/>
                <a:gdLst>
                  <a:gd name="T0" fmla="*/ 364 w 365"/>
                  <a:gd name="T1" fmla="*/ 298 h 330"/>
                  <a:gd name="T2" fmla="*/ 354 w 365"/>
                  <a:gd name="T3" fmla="*/ 278 h 330"/>
                  <a:gd name="T4" fmla="*/ 345 w 365"/>
                  <a:gd name="T5" fmla="*/ 253 h 330"/>
                  <a:gd name="T6" fmla="*/ 325 w 365"/>
                  <a:gd name="T7" fmla="*/ 232 h 330"/>
                  <a:gd name="T8" fmla="*/ 310 w 365"/>
                  <a:gd name="T9" fmla="*/ 224 h 330"/>
                  <a:gd name="T10" fmla="*/ 285 w 365"/>
                  <a:gd name="T11" fmla="*/ 215 h 330"/>
                  <a:gd name="T12" fmla="*/ 273 w 365"/>
                  <a:gd name="T13" fmla="*/ 207 h 330"/>
                  <a:gd name="T14" fmla="*/ 319 w 365"/>
                  <a:gd name="T15" fmla="*/ 28 h 330"/>
                  <a:gd name="T16" fmla="*/ 295 w 365"/>
                  <a:gd name="T17" fmla="*/ 22 h 330"/>
                  <a:gd name="T18" fmla="*/ 261 w 365"/>
                  <a:gd name="T19" fmla="*/ 17 h 330"/>
                  <a:gd name="T20" fmla="*/ 220 w 365"/>
                  <a:gd name="T21" fmla="*/ 13 h 330"/>
                  <a:gd name="T22" fmla="*/ 191 w 365"/>
                  <a:gd name="T23" fmla="*/ 7 h 330"/>
                  <a:gd name="T24" fmla="*/ 167 w 365"/>
                  <a:gd name="T25" fmla="*/ 0 h 330"/>
                  <a:gd name="T26" fmla="*/ 126 w 365"/>
                  <a:gd name="T27" fmla="*/ 13 h 330"/>
                  <a:gd name="T28" fmla="*/ 100 w 365"/>
                  <a:gd name="T29" fmla="*/ 22 h 330"/>
                  <a:gd name="T30" fmla="*/ 46 w 365"/>
                  <a:gd name="T31" fmla="*/ 57 h 330"/>
                  <a:gd name="T32" fmla="*/ 74 w 365"/>
                  <a:gd name="T33" fmla="*/ 89 h 330"/>
                  <a:gd name="T34" fmla="*/ 64 w 365"/>
                  <a:gd name="T35" fmla="*/ 102 h 330"/>
                  <a:gd name="T36" fmla="*/ 42 w 365"/>
                  <a:gd name="T37" fmla="*/ 99 h 330"/>
                  <a:gd name="T38" fmla="*/ 13 w 365"/>
                  <a:gd name="T39" fmla="*/ 113 h 330"/>
                  <a:gd name="T40" fmla="*/ 21 w 365"/>
                  <a:gd name="T41" fmla="*/ 125 h 330"/>
                  <a:gd name="T42" fmla="*/ 40 w 365"/>
                  <a:gd name="T43" fmla="*/ 136 h 330"/>
                  <a:gd name="T44" fmla="*/ 76 w 365"/>
                  <a:gd name="T45" fmla="*/ 133 h 330"/>
                  <a:gd name="T46" fmla="*/ 59 w 365"/>
                  <a:gd name="T47" fmla="*/ 155 h 330"/>
                  <a:gd name="T48" fmla="*/ 37 w 365"/>
                  <a:gd name="T49" fmla="*/ 160 h 330"/>
                  <a:gd name="T50" fmla="*/ 12 w 365"/>
                  <a:gd name="T51" fmla="*/ 177 h 330"/>
                  <a:gd name="T52" fmla="*/ 1 w 365"/>
                  <a:gd name="T53" fmla="*/ 203 h 330"/>
                  <a:gd name="T54" fmla="*/ 14 w 365"/>
                  <a:gd name="T55" fmla="*/ 221 h 330"/>
                  <a:gd name="T56" fmla="*/ 30 w 365"/>
                  <a:gd name="T57" fmla="*/ 225 h 330"/>
                  <a:gd name="T58" fmla="*/ 25 w 365"/>
                  <a:gd name="T59" fmla="*/ 238 h 330"/>
                  <a:gd name="T60" fmla="*/ 38 w 365"/>
                  <a:gd name="T61" fmla="*/ 243 h 330"/>
                  <a:gd name="T62" fmla="*/ 54 w 365"/>
                  <a:gd name="T63" fmla="*/ 247 h 330"/>
                  <a:gd name="T64" fmla="*/ 61 w 365"/>
                  <a:gd name="T65" fmla="*/ 242 h 330"/>
                  <a:gd name="T66" fmla="*/ 84 w 365"/>
                  <a:gd name="T67" fmla="*/ 238 h 330"/>
                  <a:gd name="T68" fmla="*/ 72 w 365"/>
                  <a:gd name="T69" fmla="*/ 250 h 330"/>
                  <a:gd name="T70" fmla="*/ 64 w 365"/>
                  <a:gd name="T71" fmla="*/ 266 h 330"/>
                  <a:gd name="T72" fmla="*/ 38 w 365"/>
                  <a:gd name="T73" fmla="*/ 280 h 330"/>
                  <a:gd name="T74" fmla="*/ 0 w 365"/>
                  <a:gd name="T75" fmla="*/ 303 h 330"/>
                  <a:gd name="T76" fmla="*/ 29 w 365"/>
                  <a:gd name="T77" fmla="*/ 298 h 330"/>
                  <a:gd name="T78" fmla="*/ 61 w 365"/>
                  <a:gd name="T79" fmla="*/ 283 h 330"/>
                  <a:gd name="T80" fmla="*/ 91 w 365"/>
                  <a:gd name="T81" fmla="*/ 265 h 330"/>
                  <a:gd name="T82" fmla="*/ 109 w 365"/>
                  <a:gd name="T83" fmla="*/ 247 h 330"/>
                  <a:gd name="T84" fmla="*/ 117 w 365"/>
                  <a:gd name="T85" fmla="*/ 237 h 330"/>
                  <a:gd name="T86" fmla="*/ 151 w 365"/>
                  <a:gd name="T87" fmla="*/ 197 h 330"/>
                  <a:gd name="T88" fmla="*/ 161 w 365"/>
                  <a:gd name="T89" fmla="*/ 193 h 330"/>
                  <a:gd name="T90" fmla="*/ 146 w 365"/>
                  <a:gd name="T91" fmla="*/ 217 h 330"/>
                  <a:gd name="T92" fmla="*/ 143 w 365"/>
                  <a:gd name="T93" fmla="*/ 235 h 330"/>
                  <a:gd name="T94" fmla="*/ 163 w 365"/>
                  <a:gd name="T95" fmla="*/ 221 h 330"/>
                  <a:gd name="T96" fmla="*/ 174 w 365"/>
                  <a:gd name="T97" fmla="*/ 220 h 330"/>
                  <a:gd name="T98" fmla="*/ 195 w 365"/>
                  <a:gd name="T99" fmla="*/ 200 h 330"/>
                  <a:gd name="T100" fmla="*/ 217 w 365"/>
                  <a:gd name="T101" fmla="*/ 206 h 330"/>
                  <a:gd name="T102" fmla="*/ 266 w 365"/>
                  <a:gd name="T103" fmla="*/ 217 h 330"/>
                  <a:gd name="T104" fmla="*/ 287 w 365"/>
                  <a:gd name="T105" fmla="*/ 238 h 330"/>
                  <a:gd name="T106" fmla="*/ 304 w 365"/>
                  <a:gd name="T107" fmla="*/ 243 h 330"/>
                  <a:gd name="T108" fmla="*/ 335 w 365"/>
                  <a:gd name="T109" fmla="*/ 257 h 330"/>
                  <a:gd name="T110" fmla="*/ 340 w 365"/>
                  <a:gd name="T111" fmla="*/ 275 h 330"/>
                  <a:gd name="T112" fmla="*/ 349 w 365"/>
                  <a:gd name="T113" fmla="*/ 291 h 330"/>
                  <a:gd name="T114" fmla="*/ 354 w 365"/>
                  <a:gd name="T115" fmla="*/ 314 h 33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65"/>
                  <a:gd name="T175" fmla="*/ 0 h 330"/>
                  <a:gd name="T176" fmla="*/ 365 w 365"/>
                  <a:gd name="T177" fmla="*/ 330 h 33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65" h="330">
                    <a:moveTo>
                      <a:pt x="357" y="322"/>
                    </a:moveTo>
                    <a:lnTo>
                      <a:pt x="360" y="317"/>
                    </a:lnTo>
                    <a:lnTo>
                      <a:pt x="364" y="298"/>
                    </a:lnTo>
                    <a:lnTo>
                      <a:pt x="363" y="288"/>
                    </a:lnTo>
                    <a:lnTo>
                      <a:pt x="359" y="282"/>
                    </a:lnTo>
                    <a:lnTo>
                      <a:pt x="354" y="278"/>
                    </a:lnTo>
                    <a:lnTo>
                      <a:pt x="352" y="273"/>
                    </a:lnTo>
                    <a:lnTo>
                      <a:pt x="351" y="261"/>
                    </a:lnTo>
                    <a:lnTo>
                      <a:pt x="345" y="253"/>
                    </a:lnTo>
                    <a:lnTo>
                      <a:pt x="338" y="246"/>
                    </a:lnTo>
                    <a:lnTo>
                      <a:pt x="331" y="240"/>
                    </a:lnTo>
                    <a:lnTo>
                      <a:pt x="325" y="232"/>
                    </a:lnTo>
                    <a:lnTo>
                      <a:pt x="320" y="226"/>
                    </a:lnTo>
                    <a:lnTo>
                      <a:pt x="314" y="222"/>
                    </a:lnTo>
                    <a:lnTo>
                      <a:pt x="310" y="224"/>
                    </a:lnTo>
                    <a:lnTo>
                      <a:pt x="300" y="231"/>
                    </a:lnTo>
                    <a:lnTo>
                      <a:pt x="289" y="223"/>
                    </a:lnTo>
                    <a:lnTo>
                      <a:pt x="285" y="215"/>
                    </a:lnTo>
                    <a:lnTo>
                      <a:pt x="283" y="209"/>
                    </a:lnTo>
                    <a:lnTo>
                      <a:pt x="280" y="206"/>
                    </a:lnTo>
                    <a:lnTo>
                      <a:pt x="273" y="207"/>
                    </a:lnTo>
                    <a:lnTo>
                      <a:pt x="263" y="209"/>
                    </a:lnTo>
                    <a:lnTo>
                      <a:pt x="262" y="207"/>
                    </a:lnTo>
                    <a:lnTo>
                      <a:pt x="319" y="28"/>
                    </a:lnTo>
                    <a:lnTo>
                      <a:pt x="314" y="25"/>
                    </a:lnTo>
                    <a:lnTo>
                      <a:pt x="302" y="23"/>
                    </a:lnTo>
                    <a:lnTo>
                      <a:pt x="295" y="22"/>
                    </a:lnTo>
                    <a:lnTo>
                      <a:pt x="291" y="23"/>
                    </a:lnTo>
                    <a:lnTo>
                      <a:pt x="284" y="23"/>
                    </a:lnTo>
                    <a:lnTo>
                      <a:pt x="261" y="17"/>
                    </a:lnTo>
                    <a:lnTo>
                      <a:pt x="242" y="12"/>
                    </a:lnTo>
                    <a:lnTo>
                      <a:pt x="230" y="15"/>
                    </a:lnTo>
                    <a:lnTo>
                      <a:pt x="220" y="13"/>
                    </a:lnTo>
                    <a:lnTo>
                      <a:pt x="213" y="10"/>
                    </a:lnTo>
                    <a:lnTo>
                      <a:pt x="203" y="8"/>
                    </a:lnTo>
                    <a:lnTo>
                      <a:pt x="191" y="7"/>
                    </a:lnTo>
                    <a:lnTo>
                      <a:pt x="182" y="5"/>
                    </a:lnTo>
                    <a:lnTo>
                      <a:pt x="175" y="2"/>
                    </a:lnTo>
                    <a:lnTo>
                      <a:pt x="167" y="0"/>
                    </a:lnTo>
                    <a:lnTo>
                      <a:pt x="156" y="1"/>
                    </a:lnTo>
                    <a:lnTo>
                      <a:pt x="141" y="7"/>
                    </a:lnTo>
                    <a:lnTo>
                      <a:pt x="126" y="13"/>
                    </a:lnTo>
                    <a:lnTo>
                      <a:pt x="115" y="16"/>
                    </a:lnTo>
                    <a:lnTo>
                      <a:pt x="107" y="18"/>
                    </a:lnTo>
                    <a:lnTo>
                      <a:pt x="100" y="22"/>
                    </a:lnTo>
                    <a:lnTo>
                      <a:pt x="80" y="39"/>
                    </a:lnTo>
                    <a:lnTo>
                      <a:pt x="53" y="52"/>
                    </a:lnTo>
                    <a:lnTo>
                      <a:pt x="46" y="57"/>
                    </a:lnTo>
                    <a:lnTo>
                      <a:pt x="49" y="66"/>
                    </a:lnTo>
                    <a:lnTo>
                      <a:pt x="61" y="78"/>
                    </a:lnTo>
                    <a:lnTo>
                      <a:pt x="74" y="89"/>
                    </a:lnTo>
                    <a:lnTo>
                      <a:pt x="80" y="97"/>
                    </a:lnTo>
                    <a:lnTo>
                      <a:pt x="74" y="101"/>
                    </a:lnTo>
                    <a:lnTo>
                      <a:pt x="64" y="102"/>
                    </a:lnTo>
                    <a:lnTo>
                      <a:pt x="53" y="100"/>
                    </a:lnTo>
                    <a:lnTo>
                      <a:pt x="47" y="98"/>
                    </a:lnTo>
                    <a:lnTo>
                      <a:pt x="42" y="99"/>
                    </a:lnTo>
                    <a:lnTo>
                      <a:pt x="37" y="102"/>
                    </a:lnTo>
                    <a:lnTo>
                      <a:pt x="27" y="106"/>
                    </a:lnTo>
                    <a:lnTo>
                      <a:pt x="13" y="113"/>
                    </a:lnTo>
                    <a:lnTo>
                      <a:pt x="19" y="118"/>
                    </a:lnTo>
                    <a:lnTo>
                      <a:pt x="23" y="122"/>
                    </a:lnTo>
                    <a:lnTo>
                      <a:pt x="21" y="125"/>
                    </a:lnTo>
                    <a:lnTo>
                      <a:pt x="19" y="128"/>
                    </a:lnTo>
                    <a:lnTo>
                      <a:pt x="23" y="133"/>
                    </a:lnTo>
                    <a:lnTo>
                      <a:pt x="40" y="136"/>
                    </a:lnTo>
                    <a:lnTo>
                      <a:pt x="65" y="132"/>
                    </a:lnTo>
                    <a:lnTo>
                      <a:pt x="74" y="132"/>
                    </a:lnTo>
                    <a:lnTo>
                      <a:pt x="76" y="133"/>
                    </a:lnTo>
                    <a:lnTo>
                      <a:pt x="72" y="137"/>
                    </a:lnTo>
                    <a:lnTo>
                      <a:pt x="68" y="144"/>
                    </a:lnTo>
                    <a:lnTo>
                      <a:pt x="59" y="155"/>
                    </a:lnTo>
                    <a:lnTo>
                      <a:pt x="49" y="161"/>
                    </a:lnTo>
                    <a:lnTo>
                      <a:pt x="43" y="162"/>
                    </a:lnTo>
                    <a:lnTo>
                      <a:pt x="37" y="160"/>
                    </a:lnTo>
                    <a:lnTo>
                      <a:pt x="31" y="160"/>
                    </a:lnTo>
                    <a:lnTo>
                      <a:pt x="25" y="164"/>
                    </a:lnTo>
                    <a:lnTo>
                      <a:pt x="12" y="177"/>
                    </a:lnTo>
                    <a:lnTo>
                      <a:pt x="2" y="192"/>
                    </a:lnTo>
                    <a:lnTo>
                      <a:pt x="1" y="199"/>
                    </a:lnTo>
                    <a:lnTo>
                      <a:pt x="1" y="203"/>
                    </a:lnTo>
                    <a:lnTo>
                      <a:pt x="3" y="206"/>
                    </a:lnTo>
                    <a:lnTo>
                      <a:pt x="6" y="212"/>
                    </a:lnTo>
                    <a:lnTo>
                      <a:pt x="14" y="221"/>
                    </a:lnTo>
                    <a:lnTo>
                      <a:pt x="22" y="220"/>
                    </a:lnTo>
                    <a:lnTo>
                      <a:pt x="30" y="217"/>
                    </a:lnTo>
                    <a:lnTo>
                      <a:pt x="30" y="225"/>
                    </a:lnTo>
                    <a:lnTo>
                      <a:pt x="29" y="232"/>
                    </a:lnTo>
                    <a:lnTo>
                      <a:pt x="27" y="235"/>
                    </a:lnTo>
                    <a:lnTo>
                      <a:pt x="25" y="238"/>
                    </a:lnTo>
                    <a:lnTo>
                      <a:pt x="23" y="242"/>
                    </a:lnTo>
                    <a:lnTo>
                      <a:pt x="26" y="247"/>
                    </a:lnTo>
                    <a:lnTo>
                      <a:pt x="38" y="243"/>
                    </a:lnTo>
                    <a:lnTo>
                      <a:pt x="44" y="240"/>
                    </a:lnTo>
                    <a:lnTo>
                      <a:pt x="50" y="242"/>
                    </a:lnTo>
                    <a:lnTo>
                      <a:pt x="54" y="247"/>
                    </a:lnTo>
                    <a:lnTo>
                      <a:pt x="55" y="248"/>
                    </a:lnTo>
                    <a:lnTo>
                      <a:pt x="59" y="244"/>
                    </a:lnTo>
                    <a:lnTo>
                      <a:pt x="61" y="242"/>
                    </a:lnTo>
                    <a:lnTo>
                      <a:pt x="62" y="241"/>
                    </a:lnTo>
                    <a:lnTo>
                      <a:pt x="73" y="240"/>
                    </a:lnTo>
                    <a:lnTo>
                      <a:pt x="84" y="238"/>
                    </a:lnTo>
                    <a:lnTo>
                      <a:pt x="85" y="237"/>
                    </a:lnTo>
                    <a:lnTo>
                      <a:pt x="83" y="238"/>
                    </a:lnTo>
                    <a:lnTo>
                      <a:pt x="72" y="250"/>
                    </a:lnTo>
                    <a:lnTo>
                      <a:pt x="67" y="258"/>
                    </a:lnTo>
                    <a:lnTo>
                      <a:pt x="65" y="263"/>
                    </a:lnTo>
                    <a:lnTo>
                      <a:pt x="64" y="266"/>
                    </a:lnTo>
                    <a:lnTo>
                      <a:pt x="56" y="269"/>
                    </a:lnTo>
                    <a:lnTo>
                      <a:pt x="46" y="275"/>
                    </a:lnTo>
                    <a:lnTo>
                      <a:pt x="38" y="280"/>
                    </a:lnTo>
                    <a:lnTo>
                      <a:pt x="27" y="287"/>
                    </a:lnTo>
                    <a:lnTo>
                      <a:pt x="11" y="295"/>
                    </a:lnTo>
                    <a:lnTo>
                      <a:pt x="0" y="303"/>
                    </a:lnTo>
                    <a:lnTo>
                      <a:pt x="3" y="305"/>
                    </a:lnTo>
                    <a:lnTo>
                      <a:pt x="15" y="303"/>
                    </a:lnTo>
                    <a:lnTo>
                      <a:pt x="29" y="298"/>
                    </a:lnTo>
                    <a:lnTo>
                      <a:pt x="41" y="293"/>
                    </a:lnTo>
                    <a:lnTo>
                      <a:pt x="50" y="288"/>
                    </a:lnTo>
                    <a:lnTo>
                      <a:pt x="61" y="283"/>
                    </a:lnTo>
                    <a:lnTo>
                      <a:pt x="74" y="274"/>
                    </a:lnTo>
                    <a:lnTo>
                      <a:pt x="86" y="267"/>
                    </a:lnTo>
                    <a:lnTo>
                      <a:pt x="91" y="265"/>
                    </a:lnTo>
                    <a:lnTo>
                      <a:pt x="95" y="263"/>
                    </a:lnTo>
                    <a:lnTo>
                      <a:pt x="101" y="255"/>
                    </a:lnTo>
                    <a:lnTo>
                      <a:pt x="109" y="247"/>
                    </a:lnTo>
                    <a:lnTo>
                      <a:pt x="114" y="242"/>
                    </a:lnTo>
                    <a:lnTo>
                      <a:pt x="116" y="240"/>
                    </a:lnTo>
                    <a:lnTo>
                      <a:pt x="117" y="237"/>
                    </a:lnTo>
                    <a:lnTo>
                      <a:pt x="125" y="225"/>
                    </a:lnTo>
                    <a:lnTo>
                      <a:pt x="142" y="206"/>
                    </a:lnTo>
                    <a:lnTo>
                      <a:pt x="151" y="197"/>
                    </a:lnTo>
                    <a:lnTo>
                      <a:pt x="157" y="194"/>
                    </a:lnTo>
                    <a:lnTo>
                      <a:pt x="160" y="193"/>
                    </a:lnTo>
                    <a:lnTo>
                      <a:pt x="161" y="193"/>
                    </a:lnTo>
                    <a:lnTo>
                      <a:pt x="159" y="194"/>
                    </a:lnTo>
                    <a:lnTo>
                      <a:pt x="151" y="204"/>
                    </a:lnTo>
                    <a:lnTo>
                      <a:pt x="146" y="217"/>
                    </a:lnTo>
                    <a:lnTo>
                      <a:pt x="142" y="229"/>
                    </a:lnTo>
                    <a:lnTo>
                      <a:pt x="140" y="235"/>
                    </a:lnTo>
                    <a:lnTo>
                      <a:pt x="143" y="235"/>
                    </a:lnTo>
                    <a:lnTo>
                      <a:pt x="150" y="232"/>
                    </a:lnTo>
                    <a:lnTo>
                      <a:pt x="157" y="225"/>
                    </a:lnTo>
                    <a:lnTo>
                      <a:pt x="163" y="221"/>
                    </a:lnTo>
                    <a:lnTo>
                      <a:pt x="165" y="222"/>
                    </a:lnTo>
                    <a:lnTo>
                      <a:pt x="168" y="222"/>
                    </a:lnTo>
                    <a:lnTo>
                      <a:pt x="174" y="220"/>
                    </a:lnTo>
                    <a:lnTo>
                      <a:pt x="187" y="214"/>
                    </a:lnTo>
                    <a:lnTo>
                      <a:pt x="191" y="208"/>
                    </a:lnTo>
                    <a:lnTo>
                      <a:pt x="195" y="200"/>
                    </a:lnTo>
                    <a:lnTo>
                      <a:pt x="206" y="199"/>
                    </a:lnTo>
                    <a:lnTo>
                      <a:pt x="211" y="201"/>
                    </a:lnTo>
                    <a:lnTo>
                      <a:pt x="217" y="206"/>
                    </a:lnTo>
                    <a:lnTo>
                      <a:pt x="229" y="212"/>
                    </a:lnTo>
                    <a:lnTo>
                      <a:pt x="251" y="215"/>
                    </a:lnTo>
                    <a:lnTo>
                      <a:pt x="266" y="217"/>
                    </a:lnTo>
                    <a:lnTo>
                      <a:pt x="274" y="222"/>
                    </a:lnTo>
                    <a:lnTo>
                      <a:pt x="280" y="229"/>
                    </a:lnTo>
                    <a:lnTo>
                      <a:pt x="287" y="238"/>
                    </a:lnTo>
                    <a:lnTo>
                      <a:pt x="294" y="244"/>
                    </a:lnTo>
                    <a:lnTo>
                      <a:pt x="299" y="245"/>
                    </a:lnTo>
                    <a:lnTo>
                      <a:pt x="304" y="243"/>
                    </a:lnTo>
                    <a:lnTo>
                      <a:pt x="310" y="241"/>
                    </a:lnTo>
                    <a:lnTo>
                      <a:pt x="322" y="245"/>
                    </a:lnTo>
                    <a:lnTo>
                      <a:pt x="335" y="257"/>
                    </a:lnTo>
                    <a:lnTo>
                      <a:pt x="340" y="263"/>
                    </a:lnTo>
                    <a:lnTo>
                      <a:pt x="340" y="269"/>
                    </a:lnTo>
                    <a:lnTo>
                      <a:pt x="340" y="275"/>
                    </a:lnTo>
                    <a:lnTo>
                      <a:pt x="342" y="284"/>
                    </a:lnTo>
                    <a:lnTo>
                      <a:pt x="346" y="290"/>
                    </a:lnTo>
                    <a:lnTo>
                      <a:pt x="349" y="291"/>
                    </a:lnTo>
                    <a:lnTo>
                      <a:pt x="351" y="292"/>
                    </a:lnTo>
                    <a:lnTo>
                      <a:pt x="353" y="298"/>
                    </a:lnTo>
                    <a:lnTo>
                      <a:pt x="354" y="314"/>
                    </a:lnTo>
                    <a:lnTo>
                      <a:pt x="359" y="329"/>
                    </a:lnTo>
                    <a:lnTo>
                      <a:pt x="357" y="32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2" name="Freeform 205"/>
              <p:cNvSpPr>
                <a:spLocks/>
              </p:cNvSpPr>
              <p:nvPr/>
            </p:nvSpPr>
            <p:spPr bwMode="auto">
              <a:xfrm>
                <a:off x="4620" y="2508"/>
                <a:ext cx="124" cy="94"/>
              </a:xfrm>
              <a:custGeom>
                <a:avLst/>
                <a:gdLst>
                  <a:gd name="T0" fmla="*/ 120 w 124"/>
                  <a:gd name="T1" fmla="*/ 30 h 94"/>
                  <a:gd name="T2" fmla="*/ 120 w 124"/>
                  <a:gd name="T3" fmla="*/ 21 h 94"/>
                  <a:gd name="T4" fmla="*/ 114 w 124"/>
                  <a:gd name="T5" fmla="*/ 12 h 94"/>
                  <a:gd name="T6" fmla="*/ 108 w 124"/>
                  <a:gd name="T7" fmla="*/ 3 h 94"/>
                  <a:gd name="T8" fmla="*/ 99 w 124"/>
                  <a:gd name="T9" fmla="*/ 0 h 94"/>
                  <a:gd name="T10" fmla="*/ 93 w 124"/>
                  <a:gd name="T11" fmla="*/ 9 h 94"/>
                  <a:gd name="T12" fmla="*/ 90 w 124"/>
                  <a:gd name="T13" fmla="*/ 18 h 94"/>
                  <a:gd name="T14" fmla="*/ 81 w 124"/>
                  <a:gd name="T15" fmla="*/ 24 h 94"/>
                  <a:gd name="T16" fmla="*/ 72 w 124"/>
                  <a:gd name="T17" fmla="*/ 30 h 94"/>
                  <a:gd name="T18" fmla="*/ 72 w 124"/>
                  <a:gd name="T19" fmla="*/ 39 h 94"/>
                  <a:gd name="T20" fmla="*/ 63 w 124"/>
                  <a:gd name="T21" fmla="*/ 45 h 94"/>
                  <a:gd name="T22" fmla="*/ 54 w 124"/>
                  <a:gd name="T23" fmla="*/ 48 h 94"/>
                  <a:gd name="T24" fmla="*/ 51 w 124"/>
                  <a:gd name="T25" fmla="*/ 57 h 94"/>
                  <a:gd name="T26" fmla="*/ 42 w 124"/>
                  <a:gd name="T27" fmla="*/ 57 h 94"/>
                  <a:gd name="T28" fmla="*/ 33 w 124"/>
                  <a:gd name="T29" fmla="*/ 60 h 94"/>
                  <a:gd name="T30" fmla="*/ 24 w 124"/>
                  <a:gd name="T31" fmla="*/ 60 h 94"/>
                  <a:gd name="T32" fmla="*/ 15 w 124"/>
                  <a:gd name="T33" fmla="*/ 63 h 94"/>
                  <a:gd name="T34" fmla="*/ 9 w 124"/>
                  <a:gd name="T35" fmla="*/ 72 h 94"/>
                  <a:gd name="T36" fmla="*/ 0 w 124"/>
                  <a:gd name="T37" fmla="*/ 75 h 94"/>
                  <a:gd name="T38" fmla="*/ 0 w 124"/>
                  <a:gd name="T39" fmla="*/ 84 h 94"/>
                  <a:gd name="T40" fmla="*/ 24 w 124"/>
                  <a:gd name="T41" fmla="*/ 87 h 94"/>
                  <a:gd name="T42" fmla="*/ 33 w 124"/>
                  <a:gd name="T43" fmla="*/ 93 h 94"/>
                  <a:gd name="T44" fmla="*/ 42 w 124"/>
                  <a:gd name="T45" fmla="*/ 93 h 94"/>
                  <a:gd name="T46" fmla="*/ 48 w 124"/>
                  <a:gd name="T47" fmla="*/ 84 h 94"/>
                  <a:gd name="T48" fmla="*/ 48 w 124"/>
                  <a:gd name="T49" fmla="*/ 75 h 94"/>
                  <a:gd name="T50" fmla="*/ 60 w 124"/>
                  <a:gd name="T51" fmla="*/ 75 h 94"/>
                  <a:gd name="T52" fmla="*/ 69 w 124"/>
                  <a:gd name="T53" fmla="*/ 75 h 94"/>
                  <a:gd name="T54" fmla="*/ 75 w 124"/>
                  <a:gd name="T55" fmla="*/ 66 h 94"/>
                  <a:gd name="T56" fmla="*/ 84 w 124"/>
                  <a:gd name="T57" fmla="*/ 54 h 94"/>
                  <a:gd name="T58" fmla="*/ 93 w 124"/>
                  <a:gd name="T59" fmla="*/ 51 h 94"/>
                  <a:gd name="T60" fmla="*/ 102 w 124"/>
                  <a:gd name="T61" fmla="*/ 51 h 94"/>
                  <a:gd name="T62" fmla="*/ 111 w 124"/>
                  <a:gd name="T63" fmla="*/ 51 h 94"/>
                  <a:gd name="T64" fmla="*/ 114 w 124"/>
                  <a:gd name="T65" fmla="*/ 42 h 94"/>
                  <a:gd name="T66" fmla="*/ 123 w 124"/>
                  <a:gd name="T67" fmla="*/ 36 h 94"/>
                  <a:gd name="T68" fmla="*/ 120 w 124"/>
                  <a:gd name="T69" fmla="*/ 30 h 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4"/>
                  <a:gd name="T106" fmla="*/ 0 h 94"/>
                  <a:gd name="T107" fmla="*/ 124 w 124"/>
                  <a:gd name="T108" fmla="*/ 94 h 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4" h="94">
                    <a:moveTo>
                      <a:pt x="120" y="30"/>
                    </a:moveTo>
                    <a:lnTo>
                      <a:pt x="120" y="21"/>
                    </a:lnTo>
                    <a:lnTo>
                      <a:pt x="114" y="12"/>
                    </a:lnTo>
                    <a:lnTo>
                      <a:pt x="108" y="3"/>
                    </a:lnTo>
                    <a:lnTo>
                      <a:pt x="99" y="0"/>
                    </a:lnTo>
                    <a:lnTo>
                      <a:pt x="93" y="9"/>
                    </a:lnTo>
                    <a:lnTo>
                      <a:pt x="90" y="18"/>
                    </a:lnTo>
                    <a:lnTo>
                      <a:pt x="81" y="24"/>
                    </a:lnTo>
                    <a:lnTo>
                      <a:pt x="72" y="30"/>
                    </a:lnTo>
                    <a:lnTo>
                      <a:pt x="72" y="39"/>
                    </a:lnTo>
                    <a:lnTo>
                      <a:pt x="63" y="45"/>
                    </a:lnTo>
                    <a:lnTo>
                      <a:pt x="54" y="48"/>
                    </a:lnTo>
                    <a:lnTo>
                      <a:pt x="51" y="57"/>
                    </a:lnTo>
                    <a:lnTo>
                      <a:pt x="42" y="57"/>
                    </a:lnTo>
                    <a:lnTo>
                      <a:pt x="33" y="60"/>
                    </a:lnTo>
                    <a:lnTo>
                      <a:pt x="24" y="60"/>
                    </a:lnTo>
                    <a:lnTo>
                      <a:pt x="15" y="63"/>
                    </a:lnTo>
                    <a:lnTo>
                      <a:pt x="9" y="72"/>
                    </a:lnTo>
                    <a:lnTo>
                      <a:pt x="0" y="75"/>
                    </a:lnTo>
                    <a:lnTo>
                      <a:pt x="0" y="84"/>
                    </a:lnTo>
                    <a:lnTo>
                      <a:pt x="24" y="87"/>
                    </a:lnTo>
                    <a:lnTo>
                      <a:pt x="33" y="93"/>
                    </a:lnTo>
                    <a:lnTo>
                      <a:pt x="42" y="93"/>
                    </a:lnTo>
                    <a:lnTo>
                      <a:pt x="48" y="84"/>
                    </a:lnTo>
                    <a:lnTo>
                      <a:pt x="48" y="75"/>
                    </a:lnTo>
                    <a:lnTo>
                      <a:pt x="60" y="75"/>
                    </a:lnTo>
                    <a:lnTo>
                      <a:pt x="69" y="75"/>
                    </a:lnTo>
                    <a:lnTo>
                      <a:pt x="75" y="66"/>
                    </a:lnTo>
                    <a:lnTo>
                      <a:pt x="84" y="54"/>
                    </a:lnTo>
                    <a:lnTo>
                      <a:pt x="93" y="51"/>
                    </a:lnTo>
                    <a:lnTo>
                      <a:pt x="102" y="51"/>
                    </a:lnTo>
                    <a:lnTo>
                      <a:pt x="111" y="51"/>
                    </a:lnTo>
                    <a:lnTo>
                      <a:pt x="114" y="42"/>
                    </a:lnTo>
                    <a:lnTo>
                      <a:pt x="123" y="36"/>
                    </a:lnTo>
                    <a:lnTo>
                      <a:pt x="120" y="3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3" name="Freeform 206"/>
              <p:cNvSpPr>
                <a:spLocks/>
              </p:cNvSpPr>
              <p:nvPr/>
            </p:nvSpPr>
            <p:spPr bwMode="auto">
              <a:xfrm>
                <a:off x="2442" y="2857"/>
                <a:ext cx="81" cy="573"/>
              </a:xfrm>
              <a:custGeom>
                <a:avLst/>
                <a:gdLst>
                  <a:gd name="T0" fmla="*/ 18 w 81"/>
                  <a:gd name="T1" fmla="*/ 29 h 573"/>
                  <a:gd name="T2" fmla="*/ 19 w 81"/>
                  <a:gd name="T3" fmla="*/ 50 h 573"/>
                  <a:gd name="T4" fmla="*/ 25 w 81"/>
                  <a:gd name="T5" fmla="*/ 61 h 573"/>
                  <a:gd name="T6" fmla="*/ 25 w 81"/>
                  <a:gd name="T7" fmla="*/ 84 h 573"/>
                  <a:gd name="T8" fmla="*/ 21 w 81"/>
                  <a:gd name="T9" fmla="*/ 103 h 573"/>
                  <a:gd name="T10" fmla="*/ 18 w 81"/>
                  <a:gd name="T11" fmla="*/ 133 h 573"/>
                  <a:gd name="T12" fmla="*/ 18 w 81"/>
                  <a:gd name="T13" fmla="*/ 151 h 573"/>
                  <a:gd name="T14" fmla="*/ 15 w 81"/>
                  <a:gd name="T15" fmla="*/ 163 h 573"/>
                  <a:gd name="T16" fmla="*/ 12 w 81"/>
                  <a:gd name="T17" fmla="*/ 166 h 573"/>
                  <a:gd name="T18" fmla="*/ 14 w 81"/>
                  <a:gd name="T19" fmla="*/ 171 h 573"/>
                  <a:gd name="T20" fmla="*/ 18 w 81"/>
                  <a:gd name="T21" fmla="*/ 176 h 573"/>
                  <a:gd name="T22" fmla="*/ 15 w 81"/>
                  <a:gd name="T23" fmla="*/ 198 h 573"/>
                  <a:gd name="T24" fmla="*/ 25 w 81"/>
                  <a:gd name="T25" fmla="*/ 227 h 573"/>
                  <a:gd name="T26" fmla="*/ 15 w 81"/>
                  <a:gd name="T27" fmla="*/ 239 h 573"/>
                  <a:gd name="T28" fmla="*/ 12 w 81"/>
                  <a:gd name="T29" fmla="*/ 259 h 573"/>
                  <a:gd name="T30" fmla="*/ 11 w 81"/>
                  <a:gd name="T31" fmla="*/ 274 h 573"/>
                  <a:gd name="T32" fmla="*/ 4 w 81"/>
                  <a:gd name="T33" fmla="*/ 311 h 573"/>
                  <a:gd name="T34" fmla="*/ 8 w 81"/>
                  <a:gd name="T35" fmla="*/ 362 h 573"/>
                  <a:gd name="T36" fmla="*/ 4 w 81"/>
                  <a:gd name="T37" fmla="*/ 394 h 573"/>
                  <a:gd name="T38" fmla="*/ 7 w 81"/>
                  <a:gd name="T39" fmla="*/ 403 h 573"/>
                  <a:gd name="T40" fmla="*/ 9 w 81"/>
                  <a:gd name="T41" fmla="*/ 416 h 573"/>
                  <a:gd name="T42" fmla="*/ 6 w 81"/>
                  <a:gd name="T43" fmla="*/ 415 h 573"/>
                  <a:gd name="T44" fmla="*/ 3 w 81"/>
                  <a:gd name="T45" fmla="*/ 429 h 573"/>
                  <a:gd name="T46" fmla="*/ 0 w 81"/>
                  <a:gd name="T47" fmla="*/ 440 h 573"/>
                  <a:gd name="T48" fmla="*/ 14 w 81"/>
                  <a:gd name="T49" fmla="*/ 444 h 573"/>
                  <a:gd name="T50" fmla="*/ 11 w 81"/>
                  <a:gd name="T51" fmla="*/ 458 h 573"/>
                  <a:gd name="T52" fmla="*/ 11 w 81"/>
                  <a:gd name="T53" fmla="*/ 472 h 573"/>
                  <a:gd name="T54" fmla="*/ 12 w 81"/>
                  <a:gd name="T55" fmla="*/ 482 h 573"/>
                  <a:gd name="T56" fmla="*/ 4 w 81"/>
                  <a:gd name="T57" fmla="*/ 491 h 573"/>
                  <a:gd name="T58" fmla="*/ 4 w 81"/>
                  <a:gd name="T59" fmla="*/ 498 h 573"/>
                  <a:gd name="T60" fmla="*/ 18 w 81"/>
                  <a:gd name="T61" fmla="*/ 517 h 573"/>
                  <a:gd name="T62" fmla="*/ 29 w 81"/>
                  <a:gd name="T63" fmla="*/ 538 h 573"/>
                  <a:gd name="T64" fmla="*/ 35 w 81"/>
                  <a:gd name="T65" fmla="*/ 554 h 573"/>
                  <a:gd name="T66" fmla="*/ 45 w 81"/>
                  <a:gd name="T67" fmla="*/ 559 h 573"/>
                  <a:gd name="T68" fmla="*/ 52 w 81"/>
                  <a:gd name="T69" fmla="*/ 556 h 573"/>
                  <a:gd name="T70" fmla="*/ 50 w 81"/>
                  <a:gd name="T71" fmla="*/ 570 h 573"/>
                  <a:gd name="T72" fmla="*/ 61 w 81"/>
                  <a:gd name="T73" fmla="*/ 564 h 573"/>
                  <a:gd name="T74" fmla="*/ 72 w 81"/>
                  <a:gd name="T75" fmla="*/ 544 h 573"/>
                  <a:gd name="T76" fmla="*/ 80 w 81"/>
                  <a:gd name="T77" fmla="*/ 538 h 573"/>
                  <a:gd name="T78" fmla="*/ 75 w 81"/>
                  <a:gd name="T79" fmla="*/ 100 h 573"/>
                  <a:gd name="T80" fmla="*/ 17 w 81"/>
                  <a:gd name="T81" fmla="*/ 19 h 5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1"/>
                  <a:gd name="T124" fmla="*/ 0 h 573"/>
                  <a:gd name="T125" fmla="*/ 81 w 81"/>
                  <a:gd name="T126" fmla="*/ 573 h 5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1" h="573">
                    <a:moveTo>
                      <a:pt x="17" y="19"/>
                    </a:moveTo>
                    <a:lnTo>
                      <a:pt x="18" y="29"/>
                    </a:lnTo>
                    <a:lnTo>
                      <a:pt x="18" y="41"/>
                    </a:lnTo>
                    <a:lnTo>
                      <a:pt x="19" y="50"/>
                    </a:lnTo>
                    <a:lnTo>
                      <a:pt x="21" y="56"/>
                    </a:lnTo>
                    <a:lnTo>
                      <a:pt x="25" y="61"/>
                    </a:lnTo>
                    <a:lnTo>
                      <a:pt x="26" y="72"/>
                    </a:lnTo>
                    <a:lnTo>
                      <a:pt x="25" y="84"/>
                    </a:lnTo>
                    <a:lnTo>
                      <a:pt x="24" y="93"/>
                    </a:lnTo>
                    <a:lnTo>
                      <a:pt x="21" y="103"/>
                    </a:lnTo>
                    <a:lnTo>
                      <a:pt x="19" y="117"/>
                    </a:lnTo>
                    <a:lnTo>
                      <a:pt x="18" y="133"/>
                    </a:lnTo>
                    <a:lnTo>
                      <a:pt x="18" y="143"/>
                    </a:lnTo>
                    <a:lnTo>
                      <a:pt x="18" y="151"/>
                    </a:lnTo>
                    <a:lnTo>
                      <a:pt x="18" y="158"/>
                    </a:lnTo>
                    <a:lnTo>
                      <a:pt x="15" y="163"/>
                    </a:lnTo>
                    <a:lnTo>
                      <a:pt x="13" y="164"/>
                    </a:lnTo>
                    <a:lnTo>
                      <a:pt x="12" y="166"/>
                    </a:lnTo>
                    <a:lnTo>
                      <a:pt x="12" y="169"/>
                    </a:lnTo>
                    <a:lnTo>
                      <a:pt x="14" y="171"/>
                    </a:lnTo>
                    <a:lnTo>
                      <a:pt x="17" y="174"/>
                    </a:lnTo>
                    <a:lnTo>
                      <a:pt x="18" y="176"/>
                    </a:lnTo>
                    <a:lnTo>
                      <a:pt x="18" y="181"/>
                    </a:lnTo>
                    <a:lnTo>
                      <a:pt x="15" y="198"/>
                    </a:lnTo>
                    <a:lnTo>
                      <a:pt x="18" y="215"/>
                    </a:lnTo>
                    <a:lnTo>
                      <a:pt x="25" y="227"/>
                    </a:lnTo>
                    <a:lnTo>
                      <a:pt x="21" y="233"/>
                    </a:lnTo>
                    <a:lnTo>
                      <a:pt x="15" y="239"/>
                    </a:lnTo>
                    <a:lnTo>
                      <a:pt x="12" y="251"/>
                    </a:lnTo>
                    <a:lnTo>
                      <a:pt x="12" y="259"/>
                    </a:lnTo>
                    <a:lnTo>
                      <a:pt x="12" y="265"/>
                    </a:lnTo>
                    <a:lnTo>
                      <a:pt x="11" y="274"/>
                    </a:lnTo>
                    <a:lnTo>
                      <a:pt x="8" y="287"/>
                    </a:lnTo>
                    <a:lnTo>
                      <a:pt x="4" y="311"/>
                    </a:lnTo>
                    <a:lnTo>
                      <a:pt x="6" y="336"/>
                    </a:lnTo>
                    <a:lnTo>
                      <a:pt x="8" y="362"/>
                    </a:lnTo>
                    <a:lnTo>
                      <a:pt x="4" y="384"/>
                    </a:lnTo>
                    <a:lnTo>
                      <a:pt x="4" y="394"/>
                    </a:lnTo>
                    <a:lnTo>
                      <a:pt x="5" y="399"/>
                    </a:lnTo>
                    <a:lnTo>
                      <a:pt x="7" y="403"/>
                    </a:lnTo>
                    <a:lnTo>
                      <a:pt x="9" y="410"/>
                    </a:lnTo>
                    <a:lnTo>
                      <a:pt x="9" y="416"/>
                    </a:lnTo>
                    <a:lnTo>
                      <a:pt x="8" y="415"/>
                    </a:lnTo>
                    <a:lnTo>
                      <a:pt x="6" y="415"/>
                    </a:lnTo>
                    <a:lnTo>
                      <a:pt x="5" y="421"/>
                    </a:lnTo>
                    <a:lnTo>
                      <a:pt x="3" y="429"/>
                    </a:lnTo>
                    <a:lnTo>
                      <a:pt x="0" y="435"/>
                    </a:lnTo>
                    <a:lnTo>
                      <a:pt x="0" y="440"/>
                    </a:lnTo>
                    <a:lnTo>
                      <a:pt x="9" y="442"/>
                    </a:lnTo>
                    <a:lnTo>
                      <a:pt x="14" y="444"/>
                    </a:lnTo>
                    <a:lnTo>
                      <a:pt x="13" y="450"/>
                    </a:lnTo>
                    <a:lnTo>
                      <a:pt x="11" y="458"/>
                    </a:lnTo>
                    <a:lnTo>
                      <a:pt x="10" y="466"/>
                    </a:lnTo>
                    <a:lnTo>
                      <a:pt x="11" y="472"/>
                    </a:lnTo>
                    <a:lnTo>
                      <a:pt x="11" y="475"/>
                    </a:lnTo>
                    <a:lnTo>
                      <a:pt x="12" y="482"/>
                    </a:lnTo>
                    <a:lnTo>
                      <a:pt x="12" y="490"/>
                    </a:lnTo>
                    <a:lnTo>
                      <a:pt x="4" y="491"/>
                    </a:lnTo>
                    <a:lnTo>
                      <a:pt x="1" y="493"/>
                    </a:lnTo>
                    <a:lnTo>
                      <a:pt x="4" y="498"/>
                    </a:lnTo>
                    <a:lnTo>
                      <a:pt x="12" y="507"/>
                    </a:lnTo>
                    <a:lnTo>
                      <a:pt x="18" y="517"/>
                    </a:lnTo>
                    <a:lnTo>
                      <a:pt x="23" y="532"/>
                    </a:lnTo>
                    <a:lnTo>
                      <a:pt x="29" y="538"/>
                    </a:lnTo>
                    <a:lnTo>
                      <a:pt x="32" y="545"/>
                    </a:lnTo>
                    <a:lnTo>
                      <a:pt x="35" y="554"/>
                    </a:lnTo>
                    <a:lnTo>
                      <a:pt x="39" y="560"/>
                    </a:lnTo>
                    <a:lnTo>
                      <a:pt x="45" y="559"/>
                    </a:lnTo>
                    <a:lnTo>
                      <a:pt x="52" y="552"/>
                    </a:lnTo>
                    <a:lnTo>
                      <a:pt x="52" y="556"/>
                    </a:lnTo>
                    <a:lnTo>
                      <a:pt x="50" y="564"/>
                    </a:lnTo>
                    <a:lnTo>
                      <a:pt x="50" y="570"/>
                    </a:lnTo>
                    <a:lnTo>
                      <a:pt x="58" y="572"/>
                    </a:lnTo>
                    <a:lnTo>
                      <a:pt x="61" y="564"/>
                    </a:lnTo>
                    <a:lnTo>
                      <a:pt x="64" y="554"/>
                    </a:lnTo>
                    <a:lnTo>
                      <a:pt x="72" y="544"/>
                    </a:lnTo>
                    <a:lnTo>
                      <a:pt x="76" y="540"/>
                    </a:lnTo>
                    <a:lnTo>
                      <a:pt x="80" y="538"/>
                    </a:lnTo>
                    <a:lnTo>
                      <a:pt x="60" y="411"/>
                    </a:lnTo>
                    <a:lnTo>
                      <a:pt x="75" y="100"/>
                    </a:lnTo>
                    <a:lnTo>
                      <a:pt x="35" y="0"/>
                    </a:lnTo>
                    <a:lnTo>
                      <a:pt x="17" y="19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4" name="Freeform 207"/>
              <p:cNvSpPr>
                <a:spLocks/>
              </p:cNvSpPr>
              <p:nvPr/>
            </p:nvSpPr>
            <p:spPr bwMode="auto">
              <a:xfrm>
                <a:off x="2551" y="2858"/>
                <a:ext cx="125" cy="161"/>
              </a:xfrm>
              <a:custGeom>
                <a:avLst/>
                <a:gdLst>
                  <a:gd name="T0" fmla="*/ 0 w 125"/>
                  <a:gd name="T1" fmla="*/ 0 h 161"/>
                  <a:gd name="T2" fmla="*/ 124 w 125"/>
                  <a:gd name="T3" fmla="*/ 0 h 161"/>
                  <a:gd name="T4" fmla="*/ 124 w 125"/>
                  <a:gd name="T5" fmla="*/ 160 h 161"/>
                  <a:gd name="T6" fmla="*/ 0 w 125"/>
                  <a:gd name="T7" fmla="*/ 160 h 161"/>
                  <a:gd name="T8" fmla="*/ 0 w 125"/>
                  <a:gd name="T9" fmla="*/ 0 h 1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5"/>
                  <a:gd name="T16" fmla="*/ 0 h 161"/>
                  <a:gd name="T17" fmla="*/ 125 w 125"/>
                  <a:gd name="T18" fmla="*/ 161 h 1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5" h="161">
                    <a:moveTo>
                      <a:pt x="0" y="0"/>
                    </a:moveTo>
                    <a:lnTo>
                      <a:pt x="124" y="0"/>
                    </a:lnTo>
                    <a:lnTo>
                      <a:pt x="124" y="160"/>
                    </a:lnTo>
                    <a:lnTo>
                      <a:pt x="0" y="16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5" name="Freeform 208"/>
              <p:cNvSpPr>
                <a:spLocks/>
              </p:cNvSpPr>
              <p:nvPr/>
            </p:nvSpPr>
            <p:spPr bwMode="auto">
              <a:xfrm>
                <a:off x="2476" y="2926"/>
                <a:ext cx="188" cy="468"/>
              </a:xfrm>
              <a:custGeom>
                <a:avLst/>
                <a:gdLst>
                  <a:gd name="T0" fmla="*/ 29 w 188"/>
                  <a:gd name="T1" fmla="*/ 33 h 468"/>
                  <a:gd name="T2" fmla="*/ 16 w 188"/>
                  <a:gd name="T3" fmla="*/ 70 h 468"/>
                  <a:gd name="T4" fmla="*/ 7 w 188"/>
                  <a:gd name="T5" fmla="*/ 105 h 468"/>
                  <a:gd name="T6" fmla="*/ 7 w 188"/>
                  <a:gd name="T7" fmla="*/ 138 h 468"/>
                  <a:gd name="T8" fmla="*/ 14 w 188"/>
                  <a:gd name="T9" fmla="*/ 163 h 468"/>
                  <a:gd name="T10" fmla="*/ 11 w 188"/>
                  <a:gd name="T11" fmla="*/ 182 h 468"/>
                  <a:gd name="T12" fmla="*/ 7 w 188"/>
                  <a:gd name="T13" fmla="*/ 194 h 468"/>
                  <a:gd name="T14" fmla="*/ 4 w 188"/>
                  <a:gd name="T15" fmla="*/ 218 h 468"/>
                  <a:gd name="T16" fmla="*/ 2 w 188"/>
                  <a:gd name="T17" fmla="*/ 250 h 468"/>
                  <a:gd name="T18" fmla="*/ 1 w 188"/>
                  <a:gd name="T19" fmla="*/ 296 h 468"/>
                  <a:gd name="T20" fmla="*/ 7 w 188"/>
                  <a:gd name="T21" fmla="*/ 340 h 468"/>
                  <a:gd name="T22" fmla="*/ 9 w 188"/>
                  <a:gd name="T23" fmla="*/ 359 h 468"/>
                  <a:gd name="T24" fmla="*/ 1 w 188"/>
                  <a:gd name="T25" fmla="*/ 412 h 468"/>
                  <a:gd name="T26" fmla="*/ 1 w 188"/>
                  <a:gd name="T27" fmla="*/ 437 h 468"/>
                  <a:gd name="T28" fmla="*/ 9 w 188"/>
                  <a:gd name="T29" fmla="*/ 441 h 468"/>
                  <a:gd name="T30" fmla="*/ 16 w 188"/>
                  <a:gd name="T31" fmla="*/ 444 h 468"/>
                  <a:gd name="T32" fmla="*/ 29 w 188"/>
                  <a:gd name="T33" fmla="*/ 466 h 468"/>
                  <a:gd name="T34" fmla="*/ 51 w 188"/>
                  <a:gd name="T35" fmla="*/ 467 h 468"/>
                  <a:gd name="T36" fmla="*/ 49 w 188"/>
                  <a:gd name="T37" fmla="*/ 441 h 468"/>
                  <a:gd name="T38" fmla="*/ 63 w 188"/>
                  <a:gd name="T39" fmla="*/ 413 h 468"/>
                  <a:gd name="T40" fmla="*/ 75 w 188"/>
                  <a:gd name="T41" fmla="*/ 395 h 468"/>
                  <a:gd name="T42" fmla="*/ 70 w 188"/>
                  <a:gd name="T43" fmla="*/ 385 h 468"/>
                  <a:gd name="T44" fmla="*/ 53 w 188"/>
                  <a:gd name="T45" fmla="*/ 364 h 468"/>
                  <a:gd name="T46" fmla="*/ 73 w 188"/>
                  <a:gd name="T47" fmla="*/ 340 h 468"/>
                  <a:gd name="T48" fmla="*/ 85 w 188"/>
                  <a:gd name="T49" fmla="*/ 314 h 468"/>
                  <a:gd name="T50" fmla="*/ 82 w 188"/>
                  <a:gd name="T51" fmla="*/ 304 h 468"/>
                  <a:gd name="T52" fmla="*/ 76 w 188"/>
                  <a:gd name="T53" fmla="*/ 289 h 468"/>
                  <a:gd name="T54" fmla="*/ 84 w 188"/>
                  <a:gd name="T55" fmla="*/ 286 h 468"/>
                  <a:gd name="T56" fmla="*/ 100 w 188"/>
                  <a:gd name="T57" fmla="*/ 284 h 468"/>
                  <a:gd name="T58" fmla="*/ 102 w 188"/>
                  <a:gd name="T59" fmla="*/ 259 h 468"/>
                  <a:gd name="T60" fmla="*/ 108 w 188"/>
                  <a:gd name="T61" fmla="*/ 253 h 468"/>
                  <a:gd name="T62" fmla="*/ 128 w 188"/>
                  <a:gd name="T63" fmla="*/ 250 h 468"/>
                  <a:gd name="T64" fmla="*/ 139 w 188"/>
                  <a:gd name="T65" fmla="*/ 241 h 468"/>
                  <a:gd name="T66" fmla="*/ 154 w 188"/>
                  <a:gd name="T67" fmla="*/ 229 h 468"/>
                  <a:gd name="T68" fmla="*/ 161 w 188"/>
                  <a:gd name="T69" fmla="*/ 214 h 468"/>
                  <a:gd name="T70" fmla="*/ 143 w 188"/>
                  <a:gd name="T71" fmla="*/ 192 h 468"/>
                  <a:gd name="T72" fmla="*/ 141 w 188"/>
                  <a:gd name="T73" fmla="*/ 182 h 468"/>
                  <a:gd name="T74" fmla="*/ 144 w 188"/>
                  <a:gd name="T75" fmla="*/ 140 h 468"/>
                  <a:gd name="T76" fmla="*/ 159 w 188"/>
                  <a:gd name="T77" fmla="*/ 103 h 468"/>
                  <a:gd name="T78" fmla="*/ 178 w 188"/>
                  <a:gd name="T79" fmla="*/ 86 h 468"/>
                  <a:gd name="T80" fmla="*/ 183 w 188"/>
                  <a:gd name="T81" fmla="*/ 57 h 468"/>
                  <a:gd name="T82" fmla="*/ 178 w 188"/>
                  <a:gd name="T83" fmla="*/ 59 h 468"/>
                  <a:gd name="T84" fmla="*/ 161 w 188"/>
                  <a:gd name="T85" fmla="*/ 75 h 468"/>
                  <a:gd name="T86" fmla="*/ 138 w 188"/>
                  <a:gd name="T87" fmla="*/ 78 h 468"/>
                  <a:gd name="T88" fmla="*/ 140 w 188"/>
                  <a:gd name="T89" fmla="*/ 48 h 468"/>
                  <a:gd name="T90" fmla="*/ 134 w 188"/>
                  <a:gd name="T91" fmla="*/ 46 h 468"/>
                  <a:gd name="T92" fmla="*/ 110 w 188"/>
                  <a:gd name="T93" fmla="*/ 31 h 468"/>
                  <a:gd name="T94" fmla="*/ 86 w 188"/>
                  <a:gd name="T95" fmla="*/ 12 h 468"/>
                  <a:gd name="T96" fmla="*/ 82 w 188"/>
                  <a:gd name="T97" fmla="*/ 4 h 468"/>
                  <a:gd name="T98" fmla="*/ 72 w 188"/>
                  <a:gd name="T99" fmla="*/ 4 h 468"/>
                  <a:gd name="T100" fmla="*/ 63 w 188"/>
                  <a:gd name="T101" fmla="*/ 13 h 468"/>
                  <a:gd name="T102" fmla="*/ 51 w 188"/>
                  <a:gd name="T103" fmla="*/ 9 h 468"/>
                  <a:gd name="T104" fmla="*/ 37 w 188"/>
                  <a:gd name="T105" fmla="*/ 8 h 468"/>
                  <a:gd name="T106" fmla="*/ 28 w 188"/>
                  <a:gd name="T107" fmla="*/ 20 h 46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88"/>
                  <a:gd name="T163" fmla="*/ 0 h 468"/>
                  <a:gd name="T164" fmla="*/ 188 w 188"/>
                  <a:gd name="T165" fmla="*/ 468 h 46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88" h="468">
                    <a:moveTo>
                      <a:pt x="28" y="26"/>
                    </a:moveTo>
                    <a:lnTo>
                      <a:pt x="29" y="33"/>
                    </a:lnTo>
                    <a:lnTo>
                      <a:pt x="26" y="46"/>
                    </a:lnTo>
                    <a:lnTo>
                      <a:pt x="16" y="70"/>
                    </a:lnTo>
                    <a:lnTo>
                      <a:pt x="11" y="88"/>
                    </a:lnTo>
                    <a:lnTo>
                      <a:pt x="7" y="105"/>
                    </a:lnTo>
                    <a:lnTo>
                      <a:pt x="3" y="122"/>
                    </a:lnTo>
                    <a:lnTo>
                      <a:pt x="7" y="138"/>
                    </a:lnTo>
                    <a:lnTo>
                      <a:pt x="12" y="152"/>
                    </a:lnTo>
                    <a:lnTo>
                      <a:pt x="14" y="163"/>
                    </a:lnTo>
                    <a:lnTo>
                      <a:pt x="12" y="172"/>
                    </a:lnTo>
                    <a:lnTo>
                      <a:pt x="11" y="182"/>
                    </a:lnTo>
                    <a:lnTo>
                      <a:pt x="9" y="188"/>
                    </a:lnTo>
                    <a:lnTo>
                      <a:pt x="7" y="194"/>
                    </a:lnTo>
                    <a:lnTo>
                      <a:pt x="4" y="202"/>
                    </a:lnTo>
                    <a:lnTo>
                      <a:pt x="4" y="218"/>
                    </a:lnTo>
                    <a:lnTo>
                      <a:pt x="4" y="236"/>
                    </a:lnTo>
                    <a:lnTo>
                      <a:pt x="2" y="250"/>
                    </a:lnTo>
                    <a:lnTo>
                      <a:pt x="0" y="268"/>
                    </a:lnTo>
                    <a:lnTo>
                      <a:pt x="1" y="296"/>
                    </a:lnTo>
                    <a:lnTo>
                      <a:pt x="3" y="324"/>
                    </a:lnTo>
                    <a:lnTo>
                      <a:pt x="7" y="340"/>
                    </a:lnTo>
                    <a:lnTo>
                      <a:pt x="9" y="350"/>
                    </a:lnTo>
                    <a:lnTo>
                      <a:pt x="9" y="359"/>
                    </a:lnTo>
                    <a:lnTo>
                      <a:pt x="7" y="382"/>
                    </a:lnTo>
                    <a:lnTo>
                      <a:pt x="1" y="412"/>
                    </a:lnTo>
                    <a:lnTo>
                      <a:pt x="0" y="428"/>
                    </a:lnTo>
                    <a:lnTo>
                      <a:pt x="1" y="437"/>
                    </a:lnTo>
                    <a:lnTo>
                      <a:pt x="4" y="440"/>
                    </a:lnTo>
                    <a:lnTo>
                      <a:pt x="9" y="441"/>
                    </a:lnTo>
                    <a:lnTo>
                      <a:pt x="16" y="439"/>
                    </a:lnTo>
                    <a:lnTo>
                      <a:pt x="16" y="444"/>
                    </a:lnTo>
                    <a:lnTo>
                      <a:pt x="21" y="459"/>
                    </a:lnTo>
                    <a:lnTo>
                      <a:pt x="29" y="466"/>
                    </a:lnTo>
                    <a:lnTo>
                      <a:pt x="42" y="467"/>
                    </a:lnTo>
                    <a:lnTo>
                      <a:pt x="51" y="467"/>
                    </a:lnTo>
                    <a:lnTo>
                      <a:pt x="49" y="453"/>
                    </a:lnTo>
                    <a:lnTo>
                      <a:pt x="49" y="441"/>
                    </a:lnTo>
                    <a:lnTo>
                      <a:pt x="54" y="427"/>
                    </a:lnTo>
                    <a:lnTo>
                      <a:pt x="63" y="413"/>
                    </a:lnTo>
                    <a:lnTo>
                      <a:pt x="70" y="402"/>
                    </a:lnTo>
                    <a:lnTo>
                      <a:pt x="75" y="395"/>
                    </a:lnTo>
                    <a:lnTo>
                      <a:pt x="75" y="389"/>
                    </a:lnTo>
                    <a:lnTo>
                      <a:pt x="70" y="385"/>
                    </a:lnTo>
                    <a:lnTo>
                      <a:pt x="63" y="379"/>
                    </a:lnTo>
                    <a:lnTo>
                      <a:pt x="53" y="364"/>
                    </a:lnTo>
                    <a:lnTo>
                      <a:pt x="61" y="350"/>
                    </a:lnTo>
                    <a:lnTo>
                      <a:pt x="73" y="340"/>
                    </a:lnTo>
                    <a:lnTo>
                      <a:pt x="83" y="323"/>
                    </a:lnTo>
                    <a:lnTo>
                      <a:pt x="85" y="314"/>
                    </a:lnTo>
                    <a:lnTo>
                      <a:pt x="84" y="308"/>
                    </a:lnTo>
                    <a:lnTo>
                      <a:pt x="82" y="304"/>
                    </a:lnTo>
                    <a:lnTo>
                      <a:pt x="77" y="296"/>
                    </a:lnTo>
                    <a:lnTo>
                      <a:pt x="76" y="289"/>
                    </a:lnTo>
                    <a:lnTo>
                      <a:pt x="78" y="286"/>
                    </a:lnTo>
                    <a:lnTo>
                      <a:pt x="84" y="286"/>
                    </a:lnTo>
                    <a:lnTo>
                      <a:pt x="90" y="287"/>
                    </a:lnTo>
                    <a:lnTo>
                      <a:pt x="100" y="284"/>
                    </a:lnTo>
                    <a:lnTo>
                      <a:pt x="101" y="269"/>
                    </a:lnTo>
                    <a:lnTo>
                      <a:pt x="102" y="259"/>
                    </a:lnTo>
                    <a:lnTo>
                      <a:pt x="103" y="255"/>
                    </a:lnTo>
                    <a:lnTo>
                      <a:pt x="108" y="253"/>
                    </a:lnTo>
                    <a:lnTo>
                      <a:pt x="118" y="252"/>
                    </a:lnTo>
                    <a:lnTo>
                      <a:pt x="128" y="250"/>
                    </a:lnTo>
                    <a:lnTo>
                      <a:pt x="134" y="246"/>
                    </a:lnTo>
                    <a:lnTo>
                      <a:pt x="139" y="241"/>
                    </a:lnTo>
                    <a:lnTo>
                      <a:pt x="143" y="235"/>
                    </a:lnTo>
                    <a:lnTo>
                      <a:pt x="154" y="229"/>
                    </a:lnTo>
                    <a:lnTo>
                      <a:pt x="161" y="224"/>
                    </a:lnTo>
                    <a:lnTo>
                      <a:pt x="161" y="214"/>
                    </a:lnTo>
                    <a:lnTo>
                      <a:pt x="148" y="199"/>
                    </a:lnTo>
                    <a:lnTo>
                      <a:pt x="143" y="192"/>
                    </a:lnTo>
                    <a:lnTo>
                      <a:pt x="142" y="190"/>
                    </a:lnTo>
                    <a:lnTo>
                      <a:pt x="141" y="182"/>
                    </a:lnTo>
                    <a:lnTo>
                      <a:pt x="141" y="166"/>
                    </a:lnTo>
                    <a:lnTo>
                      <a:pt x="144" y="140"/>
                    </a:lnTo>
                    <a:lnTo>
                      <a:pt x="151" y="117"/>
                    </a:lnTo>
                    <a:lnTo>
                      <a:pt x="159" y="103"/>
                    </a:lnTo>
                    <a:lnTo>
                      <a:pt x="169" y="94"/>
                    </a:lnTo>
                    <a:lnTo>
                      <a:pt x="178" y="86"/>
                    </a:lnTo>
                    <a:lnTo>
                      <a:pt x="187" y="69"/>
                    </a:lnTo>
                    <a:lnTo>
                      <a:pt x="183" y="57"/>
                    </a:lnTo>
                    <a:lnTo>
                      <a:pt x="178" y="57"/>
                    </a:lnTo>
                    <a:lnTo>
                      <a:pt x="178" y="59"/>
                    </a:lnTo>
                    <a:lnTo>
                      <a:pt x="172" y="69"/>
                    </a:lnTo>
                    <a:lnTo>
                      <a:pt x="161" y="75"/>
                    </a:lnTo>
                    <a:lnTo>
                      <a:pt x="149" y="77"/>
                    </a:lnTo>
                    <a:lnTo>
                      <a:pt x="138" y="78"/>
                    </a:lnTo>
                    <a:lnTo>
                      <a:pt x="133" y="78"/>
                    </a:lnTo>
                    <a:lnTo>
                      <a:pt x="140" y="48"/>
                    </a:lnTo>
                    <a:lnTo>
                      <a:pt x="139" y="48"/>
                    </a:lnTo>
                    <a:lnTo>
                      <a:pt x="134" y="46"/>
                    </a:lnTo>
                    <a:lnTo>
                      <a:pt x="126" y="41"/>
                    </a:lnTo>
                    <a:lnTo>
                      <a:pt x="110" y="31"/>
                    </a:lnTo>
                    <a:lnTo>
                      <a:pt x="95" y="21"/>
                    </a:lnTo>
                    <a:lnTo>
                      <a:pt x="86" y="12"/>
                    </a:lnTo>
                    <a:lnTo>
                      <a:pt x="83" y="6"/>
                    </a:lnTo>
                    <a:lnTo>
                      <a:pt x="82" y="4"/>
                    </a:lnTo>
                    <a:lnTo>
                      <a:pt x="80" y="0"/>
                    </a:lnTo>
                    <a:lnTo>
                      <a:pt x="72" y="4"/>
                    </a:lnTo>
                    <a:lnTo>
                      <a:pt x="66" y="9"/>
                    </a:lnTo>
                    <a:lnTo>
                      <a:pt x="63" y="13"/>
                    </a:lnTo>
                    <a:lnTo>
                      <a:pt x="58" y="14"/>
                    </a:lnTo>
                    <a:lnTo>
                      <a:pt x="51" y="9"/>
                    </a:lnTo>
                    <a:lnTo>
                      <a:pt x="41" y="2"/>
                    </a:lnTo>
                    <a:lnTo>
                      <a:pt x="37" y="8"/>
                    </a:lnTo>
                    <a:lnTo>
                      <a:pt x="32" y="16"/>
                    </a:lnTo>
                    <a:lnTo>
                      <a:pt x="28" y="20"/>
                    </a:lnTo>
                    <a:lnTo>
                      <a:pt x="28" y="2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6" name="Freeform 209"/>
              <p:cNvSpPr>
                <a:spLocks/>
              </p:cNvSpPr>
              <p:nvPr/>
            </p:nvSpPr>
            <p:spPr bwMode="auto">
              <a:xfrm>
                <a:off x="2323" y="2593"/>
                <a:ext cx="211" cy="274"/>
              </a:xfrm>
              <a:custGeom>
                <a:avLst/>
                <a:gdLst>
                  <a:gd name="T0" fmla="*/ 132 w 211"/>
                  <a:gd name="T1" fmla="*/ 273 h 274"/>
                  <a:gd name="T2" fmla="*/ 126 w 211"/>
                  <a:gd name="T3" fmla="*/ 265 h 274"/>
                  <a:gd name="T4" fmla="*/ 115 w 211"/>
                  <a:gd name="T5" fmla="*/ 259 h 274"/>
                  <a:gd name="T6" fmla="*/ 104 w 211"/>
                  <a:gd name="T7" fmla="*/ 256 h 274"/>
                  <a:gd name="T8" fmla="*/ 100 w 211"/>
                  <a:gd name="T9" fmla="*/ 254 h 274"/>
                  <a:gd name="T10" fmla="*/ 98 w 211"/>
                  <a:gd name="T11" fmla="*/ 252 h 274"/>
                  <a:gd name="T12" fmla="*/ 94 w 211"/>
                  <a:gd name="T13" fmla="*/ 246 h 274"/>
                  <a:gd name="T14" fmla="*/ 89 w 211"/>
                  <a:gd name="T15" fmla="*/ 241 h 274"/>
                  <a:gd name="T16" fmla="*/ 85 w 211"/>
                  <a:gd name="T17" fmla="*/ 240 h 274"/>
                  <a:gd name="T18" fmla="*/ 82 w 211"/>
                  <a:gd name="T19" fmla="*/ 240 h 274"/>
                  <a:gd name="T20" fmla="*/ 75 w 211"/>
                  <a:gd name="T21" fmla="*/ 236 h 274"/>
                  <a:gd name="T22" fmla="*/ 65 w 211"/>
                  <a:gd name="T23" fmla="*/ 226 h 274"/>
                  <a:gd name="T24" fmla="*/ 62 w 211"/>
                  <a:gd name="T25" fmla="*/ 210 h 274"/>
                  <a:gd name="T26" fmla="*/ 60 w 211"/>
                  <a:gd name="T27" fmla="*/ 204 h 274"/>
                  <a:gd name="T28" fmla="*/ 57 w 211"/>
                  <a:gd name="T29" fmla="*/ 203 h 274"/>
                  <a:gd name="T30" fmla="*/ 52 w 211"/>
                  <a:gd name="T31" fmla="*/ 196 h 274"/>
                  <a:gd name="T32" fmla="*/ 47 w 211"/>
                  <a:gd name="T33" fmla="*/ 186 h 274"/>
                  <a:gd name="T34" fmla="*/ 44 w 211"/>
                  <a:gd name="T35" fmla="*/ 177 h 274"/>
                  <a:gd name="T36" fmla="*/ 41 w 211"/>
                  <a:gd name="T37" fmla="*/ 168 h 274"/>
                  <a:gd name="T38" fmla="*/ 36 w 211"/>
                  <a:gd name="T39" fmla="*/ 154 h 274"/>
                  <a:gd name="T40" fmla="*/ 22 w 211"/>
                  <a:gd name="T41" fmla="*/ 127 h 274"/>
                  <a:gd name="T42" fmla="*/ 4 w 211"/>
                  <a:gd name="T43" fmla="*/ 107 h 274"/>
                  <a:gd name="T44" fmla="*/ 0 w 211"/>
                  <a:gd name="T45" fmla="*/ 102 h 274"/>
                  <a:gd name="T46" fmla="*/ 0 w 211"/>
                  <a:gd name="T47" fmla="*/ 97 h 274"/>
                  <a:gd name="T48" fmla="*/ 1 w 211"/>
                  <a:gd name="T49" fmla="*/ 91 h 274"/>
                  <a:gd name="T50" fmla="*/ 2 w 211"/>
                  <a:gd name="T51" fmla="*/ 80 h 274"/>
                  <a:gd name="T52" fmla="*/ 103 w 211"/>
                  <a:gd name="T53" fmla="*/ 0 h 274"/>
                  <a:gd name="T54" fmla="*/ 210 w 211"/>
                  <a:gd name="T55" fmla="*/ 119 h 274"/>
                  <a:gd name="T56" fmla="*/ 206 w 211"/>
                  <a:gd name="T57" fmla="*/ 268 h 274"/>
                  <a:gd name="T58" fmla="*/ 132 w 211"/>
                  <a:gd name="T59" fmla="*/ 273 h 27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1"/>
                  <a:gd name="T91" fmla="*/ 0 h 274"/>
                  <a:gd name="T92" fmla="*/ 211 w 211"/>
                  <a:gd name="T93" fmla="*/ 274 h 27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1" h="274">
                    <a:moveTo>
                      <a:pt x="132" y="273"/>
                    </a:moveTo>
                    <a:lnTo>
                      <a:pt x="126" y="265"/>
                    </a:lnTo>
                    <a:lnTo>
                      <a:pt x="115" y="259"/>
                    </a:lnTo>
                    <a:lnTo>
                      <a:pt x="104" y="256"/>
                    </a:lnTo>
                    <a:lnTo>
                      <a:pt x="100" y="254"/>
                    </a:lnTo>
                    <a:lnTo>
                      <a:pt x="98" y="252"/>
                    </a:lnTo>
                    <a:lnTo>
                      <a:pt x="94" y="246"/>
                    </a:lnTo>
                    <a:lnTo>
                      <a:pt x="89" y="241"/>
                    </a:lnTo>
                    <a:lnTo>
                      <a:pt x="85" y="240"/>
                    </a:lnTo>
                    <a:lnTo>
                      <a:pt x="82" y="240"/>
                    </a:lnTo>
                    <a:lnTo>
                      <a:pt x="75" y="236"/>
                    </a:lnTo>
                    <a:lnTo>
                      <a:pt x="65" y="226"/>
                    </a:lnTo>
                    <a:lnTo>
                      <a:pt x="62" y="210"/>
                    </a:lnTo>
                    <a:lnTo>
                      <a:pt x="60" y="204"/>
                    </a:lnTo>
                    <a:lnTo>
                      <a:pt x="57" y="203"/>
                    </a:lnTo>
                    <a:lnTo>
                      <a:pt x="52" y="196"/>
                    </a:lnTo>
                    <a:lnTo>
                      <a:pt x="47" y="186"/>
                    </a:lnTo>
                    <a:lnTo>
                      <a:pt x="44" y="177"/>
                    </a:lnTo>
                    <a:lnTo>
                      <a:pt x="41" y="168"/>
                    </a:lnTo>
                    <a:lnTo>
                      <a:pt x="36" y="154"/>
                    </a:lnTo>
                    <a:lnTo>
                      <a:pt x="22" y="127"/>
                    </a:lnTo>
                    <a:lnTo>
                      <a:pt x="4" y="107"/>
                    </a:lnTo>
                    <a:lnTo>
                      <a:pt x="0" y="102"/>
                    </a:lnTo>
                    <a:lnTo>
                      <a:pt x="0" y="97"/>
                    </a:lnTo>
                    <a:lnTo>
                      <a:pt x="1" y="91"/>
                    </a:lnTo>
                    <a:lnTo>
                      <a:pt x="2" y="80"/>
                    </a:lnTo>
                    <a:lnTo>
                      <a:pt x="103" y="0"/>
                    </a:lnTo>
                    <a:lnTo>
                      <a:pt x="210" y="119"/>
                    </a:lnTo>
                    <a:lnTo>
                      <a:pt x="206" y="268"/>
                    </a:lnTo>
                    <a:lnTo>
                      <a:pt x="132" y="27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7" name="Freeform 210"/>
              <p:cNvSpPr>
                <a:spLocks/>
              </p:cNvSpPr>
              <p:nvPr/>
            </p:nvSpPr>
            <p:spPr bwMode="auto">
              <a:xfrm>
                <a:off x="2326" y="2599"/>
                <a:ext cx="66" cy="79"/>
              </a:xfrm>
              <a:custGeom>
                <a:avLst/>
                <a:gdLst>
                  <a:gd name="T0" fmla="*/ 65 w 66"/>
                  <a:gd name="T1" fmla="*/ 23 h 79"/>
                  <a:gd name="T2" fmla="*/ 57 w 66"/>
                  <a:gd name="T3" fmla="*/ 37 h 79"/>
                  <a:gd name="T4" fmla="*/ 48 w 66"/>
                  <a:gd name="T5" fmla="*/ 47 h 79"/>
                  <a:gd name="T6" fmla="*/ 42 w 66"/>
                  <a:gd name="T7" fmla="*/ 50 h 79"/>
                  <a:gd name="T8" fmla="*/ 39 w 66"/>
                  <a:gd name="T9" fmla="*/ 51 h 79"/>
                  <a:gd name="T10" fmla="*/ 36 w 66"/>
                  <a:gd name="T11" fmla="*/ 54 h 79"/>
                  <a:gd name="T12" fmla="*/ 30 w 66"/>
                  <a:gd name="T13" fmla="*/ 61 h 79"/>
                  <a:gd name="T14" fmla="*/ 23 w 66"/>
                  <a:gd name="T15" fmla="*/ 69 h 79"/>
                  <a:gd name="T16" fmla="*/ 18 w 66"/>
                  <a:gd name="T17" fmla="*/ 75 h 79"/>
                  <a:gd name="T18" fmla="*/ 14 w 66"/>
                  <a:gd name="T19" fmla="*/ 78 h 79"/>
                  <a:gd name="T20" fmla="*/ 9 w 66"/>
                  <a:gd name="T21" fmla="*/ 75 h 79"/>
                  <a:gd name="T22" fmla="*/ 5 w 66"/>
                  <a:gd name="T23" fmla="*/ 71 h 79"/>
                  <a:gd name="T24" fmla="*/ 7 w 66"/>
                  <a:gd name="T25" fmla="*/ 71 h 79"/>
                  <a:gd name="T26" fmla="*/ 2 w 66"/>
                  <a:gd name="T27" fmla="*/ 66 h 79"/>
                  <a:gd name="T28" fmla="*/ 0 w 66"/>
                  <a:gd name="T29" fmla="*/ 63 h 79"/>
                  <a:gd name="T30" fmla="*/ 3 w 66"/>
                  <a:gd name="T31" fmla="*/ 40 h 79"/>
                  <a:gd name="T32" fmla="*/ 3 w 66"/>
                  <a:gd name="T33" fmla="*/ 25 h 79"/>
                  <a:gd name="T34" fmla="*/ 3 w 66"/>
                  <a:gd name="T35" fmla="*/ 17 h 79"/>
                  <a:gd name="T36" fmla="*/ 7 w 66"/>
                  <a:gd name="T37" fmla="*/ 11 h 79"/>
                  <a:gd name="T38" fmla="*/ 13 w 66"/>
                  <a:gd name="T39" fmla="*/ 6 h 79"/>
                  <a:gd name="T40" fmla="*/ 25 w 66"/>
                  <a:gd name="T41" fmla="*/ 0 h 79"/>
                  <a:gd name="T42" fmla="*/ 51 w 66"/>
                  <a:gd name="T43" fmla="*/ 0 h 79"/>
                  <a:gd name="T44" fmla="*/ 65 w 66"/>
                  <a:gd name="T45" fmla="*/ 23 h 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6"/>
                  <a:gd name="T70" fmla="*/ 0 h 79"/>
                  <a:gd name="T71" fmla="*/ 66 w 66"/>
                  <a:gd name="T72" fmla="*/ 79 h 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6" h="79">
                    <a:moveTo>
                      <a:pt x="65" y="23"/>
                    </a:moveTo>
                    <a:lnTo>
                      <a:pt x="57" y="37"/>
                    </a:lnTo>
                    <a:lnTo>
                      <a:pt x="48" y="47"/>
                    </a:lnTo>
                    <a:lnTo>
                      <a:pt x="42" y="50"/>
                    </a:lnTo>
                    <a:lnTo>
                      <a:pt x="39" y="51"/>
                    </a:lnTo>
                    <a:lnTo>
                      <a:pt x="36" y="54"/>
                    </a:lnTo>
                    <a:lnTo>
                      <a:pt x="30" y="61"/>
                    </a:lnTo>
                    <a:lnTo>
                      <a:pt x="23" y="69"/>
                    </a:lnTo>
                    <a:lnTo>
                      <a:pt x="18" y="75"/>
                    </a:lnTo>
                    <a:lnTo>
                      <a:pt x="14" y="78"/>
                    </a:lnTo>
                    <a:lnTo>
                      <a:pt x="9" y="75"/>
                    </a:lnTo>
                    <a:lnTo>
                      <a:pt x="5" y="71"/>
                    </a:lnTo>
                    <a:lnTo>
                      <a:pt x="7" y="71"/>
                    </a:lnTo>
                    <a:lnTo>
                      <a:pt x="2" y="66"/>
                    </a:lnTo>
                    <a:lnTo>
                      <a:pt x="0" y="63"/>
                    </a:lnTo>
                    <a:lnTo>
                      <a:pt x="3" y="40"/>
                    </a:lnTo>
                    <a:lnTo>
                      <a:pt x="3" y="25"/>
                    </a:lnTo>
                    <a:lnTo>
                      <a:pt x="3" y="17"/>
                    </a:lnTo>
                    <a:lnTo>
                      <a:pt x="7" y="11"/>
                    </a:lnTo>
                    <a:lnTo>
                      <a:pt x="13" y="6"/>
                    </a:lnTo>
                    <a:lnTo>
                      <a:pt x="25" y="0"/>
                    </a:lnTo>
                    <a:lnTo>
                      <a:pt x="51" y="0"/>
                    </a:lnTo>
                    <a:lnTo>
                      <a:pt x="65" y="2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8" name="Freeform 211"/>
              <p:cNvSpPr>
                <a:spLocks/>
              </p:cNvSpPr>
              <p:nvPr/>
            </p:nvSpPr>
            <p:spPr bwMode="auto">
              <a:xfrm>
                <a:off x="2354" y="2444"/>
                <a:ext cx="153" cy="219"/>
              </a:xfrm>
              <a:custGeom>
                <a:avLst/>
                <a:gdLst>
                  <a:gd name="T0" fmla="*/ 99 w 153"/>
                  <a:gd name="T1" fmla="*/ 218 h 219"/>
                  <a:gd name="T2" fmla="*/ 138 w 153"/>
                  <a:gd name="T3" fmla="*/ 202 h 219"/>
                  <a:gd name="T4" fmla="*/ 152 w 153"/>
                  <a:gd name="T5" fmla="*/ 91 h 219"/>
                  <a:gd name="T6" fmla="*/ 85 w 153"/>
                  <a:gd name="T7" fmla="*/ 20 h 219"/>
                  <a:gd name="T8" fmla="*/ 84 w 153"/>
                  <a:gd name="T9" fmla="*/ 17 h 219"/>
                  <a:gd name="T10" fmla="*/ 84 w 153"/>
                  <a:gd name="T11" fmla="*/ 11 h 219"/>
                  <a:gd name="T12" fmla="*/ 86 w 153"/>
                  <a:gd name="T13" fmla="*/ 8 h 219"/>
                  <a:gd name="T14" fmla="*/ 87 w 153"/>
                  <a:gd name="T15" fmla="*/ 3 h 219"/>
                  <a:gd name="T16" fmla="*/ 86 w 153"/>
                  <a:gd name="T17" fmla="*/ 0 h 219"/>
                  <a:gd name="T18" fmla="*/ 82 w 153"/>
                  <a:gd name="T19" fmla="*/ 3 h 219"/>
                  <a:gd name="T20" fmla="*/ 71 w 153"/>
                  <a:gd name="T21" fmla="*/ 14 h 219"/>
                  <a:gd name="T22" fmla="*/ 59 w 153"/>
                  <a:gd name="T23" fmla="*/ 23 h 219"/>
                  <a:gd name="T24" fmla="*/ 52 w 153"/>
                  <a:gd name="T25" fmla="*/ 22 h 219"/>
                  <a:gd name="T26" fmla="*/ 45 w 153"/>
                  <a:gd name="T27" fmla="*/ 22 h 219"/>
                  <a:gd name="T28" fmla="*/ 38 w 153"/>
                  <a:gd name="T29" fmla="*/ 31 h 219"/>
                  <a:gd name="T30" fmla="*/ 31 w 153"/>
                  <a:gd name="T31" fmla="*/ 43 h 219"/>
                  <a:gd name="T32" fmla="*/ 26 w 153"/>
                  <a:gd name="T33" fmla="*/ 52 h 219"/>
                  <a:gd name="T34" fmla="*/ 24 w 153"/>
                  <a:gd name="T35" fmla="*/ 56 h 219"/>
                  <a:gd name="T36" fmla="*/ 23 w 153"/>
                  <a:gd name="T37" fmla="*/ 65 h 219"/>
                  <a:gd name="T38" fmla="*/ 16 w 153"/>
                  <a:gd name="T39" fmla="*/ 67 h 219"/>
                  <a:gd name="T40" fmla="*/ 12 w 153"/>
                  <a:gd name="T41" fmla="*/ 76 h 219"/>
                  <a:gd name="T42" fmla="*/ 12 w 153"/>
                  <a:gd name="T43" fmla="*/ 94 h 219"/>
                  <a:gd name="T44" fmla="*/ 15 w 153"/>
                  <a:gd name="T45" fmla="*/ 112 h 219"/>
                  <a:gd name="T46" fmla="*/ 18 w 153"/>
                  <a:gd name="T47" fmla="*/ 125 h 219"/>
                  <a:gd name="T48" fmla="*/ 10 w 153"/>
                  <a:gd name="T49" fmla="*/ 138 h 219"/>
                  <a:gd name="T50" fmla="*/ 0 w 153"/>
                  <a:gd name="T51" fmla="*/ 148 h 219"/>
                  <a:gd name="T52" fmla="*/ 12 w 153"/>
                  <a:gd name="T53" fmla="*/ 155 h 219"/>
                  <a:gd name="T54" fmla="*/ 25 w 153"/>
                  <a:gd name="T55" fmla="*/ 156 h 219"/>
                  <a:gd name="T56" fmla="*/ 35 w 153"/>
                  <a:gd name="T57" fmla="*/ 162 h 219"/>
                  <a:gd name="T58" fmla="*/ 44 w 153"/>
                  <a:gd name="T59" fmla="*/ 174 h 219"/>
                  <a:gd name="T60" fmla="*/ 53 w 153"/>
                  <a:gd name="T61" fmla="*/ 184 h 219"/>
                  <a:gd name="T62" fmla="*/ 57 w 153"/>
                  <a:gd name="T63" fmla="*/ 189 h 219"/>
                  <a:gd name="T64" fmla="*/ 62 w 153"/>
                  <a:gd name="T65" fmla="*/ 193 h 219"/>
                  <a:gd name="T66" fmla="*/ 69 w 153"/>
                  <a:gd name="T67" fmla="*/ 196 h 219"/>
                  <a:gd name="T68" fmla="*/ 87 w 153"/>
                  <a:gd name="T69" fmla="*/ 202 h 219"/>
                  <a:gd name="T70" fmla="*/ 96 w 153"/>
                  <a:gd name="T71" fmla="*/ 205 h 219"/>
                  <a:gd name="T72" fmla="*/ 95 w 153"/>
                  <a:gd name="T73" fmla="*/ 216 h 219"/>
                  <a:gd name="T74" fmla="*/ 99 w 153"/>
                  <a:gd name="T75" fmla="*/ 218 h 21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3"/>
                  <a:gd name="T115" fmla="*/ 0 h 219"/>
                  <a:gd name="T116" fmla="*/ 153 w 153"/>
                  <a:gd name="T117" fmla="*/ 219 h 21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3" h="219">
                    <a:moveTo>
                      <a:pt x="99" y="218"/>
                    </a:moveTo>
                    <a:lnTo>
                      <a:pt x="138" y="202"/>
                    </a:lnTo>
                    <a:lnTo>
                      <a:pt x="152" y="91"/>
                    </a:lnTo>
                    <a:lnTo>
                      <a:pt x="85" y="20"/>
                    </a:lnTo>
                    <a:lnTo>
                      <a:pt x="84" y="17"/>
                    </a:lnTo>
                    <a:lnTo>
                      <a:pt x="84" y="11"/>
                    </a:lnTo>
                    <a:lnTo>
                      <a:pt x="86" y="8"/>
                    </a:lnTo>
                    <a:lnTo>
                      <a:pt x="87" y="3"/>
                    </a:lnTo>
                    <a:lnTo>
                      <a:pt x="86" y="0"/>
                    </a:lnTo>
                    <a:lnTo>
                      <a:pt x="82" y="3"/>
                    </a:lnTo>
                    <a:lnTo>
                      <a:pt x="71" y="14"/>
                    </a:lnTo>
                    <a:lnTo>
                      <a:pt x="59" y="23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8" y="31"/>
                    </a:lnTo>
                    <a:lnTo>
                      <a:pt x="31" y="43"/>
                    </a:lnTo>
                    <a:lnTo>
                      <a:pt x="26" y="52"/>
                    </a:lnTo>
                    <a:lnTo>
                      <a:pt x="24" y="56"/>
                    </a:lnTo>
                    <a:lnTo>
                      <a:pt x="23" y="65"/>
                    </a:lnTo>
                    <a:lnTo>
                      <a:pt x="16" y="67"/>
                    </a:lnTo>
                    <a:lnTo>
                      <a:pt x="12" y="76"/>
                    </a:lnTo>
                    <a:lnTo>
                      <a:pt x="12" y="94"/>
                    </a:lnTo>
                    <a:lnTo>
                      <a:pt x="15" y="112"/>
                    </a:lnTo>
                    <a:lnTo>
                      <a:pt x="18" y="125"/>
                    </a:lnTo>
                    <a:lnTo>
                      <a:pt x="10" y="138"/>
                    </a:lnTo>
                    <a:lnTo>
                      <a:pt x="0" y="148"/>
                    </a:lnTo>
                    <a:lnTo>
                      <a:pt x="12" y="155"/>
                    </a:lnTo>
                    <a:lnTo>
                      <a:pt x="25" y="156"/>
                    </a:lnTo>
                    <a:lnTo>
                      <a:pt x="35" y="162"/>
                    </a:lnTo>
                    <a:lnTo>
                      <a:pt x="44" y="174"/>
                    </a:lnTo>
                    <a:lnTo>
                      <a:pt x="53" y="184"/>
                    </a:lnTo>
                    <a:lnTo>
                      <a:pt x="57" y="189"/>
                    </a:lnTo>
                    <a:lnTo>
                      <a:pt x="62" y="193"/>
                    </a:lnTo>
                    <a:lnTo>
                      <a:pt x="69" y="196"/>
                    </a:lnTo>
                    <a:lnTo>
                      <a:pt x="87" y="202"/>
                    </a:lnTo>
                    <a:lnTo>
                      <a:pt x="96" y="205"/>
                    </a:lnTo>
                    <a:lnTo>
                      <a:pt x="95" y="216"/>
                    </a:lnTo>
                    <a:lnTo>
                      <a:pt x="99" y="21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9" name="Freeform 212"/>
              <p:cNvSpPr>
                <a:spLocks/>
              </p:cNvSpPr>
              <p:nvPr/>
            </p:nvSpPr>
            <p:spPr bwMode="auto">
              <a:xfrm>
                <a:off x="2508" y="3411"/>
                <a:ext cx="63" cy="42"/>
              </a:xfrm>
              <a:custGeom>
                <a:avLst/>
                <a:gdLst>
                  <a:gd name="T0" fmla="*/ 25 w 63"/>
                  <a:gd name="T1" fmla="*/ 0 h 42"/>
                  <a:gd name="T2" fmla="*/ 29 w 63"/>
                  <a:gd name="T3" fmla="*/ 10 h 42"/>
                  <a:gd name="T4" fmla="*/ 39 w 63"/>
                  <a:gd name="T5" fmla="*/ 20 h 42"/>
                  <a:gd name="T6" fmla="*/ 47 w 63"/>
                  <a:gd name="T7" fmla="*/ 23 h 42"/>
                  <a:gd name="T8" fmla="*/ 56 w 63"/>
                  <a:gd name="T9" fmla="*/ 26 h 42"/>
                  <a:gd name="T10" fmla="*/ 62 w 63"/>
                  <a:gd name="T11" fmla="*/ 28 h 42"/>
                  <a:gd name="T12" fmla="*/ 62 w 63"/>
                  <a:gd name="T13" fmla="*/ 31 h 42"/>
                  <a:gd name="T14" fmla="*/ 57 w 63"/>
                  <a:gd name="T15" fmla="*/ 35 h 42"/>
                  <a:gd name="T16" fmla="*/ 49 w 63"/>
                  <a:gd name="T17" fmla="*/ 35 h 42"/>
                  <a:gd name="T18" fmla="*/ 40 w 63"/>
                  <a:gd name="T19" fmla="*/ 35 h 42"/>
                  <a:gd name="T20" fmla="*/ 36 w 63"/>
                  <a:gd name="T21" fmla="*/ 37 h 42"/>
                  <a:gd name="T22" fmla="*/ 32 w 63"/>
                  <a:gd name="T23" fmla="*/ 41 h 42"/>
                  <a:gd name="T24" fmla="*/ 22 w 63"/>
                  <a:gd name="T25" fmla="*/ 39 h 42"/>
                  <a:gd name="T26" fmla="*/ 19 w 63"/>
                  <a:gd name="T27" fmla="*/ 37 h 42"/>
                  <a:gd name="T28" fmla="*/ 19 w 63"/>
                  <a:gd name="T29" fmla="*/ 35 h 42"/>
                  <a:gd name="T30" fmla="*/ 19 w 63"/>
                  <a:gd name="T31" fmla="*/ 33 h 42"/>
                  <a:gd name="T32" fmla="*/ 17 w 63"/>
                  <a:gd name="T33" fmla="*/ 32 h 42"/>
                  <a:gd name="T34" fmla="*/ 10 w 63"/>
                  <a:gd name="T35" fmla="*/ 31 h 42"/>
                  <a:gd name="T36" fmla="*/ 3 w 63"/>
                  <a:gd name="T37" fmla="*/ 30 h 42"/>
                  <a:gd name="T38" fmla="*/ 0 w 63"/>
                  <a:gd name="T39" fmla="*/ 27 h 42"/>
                  <a:gd name="T40" fmla="*/ 9 w 63"/>
                  <a:gd name="T41" fmla="*/ 23 h 42"/>
                  <a:gd name="T42" fmla="*/ 14 w 63"/>
                  <a:gd name="T43" fmla="*/ 22 h 42"/>
                  <a:gd name="T44" fmla="*/ 13 w 63"/>
                  <a:gd name="T45" fmla="*/ 19 h 42"/>
                  <a:gd name="T46" fmla="*/ 10 w 63"/>
                  <a:gd name="T47" fmla="*/ 17 h 42"/>
                  <a:gd name="T48" fmla="*/ 10 w 63"/>
                  <a:gd name="T49" fmla="*/ 13 h 42"/>
                  <a:gd name="T50" fmla="*/ 18 w 63"/>
                  <a:gd name="T51" fmla="*/ 3 h 42"/>
                  <a:gd name="T52" fmla="*/ 25 w 63"/>
                  <a:gd name="T53" fmla="*/ 0 h 4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3"/>
                  <a:gd name="T82" fmla="*/ 0 h 42"/>
                  <a:gd name="T83" fmla="*/ 63 w 63"/>
                  <a:gd name="T84" fmla="*/ 42 h 4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3" h="42">
                    <a:moveTo>
                      <a:pt x="25" y="0"/>
                    </a:moveTo>
                    <a:lnTo>
                      <a:pt x="29" y="10"/>
                    </a:lnTo>
                    <a:lnTo>
                      <a:pt x="39" y="20"/>
                    </a:lnTo>
                    <a:lnTo>
                      <a:pt x="47" y="23"/>
                    </a:lnTo>
                    <a:lnTo>
                      <a:pt x="56" y="26"/>
                    </a:lnTo>
                    <a:lnTo>
                      <a:pt x="62" y="28"/>
                    </a:lnTo>
                    <a:lnTo>
                      <a:pt x="62" y="31"/>
                    </a:lnTo>
                    <a:lnTo>
                      <a:pt x="57" y="35"/>
                    </a:lnTo>
                    <a:lnTo>
                      <a:pt x="49" y="35"/>
                    </a:lnTo>
                    <a:lnTo>
                      <a:pt x="40" y="35"/>
                    </a:lnTo>
                    <a:lnTo>
                      <a:pt x="36" y="37"/>
                    </a:lnTo>
                    <a:lnTo>
                      <a:pt x="32" y="41"/>
                    </a:lnTo>
                    <a:lnTo>
                      <a:pt x="22" y="39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7" y="32"/>
                    </a:lnTo>
                    <a:lnTo>
                      <a:pt x="10" y="31"/>
                    </a:lnTo>
                    <a:lnTo>
                      <a:pt x="3" y="30"/>
                    </a:lnTo>
                    <a:lnTo>
                      <a:pt x="0" y="27"/>
                    </a:lnTo>
                    <a:lnTo>
                      <a:pt x="9" y="23"/>
                    </a:lnTo>
                    <a:lnTo>
                      <a:pt x="14" y="22"/>
                    </a:lnTo>
                    <a:lnTo>
                      <a:pt x="13" y="19"/>
                    </a:lnTo>
                    <a:lnTo>
                      <a:pt x="10" y="17"/>
                    </a:lnTo>
                    <a:lnTo>
                      <a:pt x="10" y="13"/>
                    </a:lnTo>
                    <a:lnTo>
                      <a:pt x="18" y="3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0" name="Freeform 213"/>
              <p:cNvSpPr>
                <a:spLocks/>
              </p:cNvSpPr>
              <p:nvPr/>
            </p:nvSpPr>
            <p:spPr bwMode="auto">
              <a:xfrm>
                <a:off x="2569" y="2387"/>
                <a:ext cx="2" cy="2"/>
              </a:xfrm>
              <a:custGeom>
                <a:avLst/>
                <a:gdLst>
                  <a:gd name="T0" fmla="*/ 1 w 2"/>
                  <a:gd name="T1" fmla="*/ 1 h 2"/>
                  <a:gd name="T2" fmla="*/ 1 w 2"/>
                  <a:gd name="T3" fmla="*/ 1 h 2"/>
                  <a:gd name="T4" fmla="*/ 1 w 2"/>
                  <a:gd name="T5" fmla="*/ 0 h 2"/>
                  <a:gd name="T6" fmla="*/ 1 w 2"/>
                  <a:gd name="T7" fmla="*/ 0 h 2"/>
                  <a:gd name="T8" fmla="*/ 1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1 h 2"/>
                  <a:gd name="T16" fmla="*/ 1 w 2"/>
                  <a:gd name="T17" fmla="*/ 1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2"/>
                  <a:gd name="T29" fmla="*/ 2 w 2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2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1" name="Freeform 214"/>
              <p:cNvSpPr>
                <a:spLocks/>
              </p:cNvSpPr>
              <p:nvPr/>
            </p:nvSpPr>
            <p:spPr bwMode="auto">
              <a:xfrm>
                <a:off x="2569" y="2406"/>
                <a:ext cx="6" cy="1"/>
              </a:xfrm>
              <a:custGeom>
                <a:avLst/>
                <a:gdLst>
                  <a:gd name="T0" fmla="*/ 3 w 6"/>
                  <a:gd name="T1" fmla="*/ 0 h 1"/>
                  <a:gd name="T2" fmla="*/ 1 w 6"/>
                  <a:gd name="T3" fmla="*/ 0 h 1"/>
                  <a:gd name="T4" fmla="*/ 0 w 6"/>
                  <a:gd name="T5" fmla="*/ 0 h 1"/>
                  <a:gd name="T6" fmla="*/ 1 w 6"/>
                  <a:gd name="T7" fmla="*/ 0 h 1"/>
                  <a:gd name="T8" fmla="*/ 3 w 6"/>
                  <a:gd name="T9" fmla="*/ 0 h 1"/>
                  <a:gd name="T10" fmla="*/ 4 w 6"/>
                  <a:gd name="T11" fmla="*/ 0 h 1"/>
                  <a:gd name="T12" fmla="*/ 5 w 6"/>
                  <a:gd name="T13" fmla="*/ 0 h 1"/>
                  <a:gd name="T14" fmla="*/ 4 w 6"/>
                  <a:gd name="T15" fmla="*/ 0 h 1"/>
                  <a:gd name="T16" fmla="*/ 3 w 6"/>
                  <a:gd name="T17" fmla="*/ 0 h 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"/>
                  <a:gd name="T29" fmla="*/ 6 w 6"/>
                  <a:gd name="T30" fmla="*/ 1 h 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2" name="Freeform 215"/>
              <p:cNvSpPr>
                <a:spLocks/>
              </p:cNvSpPr>
              <p:nvPr/>
            </p:nvSpPr>
            <p:spPr bwMode="auto">
              <a:xfrm>
                <a:off x="2624" y="3386"/>
                <a:ext cx="7" cy="6"/>
              </a:xfrm>
              <a:custGeom>
                <a:avLst/>
                <a:gdLst>
                  <a:gd name="T0" fmla="*/ 2 w 7"/>
                  <a:gd name="T1" fmla="*/ 5 h 6"/>
                  <a:gd name="T2" fmla="*/ 1 w 7"/>
                  <a:gd name="T3" fmla="*/ 5 h 6"/>
                  <a:gd name="T4" fmla="*/ 0 w 7"/>
                  <a:gd name="T5" fmla="*/ 4 h 6"/>
                  <a:gd name="T6" fmla="*/ 2 w 7"/>
                  <a:gd name="T7" fmla="*/ 1 h 6"/>
                  <a:gd name="T8" fmla="*/ 5 w 7"/>
                  <a:gd name="T9" fmla="*/ 0 h 6"/>
                  <a:gd name="T10" fmla="*/ 6 w 7"/>
                  <a:gd name="T11" fmla="*/ 1 h 6"/>
                  <a:gd name="T12" fmla="*/ 6 w 7"/>
                  <a:gd name="T13" fmla="*/ 2 h 6"/>
                  <a:gd name="T14" fmla="*/ 4 w 7"/>
                  <a:gd name="T15" fmla="*/ 4 h 6"/>
                  <a:gd name="T16" fmla="*/ 2 w 7"/>
                  <a:gd name="T17" fmla="*/ 5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6"/>
                  <a:gd name="T29" fmla="*/ 7 w 7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6">
                    <a:moveTo>
                      <a:pt x="2" y="5"/>
                    </a:moveTo>
                    <a:lnTo>
                      <a:pt x="1" y="5"/>
                    </a:lnTo>
                    <a:lnTo>
                      <a:pt x="0" y="4"/>
                    </a:lnTo>
                    <a:lnTo>
                      <a:pt x="2" y="1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3" name="Freeform 216"/>
              <p:cNvSpPr>
                <a:spLocks/>
              </p:cNvSpPr>
              <p:nvPr/>
            </p:nvSpPr>
            <p:spPr bwMode="auto">
              <a:xfrm>
                <a:off x="2640" y="3383"/>
                <a:ext cx="9" cy="8"/>
              </a:xfrm>
              <a:custGeom>
                <a:avLst/>
                <a:gdLst>
                  <a:gd name="T0" fmla="*/ 0 w 9"/>
                  <a:gd name="T1" fmla="*/ 7 h 8"/>
                  <a:gd name="T2" fmla="*/ 2 w 9"/>
                  <a:gd name="T3" fmla="*/ 3 h 8"/>
                  <a:gd name="T4" fmla="*/ 1 w 9"/>
                  <a:gd name="T5" fmla="*/ 1 h 8"/>
                  <a:gd name="T6" fmla="*/ 1 w 9"/>
                  <a:gd name="T7" fmla="*/ 0 h 8"/>
                  <a:gd name="T8" fmla="*/ 2 w 9"/>
                  <a:gd name="T9" fmla="*/ 0 h 8"/>
                  <a:gd name="T10" fmla="*/ 5 w 9"/>
                  <a:gd name="T11" fmla="*/ 1 h 8"/>
                  <a:gd name="T12" fmla="*/ 8 w 9"/>
                  <a:gd name="T13" fmla="*/ 2 h 8"/>
                  <a:gd name="T14" fmla="*/ 8 w 9"/>
                  <a:gd name="T15" fmla="*/ 3 h 8"/>
                  <a:gd name="T16" fmla="*/ 7 w 9"/>
                  <a:gd name="T17" fmla="*/ 4 h 8"/>
                  <a:gd name="T18" fmla="*/ 4 w 9"/>
                  <a:gd name="T19" fmla="*/ 5 h 8"/>
                  <a:gd name="T20" fmla="*/ 2 w 9"/>
                  <a:gd name="T21" fmla="*/ 7 h 8"/>
                  <a:gd name="T22" fmla="*/ 0 w 9"/>
                  <a:gd name="T23" fmla="*/ 7 h 8"/>
                  <a:gd name="T24" fmla="*/ 0 w 9"/>
                  <a:gd name="T25" fmla="*/ 7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8"/>
                  <a:gd name="T41" fmla="*/ 9 w 9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8">
                    <a:moveTo>
                      <a:pt x="0" y="7"/>
                    </a:moveTo>
                    <a:lnTo>
                      <a:pt x="2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4" name="Freeform 217"/>
              <p:cNvSpPr>
                <a:spLocks/>
              </p:cNvSpPr>
              <p:nvPr/>
            </p:nvSpPr>
            <p:spPr bwMode="auto">
              <a:xfrm>
                <a:off x="2584" y="3442"/>
                <a:ext cx="4" cy="8"/>
              </a:xfrm>
              <a:custGeom>
                <a:avLst/>
                <a:gdLst>
                  <a:gd name="T0" fmla="*/ 1 w 4"/>
                  <a:gd name="T1" fmla="*/ 0 h 8"/>
                  <a:gd name="T2" fmla="*/ 3 w 4"/>
                  <a:gd name="T3" fmla="*/ 2 h 8"/>
                  <a:gd name="T4" fmla="*/ 3 w 4"/>
                  <a:gd name="T5" fmla="*/ 5 h 8"/>
                  <a:gd name="T6" fmla="*/ 3 w 4"/>
                  <a:gd name="T7" fmla="*/ 7 h 8"/>
                  <a:gd name="T8" fmla="*/ 1 w 4"/>
                  <a:gd name="T9" fmla="*/ 7 h 8"/>
                  <a:gd name="T10" fmla="*/ 0 w 4"/>
                  <a:gd name="T11" fmla="*/ 7 h 8"/>
                  <a:gd name="T12" fmla="*/ 0 w 4"/>
                  <a:gd name="T13" fmla="*/ 5 h 8"/>
                  <a:gd name="T14" fmla="*/ 0 w 4"/>
                  <a:gd name="T15" fmla="*/ 2 h 8"/>
                  <a:gd name="T16" fmla="*/ 1 w 4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8"/>
                  <a:gd name="T29" fmla="*/ 4 w 4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8">
                    <a:moveTo>
                      <a:pt x="1" y="0"/>
                    </a:moveTo>
                    <a:lnTo>
                      <a:pt x="3" y="2"/>
                    </a:lnTo>
                    <a:lnTo>
                      <a:pt x="3" y="5"/>
                    </a:lnTo>
                    <a:lnTo>
                      <a:pt x="3" y="7"/>
                    </a:lnTo>
                    <a:lnTo>
                      <a:pt x="1" y="7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5" name="Freeform 218"/>
              <p:cNvSpPr>
                <a:spLocks/>
              </p:cNvSpPr>
              <p:nvPr/>
            </p:nvSpPr>
            <p:spPr bwMode="auto">
              <a:xfrm>
                <a:off x="2435" y="3308"/>
                <a:ext cx="3" cy="10"/>
              </a:xfrm>
              <a:custGeom>
                <a:avLst/>
                <a:gdLst>
                  <a:gd name="T0" fmla="*/ 2 w 3"/>
                  <a:gd name="T1" fmla="*/ 9 h 10"/>
                  <a:gd name="T2" fmla="*/ 1 w 3"/>
                  <a:gd name="T3" fmla="*/ 5 h 10"/>
                  <a:gd name="T4" fmla="*/ 1 w 3"/>
                  <a:gd name="T5" fmla="*/ 1 h 10"/>
                  <a:gd name="T6" fmla="*/ 0 w 3"/>
                  <a:gd name="T7" fmla="*/ 0 h 10"/>
                  <a:gd name="T8" fmla="*/ 0 w 3"/>
                  <a:gd name="T9" fmla="*/ 2 h 10"/>
                  <a:gd name="T10" fmla="*/ 1 w 3"/>
                  <a:gd name="T11" fmla="*/ 8 h 10"/>
                  <a:gd name="T12" fmla="*/ 2 w 3"/>
                  <a:gd name="T13" fmla="*/ 9 h 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10"/>
                  <a:gd name="T23" fmla="*/ 3 w 3"/>
                  <a:gd name="T24" fmla="*/ 10 h 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10">
                    <a:moveTo>
                      <a:pt x="2" y="9"/>
                    </a:moveTo>
                    <a:lnTo>
                      <a:pt x="1" y="5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8"/>
                    </a:lnTo>
                    <a:lnTo>
                      <a:pt x="2" y="9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6" name="Freeform 219"/>
              <p:cNvSpPr>
                <a:spLocks/>
              </p:cNvSpPr>
              <p:nvPr/>
            </p:nvSpPr>
            <p:spPr bwMode="auto">
              <a:xfrm>
                <a:off x="2438" y="3342"/>
                <a:ext cx="6" cy="4"/>
              </a:xfrm>
              <a:custGeom>
                <a:avLst/>
                <a:gdLst>
                  <a:gd name="T0" fmla="*/ 2 w 6"/>
                  <a:gd name="T1" fmla="*/ 0 h 4"/>
                  <a:gd name="T2" fmla="*/ 1 w 6"/>
                  <a:gd name="T3" fmla="*/ 0 h 4"/>
                  <a:gd name="T4" fmla="*/ 0 w 6"/>
                  <a:gd name="T5" fmla="*/ 1 h 4"/>
                  <a:gd name="T6" fmla="*/ 1 w 6"/>
                  <a:gd name="T7" fmla="*/ 2 h 4"/>
                  <a:gd name="T8" fmla="*/ 2 w 6"/>
                  <a:gd name="T9" fmla="*/ 3 h 4"/>
                  <a:gd name="T10" fmla="*/ 4 w 6"/>
                  <a:gd name="T11" fmla="*/ 2 h 4"/>
                  <a:gd name="T12" fmla="*/ 5 w 6"/>
                  <a:gd name="T13" fmla="*/ 1 h 4"/>
                  <a:gd name="T14" fmla="*/ 4 w 6"/>
                  <a:gd name="T15" fmla="*/ 0 h 4"/>
                  <a:gd name="T16" fmla="*/ 2 w 6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4"/>
                  <a:gd name="T29" fmla="*/ 6 w 6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4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7" name="Freeform 220"/>
              <p:cNvSpPr>
                <a:spLocks/>
              </p:cNvSpPr>
              <p:nvPr/>
            </p:nvSpPr>
            <p:spPr bwMode="auto">
              <a:xfrm>
                <a:off x="2440" y="3333"/>
                <a:ext cx="4" cy="3"/>
              </a:xfrm>
              <a:custGeom>
                <a:avLst/>
                <a:gdLst>
                  <a:gd name="T0" fmla="*/ 2 w 4"/>
                  <a:gd name="T1" fmla="*/ 0 h 3"/>
                  <a:gd name="T2" fmla="*/ 0 w 4"/>
                  <a:gd name="T3" fmla="*/ 0 h 3"/>
                  <a:gd name="T4" fmla="*/ 0 w 4"/>
                  <a:gd name="T5" fmla="*/ 1 h 3"/>
                  <a:gd name="T6" fmla="*/ 0 w 4"/>
                  <a:gd name="T7" fmla="*/ 1 h 3"/>
                  <a:gd name="T8" fmla="*/ 2 w 4"/>
                  <a:gd name="T9" fmla="*/ 2 h 3"/>
                  <a:gd name="T10" fmla="*/ 3 w 4"/>
                  <a:gd name="T11" fmla="*/ 1 h 3"/>
                  <a:gd name="T12" fmla="*/ 3 w 4"/>
                  <a:gd name="T13" fmla="*/ 1 h 3"/>
                  <a:gd name="T14" fmla="*/ 3 w 4"/>
                  <a:gd name="T15" fmla="*/ 0 h 3"/>
                  <a:gd name="T16" fmla="*/ 2 w 4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2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8" name="Freeform 221"/>
              <p:cNvSpPr>
                <a:spLocks/>
              </p:cNvSpPr>
              <p:nvPr/>
            </p:nvSpPr>
            <p:spPr bwMode="auto">
              <a:xfrm>
                <a:off x="2416" y="2520"/>
                <a:ext cx="474" cy="591"/>
              </a:xfrm>
              <a:custGeom>
                <a:avLst/>
                <a:gdLst>
                  <a:gd name="T0" fmla="*/ 208 w 474"/>
                  <a:gd name="T1" fmla="*/ 541 h 591"/>
                  <a:gd name="T2" fmla="*/ 233 w 474"/>
                  <a:gd name="T3" fmla="*/ 494 h 591"/>
                  <a:gd name="T4" fmla="*/ 248 w 474"/>
                  <a:gd name="T5" fmla="*/ 457 h 591"/>
                  <a:gd name="T6" fmla="*/ 242 w 474"/>
                  <a:gd name="T7" fmla="*/ 453 h 591"/>
                  <a:gd name="T8" fmla="*/ 242 w 474"/>
                  <a:gd name="T9" fmla="*/ 420 h 591"/>
                  <a:gd name="T10" fmla="*/ 199 w 474"/>
                  <a:gd name="T11" fmla="*/ 398 h 591"/>
                  <a:gd name="T12" fmla="*/ 194 w 474"/>
                  <a:gd name="T13" fmla="*/ 340 h 591"/>
                  <a:gd name="T14" fmla="*/ 191 w 474"/>
                  <a:gd name="T15" fmla="*/ 323 h 591"/>
                  <a:gd name="T16" fmla="*/ 166 w 474"/>
                  <a:gd name="T17" fmla="*/ 314 h 591"/>
                  <a:gd name="T18" fmla="*/ 166 w 474"/>
                  <a:gd name="T19" fmla="*/ 293 h 591"/>
                  <a:gd name="T20" fmla="*/ 149 w 474"/>
                  <a:gd name="T21" fmla="*/ 283 h 591"/>
                  <a:gd name="T22" fmla="*/ 134 w 474"/>
                  <a:gd name="T23" fmla="*/ 275 h 591"/>
                  <a:gd name="T24" fmla="*/ 105 w 474"/>
                  <a:gd name="T25" fmla="*/ 263 h 591"/>
                  <a:gd name="T26" fmla="*/ 98 w 474"/>
                  <a:gd name="T27" fmla="*/ 234 h 591"/>
                  <a:gd name="T28" fmla="*/ 73 w 474"/>
                  <a:gd name="T29" fmla="*/ 245 h 591"/>
                  <a:gd name="T30" fmla="*/ 64 w 474"/>
                  <a:gd name="T31" fmla="*/ 252 h 591"/>
                  <a:gd name="T32" fmla="*/ 46 w 474"/>
                  <a:gd name="T33" fmla="*/ 252 h 591"/>
                  <a:gd name="T34" fmla="*/ 36 w 474"/>
                  <a:gd name="T35" fmla="*/ 232 h 591"/>
                  <a:gd name="T36" fmla="*/ 11 w 474"/>
                  <a:gd name="T37" fmla="*/ 228 h 591"/>
                  <a:gd name="T38" fmla="*/ 9 w 474"/>
                  <a:gd name="T39" fmla="*/ 180 h 591"/>
                  <a:gd name="T40" fmla="*/ 37 w 474"/>
                  <a:gd name="T41" fmla="*/ 161 h 591"/>
                  <a:gd name="T42" fmla="*/ 49 w 474"/>
                  <a:gd name="T43" fmla="*/ 128 h 591"/>
                  <a:gd name="T44" fmla="*/ 42 w 474"/>
                  <a:gd name="T45" fmla="*/ 90 h 591"/>
                  <a:gd name="T46" fmla="*/ 52 w 474"/>
                  <a:gd name="T47" fmla="*/ 82 h 591"/>
                  <a:gd name="T48" fmla="*/ 51 w 474"/>
                  <a:gd name="T49" fmla="*/ 74 h 591"/>
                  <a:gd name="T50" fmla="*/ 121 w 474"/>
                  <a:gd name="T51" fmla="*/ 0 h 591"/>
                  <a:gd name="T52" fmla="*/ 274 w 474"/>
                  <a:gd name="T53" fmla="*/ 57 h 591"/>
                  <a:gd name="T54" fmla="*/ 286 w 474"/>
                  <a:gd name="T55" fmla="*/ 89 h 591"/>
                  <a:gd name="T56" fmla="*/ 289 w 474"/>
                  <a:gd name="T57" fmla="*/ 105 h 591"/>
                  <a:gd name="T58" fmla="*/ 313 w 474"/>
                  <a:gd name="T59" fmla="*/ 111 h 591"/>
                  <a:gd name="T60" fmla="*/ 351 w 474"/>
                  <a:gd name="T61" fmla="*/ 119 h 591"/>
                  <a:gd name="T62" fmla="*/ 358 w 474"/>
                  <a:gd name="T63" fmla="*/ 131 h 591"/>
                  <a:gd name="T64" fmla="*/ 396 w 474"/>
                  <a:gd name="T65" fmla="*/ 138 h 591"/>
                  <a:gd name="T66" fmla="*/ 444 w 474"/>
                  <a:gd name="T67" fmla="*/ 165 h 591"/>
                  <a:gd name="T68" fmla="*/ 461 w 474"/>
                  <a:gd name="T69" fmla="*/ 167 h 591"/>
                  <a:gd name="T70" fmla="*/ 473 w 474"/>
                  <a:gd name="T71" fmla="*/ 200 h 591"/>
                  <a:gd name="T72" fmla="*/ 465 w 474"/>
                  <a:gd name="T73" fmla="*/ 221 h 591"/>
                  <a:gd name="T74" fmla="*/ 439 w 474"/>
                  <a:gd name="T75" fmla="*/ 269 h 591"/>
                  <a:gd name="T76" fmla="*/ 423 w 474"/>
                  <a:gd name="T77" fmla="*/ 296 h 591"/>
                  <a:gd name="T78" fmla="*/ 425 w 474"/>
                  <a:gd name="T79" fmla="*/ 318 h 591"/>
                  <a:gd name="T80" fmla="*/ 417 w 474"/>
                  <a:gd name="T81" fmla="*/ 362 h 591"/>
                  <a:gd name="T82" fmla="*/ 410 w 474"/>
                  <a:gd name="T83" fmla="*/ 379 h 591"/>
                  <a:gd name="T84" fmla="*/ 402 w 474"/>
                  <a:gd name="T85" fmla="*/ 400 h 591"/>
                  <a:gd name="T86" fmla="*/ 391 w 474"/>
                  <a:gd name="T87" fmla="*/ 413 h 591"/>
                  <a:gd name="T88" fmla="*/ 350 w 474"/>
                  <a:gd name="T89" fmla="*/ 427 h 591"/>
                  <a:gd name="T90" fmla="*/ 328 w 474"/>
                  <a:gd name="T91" fmla="*/ 442 h 591"/>
                  <a:gd name="T92" fmla="*/ 310 w 474"/>
                  <a:gd name="T93" fmla="*/ 459 h 591"/>
                  <a:gd name="T94" fmla="*/ 309 w 474"/>
                  <a:gd name="T95" fmla="*/ 493 h 591"/>
                  <a:gd name="T96" fmla="*/ 292 w 474"/>
                  <a:gd name="T97" fmla="*/ 521 h 591"/>
                  <a:gd name="T98" fmla="*/ 287 w 474"/>
                  <a:gd name="T99" fmla="*/ 537 h 591"/>
                  <a:gd name="T100" fmla="*/ 263 w 474"/>
                  <a:gd name="T101" fmla="*/ 578 h 591"/>
                  <a:gd name="T102" fmla="*/ 243 w 474"/>
                  <a:gd name="T103" fmla="*/ 589 h 59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74"/>
                  <a:gd name="T157" fmla="*/ 0 h 591"/>
                  <a:gd name="T158" fmla="*/ 474 w 474"/>
                  <a:gd name="T159" fmla="*/ 591 h 59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74" h="591">
                    <a:moveTo>
                      <a:pt x="209" y="586"/>
                    </a:moveTo>
                    <a:lnTo>
                      <a:pt x="205" y="566"/>
                    </a:lnTo>
                    <a:lnTo>
                      <a:pt x="208" y="541"/>
                    </a:lnTo>
                    <a:lnTo>
                      <a:pt x="214" y="517"/>
                    </a:lnTo>
                    <a:lnTo>
                      <a:pt x="223" y="502"/>
                    </a:lnTo>
                    <a:lnTo>
                      <a:pt x="233" y="494"/>
                    </a:lnTo>
                    <a:lnTo>
                      <a:pt x="242" y="486"/>
                    </a:lnTo>
                    <a:lnTo>
                      <a:pt x="252" y="468"/>
                    </a:lnTo>
                    <a:lnTo>
                      <a:pt x="248" y="457"/>
                    </a:lnTo>
                    <a:lnTo>
                      <a:pt x="244" y="456"/>
                    </a:lnTo>
                    <a:lnTo>
                      <a:pt x="242" y="456"/>
                    </a:lnTo>
                    <a:lnTo>
                      <a:pt x="242" y="453"/>
                    </a:lnTo>
                    <a:lnTo>
                      <a:pt x="243" y="445"/>
                    </a:lnTo>
                    <a:lnTo>
                      <a:pt x="243" y="433"/>
                    </a:lnTo>
                    <a:lnTo>
                      <a:pt x="242" y="420"/>
                    </a:lnTo>
                    <a:lnTo>
                      <a:pt x="233" y="410"/>
                    </a:lnTo>
                    <a:lnTo>
                      <a:pt x="215" y="403"/>
                    </a:lnTo>
                    <a:lnTo>
                      <a:pt x="199" y="398"/>
                    </a:lnTo>
                    <a:lnTo>
                      <a:pt x="197" y="387"/>
                    </a:lnTo>
                    <a:lnTo>
                      <a:pt x="197" y="370"/>
                    </a:lnTo>
                    <a:lnTo>
                      <a:pt x="194" y="340"/>
                    </a:lnTo>
                    <a:lnTo>
                      <a:pt x="193" y="329"/>
                    </a:lnTo>
                    <a:lnTo>
                      <a:pt x="194" y="325"/>
                    </a:lnTo>
                    <a:lnTo>
                      <a:pt x="191" y="323"/>
                    </a:lnTo>
                    <a:lnTo>
                      <a:pt x="180" y="321"/>
                    </a:lnTo>
                    <a:lnTo>
                      <a:pt x="169" y="318"/>
                    </a:lnTo>
                    <a:lnTo>
                      <a:pt x="166" y="314"/>
                    </a:lnTo>
                    <a:lnTo>
                      <a:pt x="166" y="309"/>
                    </a:lnTo>
                    <a:lnTo>
                      <a:pt x="167" y="301"/>
                    </a:lnTo>
                    <a:lnTo>
                      <a:pt x="166" y="293"/>
                    </a:lnTo>
                    <a:lnTo>
                      <a:pt x="164" y="290"/>
                    </a:lnTo>
                    <a:lnTo>
                      <a:pt x="159" y="287"/>
                    </a:lnTo>
                    <a:lnTo>
                      <a:pt x="149" y="283"/>
                    </a:lnTo>
                    <a:lnTo>
                      <a:pt x="141" y="278"/>
                    </a:lnTo>
                    <a:lnTo>
                      <a:pt x="138" y="276"/>
                    </a:lnTo>
                    <a:lnTo>
                      <a:pt x="134" y="275"/>
                    </a:lnTo>
                    <a:lnTo>
                      <a:pt x="123" y="274"/>
                    </a:lnTo>
                    <a:lnTo>
                      <a:pt x="112" y="270"/>
                    </a:lnTo>
                    <a:lnTo>
                      <a:pt x="105" y="263"/>
                    </a:lnTo>
                    <a:lnTo>
                      <a:pt x="102" y="254"/>
                    </a:lnTo>
                    <a:lnTo>
                      <a:pt x="101" y="244"/>
                    </a:lnTo>
                    <a:lnTo>
                      <a:pt x="98" y="234"/>
                    </a:lnTo>
                    <a:lnTo>
                      <a:pt x="97" y="233"/>
                    </a:lnTo>
                    <a:lnTo>
                      <a:pt x="90" y="235"/>
                    </a:lnTo>
                    <a:lnTo>
                      <a:pt x="73" y="245"/>
                    </a:lnTo>
                    <a:lnTo>
                      <a:pt x="68" y="250"/>
                    </a:lnTo>
                    <a:lnTo>
                      <a:pt x="65" y="253"/>
                    </a:lnTo>
                    <a:lnTo>
                      <a:pt x="64" y="252"/>
                    </a:lnTo>
                    <a:lnTo>
                      <a:pt x="55" y="250"/>
                    </a:lnTo>
                    <a:lnTo>
                      <a:pt x="47" y="250"/>
                    </a:lnTo>
                    <a:lnTo>
                      <a:pt x="46" y="252"/>
                    </a:lnTo>
                    <a:lnTo>
                      <a:pt x="42" y="247"/>
                    </a:lnTo>
                    <a:lnTo>
                      <a:pt x="40" y="232"/>
                    </a:lnTo>
                    <a:lnTo>
                      <a:pt x="36" y="232"/>
                    </a:lnTo>
                    <a:lnTo>
                      <a:pt x="28" y="233"/>
                    </a:lnTo>
                    <a:lnTo>
                      <a:pt x="19" y="233"/>
                    </a:lnTo>
                    <a:lnTo>
                      <a:pt x="11" y="228"/>
                    </a:lnTo>
                    <a:lnTo>
                      <a:pt x="0" y="216"/>
                    </a:lnTo>
                    <a:lnTo>
                      <a:pt x="1" y="197"/>
                    </a:lnTo>
                    <a:lnTo>
                      <a:pt x="9" y="180"/>
                    </a:lnTo>
                    <a:lnTo>
                      <a:pt x="23" y="168"/>
                    </a:lnTo>
                    <a:lnTo>
                      <a:pt x="31" y="163"/>
                    </a:lnTo>
                    <a:lnTo>
                      <a:pt x="37" y="161"/>
                    </a:lnTo>
                    <a:lnTo>
                      <a:pt x="42" y="157"/>
                    </a:lnTo>
                    <a:lnTo>
                      <a:pt x="46" y="148"/>
                    </a:lnTo>
                    <a:lnTo>
                      <a:pt x="49" y="128"/>
                    </a:lnTo>
                    <a:lnTo>
                      <a:pt x="47" y="106"/>
                    </a:lnTo>
                    <a:lnTo>
                      <a:pt x="45" y="96"/>
                    </a:lnTo>
                    <a:lnTo>
                      <a:pt x="42" y="90"/>
                    </a:lnTo>
                    <a:lnTo>
                      <a:pt x="44" y="88"/>
                    </a:lnTo>
                    <a:lnTo>
                      <a:pt x="47" y="85"/>
                    </a:lnTo>
                    <a:lnTo>
                      <a:pt x="52" y="82"/>
                    </a:lnTo>
                    <a:lnTo>
                      <a:pt x="45" y="78"/>
                    </a:lnTo>
                    <a:lnTo>
                      <a:pt x="42" y="75"/>
                    </a:lnTo>
                    <a:lnTo>
                      <a:pt x="51" y="74"/>
                    </a:lnTo>
                    <a:lnTo>
                      <a:pt x="62" y="72"/>
                    </a:lnTo>
                    <a:lnTo>
                      <a:pt x="73" y="71"/>
                    </a:lnTo>
                    <a:lnTo>
                      <a:pt x="121" y="0"/>
                    </a:lnTo>
                    <a:lnTo>
                      <a:pt x="267" y="41"/>
                    </a:lnTo>
                    <a:lnTo>
                      <a:pt x="271" y="47"/>
                    </a:lnTo>
                    <a:lnTo>
                      <a:pt x="274" y="57"/>
                    </a:lnTo>
                    <a:lnTo>
                      <a:pt x="278" y="67"/>
                    </a:lnTo>
                    <a:lnTo>
                      <a:pt x="284" y="79"/>
                    </a:lnTo>
                    <a:lnTo>
                      <a:pt x="286" y="89"/>
                    </a:lnTo>
                    <a:lnTo>
                      <a:pt x="282" y="94"/>
                    </a:lnTo>
                    <a:lnTo>
                      <a:pt x="271" y="104"/>
                    </a:lnTo>
                    <a:lnTo>
                      <a:pt x="289" y="105"/>
                    </a:lnTo>
                    <a:lnTo>
                      <a:pt x="296" y="108"/>
                    </a:lnTo>
                    <a:lnTo>
                      <a:pt x="301" y="111"/>
                    </a:lnTo>
                    <a:lnTo>
                      <a:pt x="313" y="111"/>
                    </a:lnTo>
                    <a:lnTo>
                      <a:pt x="329" y="114"/>
                    </a:lnTo>
                    <a:lnTo>
                      <a:pt x="346" y="119"/>
                    </a:lnTo>
                    <a:lnTo>
                      <a:pt x="351" y="119"/>
                    </a:lnTo>
                    <a:lnTo>
                      <a:pt x="353" y="123"/>
                    </a:lnTo>
                    <a:lnTo>
                      <a:pt x="355" y="128"/>
                    </a:lnTo>
                    <a:lnTo>
                      <a:pt x="358" y="131"/>
                    </a:lnTo>
                    <a:lnTo>
                      <a:pt x="371" y="135"/>
                    </a:lnTo>
                    <a:lnTo>
                      <a:pt x="386" y="137"/>
                    </a:lnTo>
                    <a:lnTo>
                      <a:pt x="396" y="138"/>
                    </a:lnTo>
                    <a:lnTo>
                      <a:pt x="407" y="141"/>
                    </a:lnTo>
                    <a:lnTo>
                      <a:pt x="423" y="149"/>
                    </a:lnTo>
                    <a:lnTo>
                      <a:pt x="444" y="165"/>
                    </a:lnTo>
                    <a:lnTo>
                      <a:pt x="450" y="167"/>
                    </a:lnTo>
                    <a:lnTo>
                      <a:pt x="456" y="166"/>
                    </a:lnTo>
                    <a:lnTo>
                      <a:pt x="461" y="167"/>
                    </a:lnTo>
                    <a:lnTo>
                      <a:pt x="468" y="178"/>
                    </a:lnTo>
                    <a:lnTo>
                      <a:pt x="473" y="195"/>
                    </a:lnTo>
                    <a:lnTo>
                      <a:pt x="473" y="200"/>
                    </a:lnTo>
                    <a:lnTo>
                      <a:pt x="470" y="202"/>
                    </a:lnTo>
                    <a:lnTo>
                      <a:pt x="469" y="211"/>
                    </a:lnTo>
                    <a:lnTo>
                      <a:pt x="465" y="221"/>
                    </a:lnTo>
                    <a:lnTo>
                      <a:pt x="453" y="235"/>
                    </a:lnTo>
                    <a:lnTo>
                      <a:pt x="446" y="251"/>
                    </a:lnTo>
                    <a:lnTo>
                      <a:pt x="439" y="269"/>
                    </a:lnTo>
                    <a:lnTo>
                      <a:pt x="430" y="280"/>
                    </a:lnTo>
                    <a:lnTo>
                      <a:pt x="421" y="287"/>
                    </a:lnTo>
                    <a:lnTo>
                      <a:pt x="423" y="296"/>
                    </a:lnTo>
                    <a:lnTo>
                      <a:pt x="426" y="302"/>
                    </a:lnTo>
                    <a:lnTo>
                      <a:pt x="423" y="309"/>
                    </a:lnTo>
                    <a:lnTo>
                      <a:pt x="425" y="318"/>
                    </a:lnTo>
                    <a:lnTo>
                      <a:pt x="427" y="328"/>
                    </a:lnTo>
                    <a:lnTo>
                      <a:pt x="423" y="343"/>
                    </a:lnTo>
                    <a:lnTo>
                      <a:pt x="417" y="362"/>
                    </a:lnTo>
                    <a:lnTo>
                      <a:pt x="415" y="370"/>
                    </a:lnTo>
                    <a:lnTo>
                      <a:pt x="413" y="375"/>
                    </a:lnTo>
                    <a:lnTo>
                      <a:pt x="410" y="379"/>
                    </a:lnTo>
                    <a:lnTo>
                      <a:pt x="405" y="384"/>
                    </a:lnTo>
                    <a:lnTo>
                      <a:pt x="402" y="392"/>
                    </a:lnTo>
                    <a:lnTo>
                      <a:pt x="402" y="400"/>
                    </a:lnTo>
                    <a:lnTo>
                      <a:pt x="401" y="407"/>
                    </a:lnTo>
                    <a:lnTo>
                      <a:pt x="399" y="410"/>
                    </a:lnTo>
                    <a:lnTo>
                      <a:pt x="391" y="413"/>
                    </a:lnTo>
                    <a:lnTo>
                      <a:pt x="370" y="415"/>
                    </a:lnTo>
                    <a:lnTo>
                      <a:pt x="356" y="418"/>
                    </a:lnTo>
                    <a:lnTo>
                      <a:pt x="350" y="427"/>
                    </a:lnTo>
                    <a:lnTo>
                      <a:pt x="339" y="431"/>
                    </a:lnTo>
                    <a:lnTo>
                      <a:pt x="330" y="435"/>
                    </a:lnTo>
                    <a:lnTo>
                      <a:pt x="328" y="442"/>
                    </a:lnTo>
                    <a:lnTo>
                      <a:pt x="323" y="449"/>
                    </a:lnTo>
                    <a:lnTo>
                      <a:pt x="316" y="451"/>
                    </a:lnTo>
                    <a:lnTo>
                      <a:pt x="310" y="459"/>
                    </a:lnTo>
                    <a:lnTo>
                      <a:pt x="309" y="476"/>
                    </a:lnTo>
                    <a:lnTo>
                      <a:pt x="309" y="485"/>
                    </a:lnTo>
                    <a:lnTo>
                      <a:pt x="309" y="493"/>
                    </a:lnTo>
                    <a:lnTo>
                      <a:pt x="306" y="502"/>
                    </a:lnTo>
                    <a:lnTo>
                      <a:pt x="298" y="511"/>
                    </a:lnTo>
                    <a:lnTo>
                      <a:pt x="292" y="521"/>
                    </a:lnTo>
                    <a:lnTo>
                      <a:pt x="290" y="528"/>
                    </a:lnTo>
                    <a:lnTo>
                      <a:pt x="290" y="532"/>
                    </a:lnTo>
                    <a:lnTo>
                      <a:pt x="287" y="537"/>
                    </a:lnTo>
                    <a:lnTo>
                      <a:pt x="275" y="552"/>
                    </a:lnTo>
                    <a:lnTo>
                      <a:pt x="266" y="568"/>
                    </a:lnTo>
                    <a:lnTo>
                      <a:pt x="263" y="578"/>
                    </a:lnTo>
                    <a:lnTo>
                      <a:pt x="261" y="584"/>
                    </a:lnTo>
                    <a:lnTo>
                      <a:pt x="257" y="587"/>
                    </a:lnTo>
                    <a:lnTo>
                      <a:pt x="243" y="589"/>
                    </a:lnTo>
                    <a:lnTo>
                      <a:pt x="226" y="590"/>
                    </a:lnTo>
                    <a:lnTo>
                      <a:pt x="209" y="586"/>
                    </a:lnTo>
                  </a:path>
                </a:pathLst>
              </a:custGeom>
              <a:solidFill>
                <a:srgbClr val="99FF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9" name="Freeform 222"/>
              <p:cNvSpPr>
                <a:spLocks/>
              </p:cNvSpPr>
              <p:nvPr/>
            </p:nvSpPr>
            <p:spPr bwMode="auto">
              <a:xfrm>
                <a:off x="2625" y="3050"/>
                <a:ext cx="54" cy="62"/>
              </a:xfrm>
              <a:custGeom>
                <a:avLst/>
                <a:gdLst>
                  <a:gd name="T0" fmla="*/ 53 w 54"/>
                  <a:gd name="T1" fmla="*/ 41 h 62"/>
                  <a:gd name="T2" fmla="*/ 46 w 54"/>
                  <a:gd name="T3" fmla="*/ 36 h 62"/>
                  <a:gd name="T4" fmla="*/ 47 w 54"/>
                  <a:gd name="T5" fmla="*/ 31 h 62"/>
                  <a:gd name="T6" fmla="*/ 43 w 54"/>
                  <a:gd name="T7" fmla="*/ 26 h 62"/>
                  <a:gd name="T8" fmla="*/ 30 w 54"/>
                  <a:gd name="T9" fmla="*/ 12 h 62"/>
                  <a:gd name="T10" fmla="*/ 19 w 54"/>
                  <a:gd name="T11" fmla="*/ 3 h 62"/>
                  <a:gd name="T12" fmla="*/ 14 w 54"/>
                  <a:gd name="T13" fmla="*/ 0 h 62"/>
                  <a:gd name="T14" fmla="*/ 8 w 54"/>
                  <a:gd name="T15" fmla="*/ 0 h 62"/>
                  <a:gd name="T16" fmla="*/ 1 w 54"/>
                  <a:gd name="T17" fmla="*/ 25 h 62"/>
                  <a:gd name="T18" fmla="*/ 0 w 54"/>
                  <a:gd name="T19" fmla="*/ 50 h 62"/>
                  <a:gd name="T20" fmla="*/ 3 w 54"/>
                  <a:gd name="T21" fmla="*/ 58 h 62"/>
                  <a:gd name="T22" fmla="*/ 20 w 54"/>
                  <a:gd name="T23" fmla="*/ 61 h 62"/>
                  <a:gd name="T24" fmla="*/ 43 w 54"/>
                  <a:gd name="T25" fmla="*/ 58 h 62"/>
                  <a:gd name="T26" fmla="*/ 50 w 54"/>
                  <a:gd name="T27" fmla="*/ 55 h 62"/>
                  <a:gd name="T28" fmla="*/ 53 w 54"/>
                  <a:gd name="T29" fmla="*/ 41 h 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4"/>
                  <a:gd name="T46" fmla="*/ 0 h 62"/>
                  <a:gd name="T47" fmla="*/ 54 w 54"/>
                  <a:gd name="T48" fmla="*/ 62 h 6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4" h="62">
                    <a:moveTo>
                      <a:pt x="53" y="41"/>
                    </a:moveTo>
                    <a:lnTo>
                      <a:pt x="46" y="36"/>
                    </a:lnTo>
                    <a:lnTo>
                      <a:pt x="47" y="31"/>
                    </a:lnTo>
                    <a:lnTo>
                      <a:pt x="43" y="26"/>
                    </a:lnTo>
                    <a:lnTo>
                      <a:pt x="30" y="12"/>
                    </a:lnTo>
                    <a:lnTo>
                      <a:pt x="19" y="3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1" y="25"/>
                    </a:lnTo>
                    <a:lnTo>
                      <a:pt x="0" y="50"/>
                    </a:lnTo>
                    <a:lnTo>
                      <a:pt x="3" y="58"/>
                    </a:lnTo>
                    <a:lnTo>
                      <a:pt x="20" y="61"/>
                    </a:lnTo>
                    <a:lnTo>
                      <a:pt x="43" y="58"/>
                    </a:lnTo>
                    <a:lnTo>
                      <a:pt x="50" y="55"/>
                    </a:lnTo>
                    <a:lnTo>
                      <a:pt x="53" y="4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0" name="Freeform 223"/>
              <p:cNvSpPr>
                <a:spLocks/>
              </p:cNvSpPr>
              <p:nvPr/>
            </p:nvSpPr>
            <p:spPr bwMode="auto">
              <a:xfrm>
                <a:off x="2470" y="2757"/>
                <a:ext cx="138" cy="180"/>
              </a:xfrm>
              <a:custGeom>
                <a:avLst/>
                <a:gdLst>
                  <a:gd name="T0" fmla="*/ 21 w 138"/>
                  <a:gd name="T1" fmla="*/ 145 h 180"/>
                  <a:gd name="T2" fmla="*/ 8 w 138"/>
                  <a:gd name="T3" fmla="*/ 112 h 180"/>
                  <a:gd name="T4" fmla="*/ 3 w 138"/>
                  <a:gd name="T5" fmla="*/ 109 h 180"/>
                  <a:gd name="T6" fmla="*/ 9 w 138"/>
                  <a:gd name="T7" fmla="*/ 98 h 180"/>
                  <a:gd name="T8" fmla="*/ 6 w 138"/>
                  <a:gd name="T9" fmla="*/ 84 h 180"/>
                  <a:gd name="T10" fmla="*/ 5 w 138"/>
                  <a:gd name="T11" fmla="*/ 75 h 180"/>
                  <a:gd name="T12" fmla="*/ 7 w 138"/>
                  <a:gd name="T13" fmla="*/ 57 h 180"/>
                  <a:gd name="T14" fmla="*/ 7 w 138"/>
                  <a:gd name="T15" fmla="*/ 29 h 180"/>
                  <a:gd name="T16" fmla="*/ 2 w 138"/>
                  <a:gd name="T17" fmla="*/ 16 h 180"/>
                  <a:gd name="T18" fmla="*/ 12 w 138"/>
                  <a:gd name="T19" fmla="*/ 19 h 180"/>
                  <a:gd name="T20" fmla="*/ 20 w 138"/>
                  <a:gd name="T21" fmla="*/ 11 h 180"/>
                  <a:gd name="T22" fmla="*/ 42 w 138"/>
                  <a:gd name="T23" fmla="*/ 0 h 180"/>
                  <a:gd name="T24" fmla="*/ 46 w 138"/>
                  <a:gd name="T25" fmla="*/ 10 h 180"/>
                  <a:gd name="T26" fmla="*/ 49 w 138"/>
                  <a:gd name="T27" fmla="*/ 28 h 180"/>
                  <a:gd name="T28" fmla="*/ 67 w 138"/>
                  <a:gd name="T29" fmla="*/ 40 h 180"/>
                  <a:gd name="T30" fmla="*/ 81 w 138"/>
                  <a:gd name="T31" fmla="*/ 42 h 180"/>
                  <a:gd name="T32" fmla="*/ 91 w 138"/>
                  <a:gd name="T33" fmla="*/ 48 h 180"/>
                  <a:gd name="T34" fmla="*/ 105 w 138"/>
                  <a:gd name="T35" fmla="*/ 55 h 180"/>
                  <a:gd name="T36" fmla="*/ 109 w 138"/>
                  <a:gd name="T37" fmla="*/ 66 h 180"/>
                  <a:gd name="T38" fmla="*/ 108 w 138"/>
                  <a:gd name="T39" fmla="*/ 78 h 180"/>
                  <a:gd name="T40" fmla="*/ 121 w 138"/>
                  <a:gd name="T41" fmla="*/ 84 h 180"/>
                  <a:gd name="T42" fmla="*/ 134 w 138"/>
                  <a:gd name="T43" fmla="*/ 88 h 180"/>
                  <a:gd name="T44" fmla="*/ 134 w 138"/>
                  <a:gd name="T45" fmla="*/ 103 h 180"/>
                  <a:gd name="T46" fmla="*/ 137 w 138"/>
                  <a:gd name="T47" fmla="*/ 129 h 180"/>
                  <a:gd name="T48" fmla="*/ 136 w 138"/>
                  <a:gd name="T49" fmla="*/ 130 h 180"/>
                  <a:gd name="T50" fmla="*/ 126 w 138"/>
                  <a:gd name="T51" fmla="*/ 127 h 180"/>
                  <a:gd name="T52" fmla="*/ 101 w 138"/>
                  <a:gd name="T53" fmla="*/ 128 h 180"/>
                  <a:gd name="T54" fmla="*/ 93 w 138"/>
                  <a:gd name="T55" fmla="*/ 135 h 180"/>
                  <a:gd name="T56" fmla="*/ 86 w 138"/>
                  <a:gd name="T57" fmla="*/ 157 h 180"/>
                  <a:gd name="T58" fmla="*/ 84 w 138"/>
                  <a:gd name="T59" fmla="*/ 160 h 180"/>
                  <a:gd name="T60" fmla="*/ 71 w 138"/>
                  <a:gd name="T61" fmla="*/ 169 h 180"/>
                  <a:gd name="T62" fmla="*/ 62 w 138"/>
                  <a:gd name="T63" fmla="*/ 173 h 180"/>
                  <a:gd name="T64" fmla="*/ 46 w 138"/>
                  <a:gd name="T65" fmla="*/ 162 h 180"/>
                  <a:gd name="T66" fmla="*/ 37 w 138"/>
                  <a:gd name="T67" fmla="*/ 175 h 180"/>
                  <a:gd name="T68" fmla="*/ 29 w 138"/>
                  <a:gd name="T69" fmla="*/ 179 h 180"/>
                  <a:gd name="T70" fmla="*/ 26 w 138"/>
                  <a:gd name="T71" fmla="*/ 164 h 1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8"/>
                  <a:gd name="T109" fmla="*/ 0 h 180"/>
                  <a:gd name="T110" fmla="*/ 138 w 138"/>
                  <a:gd name="T111" fmla="*/ 180 h 18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8" h="180">
                    <a:moveTo>
                      <a:pt x="26" y="164"/>
                    </a:moveTo>
                    <a:lnTo>
                      <a:pt x="21" y="145"/>
                    </a:lnTo>
                    <a:lnTo>
                      <a:pt x="16" y="125"/>
                    </a:lnTo>
                    <a:lnTo>
                      <a:pt x="8" y="112"/>
                    </a:lnTo>
                    <a:lnTo>
                      <a:pt x="0" y="110"/>
                    </a:lnTo>
                    <a:lnTo>
                      <a:pt x="3" y="109"/>
                    </a:lnTo>
                    <a:lnTo>
                      <a:pt x="4" y="106"/>
                    </a:lnTo>
                    <a:lnTo>
                      <a:pt x="9" y="98"/>
                    </a:lnTo>
                    <a:lnTo>
                      <a:pt x="12" y="91"/>
                    </a:lnTo>
                    <a:lnTo>
                      <a:pt x="6" y="84"/>
                    </a:lnTo>
                    <a:lnTo>
                      <a:pt x="1" y="80"/>
                    </a:lnTo>
                    <a:lnTo>
                      <a:pt x="5" y="75"/>
                    </a:lnTo>
                    <a:lnTo>
                      <a:pt x="7" y="68"/>
                    </a:lnTo>
                    <a:lnTo>
                      <a:pt x="7" y="57"/>
                    </a:lnTo>
                    <a:lnTo>
                      <a:pt x="10" y="43"/>
                    </a:lnTo>
                    <a:lnTo>
                      <a:pt x="7" y="29"/>
                    </a:lnTo>
                    <a:lnTo>
                      <a:pt x="2" y="19"/>
                    </a:lnTo>
                    <a:lnTo>
                      <a:pt x="2" y="16"/>
                    </a:lnTo>
                    <a:lnTo>
                      <a:pt x="10" y="18"/>
                    </a:lnTo>
                    <a:lnTo>
                      <a:pt x="12" y="19"/>
                    </a:lnTo>
                    <a:lnTo>
                      <a:pt x="14" y="16"/>
                    </a:lnTo>
                    <a:lnTo>
                      <a:pt x="20" y="11"/>
                    </a:lnTo>
                    <a:lnTo>
                      <a:pt x="35" y="2"/>
                    </a:lnTo>
                    <a:lnTo>
                      <a:pt x="42" y="0"/>
                    </a:lnTo>
                    <a:lnTo>
                      <a:pt x="43" y="1"/>
                    </a:lnTo>
                    <a:lnTo>
                      <a:pt x="46" y="10"/>
                    </a:lnTo>
                    <a:lnTo>
                      <a:pt x="47" y="20"/>
                    </a:lnTo>
                    <a:lnTo>
                      <a:pt x="49" y="28"/>
                    </a:lnTo>
                    <a:lnTo>
                      <a:pt x="56" y="36"/>
                    </a:lnTo>
                    <a:lnTo>
                      <a:pt x="67" y="40"/>
                    </a:lnTo>
                    <a:lnTo>
                      <a:pt x="77" y="41"/>
                    </a:lnTo>
                    <a:lnTo>
                      <a:pt x="81" y="42"/>
                    </a:lnTo>
                    <a:lnTo>
                      <a:pt x="84" y="44"/>
                    </a:lnTo>
                    <a:lnTo>
                      <a:pt x="91" y="48"/>
                    </a:lnTo>
                    <a:lnTo>
                      <a:pt x="101" y="52"/>
                    </a:lnTo>
                    <a:lnTo>
                      <a:pt x="105" y="55"/>
                    </a:lnTo>
                    <a:lnTo>
                      <a:pt x="108" y="59"/>
                    </a:lnTo>
                    <a:lnTo>
                      <a:pt x="109" y="66"/>
                    </a:lnTo>
                    <a:lnTo>
                      <a:pt x="108" y="74"/>
                    </a:lnTo>
                    <a:lnTo>
                      <a:pt x="108" y="78"/>
                    </a:lnTo>
                    <a:lnTo>
                      <a:pt x="111" y="81"/>
                    </a:lnTo>
                    <a:lnTo>
                      <a:pt x="121" y="84"/>
                    </a:lnTo>
                    <a:lnTo>
                      <a:pt x="132" y="86"/>
                    </a:lnTo>
                    <a:lnTo>
                      <a:pt x="134" y="88"/>
                    </a:lnTo>
                    <a:lnTo>
                      <a:pt x="133" y="93"/>
                    </a:lnTo>
                    <a:lnTo>
                      <a:pt x="134" y="103"/>
                    </a:lnTo>
                    <a:lnTo>
                      <a:pt x="137" y="117"/>
                    </a:lnTo>
                    <a:lnTo>
                      <a:pt x="137" y="129"/>
                    </a:lnTo>
                    <a:lnTo>
                      <a:pt x="137" y="131"/>
                    </a:lnTo>
                    <a:lnTo>
                      <a:pt x="136" y="130"/>
                    </a:lnTo>
                    <a:lnTo>
                      <a:pt x="132" y="128"/>
                    </a:lnTo>
                    <a:lnTo>
                      <a:pt x="126" y="127"/>
                    </a:lnTo>
                    <a:lnTo>
                      <a:pt x="112" y="127"/>
                    </a:lnTo>
                    <a:lnTo>
                      <a:pt x="101" y="128"/>
                    </a:lnTo>
                    <a:lnTo>
                      <a:pt x="95" y="131"/>
                    </a:lnTo>
                    <a:lnTo>
                      <a:pt x="93" y="135"/>
                    </a:lnTo>
                    <a:lnTo>
                      <a:pt x="90" y="142"/>
                    </a:lnTo>
                    <a:lnTo>
                      <a:pt x="86" y="157"/>
                    </a:lnTo>
                    <a:lnTo>
                      <a:pt x="86" y="164"/>
                    </a:lnTo>
                    <a:lnTo>
                      <a:pt x="84" y="160"/>
                    </a:lnTo>
                    <a:lnTo>
                      <a:pt x="76" y="164"/>
                    </a:lnTo>
                    <a:lnTo>
                      <a:pt x="71" y="169"/>
                    </a:lnTo>
                    <a:lnTo>
                      <a:pt x="67" y="172"/>
                    </a:lnTo>
                    <a:lnTo>
                      <a:pt x="62" y="173"/>
                    </a:lnTo>
                    <a:lnTo>
                      <a:pt x="56" y="169"/>
                    </a:lnTo>
                    <a:lnTo>
                      <a:pt x="46" y="162"/>
                    </a:lnTo>
                    <a:lnTo>
                      <a:pt x="42" y="168"/>
                    </a:lnTo>
                    <a:lnTo>
                      <a:pt x="37" y="175"/>
                    </a:lnTo>
                    <a:lnTo>
                      <a:pt x="33" y="179"/>
                    </a:lnTo>
                    <a:lnTo>
                      <a:pt x="29" y="179"/>
                    </a:lnTo>
                    <a:lnTo>
                      <a:pt x="27" y="179"/>
                    </a:lnTo>
                    <a:lnTo>
                      <a:pt x="26" y="16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1" name="Freeform 224"/>
              <p:cNvSpPr>
                <a:spLocks/>
              </p:cNvSpPr>
              <p:nvPr/>
            </p:nvSpPr>
            <p:spPr bwMode="auto">
              <a:xfrm>
                <a:off x="2566" y="2423"/>
                <a:ext cx="7" cy="2"/>
              </a:xfrm>
              <a:custGeom>
                <a:avLst/>
                <a:gdLst>
                  <a:gd name="T0" fmla="*/ 3 w 7"/>
                  <a:gd name="T1" fmla="*/ 1 h 2"/>
                  <a:gd name="T2" fmla="*/ 1 w 7"/>
                  <a:gd name="T3" fmla="*/ 1 h 2"/>
                  <a:gd name="T4" fmla="*/ 0 w 7"/>
                  <a:gd name="T5" fmla="*/ 1 h 2"/>
                  <a:gd name="T6" fmla="*/ 1 w 7"/>
                  <a:gd name="T7" fmla="*/ 0 h 2"/>
                  <a:gd name="T8" fmla="*/ 3 w 7"/>
                  <a:gd name="T9" fmla="*/ 0 h 2"/>
                  <a:gd name="T10" fmla="*/ 4 w 7"/>
                  <a:gd name="T11" fmla="*/ 0 h 2"/>
                  <a:gd name="T12" fmla="*/ 6 w 7"/>
                  <a:gd name="T13" fmla="*/ 1 h 2"/>
                  <a:gd name="T14" fmla="*/ 4 w 7"/>
                  <a:gd name="T15" fmla="*/ 1 h 2"/>
                  <a:gd name="T16" fmla="*/ 3 w 7"/>
                  <a:gd name="T17" fmla="*/ 1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2"/>
                  <a:gd name="T29" fmla="*/ 7 w 7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2">
                    <a:moveTo>
                      <a:pt x="3" y="1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4" y="1"/>
                    </a:lnTo>
                    <a:lnTo>
                      <a:pt x="3" y="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2" name="Freeform 225"/>
              <p:cNvSpPr>
                <a:spLocks/>
              </p:cNvSpPr>
              <p:nvPr/>
            </p:nvSpPr>
            <p:spPr bwMode="auto">
              <a:xfrm>
                <a:off x="2566" y="2442"/>
                <a:ext cx="2" cy="4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2 h 4"/>
                  <a:gd name="T6" fmla="*/ 0 w 2"/>
                  <a:gd name="T7" fmla="*/ 3 h 4"/>
                  <a:gd name="T8" fmla="*/ 1 w 2"/>
                  <a:gd name="T9" fmla="*/ 3 h 4"/>
                  <a:gd name="T10" fmla="*/ 1 w 2"/>
                  <a:gd name="T11" fmla="*/ 3 h 4"/>
                  <a:gd name="T12" fmla="*/ 1 w 2"/>
                  <a:gd name="T13" fmla="*/ 2 h 4"/>
                  <a:gd name="T14" fmla="*/ 1 w 2"/>
                  <a:gd name="T15" fmla="*/ 0 h 4"/>
                  <a:gd name="T16" fmla="*/ 1 w 2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4"/>
                  <a:gd name="T29" fmla="*/ 2 w 2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4">
                    <a:moveTo>
                      <a:pt x="1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3" name="Freeform 226"/>
              <p:cNvSpPr>
                <a:spLocks/>
              </p:cNvSpPr>
              <p:nvPr/>
            </p:nvSpPr>
            <p:spPr bwMode="auto">
              <a:xfrm>
                <a:off x="2566" y="2468"/>
                <a:ext cx="3" cy="3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0 h 3"/>
                  <a:gd name="T4" fmla="*/ 2 w 3"/>
                  <a:gd name="T5" fmla="*/ 1 h 3"/>
                  <a:gd name="T6" fmla="*/ 2 w 3"/>
                  <a:gd name="T7" fmla="*/ 2 h 3"/>
                  <a:gd name="T8" fmla="*/ 1 w 3"/>
                  <a:gd name="T9" fmla="*/ 2 h 3"/>
                  <a:gd name="T10" fmla="*/ 0 w 3"/>
                  <a:gd name="T11" fmla="*/ 2 h 3"/>
                  <a:gd name="T12" fmla="*/ 0 w 3"/>
                  <a:gd name="T13" fmla="*/ 1 h 3"/>
                  <a:gd name="T14" fmla="*/ 0 w 3"/>
                  <a:gd name="T15" fmla="*/ 0 h 3"/>
                  <a:gd name="T16" fmla="*/ 1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4" name="Freeform 227"/>
              <p:cNvSpPr>
                <a:spLocks/>
              </p:cNvSpPr>
              <p:nvPr/>
            </p:nvSpPr>
            <p:spPr bwMode="auto">
              <a:xfrm>
                <a:off x="2418" y="2452"/>
                <a:ext cx="166" cy="146"/>
              </a:xfrm>
              <a:custGeom>
                <a:avLst/>
                <a:gdLst>
                  <a:gd name="T0" fmla="*/ 156 w 166"/>
                  <a:gd name="T1" fmla="*/ 46 h 146"/>
                  <a:gd name="T2" fmla="*/ 144 w 166"/>
                  <a:gd name="T3" fmla="*/ 34 h 146"/>
                  <a:gd name="T4" fmla="*/ 126 w 166"/>
                  <a:gd name="T5" fmla="*/ 22 h 146"/>
                  <a:gd name="T6" fmla="*/ 107 w 166"/>
                  <a:gd name="T7" fmla="*/ 22 h 146"/>
                  <a:gd name="T8" fmla="*/ 88 w 166"/>
                  <a:gd name="T9" fmla="*/ 27 h 146"/>
                  <a:gd name="T10" fmla="*/ 67 w 166"/>
                  <a:gd name="T11" fmla="*/ 24 h 146"/>
                  <a:gd name="T12" fmla="*/ 63 w 166"/>
                  <a:gd name="T13" fmla="*/ 21 h 146"/>
                  <a:gd name="T14" fmla="*/ 56 w 166"/>
                  <a:gd name="T15" fmla="*/ 11 h 146"/>
                  <a:gd name="T16" fmla="*/ 41 w 166"/>
                  <a:gd name="T17" fmla="*/ 0 h 146"/>
                  <a:gd name="T18" fmla="*/ 31 w 166"/>
                  <a:gd name="T19" fmla="*/ 14 h 146"/>
                  <a:gd name="T20" fmla="*/ 12 w 166"/>
                  <a:gd name="T21" fmla="*/ 18 h 146"/>
                  <a:gd name="T22" fmla="*/ 0 w 166"/>
                  <a:gd name="T23" fmla="*/ 36 h 146"/>
                  <a:gd name="T24" fmla="*/ 9 w 166"/>
                  <a:gd name="T25" fmla="*/ 38 h 146"/>
                  <a:gd name="T26" fmla="*/ 12 w 166"/>
                  <a:gd name="T27" fmla="*/ 44 h 146"/>
                  <a:gd name="T28" fmla="*/ 17 w 166"/>
                  <a:gd name="T29" fmla="*/ 62 h 146"/>
                  <a:gd name="T30" fmla="*/ 21 w 166"/>
                  <a:gd name="T31" fmla="*/ 68 h 146"/>
                  <a:gd name="T32" fmla="*/ 33 w 166"/>
                  <a:gd name="T33" fmla="*/ 70 h 146"/>
                  <a:gd name="T34" fmla="*/ 41 w 166"/>
                  <a:gd name="T35" fmla="*/ 78 h 146"/>
                  <a:gd name="T36" fmla="*/ 64 w 166"/>
                  <a:gd name="T37" fmla="*/ 79 h 146"/>
                  <a:gd name="T38" fmla="*/ 69 w 166"/>
                  <a:gd name="T39" fmla="*/ 79 h 146"/>
                  <a:gd name="T40" fmla="*/ 69 w 166"/>
                  <a:gd name="T41" fmla="*/ 81 h 146"/>
                  <a:gd name="T42" fmla="*/ 64 w 166"/>
                  <a:gd name="T43" fmla="*/ 98 h 146"/>
                  <a:gd name="T44" fmla="*/ 64 w 166"/>
                  <a:gd name="T45" fmla="*/ 100 h 146"/>
                  <a:gd name="T46" fmla="*/ 72 w 166"/>
                  <a:gd name="T47" fmla="*/ 117 h 146"/>
                  <a:gd name="T48" fmla="*/ 66 w 166"/>
                  <a:gd name="T49" fmla="*/ 127 h 146"/>
                  <a:gd name="T50" fmla="*/ 74 w 166"/>
                  <a:gd name="T51" fmla="*/ 138 h 146"/>
                  <a:gd name="T52" fmla="*/ 93 w 166"/>
                  <a:gd name="T53" fmla="*/ 145 h 146"/>
                  <a:gd name="T54" fmla="*/ 112 w 166"/>
                  <a:gd name="T55" fmla="*/ 132 h 146"/>
                  <a:gd name="T56" fmla="*/ 115 w 166"/>
                  <a:gd name="T57" fmla="*/ 128 h 146"/>
                  <a:gd name="T58" fmla="*/ 108 w 166"/>
                  <a:gd name="T59" fmla="*/ 126 h 146"/>
                  <a:gd name="T60" fmla="*/ 107 w 166"/>
                  <a:gd name="T61" fmla="*/ 115 h 146"/>
                  <a:gd name="T62" fmla="*/ 101 w 166"/>
                  <a:gd name="T63" fmla="*/ 104 h 146"/>
                  <a:gd name="T64" fmla="*/ 106 w 166"/>
                  <a:gd name="T65" fmla="*/ 104 h 146"/>
                  <a:gd name="T66" fmla="*/ 141 w 166"/>
                  <a:gd name="T67" fmla="*/ 97 h 146"/>
                  <a:gd name="T68" fmla="*/ 140 w 166"/>
                  <a:gd name="T69" fmla="*/ 78 h 146"/>
                  <a:gd name="T70" fmla="*/ 140 w 166"/>
                  <a:gd name="T71" fmla="*/ 69 h 146"/>
                  <a:gd name="T72" fmla="*/ 154 w 166"/>
                  <a:gd name="T73" fmla="*/ 69 h 146"/>
                  <a:gd name="T74" fmla="*/ 153 w 166"/>
                  <a:gd name="T75" fmla="*/ 62 h 146"/>
                  <a:gd name="T76" fmla="*/ 155 w 166"/>
                  <a:gd name="T77" fmla="*/ 53 h 146"/>
                  <a:gd name="T78" fmla="*/ 165 w 166"/>
                  <a:gd name="T79" fmla="*/ 48 h 1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6"/>
                  <a:gd name="T121" fmla="*/ 0 h 146"/>
                  <a:gd name="T122" fmla="*/ 166 w 166"/>
                  <a:gd name="T123" fmla="*/ 146 h 14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6" h="146">
                    <a:moveTo>
                      <a:pt x="165" y="48"/>
                    </a:moveTo>
                    <a:lnTo>
                      <a:pt x="156" y="46"/>
                    </a:lnTo>
                    <a:lnTo>
                      <a:pt x="150" y="39"/>
                    </a:lnTo>
                    <a:lnTo>
                      <a:pt x="144" y="34"/>
                    </a:lnTo>
                    <a:lnTo>
                      <a:pt x="134" y="28"/>
                    </a:lnTo>
                    <a:lnTo>
                      <a:pt x="126" y="22"/>
                    </a:lnTo>
                    <a:lnTo>
                      <a:pt x="119" y="20"/>
                    </a:lnTo>
                    <a:lnTo>
                      <a:pt x="107" y="22"/>
                    </a:lnTo>
                    <a:lnTo>
                      <a:pt x="99" y="26"/>
                    </a:lnTo>
                    <a:lnTo>
                      <a:pt x="88" y="27"/>
                    </a:lnTo>
                    <a:lnTo>
                      <a:pt x="77" y="24"/>
                    </a:lnTo>
                    <a:lnTo>
                      <a:pt x="67" y="24"/>
                    </a:lnTo>
                    <a:lnTo>
                      <a:pt x="64" y="22"/>
                    </a:lnTo>
                    <a:lnTo>
                      <a:pt x="63" y="21"/>
                    </a:lnTo>
                    <a:lnTo>
                      <a:pt x="61" y="17"/>
                    </a:lnTo>
                    <a:lnTo>
                      <a:pt x="56" y="11"/>
                    </a:lnTo>
                    <a:lnTo>
                      <a:pt x="44" y="3"/>
                    </a:lnTo>
                    <a:lnTo>
                      <a:pt x="41" y="0"/>
                    </a:lnTo>
                    <a:lnTo>
                      <a:pt x="41" y="6"/>
                    </a:lnTo>
                    <a:lnTo>
                      <a:pt x="31" y="14"/>
                    </a:lnTo>
                    <a:lnTo>
                      <a:pt x="25" y="10"/>
                    </a:lnTo>
                    <a:lnTo>
                      <a:pt x="12" y="18"/>
                    </a:lnTo>
                    <a:lnTo>
                      <a:pt x="4" y="28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9" y="38"/>
                    </a:lnTo>
                    <a:lnTo>
                      <a:pt x="11" y="40"/>
                    </a:lnTo>
                    <a:lnTo>
                      <a:pt x="12" y="44"/>
                    </a:lnTo>
                    <a:lnTo>
                      <a:pt x="15" y="53"/>
                    </a:lnTo>
                    <a:lnTo>
                      <a:pt x="17" y="62"/>
                    </a:lnTo>
                    <a:lnTo>
                      <a:pt x="19" y="67"/>
                    </a:lnTo>
                    <a:lnTo>
                      <a:pt x="21" y="68"/>
                    </a:lnTo>
                    <a:lnTo>
                      <a:pt x="27" y="69"/>
                    </a:lnTo>
                    <a:lnTo>
                      <a:pt x="33" y="70"/>
                    </a:lnTo>
                    <a:lnTo>
                      <a:pt x="35" y="74"/>
                    </a:lnTo>
                    <a:lnTo>
                      <a:pt x="41" y="78"/>
                    </a:lnTo>
                    <a:lnTo>
                      <a:pt x="52" y="79"/>
                    </a:lnTo>
                    <a:lnTo>
                      <a:pt x="64" y="79"/>
                    </a:lnTo>
                    <a:lnTo>
                      <a:pt x="68" y="79"/>
                    </a:lnTo>
                    <a:lnTo>
                      <a:pt x="69" y="79"/>
                    </a:lnTo>
                    <a:lnTo>
                      <a:pt x="68" y="79"/>
                    </a:lnTo>
                    <a:lnTo>
                      <a:pt x="69" y="81"/>
                    </a:lnTo>
                    <a:lnTo>
                      <a:pt x="66" y="94"/>
                    </a:lnTo>
                    <a:lnTo>
                      <a:pt x="64" y="98"/>
                    </a:lnTo>
                    <a:lnTo>
                      <a:pt x="63" y="99"/>
                    </a:lnTo>
                    <a:lnTo>
                      <a:pt x="64" y="100"/>
                    </a:lnTo>
                    <a:lnTo>
                      <a:pt x="67" y="106"/>
                    </a:lnTo>
                    <a:lnTo>
                      <a:pt x="72" y="117"/>
                    </a:lnTo>
                    <a:lnTo>
                      <a:pt x="67" y="123"/>
                    </a:lnTo>
                    <a:lnTo>
                      <a:pt x="66" y="127"/>
                    </a:lnTo>
                    <a:lnTo>
                      <a:pt x="69" y="133"/>
                    </a:lnTo>
                    <a:lnTo>
                      <a:pt x="74" y="138"/>
                    </a:lnTo>
                    <a:lnTo>
                      <a:pt x="81" y="143"/>
                    </a:lnTo>
                    <a:lnTo>
                      <a:pt x="93" y="145"/>
                    </a:lnTo>
                    <a:lnTo>
                      <a:pt x="107" y="136"/>
                    </a:lnTo>
                    <a:lnTo>
                      <a:pt x="112" y="132"/>
                    </a:lnTo>
                    <a:lnTo>
                      <a:pt x="115" y="129"/>
                    </a:lnTo>
                    <a:lnTo>
                      <a:pt x="115" y="128"/>
                    </a:lnTo>
                    <a:lnTo>
                      <a:pt x="115" y="127"/>
                    </a:lnTo>
                    <a:lnTo>
                      <a:pt x="108" y="126"/>
                    </a:lnTo>
                    <a:lnTo>
                      <a:pt x="110" y="124"/>
                    </a:lnTo>
                    <a:lnTo>
                      <a:pt x="107" y="115"/>
                    </a:lnTo>
                    <a:lnTo>
                      <a:pt x="105" y="109"/>
                    </a:lnTo>
                    <a:lnTo>
                      <a:pt x="101" y="104"/>
                    </a:lnTo>
                    <a:lnTo>
                      <a:pt x="101" y="103"/>
                    </a:lnTo>
                    <a:lnTo>
                      <a:pt x="106" y="104"/>
                    </a:lnTo>
                    <a:lnTo>
                      <a:pt x="124" y="107"/>
                    </a:lnTo>
                    <a:lnTo>
                      <a:pt x="141" y="97"/>
                    </a:lnTo>
                    <a:lnTo>
                      <a:pt x="150" y="88"/>
                    </a:lnTo>
                    <a:lnTo>
                      <a:pt x="140" y="78"/>
                    </a:lnTo>
                    <a:lnTo>
                      <a:pt x="136" y="72"/>
                    </a:lnTo>
                    <a:lnTo>
                      <a:pt x="140" y="69"/>
                    </a:lnTo>
                    <a:lnTo>
                      <a:pt x="146" y="69"/>
                    </a:lnTo>
                    <a:lnTo>
                      <a:pt x="154" y="69"/>
                    </a:lnTo>
                    <a:lnTo>
                      <a:pt x="160" y="67"/>
                    </a:lnTo>
                    <a:lnTo>
                      <a:pt x="153" y="62"/>
                    </a:lnTo>
                    <a:lnTo>
                      <a:pt x="151" y="58"/>
                    </a:lnTo>
                    <a:lnTo>
                      <a:pt x="155" y="53"/>
                    </a:lnTo>
                    <a:lnTo>
                      <a:pt x="161" y="50"/>
                    </a:lnTo>
                    <a:lnTo>
                      <a:pt x="165" y="4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5" name="Freeform 228"/>
              <p:cNvSpPr>
                <a:spLocks/>
              </p:cNvSpPr>
              <p:nvPr/>
            </p:nvSpPr>
            <p:spPr bwMode="auto">
              <a:xfrm>
                <a:off x="2651" y="2542"/>
                <a:ext cx="29" cy="37"/>
              </a:xfrm>
              <a:custGeom>
                <a:avLst/>
                <a:gdLst>
                  <a:gd name="T0" fmla="*/ 0 w 29"/>
                  <a:gd name="T1" fmla="*/ 33 h 37"/>
                  <a:gd name="T2" fmla="*/ 4 w 29"/>
                  <a:gd name="T3" fmla="*/ 30 h 37"/>
                  <a:gd name="T4" fmla="*/ 5 w 29"/>
                  <a:gd name="T5" fmla="*/ 21 h 37"/>
                  <a:gd name="T6" fmla="*/ 3 w 29"/>
                  <a:gd name="T7" fmla="*/ 15 h 37"/>
                  <a:gd name="T8" fmla="*/ 1 w 29"/>
                  <a:gd name="T9" fmla="*/ 9 h 37"/>
                  <a:gd name="T10" fmla="*/ 3 w 29"/>
                  <a:gd name="T11" fmla="*/ 3 h 37"/>
                  <a:gd name="T12" fmla="*/ 5 w 29"/>
                  <a:gd name="T13" fmla="*/ 0 h 37"/>
                  <a:gd name="T14" fmla="*/ 8 w 29"/>
                  <a:gd name="T15" fmla="*/ 0 h 37"/>
                  <a:gd name="T16" fmla="*/ 15 w 29"/>
                  <a:gd name="T17" fmla="*/ 2 h 37"/>
                  <a:gd name="T18" fmla="*/ 21 w 29"/>
                  <a:gd name="T19" fmla="*/ 9 h 37"/>
                  <a:gd name="T20" fmla="*/ 28 w 29"/>
                  <a:gd name="T21" fmla="*/ 16 h 37"/>
                  <a:gd name="T22" fmla="*/ 24 w 29"/>
                  <a:gd name="T23" fmla="*/ 19 h 37"/>
                  <a:gd name="T24" fmla="*/ 18 w 29"/>
                  <a:gd name="T25" fmla="*/ 27 h 37"/>
                  <a:gd name="T26" fmla="*/ 17 w 29"/>
                  <a:gd name="T27" fmla="*/ 32 h 37"/>
                  <a:gd name="T28" fmla="*/ 16 w 29"/>
                  <a:gd name="T29" fmla="*/ 35 h 37"/>
                  <a:gd name="T30" fmla="*/ 13 w 29"/>
                  <a:gd name="T31" fmla="*/ 36 h 37"/>
                  <a:gd name="T32" fmla="*/ 6 w 29"/>
                  <a:gd name="T33" fmla="*/ 34 h 37"/>
                  <a:gd name="T34" fmla="*/ 0 w 29"/>
                  <a:gd name="T35" fmla="*/ 33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9"/>
                  <a:gd name="T55" fmla="*/ 0 h 37"/>
                  <a:gd name="T56" fmla="*/ 29 w 29"/>
                  <a:gd name="T57" fmla="*/ 37 h 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9" h="37">
                    <a:moveTo>
                      <a:pt x="0" y="33"/>
                    </a:moveTo>
                    <a:lnTo>
                      <a:pt x="4" y="30"/>
                    </a:lnTo>
                    <a:lnTo>
                      <a:pt x="5" y="21"/>
                    </a:lnTo>
                    <a:lnTo>
                      <a:pt x="3" y="15"/>
                    </a:lnTo>
                    <a:lnTo>
                      <a:pt x="1" y="9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5" y="2"/>
                    </a:lnTo>
                    <a:lnTo>
                      <a:pt x="21" y="9"/>
                    </a:lnTo>
                    <a:lnTo>
                      <a:pt x="28" y="16"/>
                    </a:lnTo>
                    <a:lnTo>
                      <a:pt x="24" y="19"/>
                    </a:lnTo>
                    <a:lnTo>
                      <a:pt x="18" y="27"/>
                    </a:lnTo>
                    <a:lnTo>
                      <a:pt x="17" y="32"/>
                    </a:lnTo>
                    <a:lnTo>
                      <a:pt x="16" y="35"/>
                    </a:lnTo>
                    <a:lnTo>
                      <a:pt x="13" y="36"/>
                    </a:lnTo>
                    <a:lnTo>
                      <a:pt x="6" y="34"/>
                    </a:lnTo>
                    <a:lnTo>
                      <a:pt x="0" y="3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6" name="Freeform 229"/>
              <p:cNvSpPr>
                <a:spLocks/>
              </p:cNvSpPr>
              <p:nvPr/>
            </p:nvSpPr>
            <p:spPr bwMode="auto">
              <a:xfrm>
                <a:off x="2608" y="2539"/>
                <a:ext cx="40" cy="47"/>
              </a:xfrm>
              <a:custGeom>
                <a:avLst/>
                <a:gdLst>
                  <a:gd name="T0" fmla="*/ 34 w 40"/>
                  <a:gd name="T1" fmla="*/ 36 h 47"/>
                  <a:gd name="T2" fmla="*/ 29 w 40"/>
                  <a:gd name="T3" fmla="*/ 34 h 47"/>
                  <a:gd name="T4" fmla="*/ 27 w 40"/>
                  <a:gd name="T5" fmla="*/ 35 h 47"/>
                  <a:gd name="T6" fmla="*/ 24 w 40"/>
                  <a:gd name="T7" fmla="*/ 39 h 47"/>
                  <a:gd name="T8" fmla="*/ 12 w 40"/>
                  <a:gd name="T9" fmla="*/ 46 h 47"/>
                  <a:gd name="T10" fmla="*/ 12 w 40"/>
                  <a:gd name="T11" fmla="*/ 43 h 47"/>
                  <a:gd name="T12" fmla="*/ 9 w 40"/>
                  <a:gd name="T13" fmla="*/ 37 h 47"/>
                  <a:gd name="T14" fmla="*/ 5 w 40"/>
                  <a:gd name="T15" fmla="*/ 29 h 47"/>
                  <a:gd name="T16" fmla="*/ 1 w 40"/>
                  <a:gd name="T17" fmla="*/ 21 h 47"/>
                  <a:gd name="T18" fmla="*/ 0 w 40"/>
                  <a:gd name="T19" fmla="*/ 15 h 47"/>
                  <a:gd name="T20" fmla="*/ 4 w 40"/>
                  <a:gd name="T21" fmla="*/ 12 h 47"/>
                  <a:gd name="T22" fmla="*/ 7 w 40"/>
                  <a:gd name="T23" fmla="*/ 8 h 47"/>
                  <a:gd name="T24" fmla="*/ 10 w 40"/>
                  <a:gd name="T25" fmla="*/ 5 h 47"/>
                  <a:gd name="T26" fmla="*/ 17 w 40"/>
                  <a:gd name="T27" fmla="*/ 3 h 47"/>
                  <a:gd name="T28" fmla="*/ 29 w 40"/>
                  <a:gd name="T29" fmla="*/ 0 h 47"/>
                  <a:gd name="T30" fmla="*/ 39 w 40"/>
                  <a:gd name="T31" fmla="*/ 2 h 47"/>
                  <a:gd name="T32" fmla="*/ 37 w 40"/>
                  <a:gd name="T33" fmla="*/ 5 h 47"/>
                  <a:gd name="T34" fmla="*/ 34 w 40"/>
                  <a:gd name="T35" fmla="*/ 12 h 47"/>
                  <a:gd name="T36" fmla="*/ 36 w 40"/>
                  <a:gd name="T37" fmla="*/ 17 h 47"/>
                  <a:gd name="T38" fmla="*/ 38 w 40"/>
                  <a:gd name="T39" fmla="*/ 24 h 47"/>
                  <a:gd name="T40" fmla="*/ 37 w 40"/>
                  <a:gd name="T41" fmla="*/ 33 h 47"/>
                  <a:gd name="T42" fmla="*/ 34 w 40"/>
                  <a:gd name="T43" fmla="*/ 36 h 4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7"/>
                  <a:gd name="T68" fmla="*/ 40 w 40"/>
                  <a:gd name="T69" fmla="*/ 47 h 4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7">
                    <a:moveTo>
                      <a:pt x="34" y="36"/>
                    </a:moveTo>
                    <a:lnTo>
                      <a:pt x="29" y="34"/>
                    </a:lnTo>
                    <a:lnTo>
                      <a:pt x="27" y="35"/>
                    </a:lnTo>
                    <a:lnTo>
                      <a:pt x="24" y="39"/>
                    </a:lnTo>
                    <a:lnTo>
                      <a:pt x="12" y="46"/>
                    </a:lnTo>
                    <a:lnTo>
                      <a:pt x="12" y="43"/>
                    </a:lnTo>
                    <a:lnTo>
                      <a:pt x="9" y="37"/>
                    </a:lnTo>
                    <a:lnTo>
                      <a:pt x="5" y="29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4" y="12"/>
                    </a:lnTo>
                    <a:lnTo>
                      <a:pt x="7" y="8"/>
                    </a:lnTo>
                    <a:lnTo>
                      <a:pt x="10" y="5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2"/>
                    </a:lnTo>
                    <a:lnTo>
                      <a:pt x="37" y="5"/>
                    </a:lnTo>
                    <a:lnTo>
                      <a:pt x="34" y="12"/>
                    </a:lnTo>
                    <a:lnTo>
                      <a:pt x="36" y="17"/>
                    </a:lnTo>
                    <a:lnTo>
                      <a:pt x="38" y="24"/>
                    </a:lnTo>
                    <a:lnTo>
                      <a:pt x="37" y="33"/>
                    </a:lnTo>
                    <a:lnTo>
                      <a:pt x="34" y="3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7" name="Freeform 230"/>
              <p:cNvSpPr>
                <a:spLocks/>
              </p:cNvSpPr>
              <p:nvPr/>
            </p:nvSpPr>
            <p:spPr bwMode="auto">
              <a:xfrm>
                <a:off x="2564" y="2504"/>
                <a:ext cx="53" cy="88"/>
              </a:xfrm>
              <a:custGeom>
                <a:avLst/>
                <a:gdLst>
                  <a:gd name="T0" fmla="*/ 25 w 53"/>
                  <a:gd name="T1" fmla="*/ 0 h 88"/>
                  <a:gd name="T2" fmla="*/ 33 w 53"/>
                  <a:gd name="T3" fmla="*/ 5 h 88"/>
                  <a:gd name="T4" fmla="*/ 38 w 53"/>
                  <a:gd name="T5" fmla="*/ 18 h 88"/>
                  <a:gd name="T6" fmla="*/ 44 w 53"/>
                  <a:gd name="T7" fmla="*/ 26 h 88"/>
                  <a:gd name="T8" fmla="*/ 49 w 53"/>
                  <a:gd name="T9" fmla="*/ 30 h 88"/>
                  <a:gd name="T10" fmla="*/ 49 w 53"/>
                  <a:gd name="T11" fmla="*/ 34 h 88"/>
                  <a:gd name="T12" fmla="*/ 49 w 53"/>
                  <a:gd name="T13" fmla="*/ 39 h 88"/>
                  <a:gd name="T14" fmla="*/ 46 w 53"/>
                  <a:gd name="T15" fmla="*/ 41 h 88"/>
                  <a:gd name="T16" fmla="*/ 42 w 53"/>
                  <a:gd name="T17" fmla="*/ 45 h 88"/>
                  <a:gd name="T18" fmla="*/ 39 w 53"/>
                  <a:gd name="T19" fmla="*/ 49 h 88"/>
                  <a:gd name="T20" fmla="*/ 39 w 53"/>
                  <a:gd name="T21" fmla="*/ 56 h 88"/>
                  <a:gd name="T22" fmla="*/ 44 w 53"/>
                  <a:gd name="T23" fmla="*/ 64 h 88"/>
                  <a:gd name="T24" fmla="*/ 48 w 53"/>
                  <a:gd name="T25" fmla="*/ 73 h 88"/>
                  <a:gd name="T26" fmla="*/ 51 w 53"/>
                  <a:gd name="T27" fmla="*/ 79 h 88"/>
                  <a:gd name="T28" fmla="*/ 52 w 53"/>
                  <a:gd name="T29" fmla="*/ 83 h 88"/>
                  <a:gd name="T30" fmla="*/ 34 w 53"/>
                  <a:gd name="T31" fmla="*/ 87 h 88"/>
                  <a:gd name="T32" fmla="*/ 27 w 53"/>
                  <a:gd name="T33" fmla="*/ 87 h 88"/>
                  <a:gd name="T34" fmla="*/ 22 w 53"/>
                  <a:gd name="T35" fmla="*/ 81 h 88"/>
                  <a:gd name="T36" fmla="*/ 21 w 53"/>
                  <a:gd name="T37" fmla="*/ 71 h 88"/>
                  <a:gd name="T38" fmla="*/ 23 w 53"/>
                  <a:gd name="T39" fmla="*/ 60 h 88"/>
                  <a:gd name="T40" fmla="*/ 26 w 53"/>
                  <a:gd name="T41" fmla="*/ 53 h 88"/>
                  <a:gd name="T42" fmla="*/ 25 w 53"/>
                  <a:gd name="T43" fmla="*/ 50 h 88"/>
                  <a:gd name="T44" fmla="*/ 23 w 53"/>
                  <a:gd name="T45" fmla="*/ 48 h 88"/>
                  <a:gd name="T46" fmla="*/ 20 w 53"/>
                  <a:gd name="T47" fmla="*/ 44 h 88"/>
                  <a:gd name="T48" fmla="*/ 18 w 53"/>
                  <a:gd name="T49" fmla="*/ 39 h 88"/>
                  <a:gd name="T50" fmla="*/ 15 w 53"/>
                  <a:gd name="T51" fmla="*/ 39 h 88"/>
                  <a:gd name="T52" fmla="*/ 13 w 53"/>
                  <a:gd name="T53" fmla="*/ 39 h 88"/>
                  <a:gd name="T54" fmla="*/ 13 w 53"/>
                  <a:gd name="T55" fmla="*/ 39 h 88"/>
                  <a:gd name="T56" fmla="*/ 4 w 53"/>
                  <a:gd name="T57" fmla="*/ 28 h 88"/>
                  <a:gd name="T58" fmla="*/ 0 w 53"/>
                  <a:gd name="T59" fmla="*/ 22 h 88"/>
                  <a:gd name="T60" fmla="*/ 3 w 53"/>
                  <a:gd name="T61" fmla="*/ 21 h 88"/>
                  <a:gd name="T62" fmla="*/ 9 w 53"/>
                  <a:gd name="T63" fmla="*/ 21 h 88"/>
                  <a:gd name="T64" fmla="*/ 17 w 53"/>
                  <a:gd name="T65" fmla="*/ 21 h 88"/>
                  <a:gd name="T66" fmla="*/ 22 w 53"/>
                  <a:gd name="T67" fmla="*/ 18 h 88"/>
                  <a:gd name="T68" fmla="*/ 15 w 53"/>
                  <a:gd name="T69" fmla="*/ 13 h 88"/>
                  <a:gd name="T70" fmla="*/ 13 w 53"/>
                  <a:gd name="T71" fmla="*/ 9 h 88"/>
                  <a:gd name="T72" fmla="*/ 17 w 53"/>
                  <a:gd name="T73" fmla="*/ 4 h 88"/>
                  <a:gd name="T74" fmla="*/ 25 w 53"/>
                  <a:gd name="T75" fmla="*/ 0 h 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3"/>
                  <a:gd name="T115" fmla="*/ 0 h 88"/>
                  <a:gd name="T116" fmla="*/ 53 w 53"/>
                  <a:gd name="T117" fmla="*/ 88 h 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3" h="88">
                    <a:moveTo>
                      <a:pt x="25" y="0"/>
                    </a:moveTo>
                    <a:lnTo>
                      <a:pt x="33" y="5"/>
                    </a:lnTo>
                    <a:lnTo>
                      <a:pt x="38" y="18"/>
                    </a:lnTo>
                    <a:lnTo>
                      <a:pt x="44" y="26"/>
                    </a:lnTo>
                    <a:lnTo>
                      <a:pt x="49" y="30"/>
                    </a:lnTo>
                    <a:lnTo>
                      <a:pt x="49" y="34"/>
                    </a:lnTo>
                    <a:lnTo>
                      <a:pt x="49" y="39"/>
                    </a:lnTo>
                    <a:lnTo>
                      <a:pt x="46" y="41"/>
                    </a:lnTo>
                    <a:lnTo>
                      <a:pt x="42" y="45"/>
                    </a:lnTo>
                    <a:lnTo>
                      <a:pt x="39" y="49"/>
                    </a:lnTo>
                    <a:lnTo>
                      <a:pt x="39" y="56"/>
                    </a:lnTo>
                    <a:lnTo>
                      <a:pt x="44" y="64"/>
                    </a:lnTo>
                    <a:lnTo>
                      <a:pt x="48" y="73"/>
                    </a:lnTo>
                    <a:lnTo>
                      <a:pt x="51" y="79"/>
                    </a:lnTo>
                    <a:lnTo>
                      <a:pt x="52" y="83"/>
                    </a:lnTo>
                    <a:lnTo>
                      <a:pt x="34" y="87"/>
                    </a:lnTo>
                    <a:lnTo>
                      <a:pt x="27" y="87"/>
                    </a:lnTo>
                    <a:lnTo>
                      <a:pt x="22" y="81"/>
                    </a:lnTo>
                    <a:lnTo>
                      <a:pt x="21" y="71"/>
                    </a:lnTo>
                    <a:lnTo>
                      <a:pt x="23" y="60"/>
                    </a:lnTo>
                    <a:lnTo>
                      <a:pt x="26" y="53"/>
                    </a:lnTo>
                    <a:lnTo>
                      <a:pt x="25" y="50"/>
                    </a:lnTo>
                    <a:lnTo>
                      <a:pt x="23" y="48"/>
                    </a:lnTo>
                    <a:lnTo>
                      <a:pt x="20" y="44"/>
                    </a:lnTo>
                    <a:lnTo>
                      <a:pt x="18" y="39"/>
                    </a:lnTo>
                    <a:lnTo>
                      <a:pt x="15" y="39"/>
                    </a:lnTo>
                    <a:lnTo>
                      <a:pt x="13" y="39"/>
                    </a:lnTo>
                    <a:lnTo>
                      <a:pt x="4" y="28"/>
                    </a:lnTo>
                    <a:lnTo>
                      <a:pt x="0" y="22"/>
                    </a:lnTo>
                    <a:lnTo>
                      <a:pt x="3" y="21"/>
                    </a:lnTo>
                    <a:lnTo>
                      <a:pt x="9" y="21"/>
                    </a:lnTo>
                    <a:lnTo>
                      <a:pt x="17" y="21"/>
                    </a:lnTo>
                    <a:lnTo>
                      <a:pt x="22" y="18"/>
                    </a:lnTo>
                    <a:lnTo>
                      <a:pt x="15" y="13"/>
                    </a:lnTo>
                    <a:lnTo>
                      <a:pt x="13" y="9"/>
                    </a:lnTo>
                    <a:lnTo>
                      <a:pt x="17" y="4"/>
                    </a:lnTo>
                    <a:lnTo>
                      <a:pt x="25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8" name="Freeform 231"/>
              <p:cNvSpPr>
                <a:spLocks/>
              </p:cNvSpPr>
              <p:nvPr/>
            </p:nvSpPr>
            <p:spPr bwMode="auto">
              <a:xfrm>
                <a:off x="2257" y="2458"/>
                <a:ext cx="42" cy="41"/>
              </a:xfrm>
              <a:custGeom>
                <a:avLst/>
                <a:gdLst>
                  <a:gd name="T0" fmla="*/ 32 w 42"/>
                  <a:gd name="T1" fmla="*/ 8 h 41"/>
                  <a:gd name="T2" fmla="*/ 36 w 42"/>
                  <a:gd name="T3" fmla="*/ 17 h 41"/>
                  <a:gd name="T4" fmla="*/ 41 w 42"/>
                  <a:gd name="T5" fmla="*/ 24 h 41"/>
                  <a:gd name="T6" fmla="*/ 38 w 42"/>
                  <a:gd name="T7" fmla="*/ 40 h 41"/>
                  <a:gd name="T8" fmla="*/ 35 w 42"/>
                  <a:gd name="T9" fmla="*/ 38 h 41"/>
                  <a:gd name="T10" fmla="*/ 31 w 42"/>
                  <a:gd name="T11" fmla="*/ 34 h 41"/>
                  <a:gd name="T12" fmla="*/ 23 w 42"/>
                  <a:gd name="T13" fmla="*/ 22 h 41"/>
                  <a:gd name="T14" fmla="*/ 16 w 42"/>
                  <a:gd name="T15" fmla="*/ 21 h 41"/>
                  <a:gd name="T16" fmla="*/ 10 w 42"/>
                  <a:gd name="T17" fmla="*/ 21 h 41"/>
                  <a:gd name="T18" fmla="*/ 9 w 42"/>
                  <a:gd name="T19" fmla="*/ 15 h 41"/>
                  <a:gd name="T20" fmla="*/ 3 w 42"/>
                  <a:gd name="T21" fmla="*/ 4 h 41"/>
                  <a:gd name="T22" fmla="*/ 0 w 42"/>
                  <a:gd name="T23" fmla="*/ 0 h 41"/>
                  <a:gd name="T24" fmla="*/ 32 w 42"/>
                  <a:gd name="T25" fmla="*/ 8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2"/>
                  <a:gd name="T40" fmla="*/ 0 h 41"/>
                  <a:gd name="T41" fmla="*/ 42 w 42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2" h="41">
                    <a:moveTo>
                      <a:pt x="32" y="8"/>
                    </a:moveTo>
                    <a:lnTo>
                      <a:pt x="36" y="17"/>
                    </a:lnTo>
                    <a:lnTo>
                      <a:pt x="41" y="24"/>
                    </a:lnTo>
                    <a:lnTo>
                      <a:pt x="38" y="40"/>
                    </a:lnTo>
                    <a:lnTo>
                      <a:pt x="35" y="38"/>
                    </a:lnTo>
                    <a:lnTo>
                      <a:pt x="31" y="34"/>
                    </a:lnTo>
                    <a:lnTo>
                      <a:pt x="23" y="22"/>
                    </a:lnTo>
                    <a:lnTo>
                      <a:pt x="16" y="21"/>
                    </a:lnTo>
                    <a:lnTo>
                      <a:pt x="10" y="21"/>
                    </a:lnTo>
                    <a:lnTo>
                      <a:pt x="9" y="15"/>
                    </a:lnTo>
                    <a:lnTo>
                      <a:pt x="3" y="4"/>
                    </a:lnTo>
                    <a:lnTo>
                      <a:pt x="0" y="0"/>
                    </a:lnTo>
                    <a:lnTo>
                      <a:pt x="32" y="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9" name="Freeform 232"/>
              <p:cNvSpPr>
                <a:spLocks/>
              </p:cNvSpPr>
              <p:nvPr/>
            </p:nvSpPr>
            <p:spPr bwMode="auto">
              <a:xfrm>
                <a:off x="1915" y="2155"/>
                <a:ext cx="347" cy="249"/>
              </a:xfrm>
              <a:custGeom>
                <a:avLst/>
                <a:gdLst>
                  <a:gd name="T0" fmla="*/ 334 w 347"/>
                  <a:gd name="T1" fmla="*/ 192 h 249"/>
                  <a:gd name="T2" fmla="*/ 344 w 347"/>
                  <a:gd name="T3" fmla="*/ 167 h 249"/>
                  <a:gd name="T4" fmla="*/ 333 w 347"/>
                  <a:gd name="T5" fmla="*/ 159 h 249"/>
                  <a:gd name="T6" fmla="*/ 314 w 347"/>
                  <a:gd name="T7" fmla="*/ 159 h 249"/>
                  <a:gd name="T8" fmla="*/ 297 w 347"/>
                  <a:gd name="T9" fmla="*/ 174 h 249"/>
                  <a:gd name="T10" fmla="*/ 281 w 347"/>
                  <a:gd name="T11" fmla="*/ 192 h 249"/>
                  <a:gd name="T12" fmla="*/ 259 w 347"/>
                  <a:gd name="T13" fmla="*/ 203 h 249"/>
                  <a:gd name="T14" fmla="*/ 239 w 347"/>
                  <a:gd name="T15" fmla="*/ 195 h 249"/>
                  <a:gd name="T16" fmla="*/ 226 w 347"/>
                  <a:gd name="T17" fmla="*/ 179 h 249"/>
                  <a:gd name="T18" fmla="*/ 226 w 347"/>
                  <a:gd name="T19" fmla="*/ 167 h 249"/>
                  <a:gd name="T20" fmla="*/ 214 w 347"/>
                  <a:gd name="T21" fmla="*/ 143 h 249"/>
                  <a:gd name="T22" fmla="*/ 219 w 347"/>
                  <a:gd name="T23" fmla="*/ 109 h 249"/>
                  <a:gd name="T24" fmla="*/ 222 w 347"/>
                  <a:gd name="T25" fmla="*/ 98 h 249"/>
                  <a:gd name="T26" fmla="*/ 212 w 347"/>
                  <a:gd name="T27" fmla="*/ 90 h 249"/>
                  <a:gd name="T28" fmla="*/ 206 w 347"/>
                  <a:gd name="T29" fmla="*/ 83 h 249"/>
                  <a:gd name="T30" fmla="*/ 202 w 347"/>
                  <a:gd name="T31" fmla="*/ 69 h 249"/>
                  <a:gd name="T32" fmla="*/ 196 w 347"/>
                  <a:gd name="T33" fmla="*/ 56 h 249"/>
                  <a:gd name="T34" fmla="*/ 184 w 347"/>
                  <a:gd name="T35" fmla="*/ 46 h 249"/>
                  <a:gd name="T36" fmla="*/ 172 w 347"/>
                  <a:gd name="T37" fmla="*/ 37 h 249"/>
                  <a:gd name="T38" fmla="*/ 163 w 347"/>
                  <a:gd name="T39" fmla="*/ 48 h 249"/>
                  <a:gd name="T40" fmla="*/ 155 w 347"/>
                  <a:gd name="T41" fmla="*/ 46 h 249"/>
                  <a:gd name="T42" fmla="*/ 142 w 347"/>
                  <a:gd name="T43" fmla="*/ 34 h 249"/>
                  <a:gd name="T44" fmla="*/ 129 w 347"/>
                  <a:gd name="T45" fmla="*/ 16 h 249"/>
                  <a:gd name="T46" fmla="*/ 103 w 347"/>
                  <a:gd name="T47" fmla="*/ 12 h 249"/>
                  <a:gd name="T48" fmla="*/ 70 w 347"/>
                  <a:gd name="T49" fmla="*/ 20 h 249"/>
                  <a:gd name="T50" fmla="*/ 0 w 347"/>
                  <a:gd name="T51" fmla="*/ 0 h 249"/>
                  <a:gd name="T52" fmla="*/ 4 w 347"/>
                  <a:gd name="T53" fmla="*/ 13 h 249"/>
                  <a:gd name="T54" fmla="*/ 9 w 347"/>
                  <a:gd name="T55" fmla="*/ 35 h 249"/>
                  <a:gd name="T56" fmla="*/ 24 w 347"/>
                  <a:gd name="T57" fmla="*/ 58 h 249"/>
                  <a:gd name="T58" fmla="*/ 24 w 347"/>
                  <a:gd name="T59" fmla="*/ 66 h 249"/>
                  <a:gd name="T60" fmla="*/ 37 w 347"/>
                  <a:gd name="T61" fmla="*/ 88 h 249"/>
                  <a:gd name="T62" fmla="*/ 46 w 347"/>
                  <a:gd name="T63" fmla="*/ 98 h 249"/>
                  <a:gd name="T64" fmla="*/ 55 w 347"/>
                  <a:gd name="T65" fmla="*/ 117 h 249"/>
                  <a:gd name="T66" fmla="*/ 67 w 347"/>
                  <a:gd name="T67" fmla="*/ 129 h 249"/>
                  <a:gd name="T68" fmla="*/ 68 w 347"/>
                  <a:gd name="T69" fmla="*/ 121 h 249"/>
                  <a:gd name="T70" fmla="*/ 64 w 347"/>
                  <a:gd name="T71" fmla="*/ 96 h 249"/>
                  <a:gd name="T72" fmla="*/ 47 w 347"/>
                  <a:gd name="T73" fmla="*/ 68 h 249"/>
                  <a:gd name="T74" fmla="*/ 40 w 347"/>
                  <a:gd name="T75" fmla="*/ 56 h 249"/>
                  <a:gd name="T76" fmla="*/ 33 w 347"/>
                  <a:gd name="T77" fmla="*/ 47 h 249"/>
                  <a:gd name="T78" fmla="*/ 25 w 347"/>
                  <a:gd name="T79" fmla="*/ 22 h 249"/>
                  <a:gd name="T80" fmla="*/ 36 w 347"/>
                  <a:gd name="T81" fmla="*/ 23 h 249"/>
                  <a:gd name="T82" fmla="*/ 54 w 347"/>
                  <a:gd name="T83" fmla="*/ 47 h 249"/>
                  <a:gd name="T84" fmla="*/ 63 w 347"/>
                  <a:gd name="T85" fmla="*/ 57 h 249"/>
                  <a:gd name="T86" fmla="*/ 67 w 347"/>
                  <a:gd name="T87" fmla="*/ 61 h 249"/>
                  <a:gd name="T88" fmla="*/ 83 w 347"/>
                  <a:gd name="T89" fmla="*/ 83 h 249"/>
                  <a:gd name="T90" fmla="*/ 88 w 347"/>
                  <a:gd name="T91" fmla="*/ 92 h 249"/>
                  <a:gd name="T92" fmla="*/ 103 w 347"/>
                  <a:gd name="T93" fmla="*/ 117 h 249"/>
                  <a:gd name="T94" fmla="*/ 124 w 347"/>
                  <a:gd name="T95" fmla="*/ 152 h 249"/>
                  <a:gd name="T96" fmla="*/ 124 w 347"/>
                  <a:gd name="T97" fmla="*/ 171 h 249"/>
                  <a:gd name="T98" fmla="*/ 137 w 347"/>
                  <a:gd name="T99" fmla="*/ 193 h 249"/>
                  <a:gd name="T100" fmla="*/ 180 w 347"/>
                  <a:gd name="T101" fmla="*/ 218 h 249"/>
                  <a:gd name="T102" fmla="*/ 217 w 347"/>
                  <a:gd name="T103" fmla="*/ 235 h 249"/>
                  <a:gd name="T104" fmla="*/ 238 w 347"/>
                  <a:gd name="T105" fmla="*/ 236 h 249"/>
                  <a:gd name="T106" fmla="*/ 248 w 347"/>
                  <a:gd name="T107" fmla="*/ 233 h 249"/>
                  <a:gd name="T108" fmla="*/ 263 w 347"/>
                  <a:gd name="T109" fmla="*/ 247 h 249"/>
                  <a:gd name="T110" fmla="*/ 330 w 347"/>
                  <a:gd name="T111" fmla="*/ 207 h 24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347"/>
                  <a:gd name="T169" fmla="*/ 0 h 249"/>
                  <a:gd name="T170" fmla="*/ 347 w 347"/>
                  <a:gd name="T171" fmla="*/ 249 h 24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347" h="249">
                    <a:moveTo>
                      <a:pt x="330" y="207"/>
                    </a:moveTo>
                    <a:lnTo>
                      <a:pt x="334" y="192"/>
                    </a:lnTo>
                    <a:lnTo>
                      <a:pt x="339" y="178"/>
                    </a:lnTo>
                    <a:lnTo>
                      <a:pt x="344" y="167"/>
                    </a:lnTo>
                    <a:lnTo>
                      <a:pt x="346" y="159"/>
                    </a:lnTo>
                    <a:lnTo>
                      <a:pt x="333" y="159"/>
                    </a:lnTo>
                    <a:lnTo>
                      <a:pt x="323" y="160"/>
                    </a:lnTo>
                    <a:lnTo>
                      <a:pt x="314" y="159"/>
                    </a:lnTo>
                    <a:lnTo>
                      <a:pt x="305" y="162"/>
                    </a:lnTo>
                    <a:lnTo>
                      <a:pt x="297" y="174"/>
                    </a:lnTo>
                    <a:lnTo>
                      <a:pt x="288" y="187"/>
                    </a:lnTo>
                    <a:lnTo>
                      <a:pt x="281" y="192"/>
                    </a:lnTo>
                    <a:lnTo>
                      <a:pt x="272" y="198"/>
                    </a:lnTo>
                    <a:lnTo>
                      <a:pt x="259" y="203"/>
                    </a:lnTo>
                    <a:lnTo>
                      <a:pt x="249" y="202"/>
                    </a:lnTo>
                    <a:lnTo>
                      <a:pt x="239" y="195"/>
                    </a:lnTo>
                    <a:lnTo>
                      <a:pt x="231" y="186"/>
                    </a:lnTo>
                    <a:lnTo>
                      <a:pt x="226" y="179"/>
                    </a:lnTo>
                    <a:lnTo>
                      <a:pt x="226" y="174"/>
                    </a:lnTo>
                    <a:lnTo>
                      <a:pt x="226" y="167"/>
                    </a:lnTo>
                    <a:lnTo>
                      <a:pt x="221" y="160"/>
                    </a:lnTo>
                    <a:lnTo>
                      <a:pt x="214" y="143"/>
                    </a:lnTo>
                    <a:lnTo>
                      <a:pt x="216" y="120"/>
                    </a:lnTo>
                    <a:lnTo>
                      <a:pt x="219" y="109"/>
                    </a:lnTo>
                    <a:lnTo>
                      <a:pt x="221" y="103"/>
                    </a:lnTo>
                    <a:lnTo>
                      <a:pt x="222" y="98"/>
                    </a:lnTo>
                    <a:lnTo>
                      <a:pt x="221" y="97"/>
                    </a:lnTo>
                    <a:lnTo>
                      <a:pt x="212" y="90"/>
                    </a:lnTo>
                    <a:lnTo>
                      <a:pt x="208" y="87"/>
                    </a:lnTo>
                    <a:lnTo>
                      <a:pt x="206" y="83"/>
                    </a:lnTo>
                    <a:lnTo>
                      <a:pt x="204" y="78"/>
                    </a:lnTo>
                    <a:lnTo>
                      <a:pt x="202" y="69"/>
                    </a:lnTo>
                    <a:lnTo>
                      <a:pt x="198" y="61"/>
                    </a:lnTo>
                    <a:lnTo>
                      <a:pt x="196" y="56"/>
                    </a:lnTo>
                    <a:lnTo>
                      <a:pt x="191" y="52"/>
                    </a:lnTo>
                    <a:lnTo>
                      <a:pt x="184" y="46"/>
                    </a:lnTo>
                    <a:lnTo>
                      <a:pt x="177" y="40"/>
                    </a:lnTo>
                    <a:lnTo>
                      <a:pt x="172" y="37"/>
                    </a:lnTo>
                    <a:lnTo>
                      <a:pt x="168" y="43"/>
                    </a:lnTo>
                    <a:lnTo>
                      <a:pt x="163" y="48"/>
                    </a:lnTo>
                    <a:lnTo>
                      <a:pt x="159" y="49"/>
                    </a:lnTo>
                    <a:lnTo>
                      <a:pt x="155" y="46"/>
                    </a:lnTo>
                    <a:lnTo>
                      <a:pt x="148" y="41"/>
                    </a:lnTo>
                    <a:lnTo>
                      <a:pt x="142" y="34"/>
                    </a:lnTo>
                    <a:lnTo>
                      <a:pt x="137" y="26"/>
                    </a:lnTo>
                    <a:lnTo>
                      <a:pt x="129" y="16"/>
                    </a:lnTo>
                    <a:lnTo>
                      <a:pt x="129" y="12"/>
                    </a:lnTo>
                    <a:lnTo>
                      <a:pt x="103" y="12"/>
                    </a:lnTo>
                    <a:lnTo>
                      <a:pt x="103" y="20"/>
                    </a:lnTo>
                    <a:lnTo>
                      <a:pt x="70" y="20"/>
                    </a:lnTo>
                    <a:lnTo>
                      <a:pt x="29" y="0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13"/>
                    </a:lnTo>
                    <a:lnTo>
                      <a:pt x="4" y="21"/>
                    </a:lnTo>
                    <a:lnTo>
                      <a:pt x="9" y="35"/>
                    </a:lnTo>
                    <a:lnTo>
                      <a:pt x="18" y="49"/>
                    </a:lnTo>
                    <a:lnTo>
                      <a:pt x="24" y="58"/>
                    </a:lnTo>
                    <a:lnTo>
                      <a:pt x="25" y="62"/>
                    </a:lnTo>
                    <a:lnTo>
                      <a:pt x="24" y="66"/>
                    </a:lnTo>
                    <a:lnTo>
                      <a:pt x="24" y="75"/>
                    </a:lnTo>
                    <a:lnTo>
                      <a:pt x="37" y="88"/>
                    </a:lnTo>
                    <a:lnTo>
                      <a:pt x="43" y="92"/>
                    </a:lnTo>
                    <a:lnTo>
                      <a:pt x="46" y="98"/>
                    </a:lnTo>
                    <a:lnTo>
                      <a:pt x="49" y="106"/>
                    </a:lnTo>
                    <a:lnTo>
                      <a:pt x="55" y="117"/>
                    </a:lnTo>
                    <a:lnTo>
                      <a:pt x="62" y="127"/>
                    </a:lnTo>
                    <a:lnTo>
                      <a:pt x="67" y="129"/>
                    </a:lnTo>
                    <a:lnTo>
                      <a:pt x="68" y="126"/>
                    </a:lnTo>
                    <a:lnTo>
                      <a:pt x="68" y="121"/>
                    </a:lnTo>
                    <a:lnTo>
                      <a:pt x="67" y="108"/>
                    </a:lnTo>
                    <a:lnTo>
                      <a:pt x="64" y="96"/>
                    </a:lnTo>
                    <a:lnTo>
                      <a:pt x="56" y="83"/>
                    </a:lnTo>
                    <a:lnTo>
                      <a:pt x="47" y="68"/>
                    </a:lnTo>
                    <a:lnTo>
                      <a:pt x="41" y="61"/>
                    </a:lnTo>
                    <a:lnTo>
                      <a:pt x="40" y="56"/>
                    </a:lnTo>
                    <a:lnTo>
                      <a:pt x="38" y="49"/>
                    </a:lnTo>
                    <a:lnTo>
                      <a:pt x="33" y="47"/>
                    </a:lnTo>
                    <a:lnTo>
                      <a:pt x="28" y="40"/>
                    </a:lnTo>
                    <a:lnTo>
                      <a:pt x="25" y="22"/>
                    </a:lnTo>
                    <a:lnTo>
                      <a:pt x="29" y="17"/>
                    </a:lnTo>
                    <a:lnTo>
                      <a:pt x="36" y="23"/>
                    </a:lnTo>
                    <a:lnTo>
                      <a:pt x="45" y="35"/>
                    </a:lnTo>
                    <a:lnTo>
                      <a:pt x="54" y="47"/>
                    </a:lnTo>
                    <a:lnTo>
                      <a:pt x="60" y="55"/>
                    </a:lnTo>
                    <a:lnTo>
                      <a:pt x="63" y="57"/>
                    </a:lnTo>
                    <a:lnTo>
                      <a:pt x="65" y="57"/>
                    </a:lnTo>
                    <a:lnTo>
                      <a:pt x="67" y="61"/>
                    </a:lnTo>
                    <a:lnTo>
                      <a:pt x="70" y="70"/>
                    </a:lnTo>
                    <a:lnTo>
                      <a:pt x="83" y="83"/>
                    </a:lnTo>
                    <a:lnTo>
                      <a:pt x="88" y="89"/>
                    </a:lnTo>
                    <a:lnTo>
                      <a:pt x="88" y="92"/>
                    </a:lnTo>
                    <a:lnTo>
                      <a:pt x="91" y="99"/>
                    </a:lnTo>
                    <a:lnTo>
                      <a:pt x="103" y="117"/>
                    </a:lnTo>
                    <a:lnTo>
                      <a:pt x="117" y="137"/>
                    </a:lnTo>
                    <a:lnTo>
                      <a:pt x="124" y="152"/>
                    </a:lnTo>
                    <a:lnTo>
                      <a:pt x="125" y="162"/>
                    </a:lnTo>
                    <a:lnTo>
                      <a:pt x="124" y="171"/>
                    </a:lnTo>
                    <a:lnTo>
                      <a:pt x="125" y="182"/>
                    </a:lnTo>
                    <a:lnTo>
                      <a:pt x="137" y="193"/>
                    </a:lnTo>
                    <a:lnTo>
                      <a:pt x="157" y="206"/>
                    </a:lnTo>
                    <a:lnTo>
                      <a:pt x="180" y="218"/>
                    </a:lnTo>
                    <a:lnTo>
                      <a:pt x="201" y="228"/>
                    </a:lnTo>
                    <a:lnTo>
                      <a:pt x="217" y="235"/>
                    </a:lnTo>
                    <a:lnTo>
                      <a:pt x="227" y="236"/>
                    </a:lnTo>
                    <a:lnTo>
                      <a:pt x="238" y="236"/>
                    </a:lnTo>
                    <a:lnTo>
                      <a:pt x="245" y="233"/>
                    </a:lnTo>
                    <a:lnTo>
                      <a:pt x="248" y="233"/>
                    </a:lnTo>
                    <a:lnTo>
                      <a:pt x="253" y="237"/>
                    </a:lnTo>
                    <a:lnTo>
                      <a:pt x="263" y="247"/>
                    </a:lnTo>
                    <a:lnTo>
                      <a:pt x="288" y="248"/>
                    </a:lnTo>
                    <a:lnTo>
                      <a:pt x="330" y="207"/>
                    </a:lnTo>
                  </a:path>
                </a:pathLst>
              </a:custGeom>
              <a:solidFill>
                <a:srgbClr val="99FF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0" name="Freeform 233"/>
              <p:cNvSpPr>
                <a:spLocks/>
              </p:cNvSpPr>
              <p:nvPr/>
            </p:nvSpPr>
            <p:spPr bwMode="auto">
              <a:xfrm>
                <a:off x="2291" y="2288"/>
                <a:ext cx="104" cy="45"/>
              </a:xfrm>
              <a:custGeom>
                <a:avLst/>
                <a:gdLst>
                  <a:gd name="T0" fmla="*/ 7 w 104"/>
                  <a:gd name="T1" fmla="*/ 7 h 45"/>
                  <a:gd name="T2" fmla="*/ 14 w 104"/>
                  <a:gd name="T3" fmla="*/ 2 h 45"/>
                  <a:gd name="T4" fmla="*/ 23 w 104"/>
                  <a:gd name="T5" fmla="*/ 0 h 45"/>
                  <a:gd name="T6" fmla="*/ 35 w 104"/>
                  <a:gd name="T7" fmla="*/ 0 h 45"/>
                  <a:gd name="T8" fmla="*/ 49 w 104"/>
                  <a:gd name="T9" fmla="*/ 6 h 45"/>
                  <a:gd name="T10" fmla="*/ 70 w 104"/>
                  <a:gd name="T11" fmla="*/ 15 h 45"/>
                  <a:gd name="T12" fmla="*/ 91 w 104"/>
                  <a:gd name="T13" fmla="*/ 26 h 45"/>
                  <a:gd name="T14" fmla="*/ 98 w 104"/>
                  <a:gd name="T15" fmla="*/ 31 h 45"/>
                  <a:gd name="T16" fmla="*/ 103 w 104"/>
                  <a:gd name="T17" fmla="*/ 35 h 45"/>
                  <a:gd name="T18" fmla="*/ 103 w 104"/>
                  <a:gd name="T19" fmla="*/ 38 h 45"/>
                  <a:gd name="T20" fmla="*/ 97 w 104"/>
                  <a:gd name="T21" fmla="*/ 40 h 45"/>
                  <a:gd name="T22" fmla="*/ 84 w 104"/>
                  <a:gd name="T23" fmla="*/ 42 h 45"/>
                  <a:gd name="T24" fmla="*/ 77 w 104"/>
                  <a:gd name="T25" fmla="*/ 44 h 45"/>
                  <a:gd name="T26" fmla="*/ 74 w 104"/>
                  <a:gd name="T27" fmla="*/ 43 h 45"/>
                  <a:gd name="T28" fmla="*/ 71 w 104"/>
                  <a:gd name="T29" fmla="*/ 38 h 45"/>
                  <a:gd name="T30" fmla="*/ 57 w 104"/>
                  <a:gd name="T31" fmla="*/ 23 h 45"/>
                  <a:gd name="T32" fmla="*/ 37 w 104"/>
                  <a:gd name="T33" fmla="*/ 18 h 45"/>
                  <a:gd name="T34" fmla="*/ 32 w 104"/>
                  <a:gd name="T35" fmla="*/ 17 h 45"/>
                  <a:gd name="T36" fmla="*/ 31 w 104"/>
                  <a:gd name="T37" fmla="*/ 14 h 45"/>
                  <a:gd name="T38" fmla="*/ 29 w 104"/>
                  <a:gd name="T39" fmla="*/ 11 h 45"/>
                  <a:gd name="T40" fmla="*/ 22 w 104"/>
                  <a:gd name="T41" fmla="*/ 12 h 45"/>
                  <a:gd name="T42" fmla="*/ 10 w 104"/>
                  <a:gd name="T43" fmla="*/ 15 h 45"/>
                  <a:gd name="T44" fmla="*/ 3 w 104"/>
                  <a:gd name="T45" fmla="*/ 16 h 45"/>
                  <a:gd name="T46" fmla="*/ 1 w 104"/>
                  <a:gd name="T47" fmla="*/ 15 h 45"/>
                  <a:gd name="T48" fmla="*/ 0 w 104"/>
                  <a:gd name="T49" fmla="*/ 14 h 45"/>
                  <a:gd name="T50" fmla="*/ 3 w 104"/>
                  <a:gd name="T51" fmla="*/ 10 h 45"/>
                  <a:gd name="T52" fmla="*/ 7 w 104"/>
                  <a:gd name="T53" fmla="*/ 7 h 4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4"/>
                  <a:gd name="T82" fmla="*/ 0 h 45"/>
                  <a:gd name="T83" fmla="*/ 104 w 104"/>
                  <a:gd name="T84" fmla="*/ 45 h 4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4" h="45">
                    <a:moveTo>
                      <a:pt x="7" y="7"/>
                    </a:moveTo>
                    <a:lnTo>
                      <a:pt x="14" y="2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9" y="6"/>
                    </a:lnTo>
                    <a:lnTo>
                      <a:pt x="70" y="15"/>
                    </a:lnTo>
                    <a:lnTo>
                      <a:pt x="91" y="26"/>
                    </a:lnTo>
                    <a:lnTo>
                      <a:pt x="98" y="31"/>
                    </a:lnTo>
                    <a:lnTo>
                      <a:pt x="103" y="35"/>
                    </a:lnTo>
                    <a:lnTo>
                      <a:pt x="103" y="38"/>
                    </a:lnTo>
                    <a:lnTo>
                      <a:pt x="97" y="40"/>
                    </a:lnTo>
                    <a:lnTo>
                      <a:pt x="84" y="42"/>
                    </a:lnTo>
                    <a:lnTo>
                      <a:pt x="77" y="44"/>
                    </a:lnTo>
                    <a:lnTo>
                      <a:pt x="74" y="43"/>
                    </a:lnTo>
                    <a:lnTo>
                      <a:pt x="71" y="38"/>
                    </a:lnTo>
                    <a:lnTo>
                      <a:pt x="57" y="23"/>
                    </a:lnTo>
                    <a:lnTo>
                      <a:pt x="37" y="18"/>
                    </a:lnTo>
                    <a:lnTo>
                      <a:pt x="32" y="17"/>
                    </a:lnTo>
                    <a:lnTo>
                      <a:pt x="31" y="14"/>
                    </a:lnTo>
                    <a:lnTo>
                      <a:pt x="29" y="11"/>
                    </a:lnTo>
                    <a:lnTo>
                      <a:pt x="22" y="12"/>
                    </a:lnTo>
                    <a:lnTo>
                      <a:pt x="10" y="15"/>
                    </a:lnTo>
                    <a:lnTo>
                      <a:pt x="3" y="16"/>
                    </a:lnTo>
                    <a:lnTo>
                      <a:pt x="1" y="15"/>
                    </a:lnTo>
                    <a:lnTo>
                      <a:pt x="0" y="14"/>
                    </a:lnTo>
                    <a:lnTo>
                      <a:pt x="3" y="10"/>
                    </a:lnTo>
                    <a:lnTo>
                      <a:pt x="7" y="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1" name="Freeform 234"/>
              <p:cNvSpPr>
                <a:spLocks/>
              </p:cNvSpPr>
              <p:nvPr/>
            </p:nvSpPr>
            <p:spPr bwMode="auto">
              <a:xfrm>
                <a:off x="2360" y="2356"/>
                <a:ext cx="15" cy="6"/>
              </a:xfrm>
              <a:custGeom>
                <a:avLst/>
                <a:gdLst>
                  <a:gd name="T0" fmla="*/ 2 w 15"/>
                  <a:gd name="T1" fmla="*/ 4 h 6"/>
                  <a:gd name="T2" fmla="*/ 8 w 15"/>
                  <a:gd name="T3" fmla="*/ 5 h 6"/>
                  <a:gd name="T4" fmla="*/ 13 w 15"/>
                  <a:gd name="T5" fmla="*/ 3 h 6"/>
                  <a:gd name="T6" fmla="*/ 14 w 15"/>
                  <a:gd name="T7" fmla="*/ 1 h 6"/>
                  <a:gd name="T8" fmla="*/ 11 w 15"/>
                  <a:gd name="T9" fmla="*/ 0 h 6"/>
                  <a:gd name="T10" fmla="*/ 3 w 15"/>
                  <a:gd name="T11" fmla="*/ 0 h 6"/>
                  <a:gd name="T12" fmla="*/ 0 w 15"/>
                  <a:gd name="T13" fmla="*/ 1 h 6"/>
                  <a:gd name="T14" fmla="*/ 1 w 15"/>
                  <a:gd name="T15" fmla="*/ 3 h 6"/>
                  <a:gd name="T16" fmla="*/ 2 w 15"/>
                  <a:gd name="T17" fmla="*/ 4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6"/>
                  <a:gd name="T29" fmla="*/ 15 w 1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6">
                    <a:moveTo>
                      <a:pt x="2" y="4"/>
                    </a:moveTo>
                    <a:lnTo>
                      <a:pt x="8" y="5"/>
                    </a:lnTo>
                    <a:lnTo>
                      <a:pt x="13" y="3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2" y="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2" name="Freeform 235"/>
              <p:cNvSpPr>
                <a:spLocks/>
              </p:cNvSpPr>
              <p:nvPr/>
            </p:nvSpPr>
            <p:spPr bwMode="auto">
              <a:xfrm>
                <a:off x="2406" y="2337"/>
                <a:ext cx="68" cy="19"/>
              </a:xfrm>
              <a:custGeom>
                <a:avLst/>
                <a:gdLst>
                  <a:gd name="T0" fmla="*/ 39 w 68"/>
                  <a:gd name="T1" fmla="*/ 17 h 19"/>
                  <a:gd name="T2" fmla="*/ 22 w 68"/>
                  <a:gd name="T3" fmla="*/ 18 h 19"/>
                  <a:gd name="T4" fmla="*/ 6 w 68"/>
                  <a:gd name="T5" fmla="*/ 17 h 19"/>
                  <a:gd name="T6" fmla="*/ 0 w 68"/>
                  <a:gd name="T7" fmla="*/ 15 h 19"/>
                  <a:gd name="T8" fmla="*/ 9 w 68"/>
                  <a:gd name="T9" fmla="*/ 14 h 19"/>
                  <a:gd name="T10" fmla="*/ 21 w 68"/>
                  <a:gd name="T11" fmla="*/ 12 h 19"/>
                  <a:gd name="T12" fmla="*/ 23 w 68"/>
                  <a:gd name="T13" fmla="*/ 10 h 19"/>
                  <a:gd name="T14" fmla="*/ 21 w 68"/>
                  <a:gd name="T15" fmla="*/ 8 h 19"/>
                  <a:gd name="T16" fmla="*/ 15 w 68"/>
                  <a:gd name="T17" fmla="*/ 6 h 19"/>
                  <a:gd name="T18" fmla="*/ 10 w 68"/>
                  <a:gd name="T19" fmla="*/ 2 h 19"/>
                  <a:gd name="T20" fmla="*/ 10 w 68"/>
                  <a:gd name="T21" fmla="*/ 0 h 19"/>
                  <a:gd name="T22" fmla="*/ 15 w 68"/>
                  <a:gd name="T23" fmla="*/ 0 h 19"/>
                  <a:gd name="T24" fmla="*/ 23 w 68"/>
                  <a:gd name="T25" fmla="*/ 2 h 19"/>
                  <a:gd name="T26" fmla="*/ 30 w 68"/>
                  <a:gd name="T27" fmla="*/ 3 h 19"/>
                  <a:gd name="T28" fmla="*/ 37 w 68"/>
                  <a:gd name="T29" fmla="*/ 2 h 19"/>
                  <a:gd name="T30" fmla="*/ 45 w 68"/>
                  <a:gd name="T31" fmla="*/ 1 h 19"/>
                  <a:gd name="T32" fmla="*/ 53 w 68"/>
                  <a:gd name="T33" fmla="*/ 3 h 19"/>
                  <a:gd name="T34" fmla="*/ 60 w 68"/>
                  <a:gd name="T35" fmla="*/ 6 h 19"/>
                  <a:gd name="T36" fmla="*/ 66 w 68"/>
                  <a:gd name="T37" fmla="*/ 11 h 19"/>
                  <a:gd name="T38" fmla="*/ 67 w 68"/>
                  <a:gd name="T39" fmla="*/ 14 h 19"/>
                  <a:gd name="T40" fmla="*/ 60 w 68"/>
                  <a:gd name="T41" fmla="*/ 14 h 19"/>
                  <a:gd name="T42" fmla="*/ 47 w 68"/>
                  <a:gd name="T43" fmla="*/ 14 h 19"/>
                  <a:gd name="T44" fmla="*/ 41 w 68"/>
                  <a:gd name="T45" fmla="*/ 15 h 19"/>
                  <a:gd name="T46" fmla="*/ 39 w 68"/>
                  <a:gd name="T47" fmla="*/ 17 h 19"/>
                  <a:gd name="T48" fmla="*/ 39 w 68"/>
                  <a:gd name="T49" fmla="*/ 17 h 1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8"/>
                  <a:gd name="T76" fmla="*/ 0 h 19"/>
                  <a:gd name="T77" fmla="*/ 68 w 68"/>
                  <a:gd name="T78" fmla="*/ 19 h 1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8" h="19">
                    <a:moveTo>
                      <a:pt x="39" y="17"/>
                    </a:moveTo>
                    <a:lnTo>
                      <a:pt x="22" y="18"/>
                    </a:lnTo>
                    <a:lnTo>
                      <a:pt x="6" y="17"/>
                    </a:lnTo>
                    <a:lnTo>
                      <a:pt x="0" y="15"/>
                    </a:lnTo>
                    <a:lnTo>
                      <a:pt x="9" y="14"/>
                    </a:lnTo>
                    <a:lnTo>
                      <a:pt x="21" y="12"/>
                    </a:lnTo>
                    <a:lnTo>
                      <a:pt x="23" y="10"/>
                    </a:lnTo>
                    <a:lnTo>
                      <a:pt x="21" y="8"/>
                    </a:lnTo>
                    <a:lnTo>
                      <a:pt x="15" y="6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3" y="2"/>
                    </a:lnTo>
                    <a:lnTo>
                      <a:pt x="30" y="3"/>
                    </a:lnTo>
                    <a:lnTo>
                      <a:pt x="37" y="2"/>
                    </a:lnTo>
                    <a:lnTo>
                      <a:pt x="45" y="1"/>
                    </a:lnTo>
                    <a:lnTo>
                      <a:pt x="53" y="3"/>
                    </a:lnTo>
                    <a:lnTo>
                      <a:pt x="60" y="6"/>
                    </a:lnTo>
                    <a:lnTo>
                      <a:pt x="66" y="11"/>
                    </a:lnTo>
                    <a:lnTo>
                      <a:pt x="67" y="14"/>
                    </a:lnTo>
                    <a:lnTo>
                      <a:pt x="60" y="14"/>
                    </a:lnTo>
                    <a:lnTo>
                      <a:pt x="47" y="14"/>
                    </a:lnTo>
                    <a:lnTo>
                      <a:pt x="41" y="15"/>
                    </a:lnTo>
                    <a:lnTo>
                      <a:pt x="39" y="1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3" name="Freeform 236"/>
              <p:cNvSpPr>
                <a:spLocks/>
              </p:cNvSpPr>
              <p:nvPr/>
            </p:nvSpPr>
            <p:spPr bwMode="auto">
              <a:xfrm>
                <a:off x="2366" y="2274"/>
                <a:ext cx="5" cy="6"/>
              </a:xfrm>
              <a:custGeom>
                <a:avLst/>
                <a:gdLst>
                  <a:gd name="T0" fmla="*/ 2 w 5"/>
                  <a:gd name="T1" fmla="*/ 0 h 6"/>
                  <a:gd name="T2" fmla="*/ 3 w 5"/>
                  <a:gd name="T3" fmla="*/ 0 h 6"/>
                  <a:gd name="T4" fmla="*/ 4 w 5"/>
                  <a:gd name="T5" fmla="*/ 3 h 6"/>
                  <a:gd name="T6" fmla="*/ 3 w 5"/>
                  <a:gd name="T7" fmla="*/ 4 h 6"/>
                  <a:gd name="T8" fmla="*/ 2 w 5"/>
                  <a:gd name="T9" fmla="*/ 5 h 6"/>
                  <a:gd name="T10" fmla="*/ 1 w 5"/>
                  <a:gd name="T11" fmla="*/ 4 h 6"/>
                  <a:gd name="T12" fmla="*/ 0 w 5"/>
                  <a:gd name="T13" fmla="*/ 3 h 6"/>
                  <a:gd name="T14" fmla="*/ 1 w 5"/>
                  <a:gd name="T15" fmla="*/ 0 h 6"/>
                  <a:gd name="T16" fmla="*/ 2 w 5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6"/>
                  <a:gd name="T29" fmla="*/ 5 w 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6">
                    <a:moveTo>
                      <a:pt x="2" y="0"/>
                    </a:moveTo>
                    <a:lnTo>
                      <a:pt x="3" y="0"/>
                    </a:lnTo>
                    <a:lnTo>
                      <a:pt x="4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4" name="Freeform 237"/>
              <p:cNvSpPr>
                <a:spLocks/>
              </p:cNvSpPr>
              <p:nvPr/>
            </p:nvSpPr>
            <p:spPr bwMode="auto">
              <a:xfrm>
                <a:off x="2416" y="2312"/>
                <a:ext cx="2" cy="6"/>
              </a:xfrm>
              <a:custGeom>
                <a:avLst/>
                <a:gdLst>
                  <a:gd name="T0" fmla="*/ 1 w 2"/>
                  <a:gd name="T1" fmla="*/ 0 h 6"/>
                  <a:gd name="T2" fmla="*/ 1 w 2"/>
                  <a:gd name="T3" fmla="*/ 1 h 6"/>
                  <a:gd name="T4" fmla="*/ 1 w 2"/>
                  <a:gd name="T5" fmla="*/ 3 h 6"/>
                  <a:gd name="T6" fmla="*/ 1 w 2"/>
                  <a:gd name="T7" fmla="*/ 5 h 6"/>
                  <a:gd name="T8" fmla="*/ 1 w 2"/>
                  <a:gd name="T9" fmla="*/ 5 h 6"/>
                  <a:gd name="T10" fmla="*/ 0 w 2"/>
                  <a:gd name="T11" fmla="*/ 5 h 6"/>
                  <a:gd name="T12" fmla="*/ 0 w 2"/>
                  <a:gd name="T13" fmla="*/ 3 h 6"/>
                  <a:gd name="T14" fmla="*/ 0 w 2"/>
                  <a:gd name="T15" fmla="*/ 1 h 6"/>
                  <a:gd name="T16" fmla="*/ 1 w 2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6"/>
                  <a:gd name="T29" fmla="*/ 2 w 2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6">
                    <a:moveTo>
                      <a:pt x="1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5" name="Freeform 238"/>
              <p:cNvSpPr>
                <a:spLocks/>
              </p:cNvSpPr>
              <p:nvPr/>
            </p:nvSpPr>
            <p:spPr bwMode="auto">
              <a:xfrm>
                <a:off x="2389" y="2278"/>
                <a:ext cx="6" cy="7"/>
              </a:xfrm>
              <a:custGeom>
                <a:avLst/>
                <a:gdLst>
                  <a:gd name="T0" fmla="*/ 2 w 6"/>
                  <a:gd name="T1" fmla="*/ 0 h 7"/>
                  <a:gd name="T2" fmla="*/ 0 w 6"/>
                  <a:gd name="T3" fmla="*/ 0 h 7"/>
                  <a:gd name="T4" fmla="*/ 0 w 6"/>
                  <a:gd name="T5" fmla="*/ 3 h 7"/>
                  <a:gd name="T6" fmla="*/ 0 w 6"/>
                  <a:gd name="T7" fmla="*/ 6 h 7"/>
                  <a:gd name="T8" fmla="*/ 2 w 6"/>
                  <a:gd name="T9" fmla="*/ 6 h 7"/>
                  <a:gd name="T10" fmla="*/ 4 w 6"/>
                  <a:gd name="T11" fmla="*/ 6 h 7"/>
                  <a:gd name="T12" fmla="*/ 5 w 6"/>
                  <a:gd name="T13" fmla="*/ 3 h 7"/>
                  <a:gd name="T14" fmla="*/ 4 w 6"/>
                  <a:gd name="T15" fmla="*/ 0 h 7"/>
                  <a:gd name="T16" fmla="*/ 2 w 6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7"/>
                  <a:gd name="T29" fmla="*/ 6 w 6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7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5" y="3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6" name="Freeform 239"/>
              <p:cNvSpPr>
                <a:spLocks/>
              </p:cNvSpPr>
              <p:nvPr/>
            </p:nvSpPr>
            <p:spPr bwMode="auto">
              <a:xfrm>
                <a:off x="2399" y="2287"/>
                <a:ext cx="7" cy="7"/>
              </a:xfrm>
              <a:custGeom>
                <a:avLst/>
                <a:gdLst>
                  <a:gd name="T0" fmla="*/ 3 w 7"/>
                  <a:gd name="T1" fmla="*/ 0 h 7"/>
                  <a:gd name="T2" fmla="*/ 1 w 7"/>
                  <a:gd name="T3" fmla="*/ 1 h 7"/>
                  <a:gd name="T4" fmla="*/ 0 w 7"/>
                  <a:gd name="T5" fmla="*/ 3 h 7"/>
                  <a:gd name="T6" fmla="*/ 1 w 7"/>
                  <a:gd name="T7" fmla="*/ 6 h 7"/>
                  <a:gd name="T8" fmla="*/ 3 w 7"/>
                  <a:gd name="T9" fmla="*/ 6 h 7"/>
                  <a:gd name="T10" fmla="*/ 6 w 7"/>
                  <a:gd name="T11" fmla="*/ 6 h 7"/>
                  <a:gd name="T12" fmla="*/ 6 w 7"/>
                  <a:gd name="T13" fmla="*/ 3 h 7"/>
                  <a:gd name="T14" fmla="*/ 6 w 7"/>
                  <a:gd name="T15" fmla="*/ 1 h 7"/>
                  <a:gd name="T16" fmla="*/ 3 w 7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7"/>
                  <a:gd name="T29" fmla="*/ 7 w 7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7">
                    <a:moveTo>
                      <a:pt x="3" y="0"/>
                    </a:moveTo>
                    <a:lnTo>
                      <a:pt x="1" y="1"/>
                    </a:lnTo>
                    <a:lnTo>
                      <a:pt x="0" y="3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7" name="Freeform 240"/>
              <p:cNvSpPr>
                <a:spLocks/>
              </p:cNvSpPr>
              <p:nvPr/>
            </p:nvSpPr>
            <p:spPr bwMode="auto">
              <a:xfrm>
                <a:off x="2405" y="2298"/>
                <a:ext cx="3" cy="6"/>
              </a:xfrm>
              <a:custGeom>
                <a:avLst/>
                <a:gdLst>
                  <a:gd name="T0" fmla="*/ 1 w 3"/>
                  <a:gd name="T1" fmla="*/ 0 h 6"/>
                  <a:gd name="T2" fmla="*/ 0 w 3"/>
                  <a:gd name="T3" fmla="*/ 1 h 6"/>
                  <a:gd name="T4" fmla="*/ 0 w 3"/>
                  <a:gd name="T5" fmla="*/ 3 h 6"/>
                  <a:gd name="T6" fmla="*/ 0 w 3"/>
                  <a:gd name="T7" fmla="*/ 4 h 6"/>
                  <a:gd name="T8" fmla="*/ 1 w 3"/>
                  <a:gd name="T9" fmla="*/ 5 h 6"/>
                  <a:gd name="T10" fmla="*/ 2 w 3"/>
                  <a:gd name="T11" fmla="*/ 4 h 6"/>
                  <a:gd name="T12" fmla="*/ 2 w 3"/>
                  <a:gd name="T13" fmla="*/ 3 h 6"/>
                  <a:gd name="T14" fmla="*/ 2 w 3"/>
                  <a:gd name="T15" fmla="*/ 1 h 6"/>
                  <a:gd name="T16" fmla="*/ 1 w 3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6"/>
                  <a:gd name="T29" fmla="*/ 3 w 3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6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8" name="Freeform 241"/>
              <p:cNvSpPr>
                <a:spLocks/>
              </p:cNvSpPr>
              <p:nvPr/>
            </p:nvSpPr>
            <p:spPr bwMode="auto">
              <a:xfrm>
                <a:off x="2428" y="2304"/>
                <a:ext cx="8" cy="8"/>
              </a:xfrm>
              <a:custGeom>
                <a:avLst/>
                <a:gdLst>
                  <a:gd name="T0" fmla="*/ 4 w 8"/>
                  <a:gd name="T1" fmla="*/ 0 h 8"/>
                  <a:gd name="T2" fmla="*/ 6 w 8"/>
                  <a:gd name="T3" fmla="*/ 0 h 8"/>
                  <a:gd name="T4" fmla="*/ 7 w 8"/>
                  <a:gd name="T5" fmla="*/ 2 h 8"/>
                  <a:gd name="T6" fmla="*/ 6 w 8"/>
                  <a:gd name="T7" fmla="*/ 5 h 8"/>
                  <a:gd name="T8" fmla="*/ 4 w 8"/>
                  <a:gd name="T9" fmla="*/ 7 h 8"/>
                  <a:gd name="T10" fmla="*/ 1 w 8"/>
                  <a:gd name="T11" fmla="*/ 5 h 8"/>
                  <a:gd name="T12" fmla="*/ 0 w 8"/>
                  <a:gd name="T13" fmla="*/ 2 h 8"/>
                  <a:gd name="T14" fmla="*/ 1 w 8"/>
                  <a:gd name="T15" fmla="*/ 0 h 8"/>
                  <a:gd name="T16" fmla="*/ 4 w 8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4" y="0"/>
                    </a:moveTo>
                    <a:lnTo>
                      <a:pt x="6" y="0"/>
                    </a:lnTo>
                    <a:lnTo>
                      <a:pt x="7" y="2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9" name="Freeform 242"/>
              <p:cNvSpPr>
                <a:spLocks/>
              </p:cNvSpPr>
              <p:nvPr/>
            </p:nvSpPr>
            <p:spPr bwMode="auto">
              <a:xfrm>
                <a:off x="2304" y="2309"/>
                <a:ext cx="3" cy="4"/>
              </a:xfrm>
              <a:custGeom>
                <a:avLst/>
                <a:gdLst>
                  <a:gd name="T0" fmla="*/ 1 w 3"/>
                  <a:gd name="T1" fmla="*/ 0 h 4"/>
                  <a:gd name="T2" fmla="*/ 0 w 3"/>
                  <a:gd name="T3" fmla="*/ 1 h 4"/>
                  <a:gd name="T4" fmla="*/ 0 w 3"/>
                  <a:gd name="T5" fmla="*/ 2 h 4"/>
                  <a:gd name="T6" fmla="*/ 0 w 3"/>
                  <a:gd name="T7" fmla="*/ 3 h 4"/>
                  <a:gd name="T8" fmla="*/ 1 w 3"/>
                  <a:gd name="T9" fmla="*/ 3 h 4"/>
                  <a:gd name="T10" fmla="*/ 2 w 3"/>
                  <a:gd name="T11" fmla="*/ 3 h 4"/>
                  <a:gd name="T12" fmla="*/ 2 w 3"/>
                  <a:gd name="T13" fmla="*/ 2 h 4"/>
                  <a:gd name="T14" fmla="*/ 2 w 3"/>
                  <a:gd name="T15" fmla="*/ 1 h 4"/>
                  <a:gd name="T16" fmla="*/ 1 w 3"/>
                  <a:gd name="T17" fmla="*/ 0 h 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4"/>
                  <a:gd name="T29" fmla="*/ 3 w 3"/>
                  <a:gd name="T30" fmla="*/ 4 h 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4">
                    <a:moveTo>
                      <a:pt x="1" y="0"/>
                    </a:move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0" name="Freeform 243"/>
              <p:cNvSpPr>
                <a:spLocks/>
              </p:cNvSpPr>
              <p:nvPr/>
            </p:nvSpPr>
            <p:spPr bwMode="auto">
              <a:xfrm>
                <a:off x="2181" y="2371"/>
                <a:ext cx="62" cy="52"/>
              </a:xfrm>
              <a:custGeom>
                <a:avLst/>
                <a:gdLst>
                  <a:gd name="T0" fmla="*/ 0 w 62"/>
                  <a:gd name="T1" fmla="*/ 37 h 52"/>
                  <a:gd name="T2" fmla="*/ 9 w 62"/>
                  <a:gd name="T3" fmla="*/ 19 h 52"/>
                  <a:gd name="T4" fmla="*/ 24 w 62"/>
                  <a:gd name="T5" fmla="*/ 19 h 52"/>
                  <a:gd name="T6" fmla="*/ 15 w 62"/>
                  <a:gd name="T7" fmla="*/ 5 h 52"/>
                  <a:gd name="T8" fmla="*/ 22 w 62"/>
                  <a:gd name="T9" fmla="*/ 5 h 52"/>
                  <a:gd name="T10" fmla="*/ 22 w 62"/>
                  <a:gd name="T11" fmla="*/ 0 h 52"/>
                  <a:gd name="T12" fmla="*/ 39 w 62"/>
                  <a:gd name="T13" fmla="*/ 0 h 52"/>
                  <a:gd name="T14" fmla="*/ 39 w 62"/>
                  <a:gd name="T15" fmla="*/ 19 h 52"/>
                  <a:gd name="T16" fmla="*/ 51 w 62"/>
                  <a:gd name="T17" fmla="*/ 19 h 52"/>
                  <a:gd name="T18" fmla="*/ 53 w 62"/>
                  <a:gd name="T19" fmla="*/ 19 h 52"/>
                  <a:gd name="T20" fmla="*/ 61 w 62"/>
                  <a:gd name="T21" fmla="*/ 23 h 52"/>
                  <a:gd name="T22" fmla="*/ 44 w 62"/>
                  <a:gd name="T23" fmla="*/ 40 h 52"/>
                  <a:gd name="T24" fmla="*/ 27 w 62"/>
                  <a:gd name="T25" fmla="*/ 51 h 52"/>
                  <a:gd name="T26" fmla="*/ 13 w 62"/>
                  <a:gd name="T27" fmla="*/ 40 h 52"/>
                  <a:gd name="T28" fmla="*/ 10 w 62"/>
                  <a:gd name="T29" fmla="*/ 42 h 52"/>
                  <a:gd name="T30" fmla="*/ 7 w 62"/>
                  <a:gd name="T31" fmla="*/ 41 h 52"/>
                  <a:gd name="T32" fmla="*/ 0 w 62"/>
                  <a:gd name="T33" fmla="*/ 37 h 5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52"/>
                  <a:gd name="T53" fmla="*/ 62 w 62"/>
                  <a:gd name="T54" fmla="*/ 52 h 5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52">
                    <a:moveTo>
                      <a:pt x="0" y="37"/>
                    </a:moveTo>
                    <a:lnTo>
                      <a:pt x="9" y="19"/>
                    </a:lnTo>
                    <a:lnTo>
                      <a:pt x="24" y="19"/>
                    </a:lnTo>
                    <a:lnTo>
                      <a:pt x="15" y="5"/>
                    </a:lnTo>
                    <a:lnTo>
                      <a:pt x="22" y="5"/>
                    </a:lnTo>
                    <a:lnTo>
                      <a:pt x="22" y="0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51" y="19"/>
                    </a:lnTo>
                    <a:lnTo>
                      <a:pt x="53" y="19"/>
                    </a:lnTo>
                    <a:lnTo>
                      <a:pt x="61" y="23"/>
                    </a:lnTo>
                    <a:lnTo>
                      <a:pt x="44" y="40"/>
                    </a:lnTo>
                    <a:lnTo>
                      <a:pt x="27" y="51"/>
                    </a:lnTo>
                    <a:lnTo>
                      <a:pt x="13" y="40"/>
                    </a:lnTo>
                    <a:lnTo>
                      <a:pt x="10" y="42"/>
                    </a:lnTo>
                    <a:lnTo>
                      <a:pt x="7" y="41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1" name="Freeform 244"/>
              <p:cNvSpPr>
                <a:spLocks/>
              </p:cNvSpPr>
              <p:nvPr/>
            </p:nvSpPr>
            <p:spPr bwMode="auto">
              <a:xfrm>
                <a:off x="2226" y="2363"/>
                <a:ext cx="9" cy="22"/>
              </a:xfrm>
              <a:custGeom>
                <a:avLst/>
                <a:gdLst>
                  <a:gd name="T0" fmla="*/ 0 w 9"/>
                  <a:gd name="T1" fmla="*/ 5 h 22"/>
                  <a:gd name="T2" fmla="*/ 0 w 9"/>
                  <a:gd name="T3" fmla="*/ 2 h 22"/>
                  <a:gd name="T4" fmla="*/ 2 w 9"/>
                  <a:gd name="T5" fmla="*/ 2 h 22"/>
                  <a:gd name="T6" fmla="*/ 4 w 9"/>
                  <a:gd name="T7" fmla="*/ 0 h 22"/>
                  <a:gd name="T8" fmla="*/ 5 w 9"/>
                  <a:gd name="T9" fmla="*/ 0 h 22"/>
                  <a:gd name="T10" fmla="*/ 6 w 9"/>
                  <a:gd name="T11" fmla="*/ 1 h 22"/>
                  <a:gd name="T12" fmla="*/ 7 w 9"/>
                  <a:gd name="T13" fmla="*/ 3 h 22"/>
                  <a:gd name="T14" fmla="*/ 8 w 9"/>
                  <a:gd name="T15" fmla="*/ 5 h 22"/>
                  <a:gd name="T16" fmla="*/ 6 w 9"/>
                  <a:gd name="T17" fmla="*/ 16 h 22"/>
                  <a:gd name="T18" fmla="*/ 7 w 9"/>
                  <a:gd name="T19" fmla="*/ 21 h 22"/>
                  <a:gd name="T20" fmla="*/ 0 w 9"/>
                  <a:gd name="T21" fmla="*/ 21 h 22"/>
                  <a:gd name="T22" fmla="*/ 0 w 9"/>
                  <a:gd name="T23" fmla="*/ 5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22"/>
                  <a:gd name="T38" fmla="*/ 9 w 9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22">
                    <a:moveTo>
                      <a:pt x="0" y="5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7" y="3"/>
                    </a:lnTo>
                    <a:lnTo>
                      <a:pt x="8" y="5"/>
                    </a:lnTo>
                    <a:lnTo>
                      <a:pt x="6" y="16"/>
                    </a:lnTo>
                    <a:lnTo>
                      <a:pt x="7" y="21"/>
                    </a:lnTo>
                    <a:lnTo>
                      <a:pt x="0" y="21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2" name="Freeform 245"/>
              <p:cNvSpPr>
                <a:spLocks/>
              </p:cNvSpPr>
              <p:nvPr/>
            </p:nvSpPr>
            <p:spPr bwMode="auto">
              <a:xfrm>
                <a:off x="2248" y="2407"/>
                <a:ext cx="42" cy="52"/>
              </a:xfrm>
              <a:custGeom>
                <a:avLst/>
                <a:gdLst>
                  <a:gd name="T0" fmla="*/ 7 w 42"/>
                  <a:gd name="T1" fmla="*/ 43 h 52"/>
                  <a:gd name="T2" fmla="*/ 10 w 42"/>
                  <a:gd name="T3" fmla="*/ 44 h 52"/>
                  <a:gd name="T4" fmla="*/ 19 w 42"/>
                  <a:gd name="T5" fmla="*/ 48 h 52"/>
                  <a:gd name="T6" fmla="*/ 31 w 42"/>
                  <a:gd name="T7" fmla="*/ 50 h 52"/>
                  <a:gd name="T8" fmla="*/ 39 w 42"/>
                  <a:gd name="T9" fmla="*/ 51 h 52"/>
                  <a:gd name="T10" fmla="*/ 39 w 42"/>
                  <a:gd name="T11" fmla="*/ 47 h 52"/>
                  <a:gd name="T12" fmla="*/ 37 w 42"/>
                  <a:gd name="T13" fmla="*/ 39 h 52"/>
                  <a:gd name="T14" fmla="*/ 38 w 42"/>
                  <a:gd name="T15" fmla="*/ 33 h 52"/>
                  <a:gd name="T16" fmla="*/ 40 w 42"/>
                  <a:gd name="T17" fmla="*/ 24 h 52"/>
                  <a:gd name="T18" fmla="*/ 41 w 42"/>
                  <a:gd name="T19" fmla="*/ 13 h 52"/>
                  <a:gd name="T20" fmla="*/ 41 w 42"/>
                  <a:gd name="T21" fmla="*/ 3 h 52"/>
                  <a:gd name="T22" fmla="*/ 38 w 42"/>
                  <a:gd name="T23" fmla="*/ 0 h 52"/>
                  <a:gd name="T24" fmla="*/ 6 w 42"/>
                  <a:gd name="T25" fmla="*/ 12 h 52"/>
                  <a:gd name="T26" fmla="*/ 0 w 42"/>
                  <a:gd name="T27" fmla="*/ 30 h 52"/>
                  <a:gd name="T28" fmla="*/ 1 w 42"/>
                  <a:gd name="T29" fmla="*/ 33 h 52"/>
                  <a:gd name="T30" fmla="*/ 7 w 42"/>
                  <a:gd name="T31" fmla="*/ 43 h 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2"/>
                  <a:gd name="T49" fmla="*/ 0 h 52"/>
                  <a:gd name="T50" fmla="*/ 42 w 42"/>
                  <a:gd name="T51" fmla="*/ 52 h 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2" h="52">
                    <a:moveTo>
                      <a:pt x="7" y="43"/>
                    </a:moveTo>
                    <a:lnTo>
                      <a:pt x="10" y="44"/>
                    </a:lnTo>
                    <a:lnTo>
                      <a:pt x="19" y="48"/>
                    </a:lnTo>
                    <a:lnTo>
                      <a:pt x="31" y="50"/>
                    </a:lnTo>
                    <a:lnTo>
                      <a:pt x="39" y="51"/>
                    </a:lnTo>
                    <a:lnTo>
                      <a:pt x="39" y="47"/>
                    </a:lnTo>
                    <a:lnTo>
                      <a:pt x="37" y="39"/>
                    </a:lnTo>
                    <a:lnTo>
                      <a:pt x="38" y="33"/>
                    </a:lnTo>
                    <a:lnTo>
                      <a:pt x="40" y="24"/>
                    </a:lnTo>
                    <a:lnTo>
                      <a:pt x="41" y="13"/>
                    </a:lnTo>
                    <a:lnTo>
                      <a:pt x="41" y="3"/>
                    </a:lnTo>
                    <a:lnTo>
                      <a:pt x="38" y="0"/>
                    </a:lnTo>
                    <a:lnTo>
                      <a:pt x="6" y="12"/>
                    </a:lnTo>
                    <a:lnTo>
                      <a:pt x="0" y="30"/>
                    </a:lnTo>
                    <a:lnTo>
                      <a:pt x="1" y="33"/>
                    </a:lnTo>
                    <a:lnTo>
                      <a:pt x="7" y="4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3" name="Freeform 246"/>
              <p:cNvSpPr>
                <a:spLocks/>
              </p:cNvSpPr>
              <p:nvPr/>
            </p:nvSpPr>
            <p:spPr bwMode="auto">
              <a:xfrm>
                <a:off x="2301" y="2487"/>
                <a:ext cx="64" cy="28"/>
              </a:xfrm>
              <a:custGeom>
                <a:avLst/>
                <a:gdLst>
                  <a:gd name="T0" fmla="*/ 7 w 64"/>
                  <a:gd name="T1" fmla="*/ 1 h 28"/>
                  <a:gd name="T2" fmla="*/ 18 w 64"/>
                  <a:gd name="T3" fmla="*/ 7 h 28"/>
                  <a:gd name="T4" fmla="*/ 25 w 64"/>
                  <a:gd name="T5" fmla="*/ 5 h 28"/>
                  <a:gd name="T6" fmla="*/ 29 w 64"/>
                  <a:gd name="T7" fmla="*/ 0 h 28"/>
                  <a:gd name="T8" fmla="*/ 41 w 64"/>
                  <a:gd name="T9" fmla="*/ 0 h 28"/>
                  <a:gd name="T10" fmla="*/ 55 w 64"/>
                  <a:gd name="T11" fmla="*/ 7 h 28"/>
                  <a:gd name="T12" fmla="*/ 63 w 64"/>
                  <a:gd name="T13" fmla="*/ 18 h 28"/>
                  <a:gd name="T14" fmla="*/ 57 w 64"/>
                  <a:gd name="T15" fmla="*/ 21 h 28"/>
                  <a:gd name="T16" fmla="*/ 54 w 64"/>
                  <a:gd name="T17" fmla="*/ 27 h 28"/>
                  <a:gd name="T18" fmla="*/ 47 w 64"/>
                  <a:gd name="T19" fmla="*/ 15 h 28"/>
                  <a:gd name="T20" fmla="*/ 41 w 64"/>
                  <a:gd name="T21" fmla="*/ 11 h 28"/>
                  <a:gd name="T22" fmla="*/ 30 w 64"/>
                  <a:gd name="T23" fmla="*/ 12 h 28"/>
                  <a:gd name="T24" fmla="*/ 27 w 64"/>
                  <a:gd name="T25" fmla="*/ 19 h 28"/>
                  <a:gd name="T26" fmla="*/ 22 w 64"/>
                  <a:gd name="T27" fmla="*/ 24 h 28"/>
                  <a:gd name="T28" fmla="*/ 14 w 64"/>
                  <a:gd name="T29" fmla="*/ 20 h 28"/>
                  <a:gd name="T30" fmla="*/ 9 w 64"/>
                  <a:gd name="T31" fmla="*/ 18 h 28"/>
                  <a:gd name="T32" fmla="*/ 5 w 64"/>
                  <a:gd name="T33" fmla="*/ 16 h 28"/>
                  <a:gd name="T34" fmla="*/ 3 w 64"/>
                  <a:gd name="T35" fmla="*/ 15 h 28"/>
                  <a:gd name="T36" fmla="*/ 3 w 64"/>
                  <a:gd name="T37" fmla="*/ 15 h 28"/>
                  <a:gd name="T38" fmla="*/ 1 w 64"/>
                  <a:gd name="T39" fmla="*/ 11 h 28"/>
                  <a:gd name="T40" fmla="*/ 0 w 64"/>
                  <a:gd name="T41" fmla="*/ 7 h 28"/>
                  <a:gd name="T42" fmla="*/ 2 w 64"/>
                  <a:gd name="T43" fmla="*/ 4 h 28"/>
                  <a:gd name="T44" fmla="*/ 4 w 64"/>
                  <a:gd name="T45" fmla="*/ 1 h 28"/>
                  <a:gd name="T46" fmla="*/ 7 w 64"/>
                  <a:gd name="T47" fmla="*/ 1 h 2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4"/>
                  <a:gd name="T73" fmla="*/ 0 h 28"/>
                  <a:gd name="T74" fmla="*/ 64 w 64"/>
                  <a:gd name="T75" fmla="*/ 28 h 2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4" h="28">
                    <a:moveTo>
                      <a:pt x="7" y="1"/>
                    </a:moveTo>
                    <a:lnTo>
                      <a:pt x="18" y="7"/>
                    </a:lnTo>
                    <a:lnTo>
                      <a:pt x="25" y="5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5" y="7"/>
                    </a:lnTo>
                    <a:lnTo>
                      <a:pt x="63" y="18"/>
                    </a:lnTo>
                    <a:lnTo>
                      <a:pt x="57" y="21"/>
                    </a:lnTo>
                    <a:lnTo>
                      <a:pt x="54" y="27"/>
                    </a:lnTo>
                    <a:lnTo>
                      <a:pt x="47" y="15"/>
                    </a:lnTo>
                    <a:lnTo>
                      <a:pt x="41" y="11"/>
                    </a:lnTo>
                    <a:lnTo>
                      <a:pt x="30" y="12"/>
                    </a:lnTo>
                    <a:lnTo>
                      <a:pt x="27" y="19"/>
                    </a:lnTo>
                    <a:lnTo>
                      <a:pt x="22" y="24"/>
                    </a:lnTo>
                    <a:lnTo>
                      <a:pt x="14" y="20"/>
                    </a:lnTo>
                    <a:lnTo>
                      <a:pt x="9" y="18"/>
                    </a:lnTo>
                    <a:lnTo>
                      <a:pt x="5" y="16"/>
                    </a:lnTo>
                    <a:lnTo>
                      <a:pt x="3" y="15"/>
                    </a:lnTo>
                    <a:lnTo>
                      <a:pt x="1" y="11"/>
                    </a:lnTo>
                    <a:lnTo>
                      <a:pt x="0" y="7"/>
                    </a:lnTo>
                    <a:lnTo>
                      <a:pt x="2" y="4"/>
                    </a:lnTo>
                    <a:lnTo>
                      <a:pt x="4" y="1"/>
                    </a:lnTo>
                    <a:lnTo>
                      <a:pt x="7" y="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4" name="Freeform 247"/>
              <p:cNvSpPr>
                <a:spLocks/>
              </p:cNvSpPr>
              <p:nvPr/>
            </p:nvSpPr>
            <p:spPr bwMode="auto">
              <a:xfrm>
                <a:off x="2209" y="2417"/>
                <a:ext cx="35" cy="18"/>
              </a:xfrm>
              <a:custGeom>
                <a:avLst/>
                <a:gdLst>
                  <a:gd name="T0" fmla="*/ 0 w 35"/>
                  <a:gd name="T1" fmla="*/ 8 h 18"/>
                  <a:gd name="T2" fmla="*/ 4 w 35"/>
                  <a:gd name="T3" fmla="*/ 11 h 18"/>
                  <a:gd name="T4" fmla="*/ 13 w 35"/>
                  <a:gd name="T5" fmla="*/ 14 h 18"/>
                  <a:gd name="T6" fmla="*/ 19 w 35"/>
                  <a:gd name="T7" fmla="*/ 16 h 18"/>
                  <a:gd name="T8" fmla="*/ 23 w 35"/>
                  <a:gd name="T9" fmla="*/ 17 h 18"/>
                  <a:gd name="T10" fmla="*/ 26 w 35"/>
                  <a:gd name="T11" fmla="*/ 16 h 18"/>
                  <a:gd name="T12" fmla="*/ 29 w 35"/>
                  <a:gd name="T13" fmla="*/ 15 h 18"/>
                  <a:gd name="T14" fmla="*/ 30 w 35"/>
                  <a:gd name="T15" fmla="*/ 17 h 18"/>
                  <a:gd name="T16" fmla="*/ 34 w 35"/>
                  <a:gd name="T17" fmla="*/ 6 h 18"/>
                  <a:gd name="T18" fmla="*/ 9 w 35"/>
                  <a:gd name="T19" fmla="*/ 0 h 18"/>
                  <a:gd name="T20" fmla="*/ 9 w 35"/>
                  <a:gd name="T21" fmla="*/ 2 h 18"/>
                  <a:gd name="T22" fmla="*/ 7 w 35"/>
                  <a:gd name="T23" fmla="*/ 4 h 18"/>
                  <a:gd name="T24" fmla="*/ 2 w 35"/>
                  <a:gd name="T25" fmla="*/ 6 h 18"/>
                  <a:gd name="T26" fmla="*/ 0 w 35"/>
                  <a:gd name="T27" fmla="*/ 8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5"/>
                  <a:gd name="T43" fmla="*/ 0 h 18"/>
                  <a:gd name="T44" fmla="*/ 35 w 35"/>
                  <a:gd name="T45" fmla="*/ 18 h 1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5" h="18">
                    <a:moveTo>
                      <a:pt x="0" y="8"/>
                    </a:moveTo>
                    <a:lnTo>
                      <a:pt x="4" y="11"/>
                    </a:lnTo>
                    <a:lnTo>
                      <a:pt x="13" y="14"/>
                    </a:lnTo>
                    <a:lnTo>
                      <a:pt x="19" y="16"/>
                    </a:lnTo>
                    <a:lnTo>
                      <a:pt x="23" y="17"/>
                    </a:lnTo>
                    <a:lnTo>
                      <a:pt x="26" y="16"/>
                    </a:lnTo>
                    <a:lnTo>
                      <a:pt x="29" y="15"/>
                    </a:lnTo>
                    <a:lnTo>
                      <a:pt x="30" y="17"/>
                    </a:lnTo>
                    <a:lnTo>
                      <a:pt x="34" y="6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2" y="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5" name="Freeform 248"/>
              <p:cNvSpPr>
                <a:spLocks/>
              </p:cNvSpPr>
              <p:nvPr/>
            </p:nvSpPr>
            <p:spPr bwMode="auto">
              <a:xfrm>
                <a:off x="2220" y="2397"/>
                <a:ext cx="71" cy="37"/>
              </a:xfrm>
              <a:custGeom>
                <a:avLst/>
                <a:gdLst>
                  <a:gd name="T0" fmla="*/ 19 w 71"/>
                  <a:gd name="T1" fmla="*/ 34 h 37"/>
                  <a:gd name="T2" fmla="*/ 21 w 71"/>
                  <a:gd name="T3" fmla="*/ 32 h 37"/>
                  <a:gd name="T4" fmla="*/ 24 w 71"/>
                  <a:gd name="T5" fmla="*/ 29 h 37"/>
                  <a:gd name="T6" fmla="*/ 24 w 71"/>
                  <a:gd name="T7" fmla="*/ 25 h 37"/>
                  <a:gd name="T8" fmla="*/ 19 w 71"/>
                  <a:gd name="T9" fmla="*/ 23 h 37"/>
                  <a:gd name="T10" fmla="*/ 14 w 71"/>
                  <a:gd name="T11" fmla="*/ 23 h 37"/>
                  <a:gd name="T12" fmla="*/ 8 w 71"/>
                  <a:gd name="T13" fmla="*/ 21 h 37"/>
                  <a:gd name="T14" fmla="*/ 3 w 71"/>
                  <a:gd name="T15" fmla="*/ 18 h 37"/>
                  <a:gd name="T16" fmla="*/ 0 w 71"/>
                  <a:gd name="T17" fmla="*/ 16 h 37"/>
                  <a:gd name="T18" fmla="*/ 0 w 71"/>
                  <a:gd name="T19" fmla="*/ 13 h 37"/>
                  <a:gd name="T20" fmla="*/ 4 w 71"/>
                  <a:gd name="T21" fmla="*/ 9 h 37"/>
                  <a:gd name="T22" fmla="*/ 18 w 71"/>
                  <a:gd name="T23" fmla="*/ 2 h 37"/>
                  <a:gd name="T24" fmla="*/ 25 w 71"/>
                  <a:gd name="T25" fmla="*/ 0 h 37"/>
                  <a:gd name="T26" fmla="*/ 30 w 71"/>
                  <a:gd name="T27" fmla="*/ 2 h 37"/>
                  <a:gd name="T28" fmla="*/ 54 w 71"/>
                  <a:gd name="T29" fmla="*/ 2 h 37"/>
                  <a:gd name="T30" fmla="*/ 66 w 71"/>
                  <a:gd name="T31" fmla="*/ 2 h 37"/>
                  <a:gd name="T32" fmla="*/ 69 w 71"/>
                  <a:gd name="T33" fmla="*/ 5 h 37"/>
                  <a:gd name="T34" fmla="*/ 70 w 71"/>
                  <a:gd name="T35" fmla="*/ 11 h 37"/>
                  <a:gd name="T36" fmla="*/ 65 w 71"/>
                  <a:gd name="T37" fmla="*/ 12 h 37"/>
                  <a:gd name="T38" fmla="*/ 58 w 71"/>
                  <a:gd name="T39" fmla="*/ 12 h 37"/>
                  <a:gd name="T40" fmla="*/ 51 w 71"/>
                  <a:gd name="T41" fmla="*/ 16 h 37"/>
                  <a:gd name="T42" fmla="*/ 44 w 71"/>
                  <a:gd name="T43" fmla="*/ 20 h 37"/>
                  <a:gd name="T44" fmla="*/ 39 w 71"/>
                  <a:gd name="T45" fmla="*/ 21 h 37"/>
                  <a:gd name="T46" fmla="*/ 38 w 71"/>
                  <a:gd name="T47" fmla="*/ 21 h 37"/>
                  <a:gd name="T48" fmla="*/ 38 w 71"/>
                  <a:gd name="T49" fmla="*/ 23 h 37"/>
                  <a:gd name="T50" fmla="*/ 34 w 71"/>
                  <a:gd name="T51" fmla="*/ 27 h 37"/>
                  <a:gd name="T52" fmla="*/ 31 w 71"/>
                  <a:gd name="T53" fmla="*/ 29 h 37"/>
                  <a:gd name="T54" fmla="*/ 30 w 71"/>
                  <a:gd name="T55" fmla="*/ 28 h 37"/>
                  <a:gd name="T56" fmla="*/ 30 w 71"/>
                  <a:gd name="T57" fmla="*/ 31 h 37"/>
                  <a:gd name="T58" fmla="*/ 25 w 71"/>
                  <a:gd name="T59" fmla="*/ 36 h 37"/>
                  <a:gd name="T60" fmla="*/ 23 w 71"/>
                  <a:gd name="T61" fmla="*/ 34 h 37"/>
                  <a:gd name="T62" fmla="*/ 19 w 71"/>
                  <a:gd name="T63" fmla="*/ 34 h 3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71"/>
                  <a:gd name="T97" fmla="*/ 0 h 37"/>
                  <a:gd name="T98" fmla="*/ 71 w 71"/>
                  <a:gd name="T99" fmla="*/ 37 h 3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71" h="37">
                    <a:moveTo>
                      <a:pt x="19" y="34"/>
                    </a:moveTo>
                    <a:lnTo>
                      <a:pt x="21" y="32"/>
                    </a:lnTo>
                    <a:lnTo>
                      <a:pt x="24" y="29"/>
                    </a:lnTo>
                    <a:lnTo>
                      <a:pt x="24" y="25"/>
                    </a:lnTo>
                    <a:lnTo>
                      <a:pt x="19" y="23"/>
                    </a:lnTo>
                    <a:lnTo>
                      <a:pt x="14" y="23"/>
                    </a:lnTo>
                    <a:lnTo>
                      <a:pt x="8" y="21"/>
                    </a:lnTo>
                    <a:lnTo>
                      <a:pt x="3" y="18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4" y="9"/>
                    </a:lnTo>
                    <a:lnTo>
                      <a:pt x="18" y="2"/>
                    </a:lnTo>
                    <a:lnTo>
                      <a:pt x="25" y="0"/>
                    </a:lnTo>
                    <a:lnTo>
                      <a:pt x="30" y="2"/>
                    </a:lnTo>
                    <a:lnTo>
                      <a:pt x="54" y="2"/>
                    </a:lnTo>
                    <a:lnTo>
                      <a:pt x="66" y="2"/>
                    </a:lnTo>
                    <a:lnTo>
                      <a:pt x="69" y="5"/>
                    </a:lnTo>
                    <a:lnTo>
                      <a:pt x="70" y="11"/>
                    </a:lnTo>
                    <a:lnTo>
                      <a:pt x="65" y="12"/>
                    </a:lnTo>
                    <a:lnTo>
                      <a:pt x="58" y="12"/>
                    </a:lnTo>
                    <a:lnTo>
                      <a:pt x="51" y="16"/>
                    </a:lnTo>
                    <a:lnTo>
                      <a:pt x="44" y="20"/>
                    </a:lnTo>
                    <a:lnTo>
                      <a:pt x="39" y="21"/>
                    </a:lnTo>
                    <a:lnTo>
                      <a:pt x="38" y="21"/>
                    </a:lnTo>
                    <a:lnTo>
                      <a:pt x="38" y="23"/>
                    </a:lnTo>
                    <a:lnTo>
                      <a:pt x="34" y="27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31"/>
                    </a:lnTo>
                    <a:lnTo>
                      <a:pt x="25" y="36"/>
                    </a:lnTo>
                    <a:lnTo>
                      <a:pt x="23" y="34"/>
                    </a:lnTo>
                    <a:lnTo>
                      <a:pt x="19" y="3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6" name="Freeform 249"/>
              <p:cNvSpPr>
                <a:spLocks/>
              </p:cNvSpPr>
              <p:nvPr/>
            </p:nvSpPr>
            <p:spPr bwMode="auto">
              <a:xfrm>
                <a:off x="3512" y="2829"/>
                <a:ext cx="136" cy="176"/>
              </a:xfrm>
              <a:custGeom>
                <a:avLst/>
                <a:gdLst>
                  <a:gd name="T0" fmla="*/ 0 w 136"/>
                  <a:gd name="T1" fmla="*/ 0 h 176"/>
                  <a:gd name="T2" fmla="*/ 135 w 136"/>
                  <a:gd name="T3" fmla="*/ 0 h 176"/>
                  <a:gd name="T4" fmla="*/ 135 w 136"/>
                  <a:gd name="T5" fmla="*/ 175 h 176"/>
                  <a:gd name="T6" fmla="*/ 0 w 136"/>
                  <a:gd name="T7" fmla="*/ 175 h 176"/>
                  <a:gd name="T8" fmla="*/ 0 w 136"/>
                  <a:gd name="T9" fmla="*/ 0 h 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176"/>
                  <a:gd name="T17" fmla="*/ 136 w 136"/>
                  <a:gd name="T18" fmla="*/ 176 h 1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176">
                    <a:moveTo>
                      <a:pt x="0" y="0"/>
                    </a:moveTo>
                    <a:lnTo>
                      <a:pt x="135" y="0"/>
                    </a:lnTo>
                    <a:lnTo>
                      <a:pt x="135" y="175"/>
                    </a:lnTo>
                    <a:lnTo>
                      <a:pt x="0" y="17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7" name="Freeform 250"/>
              <p:cNvSpPr>
                <a:spLocks/>
              </p:cNvSpPr>
              <p:nvPr/>
            </p:nvSpPr>
            <p:spPr bwMode="auto">
              <a:xfrm>
                <a:off x="3591" y="2817"/>
                <a:ext cx="105" cy="118"/>
              </a:xfrm>
              <a:custGeom>
                <a:avLst/>
                <a:gdLst>
                  <a:gd name="T0" fmla="*/ 72 w 105"/>
                  <a:gd name="T1" fmla="*/ 104 h 118"/>
                  <a:gd name="T2" fmla="*/ 65 w 105"/>
                  <a:gd name="T3" fmla="*/ 103 h 118"/>
                  <a:gd name="T4" fmla="*/ 56 w 105"/>
                  <a:gd name="T5" fmla="*/ 103 h 118"/>
                  <a:gd name="T6" fmla="*/ 54 w 105"/>
                  <a:gd name="T7" fmla="*/ 104 h 118"/>
                  <a:gd name="T8" fmla="*/ 51 w 105"/>
                  <a:gd name="T9" fmla="*/ 101 h 118"/>
                  <a:gd name="T10" fmla="*/ 43 w 105"/>
                  <a:gd name="T11" fmla="*/ 95 h 118"/>
                  <a:gd name="T12" fmla="*/ 36 w 105"/>
                  <a:gd name="T13" fmla="*/ 85 h 118"/>
                  <a:gd name="T14" fmla="*/ 31 w 105"/>
                  <a:gd name="T15" fmla="*/ 76 h 118"/>
                  <a:gd name="T16" fmla="*/ 20 w 105"/>
                  <a:gd name="T17" fmla="*/ 64 h 118"/>
                  <a:gd name="T18" fmla="*/ 10 w 105"/>
                  <a:gd name="T19" fmla="*/ 48 h 118"/>
                  <a:gd name="T20" fmla="*/ 0 w 105"/>
                  <a:gd name="T21" fmla="*/ 41 h 118"/>
                  <a:gd name="T22" fmla="*/ 61 w 105"/>
                  <a:gd name="T23" fmla="*/ 0 h 118"/>
                  <a:gd name="T24" fmla="*/ 95 w 105"/>
                  <a:gd name="T25" fmla="*/ 26 h 118"/>
                  <a:gd name="T26" fmla="*/ 104 w 105"/>
                  <a:gd name="T27" fmla="*/ 82 h 118"/>
                  <a:gd name="T28" fmla="*/ 78 w 105"/>
                  <a:gd name="T29" fmla="*/ 117 h 118"/>
                  <a:gd name="T30" fmla="*/ 72 w 105"/>
                  <a:gd name="T31" fmla="*/ 104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118"/>
                  <a:gd name="T50" fmla="*/ 105 w 105"/>
                  <a:gd name="T51" fmla="*/ 118 h 1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118">
                    <a:moveTo>
                      <a:pt x="72" y="104"/>
                    </a:moveTo>
                    <a:lnTo>
                      <a:pt x="65" y="103"/>
                    </a:lnTo>
                    <a:lnTo>
                      <a:pt x="56" y="103"/>
                    </a:lnTo>
                    <a:lnTo>
                      <a:pt x="54" y="104"/>
                    </a:lnTo>
                    <a:lnTo>
                      <a:pt x="51" y="101"/>
                    </a:lnTo>
                    <a:lnTo>
                      <a:pt x="43" y="95"/>
                    </a:lnTo>
                    <a:lnTo>
                      <a:pt x="36" y="85"/>
                    </a:lnTo>
                    <a:lnTo>
                      <a:pt x="31" y="76"/>
                    </a:lnTo>
                    <a:lnTo>
                      <a:pt x="20" y="64"/>
                    </a:lnTo>
                    <a:lnTo>
                      <a:pt x="10" y="48"/>
                    </a:lnTo>
                    <a:lnTo>
                      <a:pt x="0" y="41"/>
                    </a:lnTo>
                    <a:lnTo>
                      <a:pt x="61" y="0"/>
                    </a:lnTo>
                    <a:lnTo>
                      <a:pt x="95" y="26"/>
                    </a:lnTo>
                    <a:lnTo>
                      <a:pt x="104" y="82"/>
                    </a:lnTo>
                    <a:lnTo>
                      <a:pt x="78" y="117"/>
                    </a:lnTo>
                    <a:lnTo>
                      <a:pt x="72" y="10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8" name="Freeform 251"/>
              <p:cNvSpPr>
                <a:spLocks/>
              </p:cNvSpPr>
              <p:nvPr/>
            </p:nvSpPr>
            <p:spPr bwMode="auto">
              <a:xfrm>
                <a:off x="3441" y="2812"/>
                <a:ext cx="151" cy="207"/>
              </a:xfrm>
              <a:custGeom>
                <a:avLst/>
                <a:gdLst>
                  <a:gd name="T0" fmla="*/ 0 w 151"/>
                  <a:gd name="T1" fmla="*/ 41 h 207"/>
                  <a:gd name="T2" fmla="*/ 1 w 151"/>
                  <a:gd name="T3" fmla="*/ 49 h 207"/>
                  <a:gd name="T4" fmla="*/ 3 w 151"/>
                  <a:gd name="T5" fmla="*/ 63 h 207"/>
                  <a:gd name="T6" fmla="*/ 13 w 151"/>
                  <a:gd name="T7" fmla="*/ 87 h 207"/>
                  <a:gd name="T8" fmla="*/ 26 w 151"/>
                  <a:gd name="T9" fmla="*/ 109 h 207"/>
                  <a:gd name="T10" fmla="*/ 30 w 151"/>
                  <a:gd name="T11" fmla="*/ 123 h 207"/>
                  <a:gd name="T12" fmla="*/ 34 w 151"/>
                  <a:gd name="T13" fmla="*/ 145 h 207"/>
                  <a:gd name="T14" fmla="*/ 38 w 151"/>
                  <a:gd name="T15" fmla="*/ 168 h 207"/>
                  <a:gd name="T16" fmla="*/ 40 w 151"/>
                  <a:gd name="T17" fmla="*/ 185 h 207"/>
                  <a:gd name="T18" fmla="*/ 43 w 151"/>
                  <a:gd name="T19" fmla="*/ 194 h 207"/>
                  <a:gd name="T20" fmla="*/ 48 w 151"/>
                  <a:gd name="T21" fmla="*/ 198 h 207"/>
                  <a:gd name="T22" fmla="*/ 49 w 151"/>
                  <a:gd name="T23" fmla="*/ 194 h 207"/>
                  <a:gd name="T24" fmla="*/ 54 w 151"/>
                  <a:gd name="T25" fmla="*/ 191 h 207"/>
                  <a:gd name="T26" fmla="*/ 58 w 151"/>
                  <a:gd name="T27" fmla="*/ 194 h 207"/>
                  <a:gd name="T28" fmla="*/ 63 w 151"/>
                  <a:gd name="T29" fmla="*/ 200 h 207"/>
                  <a:gd name="T30" fmla="*/ 68 w 151"/>
                  <a:gd name="T31" fmla="*/ 204 h 207"/>
                  <a:gd name="T32" fmla="*/ 73 w 151"/>
                  <a:gd name="T33" fmla="*/ 206 h 207"/>
                  <a:gd name="T34" fmla="*/ 85 w 151"/>
                  <a:gd name="T35" fmla="*/ 200 h 207"/>
                  <a:gd name="T36" fmla="*/ 91 w 151"/>
                  <a:gd name="T37" fmla="*/ 194 h 207"/>
                  <a:gd name="T38" fmla="*/ 91 w 151"/>
                  <a:gd name="T39" fmla="*/ 113 h 207"/>
                  <a:gd name="T40" fmla="*/ 100 w 151"/>
                  <a:gd name="T41" fmla="*/ 106 h 207"/>
                  <a:gd name="T42" fmla="*/ 100 w 151"/>
                  <a:gd name="T43" fmla="*/ 66 h 207"/>
                  <a:gd name="T44" fmla="*/ 109 w 151"/>
                  <a:gd name="T45" fmla="*/ 61 h 207"/>
                  <a:gd name="T46" fmla="*/ 122 w 151"/>
                  <a:gd name="T47" fmla="*/ 53 h 207"/>
                  <a:gd name="T48" fmla="*/ 133 w 151"/>
                  <a:gd name="T49" fmla="*/ 50 h 207"/>
                  <a:gd name="T50" fmla="*/ 150 w 151"/>
                  <a:gd name="T51" fmla="*/ 52 h 207"/>
                  <a:gd name="T52" fmla="*/ 66 w 151"/>
                  <a:gd name="T53" fmla="*/ 0 h 207"/>
                  <a:gd name="T54" fmla="*/ 0 w 151"/>
                  <a:gd name="T55" fmla="*/ 41 h 20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51"/>
                  <a:gd name="T85" fmla="*/ 0 h 207"/>
                  <a:gd name="T86" fmla="*/ 151 w 151"/>
                  <a:gd name="T87" fmla="*/ 207 h 20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51" h="207">
                    <a:moveTo>
                      <a:pt x="0" y="41"/>
                    </a:moveTo>
                    <a:lnTo>
                      <a:pt x="1" y="49"/>
                    </a:lnTo>
                    <a:lnTo>
                      <a:pt x="3" y="63"/>
                    </a:lnTo>
                    <a:lnTo>
                      <a:pt x="13" y="87"/>
                    </a:lnTo>
                    <a:lnTo>
                      <a:pt x="26" y="109"/>
                    </a:lnTo>
                    <a:lnTo>
                      <a:pt x="30" y="123"/>
                    </a:lnTo>
                    <a:lnTo>
                      <a:pt x="34" y="145"/>
                    </a:lnTo>
                    <a:lnTo>
                      <a:pt x="38" y="168"/>
                    </a:lnTo>
                    <a:lnTo>
                      <a:pt x="40" y="185"/>
                    </a:lnTo>
                    <a:lnTo>
                      <a:pt x="43" y="194"/>
                    </a:lnTo>
                    <a:lnTo>
                      <a:pt x="48" y="198"/>
                    </a:lnTo>
                    <a:lnTo>
                      <a:pt x="49" y="194"/>
                    </a:lnTo>
                    <a:lnTo>
                      <a:pt x="54" y="191"/>
                    </a:lnTo>
                    <a:lnTo>
                      <a:pt x="58" y="194"/>
                    </a:lnTo>
                    <a:lnTo>
                      <a:pt x="63" y="200"/>
                    </a:lnTo>
                    <a:lnTo>
                      <a:pt x="68" y="204"/>
                    </a:lnTo>
                    <a:lnTo>
                      <a:pt x="73" y="206"/>
                    </a:lnTo>
                    <a:lnTo>
                      <a:pt x="85" y="200"/>
                    </a:lnTo>
                    <a:lnTo>
                      <a:pt x="91" y="194"/>
                    </a:lnTo>
                    <a:lnTo>
                      <a:pt x="91" y="113"/>
                    </a:lnTo>
                    <a:lnTo>
                      <a:pt x="100" y="106"/>
                    </a:lnTo>
                    <a:lnTo>
                      <a:pt x="100" y="66"/>
                    </a:lnTo>
                    <a:lnTo>
                      <a:pt x="109" y="61"/>
                    </a:lnTo>
                    <a:lnTo>
                      <a:pt x="122" y="53"/>
                    </a:lnTo>
                    <a:lnTo>
                      <a:pt x="133" y="50"/>
                    </a:lnTo>
                    <a:lnTo>
                      <a:pt x="150" y="52"/>
                    </a:lnTo>
                    <a:lnTo>
                      <a:pt x="66" y="0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9" name="Freeform 252"/>
              <p:cNvSpPr>
                <a:spLocks/>
              </p:cNvSpPr>
              <p:nvPr/>
            </p:nvSpPr>
            <p:spPr bwMode="auto">
              <a:xfrm>
                <a:off x="3662" y="2765"/>
                <a:ext cx="114" cy="208"/>
              </a:xfrm>
              <a:custGeom>
                <a:avLst/>
                <a:gdLst>
                  <a:gd name="T0" fmla="*/ 110 w 114"/>
                  <a:gd name="T1" fmla="*/ 0 h 208"/>
                  <a:gd name="T2" fmla="*/ 70 w 114"/>
                  <a:gd name="T3" fmla="*/ 15 h 208"/>
                  <a:gd name="T4" fmla="*/ 68 w 114"/>
                  <a:gd name="T5" fmla="*/ 10 h 208"/>
                  <a:gd name="T6" fmla="*/ 51 w 114"/>
                  <a:gd name="T7" fmla="*/ 13 h 208"/>
                  <a:gd name="T8" fmla="*/ 50 w 114"/>
                  <a:gd name="T9" fmla="*/ 14 h 208"/>
                  <a:gd name="T10" fmla="*/ 48 w 114"/>
                  <a:gd name="T11" fmla="*/ 21 h 208"/>
                  <a:gd name="T12" fmla="*/ 48 w 114"/>
                  <a:gd name="T13" fmla="*/ 31 h 208"/>
                  <a:gd name="T14" fmla="*/ 51 w 114"/>
                  <a:gd name="T15" fmla="*/ 44 h 208"/>
                  <a:gd name="T16" fmla="*/ 56 w 114"/>
                  <a:gd name="T17" fmla="*/ 55 h 208"/>
                  <a:gd name="T18" fmla="*/ 59 w 114"/>
                  <a:gd name="T19" fmla="*/ 63 h 208"/>
                  <a:gd name="T20" fmla="*/ 59 w 114"/>
                  <a:gd name="T21" fmla="*/ 69 h 208"/>
                  <a:gd name="T22" fmla="*/ 58 w 114"/>
                  <a:gd name="T23" fmla="*/ 76 h 208"/>
                  <a:gd name="T24" fmla="*/ 54 w 114"/>
                  <a:gd name="T25" fmla="*/ 85 h 208"/>
                  <a:gd name="T26" fmla="*/ 50 w 114"/>
                  <a:gd name="T27" fmla="*/ 90 h 208"/>
                  <a:gd name="T28" fmla="*/ 47 w 114"/>
                  <a:gd name="T29" fmla="*/ 88 h 208"/>
                  <a:gd name="T30" fmla="*/ 43 w 114"/>
                  <a:gd name="T31" fmla="*/ 75 h 208"/>
                  <a:gd name="T32" fmla="*/ 42 w 114"/>
                  <a:gd name="T33" fmla="*/ 60 h 208"/>
                  <a:gd name="T34" fmla="*/ 40 w 114"/>
                  <a:gd name="T35" fmla="*/ 52 h 208"/>
                  <a:gd name="T36" fmla="*/ 34 w 114"/>
                  <a:gd name="T37" fmla="*/ 50 h 208"/>
                  <a:gd name="T38" fmla="*/ 22 w 114"/>
                  <a:gd name="T39" fmla="*/ 52 h 208"/>
                  <a:gd name="T40" fmla="*/ 9 w 114"/>
                  <a:gd name="T41" fmla="*/ 57 h 208"/>
                  <a:gd name="T42" fmla="*/ 3 w 114"/>
                  <a:gd name="T43" fmla="*/ 60 h 208"/>
                  <a:gd name="T44" fmla="*/ 0 w 114"/>
                  <a:gd name="T45" fmla="*/ 63 h 208"/>
                  <a:gd name="T46" fmla="*/ 0 w 114"/>
                  <a:gd name="T47" fmla="*/ 67 h 208"/>
                  <a:gd name="T48" fmla="*/ 9 w 114"/>
                  <a:gd name="T49" fmla="*/ 73 h 208"/>
                  <a:gd name="T50" fmla="*/ 19 w 114"/>
                  <a:gd name="T51" fmla="*/ 79 h 208"/>
                  <a:gd name="T52" fmla="*/ 28 w 114"/>
                  <a:gd name="T53" fmla="*/ 105 h 208"/>
                  <a:gd name="T54" fmla="*/ 23 w 114"/>
                  <a:gd name="T55" fmla="*/ 132 h 208"/>
                  <a:gd name="T56" fmla="*/ 16 w 114"/>
                  <a:gd name="T57" fmla="*/ 153 h 208"/>
                  <a:gd name="T58" fmla="*/ 10 w 114"/>
                  <a:gd name="T59" fmla="*/ 161 h 208"/>
                  <a:gd name="T60" fmla="*/ 5 w 114"/>
                  <a:gd name="T61" fmla="*/ 185 h 208"/>
                  <a:gd name="T62" fmla="*/ 23 w 114"/>
                  <a:gd name="T63" fmla="*/ 207 h 208"/>
                  <a:gd name="T64" fmla="*/ 26 w 114"/>
                  <a:gd name="T65" fmla="*/ 201 h 208"/>
                  <a:gd name="T66" fmla="*/ 36 w 114"/>
                  <a:gd name="T67" fmla="*/ 192 h 208"/>
                  <a:gd name="T68" fmla="*/ 50 w 114"/>
                  <a:gd name="T69" fmla="*/ 178 h 208"/>
                  <a:gd name="T70" fmla="*/ 53 w 114"/>
                  <a:gd name="T71" fmla="*/ 157 h 208"/>
                  <a:gd name="T72" fmla="*/ 52 w 114"/>
                  <a:gd name="T73" fmla="*/ 146 h 208"/>
                  <a:gd name="T74" fmla="*/ 50 w 114"/>
                  <a:gd name="T75" fmla="*/ 140 h 208"/>
                  <a:gd name="T76" fmla="*/ 48 w 114"/>
                  <a:gd name="T77" fmla="*/ 136 h 208"/>
                  <a:gd name="T78" fmla="*/ 43 w 114"/>
                  <a:gd name="T79" fmla="*/ 133 h 208"/>
                  <a:gd name="T80" fmla="*/ 42 w 114"/>
                  <a:gd name="T81" fmla="*/ 129 h 208"/>
                  <a:gd name="T82" fmla="*/ 49 w 114"/>
                  <a:gd name="T83" fmla="*/ 124 h 208"/>
                  <a:gd name="T84" fmla="*/ 60 w 114"/>
                  <a:gd name="T85" fmla="*/ 117 h 208"/>
                  <a:gd name="T86" fmla="*/ 70 w 114"/>
                  <a:gd name="T87" fmla="*/ 106 h 208"/>
                  <a:gd name="T88" fmla="*/ 76 w 114"/>
                  <a:gd name="T89" fmla="*/ 98 h 208"/>
                  <a:gd name="T90" fmla="*/ 85 w 114"/>
                  <a:gd name="T91" fmla="*/ 93 h 208"/>
                  <a:gd name="T92" fmla="*/ 94 w 114"/>
                  <a:gd name="T93" fmla="*/ 88 h 208"/>
                  <a:gd name="T94" fmla="*/ 102 w 114"/>
                  <a:gd name="T95" fmla="*/ 78 h 208"/>
                  <a:gd name="T96" fmla="*/ 109 w 114"/>
                  <a:gd name="T97" fmla="*/ 67 h 208"/>
                  <a:gd name="T98" fmla="*/ 112 w 114"/>
                  <a:gd name="T99" fmla="*/ 64 h 208"/>
                  <a:gd name="T100" fmla="*/ 113 w 114"/>
                  <a:gd name="T101" fmla="*/ 54 h 208"/>
                  <a:gd name="T102" fmla="*/ 113 w 114"/>
                  <a:gd name="T103" fmla="*/ 42 h 208"/>
                  <a:gd name="T104" fmla="*/ 113 w 114"/>
                  <a:gd name="T105" fmla="*/ 28 h 208"/>
                  <a:gd name="T106" fmla="*/ 112 w 114"/>
                  <a:gd name="T107" fmla="*/ 16 h 208"/>
                  <a:gd name="T108" fmla="*/ 112 w 114"/>
                  <a:gd name="T109" fmla="*/ 5 h 208"/>
                  <a:gd name="T110" fmla="*/ 110 w 114"/>
                  <a:gd name="T111" fmla="*/ 0 h 20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4"/>
                  <a:gd name="T169" fmla="*/ 0 h 208"/>
                  <a:gd name="T170" fmla="*/ 114 w 114"/>
                  <a:gd name="T171" fmla="*/ 208 h 20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4" h="208">
                    <a:moveTo>
                      <a:pt x="110" y="0"/>
                    </a:moveTo>
                    <a:lnTo>
                      <a:pt x="70" y="15"/>
                    </a:lnTo>
                    <a:lnTo>
                      <a:pt x="68" y="10"/>
                    </a:lnTo>
                    <a:lnTo>
                      <a:pt x="51" y="13"/>
                    </a:lnTo>
                    <a:lnTo>
                      <a:pt x="50" y="14"/>
                    </a:lnTo>
                    <a:lnTo>
                      <a:pt x="48" y="21"/>
                    </a:lnTo>
                    <a:lnTo>
                      <a:pt x="48" y="31"/>
                    </a:lnTo>
                    <a:lnTo>
                      <a:pt x="51" y="44"/>
                    </a:lnTo>
                    <a:lnTo>
                      <a:pt x="56" y="55"/>
                    </a:lnTo>
                    <a:lnTo>
                      <a:pt x="59" y="63"/>
                    </a:lnTo>
                    <a:lnTo>
                      <a:pt x="59" y="69"/>
                    </a:lnTo>
                    <a:lnTo>
                      <a:pt x="58" y="76"/>
                    </a:lnTo>
                    <a:lnTo>
                      <a:pt x="54" y="85"/>
                    </a:lnTo>
                    <a:lnTo>
                      <a:pt x="50" y="90"/>
                    </a:lnTo>
                    <a:lnTo>
                      <a:pt x="47" y="88"/>
                    </a:lnTo>
                    <a:lnTo>
                      <a:pt x="43" y="75"/>
                    </a:lnTo>
                    <a:lnTo>
                      <a:pt x="42" y="60"/>
                    </a:lnTo>
                    <a:lnTo>
                      <a:pt x="40" y="52"/>
                    </a:lnTo>
                    <a:lnTo>
                      <a:pt x="34" y="50"/>
                    </a:lnTo>
                    <a:lnTo>
                      <a:pt x="22" y="52"/>
                    </a:lnTo>
                    <a:lnTo>
                      <a:pt x="9" y="57"/>
                    </a:lnTo>
                    <a:lnTo>
                      <a:pt x="3" y="60"/>
                    </a:lnTo>
                    <a:lnTo>
                      <a:pt x="0" y="63"/>
                    </a:lnTo>
                    <a:lnTo>
                      <a:pt x="0" y="67"/>
                    </a:lnTo>
                    <a:lnTo>
                      <a:pt x="9" y="73"/>
                    </a:lnTo>
                    <a:lnTo>
                      <a:pt x="19" y="79"/>
                    </a:lnTo>
                    <a:lnTo>
                      <a:pt x="28" y="105"/>
                    </a:lnTo>
                    <a:lnTo>
                      <a:pt x="23" y="132"/>
                    </a:lnTo>
                    <a:lnTo>
                      <a:pt x="16" y="153"/>
                    </a:lnTo>
                    <a:lnTo>
                      <a:pt x="10" y="161"/>
                    </a:lnTo>
                    <a:lnTo>
                      <a:pt x="5" y="185"/>
                    </a:lnTo>
                    <a:lnTo>
                      <a:pt x="23" y="207"/>
                    </a:lnTo>
                    <a:lnTo>
                      <a:pt x="26" y="201"/>
                    </a:lnTo>
                    <a:lnTo>
                      <a:pt x="36" y="192"/>
                    </a:lnTo>
                    <a:lnTo>
                      <a:pt x="50" y="178"/>
                    </a:lnTo>
                    <a:lnTo>
                      <a:pt x="53" y="157"/>
                    </a:lnTo>
                    <a:lnTo>
                      <a:pt x="52" y="146"/>
                    </a:lnTo>
                    <a:lnTo>
                      <a:pt x="50" y="140"/>
                    </a:lnTo>
                    <a:lnTo>
                      <a:pt x="48" y="136"/>
                    </a:lnTo>
                    <a:lnTo>
                      <a:pt x="43" y="133"/>
                    </a:lnTo>
                    <a:lnTo>
                      <a:pt x="42" y="129"/>
                    </a:lnTo>
                    <a:lnTo>
                      <a:pt x="49" y="124"/>
                    </a:lnTo>
                    <a:lnTo>
                      <a:pt x="60" y="117"/>
                    </a:lnTo>
                    <a:lnTo>
                      <a:pt x="70" y="106"/>
                    </a:lnTo>
                    <a:lnTo>
                      <a:pt x="76" y="98"/>
                    </a:lnTo>
                    <a:lnTo>
                      <a:pt x="85" y="93"/>
                    </a:lnTo>
                    <a:lnTo>
                      <a:pt x="94" y="88"/>
                    </a:lnTo>
                    <a:lnTo>
                      <a:pt x="102" y="78"/>
                    </a:lnTo>
                    <a:lnTo>
                      <a:pt x="109" y="67"/>
                    </a:lnTo>
                    <a:lnTo>
                      <a:pt x="112" y="64"/>
                    </a:lnTo>
                    <a:lnTo>
                      <a:pt x="113" y="54"/>
                    </a:lnTo>
                    <a:lnTo>
                      <a:pt x="113" y="42"/>
                    </a:lnTo>
                    <a:lnTo>
                      <a:pt x="113" y="28"/>
                    </a:lnTo>
                    <a:lnTo>
                      <a:pt x="112" y="16"/>
                    </a:lnTo>
                    <a:lnTo>
                      <a:pt x="112" y="5"/>
                    </a:lnTo>
                    <a:lnTo>
                      <a:pt x="110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0" name="Freeform 253"/>
              <p:cNvSpPr>
                <a:spLocks/>
              </p:cNvSpPr>
              <p:nvPr/>
            </p:nvSpPr>
            <p:spPr bwMode="auto">
              <a:xfrm>
                <a:off x="3436" y="2663"/>
                <a:ext cx="167" cy="194"/>
              </a:xfrm>
              <a:custGeom>
                <a:avLst/>
                <a:gdLst>
                  <a:gd name="T0" fmla="*/ 0 w 167"/>
                  <a:gd name="T1" fmla="*/ 16 h 194"/>
                  <a:gd name="T2" fmla="*/ 10 w 167"/>
                  <a:gd name="T3" fmla="*/ 32 h 194"/>
                  <a:gd name="T4" fmla="*/ 16 w 167"/>
                  <a:gd name="T5" fmla="*/ 51 h 194"/>
                  <a:gd name="T6" fmla="*/ 20 w 167"/>
                  <a:gd name="T7" fmla="*/ 79 h 194"/>
                  <a:gd name="T8" fmla="*/ 23 w 167"/>
                  <a:gd name="T9" fmla="*/ 105 h 194"/>
                  <a:gd name="T10" fmla="*/ 21 w 167"/>
                  <a:gd name="T11" fmla="*/ 122 h 194"/>
                  <a:gd name="T12" fmla="*/ 16 w 167"/>
                  <a:gd name="T13" fmla="*/ 133 h 194"/>
                  <a:gd name="T14" fmla="*/ 10 w 167"/>
                  <a:gd name="T15" fmla="*/ 143 h 194"/>
                  <a:gd name="T16" fmla="*/ 6 w 167"/>
                  <a:gd name="T17" fmla="*/ 157 h 194"/>
                  <a:gd name="T18" fmla="*/ 5 w 167"/>
                  <a:gd name="T19" fmla="*/ 174 h 194"/>
                  <a:gd name="T20" fmla="*/ 5 w 167"/>
                  <a:gd name="T21" fmla="*/ 183 h 194"/>
                  <a:gd name="T22" fmla="*/ 9 w 167"/>
                  <a:gd name="T23" fmla="*/ 183 h 194"/>
                  <a:gd name="T24" fmla="*/ 17 w 167"/>
                  <a:gd name="T25" fmla="*/ 176 h 194"/>
                  <a:gd name="T26" fmla="*/ 23 w 167"/>
                  <a:gd name="T27" fmla="*/ 183 h 194"/>
                  <a:gd name="T28" fmla="*/ 24 w 167"/>
                  <a:gd name="T29" fmla="*/ 183 h 194"/>
                  <a:gd name="T30" fmla="*/ 31 w 167"/>
                  <a:gd name="T31" fmla="*/ 185 h 194"/>
                  <a:gd name="T32" fmla="*/ 42 w 167"/>
                  <a:gd name="T33" fmla="*/ 186 h 194"/>
                  <a:gd name="T34" fmla="*/ 55 w 167"/>
                  <a:gd name="T35" fmla="*/ 186 h 194"/>
                  <a:gd name="T36" fmla="*/ 66 w 167"/>
                  <a:gd name="T37" fmla="*/ 186 h 194"/>
                  <a:gd name="T38" fmla="*/ 74 w 167"/>
                  <a:gd name="T39" fmla="*/ 186 h 194"/>
                  <a:gd name="T40" fmla="*/ 80 w 167"/>
                  <a:gd name="T41" fmla="*/ 188 h 194"/>
                  <a:gd name="T42" fmla="*/ 85 w 167"/>
                  <a:gd name="T43" fmla="*/ 190 h 194"/>
                  <a:gd name="T44" fmla="*/ 89 w 167"/>
                  <a:gd name="T45" fmla="*/ 192 h 194"/>
                  <a:gd name="T46" fmla="*/ 89 w 167"/>
                  <a:gd name="T47" fmla="*/ 193 h 194"/>
                  <a:gd name="T48" fmla="*/ 93 w 167"/>
                  <a:gd name="T49" fmla="*/ 193 h 194"/>
                  <a:gd name="T50" fmla="*/ 107 w 167"/>
                  <a:gd name="T51" fmla="*/ 193 h 194"/>
                  <a:gd name="T52" fmla="*/ 117 w 167"/>
                  <a:gd name="T53" fmla="*/ 192 h 194"/>
                  <a:gd name="T54" fmla="*/ 128 w 167"/>
                  <a:gd name="T55" fmla="*/ 188 h 194"/>
                  <a:gd name="T56" fmla="*/ 146 w 167"/>
                  <a:gd name="T57" fmla="*/ 188 h 194"/>
                  <a:gd name="T58" fmla="*/ 166 w 167"/>
                  <a:gd name="T59" fmla="*/ 44 h 194"/>
                  <a:gd name="T60" fmla="*/ 76 w 167"/>
                  <a:gd name="T61" fmla="*/ 0 h 194"/>
                  <a:gd name="T62" fmla="*/ 0 w 167"/>
                  <a:gd name="T63" fmla="*/ 16 h 19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7"/>
                  <a:gd name="T97" fmla="*/ 0 h 194"/>
                  <a:gd name="T98" fmla="*/ 167 w 167"/>
                  <a:gd name="T99" fmla="*/ 194 h 19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7" h="194">
                    <a:moveTo>
                      <a:pt x="0" y="16"/>
                    </a:moveTo>
                    <a:lnTo>
                      <a:pt x="10" y="32"/>
                    </a:lnTo>
                    <a:lnTo>
                      <a:pt x="16" y="51"/>
                    </a:lnTo>
                    <a:lnTo>
                      <a:pt x="20" y="79"/>
                    </a:lnTo>
                    <a:lnTo>
                      <a:pt x="23" y="105"/>
                    </a:lnTo>
                    <a:lnTo>
                      <a:pt x="21" y="122"/>
                    </a:lnTo>
                    <a:lnTo>
                      <a:pt x="16" y="133"/>
                    </a:lnTo>
                    <a:lnTo>
                      <a:pt x="10" y="143"/>
                    </a:lnTo>
                    <a:lnTo>
                      <a:pt x="6" y="157"/>
                    </a:lnTo>
                    <a:lnTo>
                      <a:pt x="5" y="174"/>
                    </a:lnTo>
                    <a:lnTo>
                      <a:pt x="5" y="183"/>
                    </a:lnTo>
                    <a:lnTo>
                      <a:pt x="9" y="183"/>
                    </a:lnTo>
                    <a:lnTo>
                      <a:pt x="17" y="176"/>
                    </a:lnTo>
                    <a:lnTo>
                      <a:pt x="23" y="183"/>
                    </a:lnTo>
                    <a:lnTo>
                      <a:pt x="24" y="183"/>
                    </a:lnTo>
                    <a:lnTo>
                      <a:pt x="31" y="185"/>
                    </a:lnTo>
                    <a:lnTo>
                      <a:pt x="42" y="186"/>
                    </a:lnTo>
                    <a:lnTo>
                      <a:pt x="55" y="186"/>
                    </a:lnTo>
                    <a:lnTo>
                      <a:pt x="66" y="186"/>
                    </a:lnTo>
                    <a:lnTo>
                      <a:pt x="74" y="186"/>
                    </a:lnTo>
                    <a:lnTo>
                      <a:pt x="80" y="188"/>
                    </a:lnTo>
                    <a:lnTo>
                      <a:pt x="85" y="190"/>
                    </a:lnTo>
                    <a:lnTo>
                      <a:pt x="89" y="192"/>
                    </a:lnTo>
                    <a:lnTo>
                      <a:pt x="89" y="193"/>
                    </a:lnTo>
                    <a:lnTo>
                      <a:pt x="93" y="193"/>
                    </a:lnTo>
                    <a:lnTo>
                      <a:pt x="107" y="193"/>
                    </a:lnTo>
                    <a:lnTo>
                      <a:pt x="117" y="192"/>
                    </a:lnTo>
                    <a:lnTo>
                      <a:pt x="128" y="188"/>
                    </a:lnTo>
                    <a:lnTo>
                      <a:pt x="146" y="188"/>
                    </a:lnTo>
                    <a:lnTo>
                      <a:pt x="166" y="44"/>
                    </a:lnTo>
                    <a:lnTo>
                      <a:pt x="76" y="0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1" name="Freeform 254"/>
              <p:cNvSpPr>
                <a:spLocks/>
              </p:cNvSpPr>
              <p:nvPr/>
            </p:nvSpPr>
            <p:spPr bwMode="auto">
              <a:xfrm>
                <a:off x="3564" y="2716"/>
                <a:ext cx="131" cy="144"/>
              </a:xfrm>
              <a:custGeom>
                <a:avLst/>
                <a:gdLst>
                  <a:gd name="T0" fmla="*/ 124 w 131"/>
                  <a:gd name="T1" fmla="*/ 36 h 144"/>
                  <a:gd name="T2" fmla="*/ 124 w 131"/>
                  <a:gd name="T3" fmla="*/ 41 h 144"/>
                  <a:gd name="T4" fmla="*/ 123 w 131"/>
                  <a:gd name="T5" fmla="*/ 55 h 144"/>
                  <a:gd name="T6" fmla="*/ 122 w 131"/>
                  <a:gd name="T7" fmla="*/ 70 h 144"/>
                  <a:gd name="T8" fmla="*/ 123 w 131"/>
                  <a:gd name="T9" fmla="*/ 83 h 144"/>
                  <a:gd name="T10" fmla="*/ 127 w 131"/>
                  <a:gd name="T11" fmla="*/ 93 h 144"/>
                  <a:gd name="T12" fmla="*/ 130 w 131"/>
                  <a:gd name="T13" fmla="*/ 94 h 144"/>
                  <a:gd name="T14" fmla="*/ 91 w 131"/>
                  <a:gd name="T15" fmla="*/ 108 h 144"/>
                  <a:gd name="T16" fmla="*/ 89 w 131"/>
                  <a:gd name="T17" fmla="*/ 109 h 144"/>
                  <a:gd name="T18" fmla="*/ 80 w 131"/>
                  <a:gd name="T19" fmla="*/ 111 h 144"/>
                  <a:gd name="T20" fmla="*/ 71 w 131"/>
                  <a:gd name="T21" fmla="*/ 119 h 144"/>
                  <a:gd name="T22" fmla="*/ 59 w 131"/>
                  <a:gd name="T23" fmla="*/ 135 h 144"/>
                  <a:gd name="T24" fmla="*/ 51 w 131"/>
                  <a:gd name="T25" fmla="*/ 143 h 144"/>
                  <a:gd name="T26" fmla="*/ 21 w 131"/>
                  <a:gd name="T27" fmla="*/ 138 h 144"/>
                  <a:gd name="T28" fmla="*/ 0 w 131"/>
                  <a:gd name="T29" fmla="*/ 127 h 144"/>
                  <a:gd name="T30" fmla="*/ 0 w 131"/>
                  <a:gd name="T31" fmla="*/ 77 h 144"/>
                  <a:gd name="T32" fmla="*/ 18 w 131"/>
                  <a:gd name="T33" fmla="*/ 77 h 144"/>
                  <a:gd name="T34" fmla="*/ 18 w 131"/>
                  <a:gd name="T35" fmla="*/ 55 h 144"/>
                  <a:gd name="T36" fmla="*/ 77 w 131"/>
                  <a:gd name="T37" fmla="*/ 0 h 144"/>
                  <a:gd name="T38" fmla="*/ 124 w 131"/>
                  <a:gd name="T39" fmla="*/ 16 h 144"/>
                  <a:gd name="T40" fmla="*/ 124 w 131"/>
                  <a:gd name="T41" fmla="*/ 36 h 14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31"/>
                  <a:gd name="T64" fmla="*/ 0 h 144"/>
                  <a:gd name="T65" fmla="*/ 131 w 131"/>
                  <a:gd name="T66" fmla="*/ 144 h 14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31" h="144">
                    <a:moveTo>
                      <a:pt x="124" y="36"/>
                    </a:moveTo>
                    <a:lnTo>
                      <a:pt x="124" y="41"/>
                    </a:lnTo>
                    <a:lnTo>
                      <a:pt x="123" y="55"/>
                    </a:lnTo>
                    <a:lnTo>
                      <a:pt x="122" y="70"/>
                    </a:lnTo>
                    <a:lnTo>
                      <a:pt x="123" y="83"/>
                    </a:lnTo>
                    <a:lnTo>
                      <a:pt x="127" y="93"/>
                    </a:lnTo>
                    <a:lnTo>
                      <a:pt x="130" y="94"/>
                    </a:lnTo>
                    <a:lnTo>
                      <a:pt x="91" y="108"/>
                    </a:lnTo>
                    <a:lnTo>
                      <a:pt x="89" y="109"/>
                    </a:lnTo>
                    <a:lnTo>
                      <a:pt x="80" y="111"/>
                    </a:lnTo>
                    <a:lnTo>
                      <a:pt x="71" y="119"/>
                    </a:lnTo>
                    <a:lnTo>
                      <a:pt x="59" y="135"/>
                    </a:lnTo>
                    <a:lnTo>
                      <a:pt x="51" y="143"/>
                    </a:lnTo>
                    <a:lnTo>
                      <a:pt x="21" y="138"/>
                    </a:lnTo>
                    <a:lnTo>
                      <a:pt x="0" y="127"/>
                    </a:lnTo>
                    <a:lnTo>
                      <a:pt x="0" y="77"/>
                    </a:lnTo>
                    <a:lnTo>
                      <a:pt x="18" y="77"/>
                    </a:lnTo>
                    <a:lnTo>
                      <a:pt x="18" y="55"/>
                    </a:lnTo>
                    <a:lnTo>
                      <a:pt x="77" y="0"/>
                    </a:lnTo>
                    <a:lnTo>
                      <a:pt x="124" y="16"/>
                    </a:lnTo>
                    <a:lnTo>
                      <a:pt x="124" y="3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2" name="Freeform 255"/>
              <p:cNvSpPr>
                <a:spLocks/>
              </p:cNvSpPr>
              <p:nvPr/>
            </p:nvSpPr>
            <p:spPr bwMode="auto">
              <a:xfrm>
                <a:off x="3693" y="2556"/>
                <a:ext cx="100" cy="129"/>
              </a:xfrm>
              <a:custGeom>
                <a:avLst/>
                <a:gdLst>
                  <a:gd name="T0" fmla="*/ 69 w 100"/>
                  <a:gd name="T1" fmla="*/ 116 h 129"/>
                  <a:gd name="T2" fmla="*/ 75 w 100"/>
                  <a:gd name="T3" fmla="*/ 106 h 129"/>
                  <a:gd name="T4" fmla="*/ 80 w 100"/>
                  <a:gd name="T5" fmla="*/ 91 h 129"/>
                  <a:gd name="T6" fmla="*/ 84 w 100"/>
                  <a:gd name="T7" fmla="*/ 83 h 129"/>
                  <a:gd name="T8" fmla="*/ 92 w 100"/>
                  <a:gd name="T9" fmla="*/ 78 h 129"/>
                  <a:gd name="T10" fmla="*/ 99 w 100"/>
                  <a:gd name="T11" fmla="*/ 71 h 129"/>
                  <a:gd name="T12" fmla="*/ 95 w 100"/>
                  <a:gd name="T13" fmla="*/ 74 h 129"/>
                  <a:gd name="T14" fmla="*/ 91 w 100"/>
                  <a:gd name="T15" fmla="*/ 74 h 129"/>
                  <a:gd name="T16" fmla="*/ 88 w 100"/>
                  <a:gd name="T17" fmla="*/ 64 h 129"/>
                  <a:gd name="T18" fmla="*/ 86 w 100"/>
                  <a:gd name="T19" fmla="*/ 51 h 129"/>
                  <a:gd name="T20" fmla="*/ 84 w 100"/>
                  <a:gd name="T21" fmla="*/ 39 h 129"/>
                  <a:gd name="T22" fmla="*/ 87 w 100"/>
                  <a:gd name="T23" fmla="*/ 19 h 129"/>
                  <a:gd name="T24" fmla="*/ 94 w 100"/>
                  <a:gd name="T25" fmla="*/ 6 h 129"/>
                  <a:gd name="T26" fmla="*/ 92 w 100"/>
                  <a:gd name="T27" fmla="*/ 0 h 129"/>
                  <a:gd name="T28" fmla="*/ 84 w 100"/>
                  <a:gd name="T29" fmla="*/ 3 h 129"/>
                  <a:gd name="T30" fmla="*/ 74 w 100"/>
                  <a:gd name="T31" fmla="*/ 9 h 129"/>
                  <a:gd name="T32" fmla="*/ 58 w 100"/>
                  <a:gd name="T33" fmla="*/ 10 h 129"/>
                  <a:gd name="T34" fmla="*/ 51 w 100"/>
                  <a:gd name="T35" fmla="*/ 8 h 129"/>
                  <a:gd name="T36" fmla="*/ 45 w 100"/>
                  <a:gd name="T37" fmla="*/ 5 h 129"/>
                  <a:gd name="T38" fmla="*/ 38 w 100"/>
                  <a:gd name="T39" fmla="*/ 2 h 129"/>
                  <a:gd name="T40" fmla="*/ 24 w 100"/>
                  <a:gd name="T41" fmla="*/ 0 h 129"/>
                  <a:gd name="T42" fmla="*/ 14 w 100"/>
                  <a:gd name="T43" fmla="*/ 3 h 129"/>
                  <a:gd name="T44" fmla="*/ 0 w 100"/>
                  <a:gd name="T45" fmla="*/ 60 h 129"/>
                  <a:gd name="T46" fmla="*/ 21 w 100"/>
                  <a:gd name="T47" fmla="*/ 128 h 129"/>
                  <a:gd name="T48" fmla="*/ 69 w 100"/>
                  <a:gd name="T49" fmla="*/ 116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0"/>
                  <a:gd name="T76" fmla="*/ 0 h 129"/>
                  <a:gd name="T77" fmla="*/ 100 w 100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0" h="129">
                    <a:moveTo>
                      <a:pt x="69" y="116"/>
                    </a:moveTo>
                    <a:lnTo>
                      <a:pt x="75" y="106"/>
                    </a:lnTo>
                    <a:lnTo>
                      <a:pt x="80" y="91"/>
                    </a:lnTo>
                    <a:lnTo>
                      <a:pt x="84" y="83"/>
                    </a:lnTo>
                    <a:lnTo>
                      <a:pt x="92" y="78"/>
                    </a:lnTo>
                    <a:lnTo>
                      <a:pt x="99" y="71"/>
                    </a:lnTo>
                    <a:lnTo>
                      <a:pt x="95" y="74"/>
                    </a:lnTo>
                    <a:lnTo>
                      <a:pt x="91" y="74"/>
                    </a:lnTo>
                    <a:lnTo>
                      <a:pt x="88" y="64"/>
                    </a:lnTo>
                    <a:lnTo>
                      <a:pt x="86" y="51"/>
                    </a:lnTo>
                    <a:lnTo>
                      <a:pt x="84" y="39"/>
                    </a:lnTo>
                    <a:lnTo>
                      <a:pt x="87" y="19"/>
                    </a:lnTo>
                    <a:lnTo>
                      <a:pt x="94" y="6"/>
                    </a:lnTo>
                    <a:lnTo>
                      <a:pt x="92" y="0"/>
                    </a:lnTo>
                    <a:lnTo>
                      <a:pt x="84" y="3"/>
                    </a:lnTo>
                    <a:lnTo>
                      <a:pt x="74" y="9"/>
                    </a:lnTo>
                    <a:lnTo>
                      <a:pt x="58" y="10"/>
                    </a:lnTo>
                    <a:lnTo>
                      <a:pt x="51" y="8"/>
                    </a:lnTo>
                    <a:lnTo>
                      <a:pt x="45" y="5"/>
                    </a:lnTo>
                    <a:lnTo>
                      <a:pt x="38" y="2"/>
                    </a:lnTo>
                    <a:lnTo>
                      <a:pt x="24" y="0"/>
                    </a:lnTo>
                    <a:lnTo>
                      <a:pt x="14" y="3"/>
                    </a:lnTo>
                    <a:lnTo>
                      <a:pt x="0" y="60"/>
                    </a:lnTo>
                    <a:lnTo>
                      <a:pt x="21" y="128"/>
                    </a:lnTo>
                    <a:lnTo>
                      <a:pt x="69" y="11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3" name="Freeform 256"/>
              <p:cNvSpPr>
                <a:spLocks/>
              </p:cNvSpPr>
              <p:nvPr/>
            </p:nvSpPr>
            <p:spPr bwMode="auto">
              <a:xfrm>
                <a:off x="3622" y="2626"/>
                <a:ext cx="149" cy="154"/>
              </a:xfrm>
              <a:custGeom>
                <a:avLst/>
                <a:gdLst>
                  <a:gd name="T0" fmla="*/ 89 w 149"/>
                  <a:gd name="T1" fmla="*/ 144 h 154"/>
                  <a:gd name="T2" fmla="*/ 141 w 149"/>
                  <a:gd name="T3" fmla="*/ 153 h 154"/>
                  <a:gd name="T4" fmla="*/ 148 w 149"/>
                  <a:gd name="T5" fmla="*/ 128 h 154"/>
                  <a:gd name="T6" fmla="*/ 142 w 149"/>
                  <a:gd name="T7" fmla="*/ 113 h 154"/>
                  <a:gd name="T8" fmla="*/ 144 w 149"/>
                  <a:gd name="T9" fmla="*/ 95 h 154"/>
                  <a:gd name="T10" fmla="*/ 140 w 149"/>
                  <a:gd name="T11" fmla="*/ 82 h 154"/>
                  <a:gd name="T12" fmla="*/ 134 w 149"/>
                  <a:gd name="T13" fmla="*/ 70 h 154"/>
                  <a:gd name="T14" fmla="*/ 133 w 149"/>
                  <a:gd name="T15" fmla="*/ 59 h 154"/>
                  <a:gd name="T16" fmla="*/ 138 w 149"/>
                  <a:gd name="T17" fmla="*/ 52 h 154"/>
                  <a:gd name="T18" fmla="*/ 121 w 149"/>
                  <a:gd name="T19" fmla="*/ 38 h 154"/>
                  <a:gd name="T20" fmla="*/ 121 w 149"/>
                  <a:gd name="T21" fmla="*/ 30 h 154"/>
                  <a:gd name="T22" fmla="*/ 81 w 149"/>
                  <a:gd name="T23" fmla="*/ 3 h 154"/>
                  <a:gd name="T24" fmla="*/ 6 w 149"/>
                  <a:gd name="T25" fmla="*/ 0 h 154"/>
                  <a:gd name="T26" fmla="*/ 0 w 149"/>
                  <a:gd name="T27" fmla="*/ 79 h 154"/>
                  <a:gd name="T28" fmla="*/ 38 w 149"/>
                  <a:gd name="T29" fmla="*/ 99 h 154"/>
                  <a:gd name="T30" fmla="*/ 39 w 149"/>
                  <a:gd name="T31" fmla="*/ 100 h 154"/>
                  <a:gd name="T32" fmla="*/ 40 w 149"/>
                  <a:gd name="T33" fmla="*/ 104 h 154"/>
                  <a:gd name="T34" fmla="*/ 45 w 149"/>
                  <a:gd name="T35" fmla="*/ 108 h 154"/>
                  <a:gd name="T36" fmla="*/ 54 w 149"/>
                  <a:gd name="T37" fmla="*/ 113 h 154"/>
                  <a:gd name="T38" fmla="*/ 67 w 149"/>
                  <a:gd name="T39" fmla="*/ 117 h 154"/>
                  <a:gd name="T40" fmla="*/ 77 w 149"/>
                  <a:gd name="T41" fmla="*/ 123 h 154"/>
                  <a:gd name="T42" fmla="*/ 84 w 149"/>
                  <a:gd name="T43" fmla="*/ 128 h 154"/>
                  <a:gd name="T44" fmla="*/ 88 w 149"/>
                  <a:gd name="T45" fmla="*/ 134 h 154"/>
                  <a:gd name="T46" fmla="*/ 89 w 149"/>
                  <a:gd name="T47" fmla="*/ 144 h 1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9"/>
                  <a:gd name="T73" fmla="*/ 0 h 154"/>
                  <a:gd name="T74" fmla="*/ 149 w 149"/>
                  <a:gd name="T75" fmla="*/ 154 h 15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9" h="154">
                    <a:moveTo>
                      <a:pt x="89" y="144"/>
                    </a:moveTo>
                    <a:lnTo>
                      <a:pt x="141" y="153"/>
                    </a:lnTo>
                    <a:lnTo>
                      <a:pt x="148" y="128"/>
                    </a:lnTo>
                    <a:lnTo>
                      <a:pt x="142" y="113"/>
                    </a:lnTo>
                    <a:lnTo>
                      <a:pt x="144" y="95"/>
                    </a:lnTo>
                    <a:lnTo>
                      <a:pt x="140" y="82"/>
                    </a:lnTo>
                    <a:lnTo>
                      <a:pt x="134" y="70"/>
                    </a:lnTo>
                    <a:lnTo>
                      <a:pt x="133" y="59"/>
                    </a:lnTo>
                    <a:lnTo>
                      <a:pt x="138" y="52"/>
                    </a:lnTo>
                    <a:lnTo>
                      <a:pt x="121" y="38"/>
                    </a:lnTo>
                    <a:lnTo>
                      <a:pt x="121" y="30"/>
                    </a:lnTo>
                    <a:lnTo>
                      <a:pt x="81" y="3"/>
                    </a:lnTo>
                    <a:lnTo>
                      <a:pt x="6" y="0"/>
                    </a:lnTo>
                    <a:lnTo>
                      <a:pt x="0" y="79"/>
                    </a:lnTo>
                    <a:lnTo>
                      <a:pt x="38" y="99"/>
                    </a:lnTo>
                    <a:lnTo>
                      <a:pt x="39" y="100"/>
                    </a:lnTo>
                    <a:lnTo>
                      <a:pt x="40" y="104"/>
                    </a:lnTo>
                    <a:lnTo>
                      <a:pt x="45" y="108"/>
                    </a:lnTo>
                    <a:lnTo>
                      <a:pt x="54" y="113"/>
                    </a:lnTo>
                    <a:lnTo>
                      <a:pt x="67" y="117"/>
                    </a:lnTo>
                    <a:lnTo>
                      <a:pt x="77" y="123"/>
                    </a:lnTo>
                    <a:lnTo>
                      <a:pt x="84" y="128"/>
                    </a:lnTo>
                    <a:lnTo>
                      <a:pt x="88" y="134"/>
                    </a:lnTo>
                    <a:lnTo>
                      <a:pt x="89" y="14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4" name="Freeform 257"/>
              <p:cNvSpPr>
                <a:spLocks/>
              </p:cNvSpPr>
              <p:nvPr/>
            </p:nvSpPr>
            <p:spPr bwMode="auto">
              <a:xfrm>
                <a:off x="3756" y="2413"/>
                <a:ext cx="145" cy="219"/>
              </a:xfrm>
              <a:custGeom>
                <a:avLst/>
                <a:gdLst>
                  <a:gd name="T0" fmla="*/ 36 w 145"/>
                  <a:gd name="T1" fmla="*/ 218 h 219"/>
                  <a:gd name="T2" fmla="*/ 58 w 145"/>
                  <a:gd name="T3" fmla="*/ 189 h 219"/>
                  <a:gd name="T4" fmla="*/ 73 w 145"/>
                  <a:gd name="T5" fmla="*/ 174 h 219"/>
                  <a:gd name="T6" fmla="*/ 87 w 145"/>
                  <a:gd name="T7" fmla="*/ 163 h 219"/>
                  <a:gd name="T8" fmla="*/ 97 w 145"/>
                  <a:gd name="T9" fmla="*/ 153 h 219"/>
                  <a:gd name="T10" fmla="*/ 112 w 145"/>
                  <a:gd name="T11" fmla="*/ 133 h 219"/>
                  <a:gd name="T12" fmla="*/ 123 w 145"/>
                  <a:gd name="T13" fmla="*/ 103 h 219"/>
                  <a:gd name="T14" fmla="*/ 126 w 145"/>
                  <a:gd name="T15" fmla="*/ 87 h 219"/>
                  <a:gd name="T16" fmla="*/ 130 w 145"/>
                  <a:gd name="T17" fmla="*/ 77 h 219"/>
                  <a:gd name="T18" fmla="*/ 135 w 145"/>
                  <a:gd name="T19" fmla="*/ 71 h 219"/>
                  <a:gd name="T20" fmla="*/ 137 w 145"/>
                  <a:gd name="T21" fmla="*/ 66 h 219"/>
                  <a:gd name="T22" fmla="*/ 142 w 145"/>
                  <a:gd name="T23" fmla="*/ 54 h 219"/>
                  <a:gd name="T24" fmla="*/ 144 w 145"/>
                  <a:gd name="T25" fmla="*/ 39 h 219"/>
                  <a:gd name="T26" fmla="*/ 140 w 145"/>
                  <a:gd name="T27" fmla="*/ 36 h 219"/>
                  <a:gd name="T28" fmla="*/ 132 w 145"/>
                  <a:gd name="T29" fmla="*/ 40 h 219"/>
                  <a:gd name="T30" fmla="*/ 128 w 145"/>
                  <a:gd name="T31" fmla="*/ 45 h 219"/>
                  <a:gd name="T32" fmla="*/ 123 w 145"/>
                  <a:gd name="T33" fmla="*/ 47 h 219"/>
                  <a:gd name="T34" fmla="*/ 109 w 145"/>
                  <a:gd name="T35" fmla="*/ 47 h 219"/>
                  <a:gd name="T36" fmla="*/ 94 w 145"/>
                  <a:gd name="T37" fmla="*/ 53 h 219"/>
                  <a:gd name="T38" fmla="*/ 79 w 145"/>
                  <a:gd name="T39" fmla="*/ 58 h 219"/>
                  <a:gd name="T40" fmla="*/ 66 w 145"/>
                  <a:gd name="T41" fmla="*/ 56 h 219"/>
                  <a:gd name="T42" fmla="*/ 58 w 145"/>
                  <a:gd name="T43" fmla="*/ 53 h 219"/>
                  <a:gd name="T44" fmla="*/ 50 w 145"/>
                  <a:gd name="T45" fmla="*/ 43 h 219"/>
                  <a:gd name="T46" fmla="*/ 46 w 145"/>
                  <a:gd name="T47" fmla="*/ 37 h 219"/>
                  <a:gd name="T48" fmla="*/ 46 w 145"/>
                  <a:gd name="T49" fmla="*/ 35 h 219"/>
                  <a:gd name="T50" fmla="*/ 49 w 145"/>
                  <a:gd name="T51" fmla="*/ 33 h 219"/>
                  <a:gd name="T52" fmla="*/ 50 w 145"/>
                  <a:gd name="T53" fmla="*/ 31 h 219"/>
                  <a:gd name="T54" fmla="*/ 49 w 145"/>
                  <a:gd name="T55" fmla="*/ 24 h 219"/>
                  <a:gd name="T56" fmla="*/ 45 w 145"/>
                  <a:gd name="T57" fmla="*/ 16 h 219"/>
                  <a:gd name="T58" fmla="*/ 36 w 145"/>
                  <a:gd name="T59" fmla="*/ 8 h 219"/>
                  <a:gd name="T60" fmla="*/ 23 w 145"/>
                  <a:gd name="T61" fmla="*/ 0 h 219"/>
                  <a:gd name="T62" fmla="*/ 0 w 145"/>
                  <a:gd name="T63" fmla="*/ 9 h 219"/>
                  <a:gd name="T64" fmla="*/ 1 w 145"/>
                  <a:gd name="T65" fmla="*/ 85 h 219"/>
                  <a:gd name="T66" fmla="*/ 20 w 145"/>
                  <a:gd name="T67" fmla="*/ 210 h 219"/>
                  <a:gd name="T68" fmla="*/ 36 w 145"/>
                  <a:gd name="T69" fmla="*/ 218 h 2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5"/>
                  <a:gd name="T106" fmla="*/ 0 h 219"/>
                  <a:gd name="T107" fmla="*/ 145 w 145"/>
                  <a:gd name="T108" fmla="*/ 219 h 21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5" h="219">
                    <a:moveTo>
                      <a:pt x="36" y="218"/>
                    </a:moveTo>
                    <a:lnTo>
                      <a:pt x="58" y="189"/>
                    </a:lnTo>
                    <a:lnTo>
                      <a:pt x="73" y="174"/>
                    </a:lnTo>
                    <a:lnTo>
                      <a:pt x="87" y="163"/>
                    </a:lnTo>
                    <a:lnTo>
                      <a:pt x="97" y="153"/>
                    </a:lnTo>
                    <a:lnTo>
                      <a:pt x="112" y="133"/>
                    </a:lnTo>
                    <a:lnTo>
                      <a:pt x="123" y="103"/>
                    </a:lnTo>
                    <a:lnTo>
                      <a:pt x="126" y="87"/>
                    </a:lnTo>
                    <a:lnTo>
                      <a:pt x="130" y="77"/>
                    </a:lnTo>
                    <a:lnTo>
                      <a:pt x="135" y="71"/>
                    </a:lnTo>
                    <a:lnTo>
                      <a:pt x="137" y="66"/>
                    </a:lnTo>
                    <a:lnTo>
                      <a:pt x="142" y="54"/>
                    </a:lnTo>
                    <a:lnTo>
                      <a:pt x="144" y="39"/>
                    </a:lnTo>
                    <a:lnTo>
                      <a:pt x="140" y="36"/>
                    </a:lnTo>
                    <a:lnTo>
                      <a:pt x="132" y="40"/>
                    </a:lnTo>
                    <a:lnTo>
                      <a:pt x="128" y="45"/>
                    </a:lnTo>
                    <a:lnTo>
                      <a:pt x="123" y="47"/>
                    </a:lnTo>
                    <a:lnTo>
                      <a:pt x="109" y="47"/>
                    </a:lnTo>
                    <a:lnTo>
                      <a:pt x="94" y="53"/>
                    </a:lnTo>
                    <a:lnTo>
                      <a:pt x="79" y="58"/>
                    </a:lnTo>
                    <a:lnTo>
                      <a:pt x="66" y="56"/>
                    </a:lnTo>
                    <a:lnTo>
                      <a:pt x="58" y="53"/>
                    </a:lnTo>
                    <a:lnTo>
                      <a:pt x="50" y="43"/>
                    </a:lnTo>
                    <a:lnTo>
                      <a:pt x="46" y="37"/>
                    </a:lnTo>
                    <a:lnTo>
                      <a:pt x="46" y="35"/>
                    </a:lnTo>
                    <a:lnTo>
                      <a:pt x="49" y="33"/>
                    </a:lnTo>
                    <a:lnTo>
                      <a:pt x="50" y="31"/>
                    </a:lnTo>
                    <a:lnTo>
                      <a:pt x="49" y="24"/>
                    </a:lnTo>
                    <a:lnTo>
                      <a:pt x="45" y="16"/>
                    </a:lnTo>
                    <a:lnTo>
                      <a:pt x="36" y="8"/>
                    </a:lnTo>
                    <a:lnTo>
                      <a:pt x="23" y="0"/>
                    </a:lnTo>
                    <a:lnTo>
                      <a:pt x="0" y="9"/>
                    </a:lnTo>
                    <a:lnTo>
                      <a:pt x="1" y="85"/>
                    </a:lnTo>
                    <a:lnTo>
                      <a:pt x="20" y="210"/>
                    </a:lnTo>
                    <a:lnTo>
                      <a:pt x="36" y="21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5" name="Freeform 258"/>
              <p:cNvSpPr>
                <a:spLocks/>
              </p:cNvSpPr>
              <p:nvPr/>
            </p:nvSpPr>
            <p:spPr bwMode="auto">
              <a:xfrm>
                <a:off x="3671" y="2373"/>
                <a:ext cx="186" cy="205"/>
              </a:xfrm>
              <a:custGeom>
                <a:avLst/>
                <a:gdLst>
                  <a:gd name="T0" fmla="*/ 119 w 186"/>
                  <a:gd name="T1" fmla="*/ 180 h 205"/>
                  <a:gd name="T2" fmla="*/ 125 w 186"/>
                  <a:gd name="T3" fmla="*/ 178 h 205"/>
                  <a:gd name="T4" fmla="*/ 140 w 186"/>
                  <a:gd name="T5" fmla="*/ 171 h 205"/>
                  <a:gd name="T6" fmla="*/ 159 w 186"/>
                  <a:gd name="T7" fmla="*/ 156 h 205"/>
                  <a:gd name="T8" fmla="*/ 177 w 186"/>
                  <a:gd name="T9" fmla="*/ 135 h 205"/>
                  <a:gd name="T10" fmla="*/ 181 w 186"/>
                  <a:gd name="T11" fmla="*/ 127 h 205"/>
                  <a:gd name="T12" fmla="*/ 183 w 186"/>
                  <a:gd name="T13" fmla="*/ 123 h 205"/>
                  <a:gd name="T14" fmla="*/ 185 w 186"/>
                  <a:gd name="T15" fmla="*/ 123 h 205"/>
                  <a:gd name="T16" fmla="*/ 180 w 186"/>
                  <a:gd name="T17" fmla="*/ 122 h 205"/>
                  <a:gd name="T18" fmla="*/ 172 w 186"/>
                  <a:gd name="T19" fmla="*/ 120 h 205"/>
                  <a:gd name="T20" fmla="*/ 159 w 186"/>
                  <a:gd name="T21" fmla="*/ 118 h 205"/>
                  <a:gd name="T22" fmla="*/ 149 w 186"/>
                  <a:gd name="T23" fmla="*/ 116 h 205"/>
                  <a:gd name="T24" fmla="*/ 136 w 186"/>
                  <a:gd name="T25" fmla="*/ 111 h 205"/>
                  <a:gd name="T26" fmla="*/ 130 w 186"/>
                  <a:gd name="T27" fmla="*/ 96 h 205"/>
                  <a:gd name="T28" fmla="*/ 126 w 186"/>
                  <a:gd name="T29" fmla="*/ 86 h 205"/>
                  <a:gd name="T30" fmla="*/ 116 w 186"/>
                  <a:gd name="T31" fmla="*/ 79 h 205"/>
                  <a:gd name="T32" fmla="*/ 105 w 186"/>
                  <a:gd name="T33" fmla="*/ 70 h 205"/>
                  <a:gd name="T34" fmla="*/ 100 w 186"/>
                  <a:gd name="T35" fmla="*/ 55 h 205"/>
                  <a:gd name="T36" fmla="*/ 98 w 186"/>
                  <a:gd name="T37" fmla="*/ 47 h 205"/>
                  <a:gd name="T38" fmla="*/ 102 w 186"/>
                  <a:gd name="T39" fmla="*/ 42 h 205"/>
                  <a:gd name="T40" fmla="*/ 105 w 186"/>
                  <a:gd name="T41" fmla="*/ 40 h 205"/>
                  <a:gd name="T42" fmla="*/ 105 w 186"/>
                  <a:gd name="T43" fmla="*/ 39 h 205"/>
                  <a:gd name="T44" fmla="*/ 91 w 186"/>
                  <a:gd name="T45" fmla="*/ 28 h 205"/>
                  <a:gd name="T46" fmla="*/ 83 w 186"/>
                  <a:gd name="T47" fmla="*/ 16 h 205"/>
                  <a:gd name="T48" fmla="*/ 80 w 186"/>
                  <a:gd name="T49" fmla="*/ 0 h 205"/>
                  <a:gd name="T50" fmla="*/ 42 w 186"/>
                  <a:gd name="T51" fmla="*/ 24 h 205"/>
                  <a:gd name="T52" fmla="*/ 0 w 186"/>
                  <a:gd name="T53" fmla="*/ 138 h 205"/>
                  <a:gd name="T54" fmla="*/ 46 w 186"/>
                  <a:gd name="T55" fmla="*/ 178 h 205"/>
                  <a:gd name="T56" fmla="*/ 99 w 186"/>
                  <a:gd name="T57" fmla="*/ 204 h 205"/>
                  <a:gd name="T58" fmla="*/ 119 w 186"/>
                  <a:gd name="T59" fmla="*/ 180 h 20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6"/>
                  <a:gd name="T91" fmla="*/ 0 h 205"/>
                  <a:gd name="T92" fmla="*/ 186 w 186"/>
                  <a:gd name="T93" fmla="*/ 205 h 20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6" h="205">
                    <a:moveTo>
                      <a:pt x="119" y="180"/>
                    </a:moveTo>
                    <a:lnTo>
                      <a:pt x="125" y="178"/>
                    </a:lnTo>
                    <a:lnTo>
                      <a:pt x="140" y="171"/>
                    </a:lnTo>
                    <a:lnTo>
                      <a:pt x="159" y="156"/>
                    </a:lnTo>
                    <a:lnTo>
                      <a:pt x="177" y="135"/>
                    </a:lnTo>
                    <a:lnTo>
                      <a:pt x="181" y="127"/>
                    </a:lnTo>
                    <a:lnTo>
                      <a:pt x="183" y="123"/>
                    </a:lnTo>
                    <a:lnTo>
                      <a:pt x="185" y="123"/>
                    </a:lnTo>
                    <a:lnTo>
                      <a:pt x="180" y="122"/>
                    </a:lnTo>
                    <a:lnTo>
                      <a:pt x="172" y="120"/>
                    </a:lnTo>
                    <a:lnTo>
                      <a:pt x="159" y="118"/>
                    </a:lnTo>
                    <a:lnTo>
                      <a:pt x="149" y="116"/>
                    </a:lnTo>
                    <a:lnTo>
                      <a:pt x="136" y="111"/>
                    </a:lnTo>
                    <a:lnTo>
                      <a:pt x="130" y="96"/>
                    </a:lnTo>
                    <a:lnTo>
                      <a:pt x="126" y="86"/>
                    </a:lnTo>
                    <a:lnTo>
                      <a:pt x="116" y="79"/>
                    </a:lnTo>
                    <a:lnTo>
                      <a:pt x="105" y="70"/>
                    </a:lnTo>
                    <a:lnTo>
                      <a:pt x="100" y="55"/>
                    </a:lnTo>
                    <a:lnTo>
                      <a:pt x="98" y="47"/>
                    </a:lnTo>
                    <a:lnTo>
                      <a:pt x="102" y="42"/>
                    </a:lnTo>
                    <a:lnTo>
                      <a:pt x="105" y="40"/>
                    </a:lnTo>
                    <a:lnTo>
                      <a:pt x="105" y="39"/>
                    </a:lnTo>
                    <a:lnTo>
                      <a:pt x="91" y="28"/>
                    </a:lnTo>
                    <a:lnTo>
                      <a:pt x="83" y="16"/>
                    </a:lnTo>
                    <a:lnTo>
                      <a:pt x="80" y="0"/>
                    </a:lnTo>
                    <a:lnTo>
                      <a:pt x="42" y="24"/>
                    </a:lnTo>
                    <a:lnTo>
                      <a:pt x="0" y="138"/>
                    </a:lnTo>
                    <a:lnTo>
                      <a:pt x="46" y="178"/>
                    </a:lnTo>
                    <a:lnTo>
                      <a:pt x="99" y="204"/>
                    </a:lnTo>
                    <a:lnTo>
                      <a:pt x="119" y="18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6" name="Freeform 259"/>
              <p:cNvSpPr>
                <a:spLocks/>
              </p:cNvSpPr>
              <p:nvPr/>
            </p:nvSpPr>
            <p:spPr bwMode="auto">
              <a:xfrm>
                <a:off x="3450" y="2440"/>
                <a:ext cx="183" cy="160"/>
              </a:xfrm>
              <a:custGeom>
                <a:avLst/>
                <a:gdLst>
                  <a:gd name="T0" fmla="*/ 182 w 183"/>
                  <a:gd name="T1" fmla="*/ 159 h 160"/>
                  <a:gd name="T2" fmla="*/ 0 w 183"/>
                  <a:gd name="T3" fmla="*/ 159 h 160"/>
                  <a:gd name="T4" fmla="*/ 0 w 183"/>
                  <a:gd name="T5" fmla="*/ 0 h 160"/>
                  <a:gd name="T6" fmla="*/ 182 w 183"/>
                  <a:gd name="T7" fmla="*/ 0 h 160"/>
                  <a:gd name="T8" fmla="*/ 182 w 183"/>
                  <a:gd name="T9" fmla="*/ 159 h 1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3"/>
                  <a:gd name="T16" fmla="*/ 0 h 160"/>
                  <a:gd name="T17" fmla="*/ 183 w 183"/>
                  <a:gd name="T18" fmla="*/ 160 h 1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3" h="160">
                    <a:moveTo>
                      <a:pt x="182" y="159"/>
                    </a:moveTo>
                    <a:lnTo>
                      <a:pt x="0" y="159"/>
                    </a:lnTo>
                    <a:lnTo>
                      <a:pt x="0" y="0"/>
                    </a:lnTo>
                    <a:lnTo>
                      <a:pt x="182" y="0"/>
                    </a:lnTo>
                    <a:lnTo>
                      <a:pt x="182" y="159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7" name="Freeform 260"/>
              <p:cNvSpPr>
                <a:spLocks/>
              </p:cNvSpPr>
              <p:nvPr/>
            </p:nvSpPr>
            <p:spPr bwMode="auto">
              <a:xfrm>
                <a:off x="3539" y="2298"/>
                <a:ext cx="207" cy="301"/>
              </a:xfrm>
              <a:custGeom>
                <a:avLst/>
                <a:gdLst>
                  <a:gd name="T0" fmla="*/ 206 w 207"/>
                  <a:gd name="T1" fmla="*/ 74 h 301"/>
                  <a:gd name="T2" fmla="*/ 196 w 207"/>
                  <a:gd name="T3" fmla="*/ 55 h 301"/>
                  <a:gd name="T4" fmla="*/ 191 w 207"/>
                  <a:gd name="T5" fmla="*/ 49 h 301"/>
                  <a:gd name="T6" fmla="*/ 190 w 207"/>
                  <a:gd name="T7" fmla="*/ 43 h 301"/>
                  <a:gd name="T8" fmla="*/ 191 w 207"/>
                  <a:gd name="T9" fmla="*/ 38 h 301"/>
                  <a:gd name="T10" fmla="*/ 190 w 207"/>
                  <a:gd name="T11" fmla="*/ 30 h 301"/>
                  <a:gd name="T12" fmla="*/ 186 w 207"/>
                  <a:gd name="T13" fmla="*/ 16 h 301"/>
                  <a:gd name="T14" fmla="*/ 179 w 207"/>
                  <a:gd name="T15" fmla="*/ 5 h 301"/>
                  <a:gd name="T16" fmla="*/ 175 w 207"/>
                  <a:gd name="T17" fmla="*/ 0 h 301"/>
                  <a:gd name="T18" fmla="*/ 32 w 207"/>
                  <a:gd name="T19" fmla="*/ 2 h 301"/>
                  <a:gd name="T20" fmla="*/ 0 w 207"/>
                  <a:gd name="T21" fmla="*/ 141 h 301"/>
                  <a:gd name="T22" fmla="*/ 29 w 207"/>
                  <a:gd name="T23" fmla="*/ 165 h 301"/>
                  <a:gd name="T24" fmla="*/ 31 w 207"/>
                  <a:gd name="T25" fmla="*/ 170 h 301"/>
                  <a:gd name="T26" fmla="*/ 35 w 207"/>
                  <a:gd name="T27" fmla="*/ 178 h 301"/>
                  <a:gd name="T28" fmla="*/ 36 w 207"/>
                  <a:gd name="T29" fmla="*/ 186 h 301"/>
                  <a:gd name="T30" fmla="*/ 38 w 207"/>
                  <a:gd name="T31" fmla="*/ 193 h 301"/>
                  <a:gd name="T32" fmla="*/ 43 w 207"/>
                  <a:gd name="T33" fmla="*/ 197 h 301"/>
                  <a:gd name="T34" fmla="*/ 58 w 207"/>
                  <a:gd name="T35" fmla="*/ 210 h 301"/>
                  <a:gd name="T36" fmla="*/ 71 w 207"/>
                  <a:gd name="T37" fmla="*/ 226 h 301"/>
                  <a:gd name="T38" fmla="*/ 77 w 207"/>
                  <a:gd name="T39" fmla="*/ 239 h 301"/>
                  <a:gd name="T40" fmla="*/ 84 w 207"/>
                  <a:gd name="T41" fmla="*/ 247 h 301"/>
                  <a:gd name="T42" fmla="*/ 134 w 207"/>
                  <a:gd name="T43" fmla="*/ 300 h 301"/>
                  <a:gd name="T44" fmla="*/ 178 w 207"/>
                  <a:gd name="T45" fmla="*/ 280 h 301"/>
                  <a:gd name="T46" fmla="*/ 180 w 207"/>
                  <a:gd name="T47" fmla="*/ 250 h 301"/>
                  <a:gd name="T48" fmla="*/ 183 w 207"/>
                  <a:gd name="T49" fmla="*/ 243 h 301"/>
                  <a:gd name="T50" fmla="*/ 181 w 207"/>
                  <a:gd name="T51" fmla="*/ 244 h 301"/>
                  <a:gd name="T52" fmla="*/ 178 w 207"/>
                  <a:gd name="T53" fmla="*/ 242 h 301"/>
                  <a:gd name="T54" fmla="*/ 171 w 207"/>
                  <a:gd name="T55" fmla="*/ 233 h 301"/>
                  <a:gd name="T56" fmla="*/ 155 w 207"/>
                  <a:gd name="T57" fmla="*/ 216 h 301"/>
                  <a:gd name="T58" fmla="*/ 148 w 207"/>
                  <a:gd name="T59" fmla="*/ 207 h 301"/>
                  <a:gd name="T60" fmla="*/ 148 w 207"/>
                  <a:gd name="T61" fmla="*/ 195 h 301"/>
                  <a:gd name="T62" fmla="*/ 158 w 207"/>
                  <a:gd name="T63" fmla="*/ 196 h 301"/>
                  <a:gd name="T64" fmla="*/ 156 w 207"/>
                  <a:gd name="T65" fmla="*/ 167 h 301"/>
                  <a:gd name="T66" fmla="*/ 166 w 207"/>
                  <a:gd name="T67" fmla="*/ 168 h 301"/>
                  <a:gd name="T68" fmla="*/ 164 w 207"/>
                  <a:gd name="T69" fmla="*/ 166 h 301"/>
                  <a:gd name="T70" fmla="*/ 166 w 207"/>
                  <a:gd name="T71" fmla="*/ 158 h 301"/>
                  <a:gd name="T72" fmla="*/ 176 w 207"/>
                  <a:gd name="T73" fmla="*/ 145 h 301"/>
                  <a:gd name="T74" fmla="*/ 183 w 207"/>
                  <a:gd name="T75" fmla="*/ 139 h 301"/>
                  <a:gd name="T76" fmla="*/ 183 w 207"/>
                  <a:gd name="T77" fmla="*/ 138 h 301"/>
                  <a:gd name="T78" fmla="*/ 184 w 207"/>
                  <a:gd name="T79" fmla="*/ 135 h 301"/>
                  <a:gd name="T80" fmla="*/ 184 w 207"/>
                  <a:gd name="T81" fmla="*/ 128 h 301"/>
                  <a:gd name="T82" fmla="*/ 184 w 207"/>
                  <a:gd name="T83" fmla="*/ 115 h 301"/>
                  <a:gd name="T84" fmla="*/ 188 w 207"/>
                  <a:gd name="T85" fmla="*/ 94 h 301"/>
                  <a:gd name="T86" fmla="*/ 196 w 207"/>
                  <a:gd name="T87" fmla="*/ 82 h 301"/>
                  <a:gd name="T88" fmla="*/ 203 w 207"/>
                  <a:gd name="T89" fmla="*/ 77 h 301"/>
                  <a:gd name="T90" fmla="*/ 206 w 207"/>
                  <a:gd name="T91" fmla="*/ 74 h 30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7"/>
                  <a:gd name="T139" fmla="*/ 0 h 301"/>
                  <a:gd name="T140" fmla="*/ 207 w 207"/>
                  <a:gd name="T141" fmla="*/ 301 h 30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7" h="301">
                    <a:moveTo>
                      <a:pt x="206" y="74"/>
                    </a:moveTo>
                    <a:lnTo>
                      <a:pt x="196" y="55"/>
                    </a:lnTo>
                    <a:lnTo>
                      <a:pt x="191" y="49"/>
                    </a:lnTo>
                    <a:lnTo>
                      <a:pt x="190" y="43"/>
                    </a:lnTo>
                    <a:lnTo>
                      <a:pt x="191" y="38"/>
                    </a:lnTo>
                    <a:lnTo>
                      <a:pt x="190" y="30"/>
                    </a:lnTo>
                    <a:lnTo>
                      <a:pt x="186" y="16"/>
                    </a:lnTo>
                    <a:lnTo>
                      <a:pt x="179" y="5"/>
                    </a:lnTo>
                    <a:lnTo>
                      <a:pt x="175" y="0"/>
                    </a:lnTo>
                    <a:lnTo>
                      <a:pt x="32" y="2"/>
                    </a:lnTo>
                    <a:lnTo>
                      <a:pt x="0" y="141"/>
                    </a:lnTo>
                    <a:lnTo>
                      <a:pt x="29" y="165"/>
                    </a:lnTo>
                    <a:lnTo>
                      <a:pt x="31" y="170"/>
                    </a:lnTo>
                    <a:lnTo>
                      <a:pt x="35" y="178"/>
                    </a:lnTo>
                    <a:lnTo>
                      <a:pt x="36" y="186"/>
                    </a:lnTo>
                    <a:lnTo>
                      <a:pt x="38" y="193"/>
                    </a:lnTo>
                    <a:lnTo>
                      <a:pt x="43" y="197"/>
                    </a:lnTo>
                    <a:lnTo>
                      <a:pt x="58" y="210"/>
                    </a:lnTo>
                    <a:lnTo>
                      <a:pt x="71" y="226"/>
                    </a:lnTo>
                    <a:lnTo>
                      <a:pt x="77" y="239"/>
                    </a:lnTo>
                    <a:lnTo>
                      <a:pt x="84" y="247"/>
                    </a:lnTo>
                    <a:lnTo>
                      <a:pt x="134" y="300"/>
                    </a:lnTo>
                    <a:lnTo>
                      <a:pt x="178" y="280"/>
                    </a:lnTo>
                    <a:lnTo>
                      <a:pt x="180" y="250"/>
                    </a:lnTo>
                    <a:lnTo>
                      <a:pt x="183" y="243"/>
                    </a:lnTo>
                    <a:lnTo>
                      <a:pt x="181" y="244"/>
                    </a:lnTo>
                    <a:lnTo>
                      <a:pt x="178" y="242"/>
                    </a:lnTo>
                    <a:lnTo>
                      <a:pt x="171" y="233"/>
                    </a:lnTo>
                    <a:lnTo>
                      <a:pt x="155" y="216"/>
                    </a:lnTo>
                    <a:lnTo>
                      <a:pt x="148" y="207"/>
                    </a:lnTo>
                    <a:lnTo>
                      <a:pt x="148" y="195"/>
                    </a:lnTo>
                    <a:lnTo>
                      <a:pt x="158" y="196"/>
                    </a:lnTo>
                    <a:lnTo>
                      <a:pt x="156" y="167"/>
                    </a:lnTo>
                    <a:lnTo>
                      <a:pt x="166" y="168"/>
                    </a:lnTo>
                    <a:lnTo>
                      <a:pt x="164" y="166"/>
                    </a:lnTo>
                    <a:lnTo>
                      <a:pt x="166" y="158"/>
                    </a:lnTo>
                    <a:lnTo>
                      <a:pt x="176" y="145"/>
                    </a:lnTo>
                    <a:lnTo>
                      <a:pt x="183" y="139"/>
                    </a:lnTo>
                    <a:lnTo>
                      <a:pt x="183" y="138"/>
                    </a:lnTo>
                    <a:lnTo>
                      <a:pt x="184" y="135"/>
                    </a:lnTo>
                    <a:lnTo>
                      <a:pt x="184" y="128"/>
                    </a:lnTo>
                    <a:lnTo>
                      <a:pt x="184" y="115"/>
                    </a:lnTo>
                    <a:lnTo>
                      <a:pt x="188" y="94"/>
                    </a:lnTo>
                    <a:lnTo>
                      <a:pt x="196" y="82"/>
                    </a:lnTo>
                    <a:lnTo>
                      <a:pt x="203" y="77"/>
                    </a:lnTo>
                    <a:lnTo>
                      <a:pt x="206" y="7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8" name="Freeform 261"/>
              <p:cNvSpPr>
                <a:spLocks/>
              </p:cNvSpPr>
              <p:nvPr/>
            </p:nvSpPr>
            <p:spPr bwMode="auto">
              <a:xfrm>
                <a:off x="3818" y="2352"/>
                <a:ext cx="105" cy="81"/>
              </a:xfrm>
              <a:custGeom>
                <a:avLst/>
                <a:gdLst>
                  <a:gd name="T0" fmla="*/ 5 w 105"/>
                  <a:gd name="T1" fmla="*/ 80 h 81"/>
                  <a:gd name="T2" fmla="*/ 10 w 105"/>
                  <a:gd name="T3" fmla="*/ 79 h 81"/>
                  <a:gd name="T4" fmla="*/ 17 w 105"/>
                  <a:gd name="T5" fmla="*/ 75 h 81"/>
                  <a:gd name="T6" fmla="*/ 26 w 105"/>
                  <a:gd name="T7" fmla="*/ 71 h 81"/>
                  <a:gd name="T8" fmla="*/ 41 w 105"/>
                  <a:gd name="T9" fmla="*/ 68 h 81"/>
                  <a:gd name="T10" fmla="*/ 49 w 105"/>
                  <a:gd name="T11" fmla="*/ 68 h 81"/>
                  <a:gd name="T12" fmla="*/ 55 w 105"/>
                  <a:gd name="T13" fmla="*/ 65 h 81"/>
                  <a:gd name="T14" fmla="*/ 57 w 105"/>
                  <a:gd name="T15" fmla="*/ 61 h 81"/>
                  <a:gd name="T16" fmla="*/ 57 w 105"/>
                  <a:gd name="T17" fmla="*/ 58 h 81"/>
                  <a:gd name="T18" fmla="*/ 58 w 105"/>
                  <a:gd name="T19" fmla="*/ 55 h 81"/>
                  <a:gd name="T20" fmla="*/ 62 w 105"/>
                  <a:gd name="T21" fmla="*/ 52 h 81"/>
                  <a:gd name="T22" fmla="*/ 68 w 105"/>
                  <a:gd name="T23" fmla="*/ 51 h 81"/>
                  <a:gd name="T24" fmla="*/ 79 w 105"/>
                  <a:gd name="T25" fmla="*/ 49 h 81"/>
                  <a:gd name="T26" fmla="*/ 88 w 105"/>
                  <a:gd name="T27" fmla="*/ 49 h 81"/>
                  <a:gd name="T28" fmla="*/ 89 w 105"/>
                  <a:gd name="T29" fmla="*/ 48 h 81"/>
                  <a:gd name="T30" fmla="*/ 88 w 105"/>
                  <a:gd name="T31" fmla="*/ 48 h 81"/>
                  <a:gd name="T32" fmla="*/ 89 w 105"/>
                  <a:gd name="T33" fmla="*/ 44 h 81"/>
                  <a:gd name="T34" fmla="*/ 93 w 105"/>
                  <a:gd name="T35" fmla="*/ 40 h 81"/>
                  <a:gd name="T36" fmla="*/ 93 w 105"/>
                  <a:gd name="T37" fmla="*/ 38 h 81"/>
                  <a:gd name="T38" fmla="*/ 94 w 105"/>
                  <a:gd name="T39" fmla="*/ 36 h 81"/>
                  <a:gd name="T40" fmla="*/ 98 w 105"/>
                  <a:gd name="T41" fmla="*/ 31 h 81"/>
                  <a:gd name="T42" fmla="*/ 104 w 105"/>
                  <a:gd name="T43" fmla="*/ 31 h 81"/>
                  <a:gd name="T44" fmla="*/ 88 w 105"/>
                  <a:gd name="T45" fmla="*/ 0 h 81"/>
                  <a:gd name="T46" fmla="*/ 47 w 105"/>
                  <a:gd name="T47" fmla="*/ 9 h 81"/>
                  <a:gd name="T48" fmla="*/ 26 w 105"/>
                  <a:gd name="T49" fmla="*/ 37 h 81"/>
                  <a:gd name="T50" fmla="*/ 11 w 105"/>
                  <a:gd name="T51" fmla="*/ 44 h 81"/>
                  <a:gd name="T52" fmla="*/ 0 w 105"/>
                  <a:gd name="T53" fmla="*/ 70 h 81"/>
                  <a:gd name="T54" fmla="*/ 5 w 105"/>
                  <a:gd name="T55" fmla="*/ 80 h 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5"/>
                  <a:gd name="T85" fmla="*/ 0 h 81"/>
                  <a:gd name="T86" fmla="*/ 105 w 105"/>
                  <a:gd name="T87" fmla="*/ 81 h 8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5" h="81">
                    <a:moveTo>
                      <a:pt x="5" y="80"/>
                    </a:moveTo>
                    <a:lnTo>
                      <a:pt x="10" y="79"/>
                    </a:lnTo>
                    <a:lnTo>
                      <a:pt x="17" y="75"/>
                    </a:lnTo>
                    <a:lnTo>
                      <a:pt x="26" y="71"/>
                    </a:lnTo>
                    <a:lnTo>
                      <a:pt x="41" y="68"/>
                    </a:lnTo>
                    <a:lnTo>
                      <a:pt x="49" y="68"/>
                    </a:lnTo>
                    <a:lnTo>
                      <a:pt x="55" y="65"/>
                    </a:lnTo>
                    <a:lnTo>
                      <a:pt x="57" y="61"/>
                    </a:lnTo>
                    <a:lnTo>
                      <a:pt x="57" y="58"/>
                    </a:lnTo>
                    <a:lnTo>
                      <a:pt x="58" y="55"/>
                    </a:lnTo>
                    <a:lnTo>
                      <a:pt x="62" y="52"/>
                    </a:lnTo>
                    <a:lnTo>
                      <a:pt x="68" y="51"/>
                    </a:lnTo>
                    <a:lnTo>
                      <a:pt x="79" y="49"/>
                    </a:lnTo>
                    <a:lnTo>
                      <a:pt x="88" y="49"/>
                    </a:lnTo>
                    <a:lnTo>
                      <a:pt x="89" y="48"/>
                    </a:lnTo>
                    <a:lnTo>
                      <a:pt x="88" y="48"/>
                    </a:lnTo>
                    <a:lnTo>
                      <a:pt x="89" y="44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4" y="36"/>
                    </a:lnTo>
                    <a:lnTo>
                      <a:pt x="98" y="31"/>
                    </a:lnTo>
                    <a:lnTo>
                      <a:pt x="104" y="31"/>
                    </a:lnTo>
                    <a:lnTo>
                      <a:pt x="88" y="0"/>
                    </a:lnTo>
                    <a:lnTo>
                      <a:pt x="47" y="9"/>
                    </a:lnTo>
                    <a:lnTo>
                      <a:pt x="26" y="37"/>
                    </a:lnTo>
                    <a:lnTo>
                      <a:pt x="11" y="44"/>
                    </a:lnTo>
                    <a:lnTo>
                      <a:pt x="0" y="70"/>
                    </a:lnTo>
                    <a:lnTo>
                      <a:pt x="5" y="8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9" name="Freeform 262"/>
              <p:cNvSpPr>
                <a:spLocks/>
              </p:cNvSpPr>
              <p:nvPr/>
            </p:nvSpPr>
            <p:spPr bwMode="auto">
              <a:xfrm>
                <a:off x="3451" y="2271"/>
                <a:ext cx="119" cy="252"/>
              </a:xfrm>
              <a:custGeom>
                <a:avLst/>
                <a:gdLst>
                  <a:gd name="T0" fmla="*/ 5 w 119"/>
                  <a:gd name="T1" fmla="*/ 152 h 252"/>
                  <a:gd name="T2" fmla="*/ 5 w 119"/>
                  <a:gd name="T3" fmla="*/ 139 h 252"/>
                  <a:gd name="T4" fmla="*/ 13 w 119"/>
                  <a:gd name="T5" fmla="*/ 124 h 252"/>
                  <a:gd name="T6" fmla="*/ 20 w 119"/>
                  <a:gd name="T7" fmla="*/ 112 h 252"/>
                  <a:gd name="T8" fmla="*/ 22 w 119"/>
                  <a:gd name="T9" fmla="*/ 106 h 252"/>
                  <a:gd name="T10" fmla="*/ 22 w 119"/>
                  <a:gd name="T11" fmla="*/ 78 h 252"/>
                  <a:gd name="T12" fmla="*/ 21 w 119"/>
                  <a:gd name="T13" fmla="*/ 75 h 252"/>
                  <a:gd name="T14" fmla="*/ 24 w 119"/>
                  <a:gd name="T15" fmla="*/ 68 h 252"/>
                  <a:gd name="T16" fmla="*/ 28 w 119"/>
                  <a:gd name="T17" fmla="*/ 59 h 252"/>
                  <a:gd name="T18" fmla="*/ 26 w 119"/>
                  <a:gd name="T19" fmla="*/ 50 h 252"/>
                  <a:gd name="T20" fmla="*/ 21 w 119"/>
                  <a:gd name="T21" fmla="*/ 42 h 252"/>
                  <a:gd name="T22" fmla="*/ 19 w 119"/>
                  <a:gd name="T23" fmla="*/ 34 h 252"/>
                  <a:gd name="T24" fmla="*/ 14 w 119"/>
                  <a:gd name="T25" fmla="*/ 27 h 252"/>
                  <a:gd name="T26" fmla="*/ 9 w 119"/>
                  <a:gd name="T27" fmla="*/ 26 h 252"/>
                  <a:gd name="T28" fmla="*/ 50 w 119"/>
                  <a:gd name="T29" fmla="*/ 0 h 252"/>
                  <a:gd name="T30" fmla="*/ 118 w 119"/>
                  <a:gd name="T31" fmla="*/ 73 h 252"/>
                  <a:gd name="T32" fmla="*/ 117 w 119"/>
                  <a:gd name="T33" fmla="*/ 122 h 252"/>
                  <a:gd name="T34" fmla="*/ 109 w 119"/>
                  <a:gd name="T35" fmla="*/ 129 h 252"/>
                  <a:gd name="T36" fmla="*/ 105 w 119"/>
                  <a:gd name="T37" fmla="*/ 147 h 252"/>
                  <a:gd name="T38" fmla="*/ 100 w 119"/>
                  <a:gd name="T39" fmla="*/ 152 h 252"/>
                  <a:gd name="T40" fmla="*/ 97 w 119"/>
                  <a:gd name="T41" fmla="*/ 167 h 252"/>
                  <a:gd name="T42" fmla="*/ 105 w 119"/>
                  <a:gd name="T43" fmla="*/ 167 h 252"/>
                  <a:gd name="T44" fmla="*/ 104 w 119"/>
                  <a:gd name="T45" fmla="*/ 180 h 252"/>
                  <a:gd name="T46" fmla="*/ 110 w 119"/>
                  <a:gd name="T47" fmla="*/ 181 h 252"/>
                  <a:gd name="T48" fmla="*/ 108 w 119"/>
                  <a:gd name="T49" fmla="*/ 189 h 252"/>
                  <a:gd name="T50" fmla="*/ 105 w 119"/>
                  <a:gd name="T51" fmla="*/ 189 h 252"/>
                  <a:gd name="T52" fmla="*/ 101 w 119"/>
                  <a:gd name="T53" fmla="*/ 192 h 252"/>
                  <a:gd name="T54" fmla="*/ 97 w 119"/>
                  <a:gd name="T55" fmla="*/ 198 h 252"/>
                  <a:gd name="T56" fmla="*/ 89 w 119"/>
                  <a:gd name="T57" fmla="*/ 212 h 252"/>
                  <a:gd name="T58" fmla="*/ 78 w 119"/>
                  <a:gd name="T59" fmla="*/ 216 h 252"/>
                  <a:gd name="T60" fmla="*/ 68 w 119"/>
                  <a:gd name="T61" fmla="*/ 218 h 252"/>
                  <a:gd name="T62" fmla="*/ 60 w 119"/>
                  <a:gd name="T63" fmla="*/ 225 h 252"/>
                  <a:gd name="T64" fmla="*/ 48 w 119"/>
                  <a:gd name="T65" fmla="*/ 234 h 252"/>
                  <a:gd name="T66" fmla="*/ 31 w 119"/>
                  <a:gd name="T67" fmla="*/ 237 h 252"/>
                  <a:gd name="T68" fmla="*/ 6 w 119"/>
                  <a:gd name="T69" fmla="*/ 251 h 252"/>
                  <a:gd name="T70" fmla="*/ 0 w 119"/>
                  <a:gd name="T71" fmla="*/ 165 h 252"/>
                  <a:gd name="T72" fmla="*/ 5 w 119"/>
                  <a:gd name="T73" fmla="*/ 152 h 2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9"/>
                  <a:gd name="T112" fmla="*/ 0 h 252"/>
                  <a:gd name="T113" fmla="*/ 119 w 119"/>
                  <a:gd name="T114" fmla="*/ 252 h 25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9" h="252">
                    <a:moveTo>
                      <a:pt x="5" y="152"/>
                    </a:moveTo>
                    <a:lnTo>
                      <a:pt x="5" y="139"/>
                    </a:lnTo>
                    <a:lnTo>
                      <a:pt x="13" y="124"/>
                    </a:lnTo>
                    <a:lnTo>
                      <a:pt x="20" y="112"/>
                    </a:lnTo>
                    <a:lnTo>
                      <a:pt x="22" y="106"/>
                    </a:lnTo>
                    <a:lnTo>
                      <a:pt x="22" y="78"/>
                    </a:lnTo>
                    <a:lnTo>
                      <a:pt x="21" y="75"/>
                    </a:lnTo>
                    <a:lnTo>
                      <a:pt x="24" y="68"/>
                    </a:lnTo>
                    <a:lnTo>
                      <a:pt x="28" y="59"/>
                    </a:lnTo>
                    <a:lnTo>
                      <a:pt x="26" y="50"/>
                    </a:lnTo>
                    <a:lnTo>
                      <a:pt x="21" y="42"/>
                    </a:lnTo>
                    <a:lnTo>
                      <a:pt x="19" y="34"/>
                    </a:lnTo>
                    <a:lnTo>
                      <a:pt x="14" y="27"/>
                    </a:lnTo>
                    <a:lnTo>
                      <a:pt x="9" y="26"/>
                    </a:lnTo>
                    <a:lnTo>
                      <a:pt x="50" y="0"/>
                    </a:lnTo>
                    <a:lnTo>
                      <a:pt x="118" y="73"/>
                    </a:lnTo>
                    <a:lnTo>
                      <a:pt x="117" y="122"/>
                    </a:lnTo>
                    <a:lnTo>
                      <a:pt x="109" y="129"/>
                    </a:lnTo>
                    <a:lnTo>
                      <a:pt x="105" y="147"/>
                    </a:lnTo>
                    <a:lnTo>
                      <a:pt x="100" y="152"/>
                    </a:lnTo>
                    <a:lnTo>
                      <a:pt x="97" y="167"/>
                    </a:lnTo>
                    <a:lnTo>
                      <a:pt x="105" y="167"/>
                    </a:lnTo>
                    <a:lnTo>
                      <a:pt x="104" y="180"/>
                    </a:lnTo>
                    <a:lnTo>
                      <a:pt x="110" y="181"/>
                    </a:lnTo>
                    <a:lnTo>
                      <a:pt x="108" y="189"/>
                    </a:lnTo>
                    <a:lnTo>
                      <a:pt x="105" y="189"/>
                    </a:lnTo>
                    <a:lnTo>
                      <a:pt x="101" y="192"/>
                    </a:lnTo>
                    <a:lnTo>
                      <a:pt x="97" y="198"/>
                    </a:lnTo>
                    <a:lnTo>
                      <a:pt x="89" y="212"/>
                    </a:lnTo>
                    <a:lnTo>
                      <a:pt x="78" y="216"/>
                    </a:lnTo>
                    <a:lnTo>
                      <a:pt x="68" y="218"/>
                    </a:lnTo>
                    <a:lnTo>
                      <a:pt x="60" y="225"/>
                    </a:lnTo>
                    <a:lnTo>
                      <a:pt x="48" y="234"/>
                    </a:lnTo>
                    <a:lnTo>
                      <a:pt x="31" y="237"/>
                    </a:lnTo>
                    <a:lnTo>
                      <a:pt x="6" y="251"/>
                    </a:lnTo>
                    <a:lnTo>
                      <a:pt x="0" y="165"/>
                    </a:lnTo>
                    <a:lnTo>
                      <a:pt x="5" y="15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0" name="Freeform 263"/>
              <p:cNvSpPr>
                <a:spLocks/>
              </p:cNvSpPr>
              <p:nvPr/>
            </p:nvSpPr>
            <p:spPr bwMode="auto">
              <a:xfrm>
                <a:off x="3399" y="2443"/>
                <a:ext cx="81" cy="150"/>
              </a:xfrm>
              <a:custGeom>
                <a:avLst/>
                <a:gdLst>
                  <a:gd name="T0" fmla="*/ 0 w 81"/>
                  <a:gd name="T1" fmla="*/ 109 h 150"/>
                  <a:gd name="T2" fmla="*/ 3 w 81"/>
                  <a:gd name="T3" fmla="*/ 112 h 150"/>
                  <a:gd name="T4" fmla="*/ 11 w 81"/>
                  <a:gd name="T5" fmla="*/ 126 h 150"/>
                  <a:gd name="T6" fmla="*/ 14 w 81"/>
                  <a:gd name="T7" fmla="*/ 142 h 150"/>
                  <a:gd name="T8" fmla="*/ 13 w 81"/>
                  <a:gd name="T9" fmla="*/ 145 h 150"/>
                  <a:gd name="T10" fmla="*/ 18 w 81"/>
                  <a:gd name="T11" fmla="*/ 145 h 150"/>
                  <a:gd name="T12" fmla="*/ 29 w 81"/>
                  <a:gd name="T13" fmla="*/ 145 h 150"/>
                  <a:gd name="T14" fmla="*/ 44 w 81"/>
                  <a:gd name="T15" fmla="*/ 145 h 150"/>
                  <a:gd name="T16" fmla="*/ 57 w 81"/>
                  <a:gd name="T17" fmla="*/ 145 h 150"/>
                  <a:gd name="T18" fmla="*/ 64 w 81"/>
                  <a:gd name="T19" fmla="*/ 146 h 150"/>
                  <a:gd name="T20" fmla="*/ 68 w 81"/>
                  <a:gd name="T21" fmla="*/ 147 h 150"/>
                  <a:gd name="T22" fmla="*/ 69 w 81"/>
                  <a:gd name="T23" fmla="*/ 148 h 150"/>
                  <a:gd name="T24" fmla="*/ 75 w 81"/>
                  <a:gd name="T25" fmla="*/ 149 h 150"/>
                  <a:gd name="T26" fmla="*/ 80 w 81"/>
                  <a:gd name="T27" fmla="*/ 145 h 150"/>
                  <a:gd name="T28" fmla="*/ 79 w 81"/>
                  <a:gd name="T29" fmla="*/ 141 h 150"/>
                  <a:gd name="T30" fmla="*/ 73 w 81"/>
                  <a:gd name="T31" fmla="*/ 131 h 150"/>
                  <a:gd name="T32" fmla="*/ 66 w 81"/>
                  <a:gd name="T33" fmla="*/ 105 h 150"/>
                  <a:gd name="T34" fmla="*/ 71 w 81"/>
                  <a:gd name="T35" fmla="*/ 81 h 150"/>
                  <a:gd name="T36" fmla="*/ 76 w 81"/>
                  <a:gd name="T37" fmla="*/ 72 h 150"/>
                  <a:gd name="T38" fmla="*/ 59 w 81"/>
                  <a:gd name="T39" fmla="*/ 47 h 150"/>
                  <a:gd name="T40" fmla="*/ 76 w 81"/>
                  <a:gd name="T41" fmla="*/ 35 h 150"/>
                  <a:gd name="T42" fmla="*/ 72 w 81"/>
                  <a:gd name="T43" fmla="*/ 28 h 150"/>
                  <a:gd name="T44" fmla="*/ 66 w 81"/>
                  <a:gd name="T45" fmla="*/ 15 h 150"/>
                  <a:gd name="T46" fmla="*/ 63 w 81"/>
                  <a:gd name="T47" fmla="*/ 4 h 150"/>
                  <a:gd name="T48" fmla="*/ 63 w 81"/>
                  <a:gd name="T49" fmla="*/ 0 h 150"/>
                  <a:gd name="T50" fmla="*/ 57 w 81"/>
                  <a:gd name="T51" fmla="*/ 0 h 150"/>
                  <a:gd name="T52" fmla="*/ 4 w 81"/>
                  <a:gd name="T53" fmla="*/ 49 h 150"/>
                  <a:gd name="T54" fmla="*/ 0 w 81"/>
                  <a:gd name="T55" fmla="*/ 109 h 15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1"/>
                  <a:gd name="T85" fmla="*/ 0 h 150"/>
                  <a:gd name="T86" fmla="*/ 81 w 81"/>
                  <a:gd name="T87" fmla="*/ 150 h 15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1" h="150">
                    <a:moveTo>
                      <a:pt x="0" y="109"/>
                    </a:moveTo>
                    <a:lnTo>
                      <a:pt x="3" y="112"/>
                    </a:lnTo>
                    <a:lnTo>
                      <a:pt x="11" y="126"/>
                    </a:lnTo>
                    <a:lnTo>
                      <a:pt x="14" y="142"/>
                    </a:lnTo>
                    <a:lnTo>
                      <a:pt x="13" y="145"/>
                    </a:lnTo>
                    <a:lnTo>
                      <a:pt x="18" y="145"/>
                    </a:lnTo>
                    <a:lnTo>
                      <a:pt x="29" y="145"/>
                    </a:lnTo>
                    <a:lnTo>
                      <a:pt x="44" y="145"/>
                    </a:lnTo>
                    <a:lnTo>
                      <a:pt x="57" y="145"/>
                    </a:lnTo>
                    <a:lnTo>
                      <a:pt x="64" y="146"/>
                    </a:lnTo>
                    <a:lnTo>
                      <a:pt x="68" y="147"/>
                    </a:lnTo>
                    <a:lnTo>
                      <a:pt x="69" y="148"/>
                    </a:lnTo>
                    <a:lnTo>
                      <a:pt x="75" y="149"/>
                    </a:lnTo>
                    <a:lnTo>
                      <a:pt x="80" y="145"/>
                    </a:lnTo>
                    <a:lnTo>
                      <a:pt x="79" y="141"/>
                    </a:lnTo>
                    <a:lnTo>
                      <a:pt x="73" y="131"/>
                    </a:lnTo>
                    <a:lnTo>
                      <a:pt x="66" y="105"/>
                    </a:lnTo>
                    <a:lnTo>
                      <a:pt x="71" y="81"/>
                    </a:lnTo>
                    <a:lnTo>
                      <a:pt x="76" y="72"/>
                    </a:lnTo>
                    <a:lnTo>
                      <a:pt x="59" y="47"/>
                    </a:lnTo>
                    <a:lnTo>
                      <a:pt x="76" y="35"/>
                    </a:lnTo>
                    <a:lnTo>
                      <a:pt x="72" y="28"/>
                    </a:lnTo>
                    <a:lnTo>
                      <a:pt x="66" y="15"/>
                    </a:lnTo>
                    <a:lnTo>
                      <a:pt x="63" y="4"/>
                    </a:lnTo>
                    <a:lnTo>
                      <a:pt x="63" y="0"/>
                    </a:lnTo>
                    <a:lnTo>
                      <a:pt x="57" y="0"/>
                    </a:lnTo>
                    <a:lnTo>
                      <a:pt x="4" y="49"/>
                    </a:lnTo>
                    <a:lnTo>
                      <a:pt x="0" y="109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1" name="Freeform 264"/>
              <p:cNvSpPr>
                <a:spLocks/>
              </p:cNvSpPr>
              <p:nvPr/>
            </p:nvSpPr>
            <p:spPr bwMode="auto">
              <a:xfrm>
                <a:off x="3398" y="2591"/>
                <a:ext cx="74" cy="74"/>
              </a:xfrm>
              <a:custGeom>
                <a:avLst/>
                <a:gdLst>
                  <a:gd name="T0" fmla="*/ 26 w 74"/>
                  <a:gd name="T1" fmla="*/ 73 h 74"/>
                  <a:gd name="T2" fmla="*/ 28 w 74"/>
                  <a:gd name="T3" fmla="*/ 69 h 74"/>
                  <a:gd name="T4" fmla="*/ 30 w 74"/>
                  <a:gd name="T5" fmla="*/ 56 h 74"/>
                  <a:gd name="T6" fmla="*/ 40 w 74"/>
                  <a:gd name="T7" fmla="*/ 51 h 74"/>
                  <a:gd name="T8" fmla="*/ 62 w 74"/>
                  <a:gd name="T9" fmla="*/ 58 h 74"/>
                  <a:gd name="T10" fmla="*/ 69 w 74"/>
                  <a:gd name="T11" fmla="*/ 59 h 74"/>
                  <a:gd name="T12" fmla="*/ 73 w 74"/>
                  <a:gd name="T13" fmla="*/ 55 h 74"/>
                  <a:gd name="T14" fmla="*/ 69 w 74"/>
                  <a:gd name="T15" fmla="*/ 47 h 74"/>
                  <a:gd name="T16" fmla="*/ 64 w 74"/>
                  <a:gd name="T17" fmla="*/ 40 h 74"/>
                  <a:gd name="T18" fmla="*/ 61 w 74"/>
                  <a:gd name="T19" fmla="*/ 32 h 74"/>
                  <a:gd name="T20" fmla="*/ 62 w 74"/>
                  <a:gd name="T21" fmla="*/ 25 h 74"/>
                  <a:gd name="T22" fmla="*/ 66 w 74"/>
                  <a:gd name="T23" fmla="*/ 17 h 74"/>
                  <a:gd name="T24" fmla="*/ 66 w 74"/>
                  <a:gd name="T25" fmla="*/ 9 h 74"/>
                  <a:gd name="T26" fmla="*/ 62 w 74"/>
                  <a:gd name="T27" fmla="*/ 4 h 74"/>
                  <a:gd name="T28" fmla="*/ 57 w 74"/>
                  <a:gd name="T29" fmla="*/ 4 h 74"/>
                  <a:gd name="T30" fmla="*/ 53 w 74"/>
                  <a:gd name="T31" fmla="*/ 5 h 74"/>
                  <a:gd name="T32" fmla="*/ 53 w 74"/>
                  <a:gd name="T33" fmla="*/ 7 h 74"/>
                  <a:gd name="T34" fmla="*/ 53 w 74"/>
                  <a:gd name="T35" fmla="*/ 0 h 74"/>
                  <a:gd name="T36" fmla="*/ 12 w 74"/>
                  <a:gd name="T37" fmla="*/ 2 h 74"/>
                  <a:gd name="T38" fmla="*/ 11 w 74"/>
                  <a:gd name="T39" fmla="*/ 19 h 74"/>
                  <a:gd name="T40" fmla="*/ 7 w 74"/>
                  <a:gd name="T41" fmla="*/ 29 h 74"/>
                  <a:gd name="T42" fmla="*/ 0 w 74"/>
                  <a:gd name="T43" fmla="*/ 38 h 74"/>
                  <a:gd name="T44" fmla="*/ 0 w 74"/>
                  <a:gd name="T45" fmla="*/ 47 h 74"/>
                  <a:gd name="T46" fmla="*/ 16 w 74"/>
                  <a:gd name="T47" fmla="*/ 63 h 74"/>
                  <a:gd name="T48" fmla="*/ 21 w 74"/>
                  <a:gd name="T49" fmla="*/ 68 h 74"/>
                  <a:gd name="T50" fmla="*/ 26 w 74"/>
                  <a:gd name="T51" fmla="*/ 73 h 74"/>
                  <a:gd name="T52" fmla="*/ 26 w 74"/>
                  <a:gd name="T53" fmla="*/ 73 h 7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4"/>
                  <a:gd name="T82" fmla="*/ 0 h 74"/>
                  <a:gd name="T83" fmla="*/ 74 w 74"/>
                  <a:gd name="T84" fmla="*/ 74 h 7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4" h="74">
                    <a:moveTo>
                      <a:pt x="26" y="73"/>
                    </a:moveTo>
                    <a:lnTo>
                      <a:pt x="28" y="69"/>
                    </a:lnTo>
                    <a:lnTo>
                      <a:pt x="30" y="56"/>
                    </a:lnTo>
                    <a:lnTo>
                      <a:pt x="40" y="51"/>
                    </a:lnTo>
                    <a:lnTo>
                      <a:pt x="62" y="58"/>
                    </a:lnTo>
                    <a:lnTo>
                      <a:pt x="69" y="59"/>
                    </a:lnTo>
                    <a:lnTo>
                      <a:pt x="73" y="55"/>
                    </a:lnTo>
                    <a:lnTo>
                      <a:pt x="69" y="47"/>
                    </a:lnTo>
                    <a:lnTo>
                      <a:pt x="64" y="40"/>
                    </a:lnTo>
                    <a:lnTo>
                      <a:pt x="61" y="32"/>
                    </a:lnTo>
                    <a:lnTo>
                      <a:pt x="62" y="25"/>
                    </a:lnTo>
                    <a:lnTo>
                      <a:pt x="66" y="17"/>
                    </a:lnTo>
                    <a:lnTo>
                      <a:pt x="66" y="9"/>
                    </a:lnTo>
                    <a:lnTo>
                      <a:pt x="62" y="4"/>
                    </a:lnTo>
                    <a:lnTo>
                      <a:pt x="57" y="4"/>
                    </a:lnTo>
                    <a:lnTo>
                      <a:pt x="53" y="5"/>
                    </a:lnTo>
                    <a:lnTo>
                      <a:pt x="53" y="7"/>
                    </a:lnTo>
                    <a:lnTo>
                      <a:pt x="53" y="0"/>
                    </a:lnTo>
                    <a:lnTo>
                      <a:pt x="12" y="2"/>
                    </a:lnTo>
                    <a:lnTo>
                      <a:pt x="11" y="19"/>
                    </a:lnTo>
                    <a:lnTo>
                      <a:pt x="7" y="29"/>
                    </a:lnTo>
                    <a:lnTo>
                      <a:pt x="0" y="38"/>
                    </a:lnTo>
                    <a:lnTo>
                      <a:pt x="0" y="47"/>
                    </a:lnTo>
                    <a:lnTo>
                      <a:pt x="16" y="63"/>
                    </a:lnTo>
                    <a:lnTo>
                      <a:pt x="21" y="68"/>
                    </a:lnTo>
                    <a:lnTo>
                      <a:pt x="26" y="7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2" name="Freeform 265"/>
              <p:cNvSpPr>
                <a:spLocks/>
              </p:cNvSpPr>
              <p:nvPr/>
            </p:nvSpPr>
            <p:spPr bwMode="auto">
              <a:xfrm>
                <a:off x="3205" y="2386"/>
                <a:ext cx="130" cy="92"/>
              </a:xfrm>
              <a:custGeom>
                <a:avLst/>
                <a:gdLst>
                  <a:gd name="T0" fmla="*/ 0 w 130"/>
                  <a:gd name="T1" fmla="*/ 0 h 92"/>
                  <a:gd name="T2" fmla="*/ 129 w 130"/>
                  <a:gd name="T3" fmla="*/ 0 h 92"/>
                  <a:gd name="T4" fmla="*/ 129 w 130"/>
                  <a:gd name="T5" fmla="*/ 91 h 92"/>
                  <a:gd name="T6" fmla="*/ 0 w 130"/>
                  <a:gd name="T7" fmla="*/ 91 h 92"/>
                  <a:gd name="T8" fmla="*/ 0 w 130"/>
                  <a:gd name="T9" fmla="*/ 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"/>
                  <a:gd name="T16" fmla="*/ 0 h 92"/>
                  <a:gd name="T17" fmla="*/ 130 w 130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" h="92">
                    <a:moveTo>
                      <a:pt x="0" y="0"/>
                    </a:moveTo>
                    <a:lnTo>
                      <a:pt x="129" y="0"/>
                    </a:lnTo>
                    <a:lnTo>
                      <a:pt x="129" y="91"/>
                    </a:lnTo>
                    <a:lnTo>
                      <a:pt x="0" y="9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3" name="Freeform 266"/>
              <p:cNvSpPr>
                <a:spLocks/>
              </p:cNvSpPr>
              <p:nvPr/>
            </p:nvSpPr>
            <p:spPr bwMode="auto">
              <a:xfrm>
                <a:off x="3328" y="2406"/>
                <a:ext cx="128" cy="148"/>
              </a:xfrm>
              <a:custGeom>
                <a:avLst/>
                <a:gdLst>
                  <a:gd name="T0" fmla="*/ 119 w 128"/>
                  <a:gd name="T1" fmla="*/ 24 h 148"/>
                  <a:gd name="T2" fmla="*/ 123 w 128"/>
                  <a:gd name="T3" fmla="*/ 30 h 148"/>
                  <a:gd name="T4" fmla="*/ 126 w 128"/>
                  <a:gd name="T5" fmla="*/ 37 h 148"/>
                  <a:gd name="T6" fmla="*/ 127 w 128"/>
                  <a:gd name="T7" fmla="*/ 46 h 148"/>
                  <a:gd name="T8" fmla="*/ 123 w 128"/>
                  <a:gd name="T9" fmla="*/ 58 h 148"/>
                  <a:gd name="T10" fmla="*/ 110 w 128"/>
                  <a:gd name="T11" fmla="*/ 80 h 148"/>
                  <a:gd name="T12" fmla="*/ 103 w 128"/>
                  <a:gd name="T13" fmla="*/ 96 h 148"/>
                  <a:gd name="T14" fmla="*/ 101 w 128"/>
                  <a:gd name="T15" fmla="*/ 101 h 148"/>
                  <a:gd name="T16" fmla="*/ 98 w 128"/>
                  <a:gd name="T17" fmla="*/ 103 h 148"/>
                  <a:gd name="T18" fmla="*/ 95 w 128"/>
                  <a:gd name="T19" fmla="*/ 105 h 148"/>
                  <a:gd name="T20" fmla="*/ 90 w 128"/>
                  <a:gd name="T21" fmla="*/ 108 h 148"/>
                  <a:gd name="T22" fmla="*/ 79 w 128"/>
                  <a:gd name="T23" fmla="*/ 118 h 148"/>
                  <a:gd name="T24" fmla="*/ 72 w 128"/>
                  <a:gd name="T25" fmla="*/ 127 h 148"/>
                  <a:gd name="T26" fmla="*/ 67 w 128"/>
                  <a:gd name="T27" fmla="*/ 134 h 148"/>
                  <a:gd name="T28" fmla="*/ 66 w 128"/>
                  <a:gd name="T29" fmla="*/ 139 h 148"/>
                  <a:gd name="T30" fmla="*/ 61 w 128"/>
                  <a:gd name="T31" fmla="*/ 135 h 148"/>
                  <a:gd name="T32" fmla="*/ 57 w 128"/>
                  <a:gd name="T33" fmla="*/ 139 h 148"/>
                  <a:gd name="T34" fmla="*/ 54 w 128"/>
                  <a:gd name="T35" fmla="*/ 143 h 148"/>
                  <a:gd name="T36" fmla="*/ 46 w 128"/>
                  <a:gd name="T37" fmla="*/ 147 h 148"/>
                  <a:gd name="T38" fmla="*/ 39 w 128"/>
                  <a:gd name="T39" fmla="*/ 145 h 148"/>
                  <a:gd name="T40" fmla="*/ 35 w 128"/>
                  <a:gd name="T41" fmla="*/ 139 h 148"/>
                  <a:gd name="T42" fmla="*/ 29 w 128"/>
                  <a:gd name="T43" fmla="*/ 130 h 148"/>
                  <a:gd name="T44" fmla="*/ 17 w 128"/>
                  <a:gd name="T45" fmla="*/ 122 h 148"/>
                  <a:gd name="T46" fmla="*/ 0 w 128"/>
                  <a:gd name="T47" fmla="*/ 117 h 148"/>
                  <a:gd name="T48" fmla="*/ 1 w 128"/>
                  <a:gd name="T49" fmla="*/ 66 h 148"/>
                  <a:gd name="T50" fmla="*/ 7 w 128"/>
                  <a:gd name="T51" fmla="*/ 43 h 148"/>
                  <a:gd name="T52" fmla="*/ 6 w 128"/>
                  <a:gd name="T53" fmla="*/ 19 h 148"/>
                  <a:gd name="T54" fmla="*/ 79 w 128"/>
                  <a:gd name="T55" fmla="*/ 0 h 148"/>
                  <a:gd name="T56" fmla="*/ 119 w 128"/>
                  <a:gd name="T57" fmla="*/ 24 h 14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8"/>
                  <a:gd name="T88" fmla="*/ 0 h 148"/>
                  <a:gd name="T89" fmla="*/ 128 w 128"/>
                  <a:gd name="T90" fmla="*/ 148 h 14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8" h="148">
                    <a:moveTo>
                      <a:pt x="119" y="24"/>
                    </a:moveTo>
                    <a:lnTo>
                      <a:pt x="123" y="30"/>
                    </a:lnTo>
                    <a:lnTo>
                      <a:pt x="126" y="37"/>
                    </a:lnTo>
                    <a:lnTo>
                      <a:pt x="127" y="46"/>
                    </a:lnTo>
                    <a:lnTo>
                      <a:pt x="123" y="58"/>
                    </a:lnTo>
                    <a:lnTo>
                      <a:pt x="110" y="80"/>
                    </a:lnTo>
                    <a:lnTo>
                      <a:pt x="103" y="96"/>
                    </a:lnTo>
                    <a:lnTo>
                      <a:pt x="101" y="101"/>
                    </a:lnTo>
                    <a:lnTo>
                      <a:pt x="98" y="103"/>
                    </a:lnTo>
                    <a:lnTo>
                      <a:pt x="95" y="105"/>
                    </a:lnTo>
                    <a:lnTo>
                      <a:pt x="90" y="108"/>
                    </a:lnTo>
                    <a:lnTo>
                      <a:pt x="79" y="118"/>
                    </a:lnTo>
                    <a:lnTo>
                      <a:pt x="72" y="127"/>
                    </a:lnTo>
                    <a:lnTo>
                      <a:pt x="67" y="134"/>
                    </a:lnTo>
                    <a:lnTo>
                      <a:pt x="66" y="139"/>
                    </a:lnTo>
                    <a:lnTo>
                      <a:pt x="61" y="135"/>
                    </a:lnTo>
                    <a:lnTo>
                      <a:pt x="57" y="139"/>
                    </a:lnTo>
                    <a:lnTo>
                      <a:pt x="54" y="143"/>
                    </a:lnTo>
                    <a:lnTo>
                      <a:pt x="46" y="147"/>
                    </a:lnTo>
                    <a:lnTo>
                      <a:pt x="39" y="145"/>
                    </a:lnTo>
                    <a:lnTo>
                      <a:pt x="35" y="139"/>
                    </a:lnTo>
                    <a:lnTo>
                      <a:pt x="29" y="130"/>
                    </a:lnTo>
                    <a:lnTo>
                      <a:pt x="17" y="122"/>
                    </a:lnTo>
                    <a:lnTo>
                      <a:pt x="0" y="117"/>
                    </a:lnTo>
                    <a:lnTo>
                      <a:pt x="1" y="66"/>
                    </a:lnTo>
                    <a:lnTo>
                      <a:pt x="7" y="43"/>
                    </a:lnTo>
                    <a:lnTo>
                      <a:pt x="6" y="19"/>
                    </a:lnTo>
                    <a:lnTo>
                      <a:pt x="79" y="0"/>
                    </a:lnTo>
                    <a:lnTo>
                      <a:pt x="119" y="2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4" name="Freeform 267"/>
              <p:cNvSpPr>
                <a:spLocks/>
              </p:cNvSpPr>
              <p:nvPr/>
            </p:nvSpPr>
            <p:spPr bwMode="auto">
              <a:xfrm>
                <a:off x="3297" y="2255"/>
                <a:ext cx="200" cy="190"/>
              </a:xfrm>
              <a:custGeom>
                <a:avLst/>
                <a:gdLst>
                  <a:gd name="T0" fmla="*/ 151 w 200"/>
                  <a:gd name="T1" fmla="*/ 165 h 190"/>
                  <a:gd name="T2" fmla="*/ 144 w 200"/>
                  <a:gd name="T3" fmla="*/ 167 h 190"/>
                  <a:gd name="T4" fmla="*/ 126 w 200"/>
                  <a:gd name="T5" fmla="*/ 171 h 190"/>
                  <a:gd name="T6" fmla="*/ 100 w 200"/>
                  <a:gd name="T7" fmla="*/ 174 h 190"/>
                  <a:gd name="T8" fmla="*/ 70 w 200"/>
                  <a:gd name="T9" fmla="*/ 171 h 190"/>
                  <a:gd name="T10" fmla="*/ 62 w 200"/>
                  <a:gd name="T11" fmla="*/ 167 h 190"/>
                  <a:gd name="T12" fmla="*/ 57 w 200"/>
                  <a:gd name="T13" fmla="*/ 163 h 190"/>
                  <a:gd name="T14" fmla="*/ 51 w 200"/>
                  <a:gd name="T15" fmla="*/ 162 h 190"/>
                  <a:gd name="T16" fmla="*/ 46 w 200"/>
                  <a:gd name="T17" fmla="*/ 167 h 190"/>
                  <a:gd name="T18" fmla="*/ 39 w 200"/>
                  <a:gd name="T19" fmla="*/ 175 h 190"/>
                  <a:gd name="T20" fmla="*/ 37 w 200"/>
                  <a:gd name="T21" fmla="*/ 182 h 190"/>
                  <a:gd name="T22" fmla="*/ 37 w 200"/>
                  <a:gd name="T23" fmla="*/ 187 h 190"/>
                  <a:gd name="T24" fmla="*/ 38 w 200"/>
                  <a:gd name="T25" fmla="*/ 189 h 190"/>
                  <a:gd name="T26" fmla="*/ 36 w 200"/>
                  <a:gd name="T27" fmla="*/ 188 h 190"/>
                  <a:gd name="T28" fmla="*/ 30 w 200"/>
                  <a:gd name="T29" fmla="*/ 186 h 190"/>
                  <a:gd name="T30" fmla="*/ 22 w 200"/>
                  <a:gd name="T31" fmla="*/ 180 h 190"/>
                  <a:gd name="T32" fmla="*/ 10 w 200"/>
                  <a:gd name="T33" fmla="*/ 169 h 190"/>
                  <a:gd name="T34" fmla="*/ 2 w 200"/>
                  <a:gd name="T35" fmla="*/ 159 h 190"/>
                  <a:gd name="T36" fmla="*/ 0 w 200"/>
                  <a:gd name="T37" fmla="*/ 152 h 190"/>
                  <a:gd name="T38" fmla="*/ 1 w 200"/>
                  <a:gd name="T39" fmla="*/ 149 h 190"/>
                  <a:gd name="T40" fmla="*/ 2 w 200"/>
                  <a:gd name="T41" fmla="*/ 149 h 190"/>
                  <a:gd name="T42" fmla="*/ 41 w 200"/>
                  <a:gd name="T43" fmla="*/ 65 h 190"/>
                  <a:gd name="T44" fmla="*/ 140 w 200"/>
                  <a:gd name="T45" fmla="*/ 0 h 190"/>
                  <a:gd name="T46" fmla="*/ 199 w 200"/>
                  <a:gd name="T47" fmla="*/ 50 h 190"/>
                  <a:gd name="T48" fmla="*/ 173 w 200"/>
                  <a:gd name="T49" fmla="*/ 164 h 190"/>
                  <a:gd name="T50" fmla="*/ 151 w 200"/>
                  <a:gd name="T51" fmla="*/ 165 h 1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0"/>
                  <a:gd name="T79" fmla="*/ 0 h 190"/>
                  <a:gd name="T80" fmla="*/ 200 w 200"/>
                  <a:gd name="T81" fmla="*/ 190 h 19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0" h="190">
                    <a:moveTo>
                      <a:pt x="151" y="165"/>
                    </a:moveTo>
                    <a:lnTo>
                      <a:pt x="144" y="167"/>
                    </a:lnTo>
                    <a:lnTo>
                      <a:pt x="126" y="171"/>
                    </a:lnTo>
                    <a:lnTo>
                      <a:pt x="100" y="174"/>
                    </a:lnTo>
                    <a:lnTo>
                      <a:pt x="70" y="171"/>
                    </a:lnTo>
                    <a:lnTo>
                      <a:pt x="62" y="167"/>
                    </a:lnTo>
                    <a:lnTo>
                      <a:pt x="57" y="163"/>
                    </a:lnTo>
                    <a:lnTo>
                      <a:pt x="51" y="162"/>
                    </a:lnTo>
                    <a:lnTo>
                      <a:pt x="46" y="167"/>
                    </a:lnTo>
                    <a:lnTo>
                      <a:pt x="39" y="175"/>
                    </a:lnTo>
                    <a:lnTo>
                      <a:pt x="37" y="182"/>
                    </a:lnTo>
                    <a:lnTo>
                      <a:pt x="37" y="187"/>
                    </a:lnTo>
                    <a:lnTo>
                      <a:pt x="38" y="189"/>
                    </a:lnTo>
                    <a:lnTo>
                      <a:pt x="36" y="188"/>
                    </a:lnTo>
                    <a:lnTo>
                      <a:pt x="30" y="186"/>
                    </a:lnTo>
                    <a:lnTo>
                      <a:pt x="22" y="180"/>
                    </a:lnTo>
                    <a:lnTo>
                      <a:pt x="10" y="169"/>
                    </a:lnTo>
                    <a:lnTo>
                      <a:pt x="2" y="159"/>
                    </a:lnTo>
                    <a:lnTo>
                      <a:pt x="0" y="152"/>
                    </a:lnTo>
                    <a:lnTo>
                      <a:pt x="1" y="149"/>
                    </a:lnTo>
                    <a:lnTo>
                      <a:pt x="2" y="149"/>
                    </a:lnTo>
                    <a:lnTo>
                      <a:pt x="41" y="65"/>
                    </a:lnTo>
                    <a:lnTo>
                      <a:pt x="140" y="0"/>
                    </a:lnTo>
                    <a:lnTo>
                      <a:pt x="199" y="50"/>
                    </a:lnTo>
                    <a:lnTo>
                      <a:pt x="173" y="164"/>
                    </a:lnTo>
                    <a:lnTo>
                      <a:pt x="151" y="16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" name="Freeform 268"/>
              <p:cNvSpPr>
                <a:spLocks/>
              </p:cNvSpPr>
              <p:nvPr/>
            </p:nvSpPr>
            <p:spPr bwMode="auto">
              <a:xfrm>
                <a:off x="3237" y="2467"/>
                <a:ext cx="54" cy="81"/>
              </a:xfrm>
              <a:custGeom>
                <a:avLst/>
                <a:gdLst>
                  <a:gd name="T0" fmla="*/ 17 w 54"/>
                  <a:gd name="T1" fmla="*/ 79 h 81"/>
                  <a:gd name="T2" fmla="*/ 24 w 54"/>
                  <a:gd name="T3" fmla="*/ 80 h 81"/>
                  <a:gd name="T4" fmla="*/ 39 w 54"/>
                  <a:gd name="T5" fmla="*/ 77 h 81"/>
                  <a:gd name="T6" fmla="*/ 51 w 54"/>
                  <a:gd name="T7" fmla="*/ 70 h 81"/>
                  <a:gd name="T8" fmla="*/ 52 w 54"/>
                  <a:gd name="T9" fmla="*/ 64 h 81"/>
                  <a:gd name="T10" fmla="*/ 53 w 54"/>
                  <a:gd name="T11" fmla="*/ 52 h 81"/>
                  <a:gd name="T12" fmla="*/ 53 w 54"/>
                  <a:gd name="T13" fmla="*/ 37 h 81"/>
                  <a:gd name="T14" fmla="*/ 50 w 54"/>
                  <a:gd name="T15" fmla="*/ 22 h 81"/>
                  <a:gd name="T16" fmla="*/ 45 w 54"/>
                  <a:gd name="T17" fmla="*/ 5 h 81"/>
                  <a:gd name="T18" fmla="*/ 45 w 54"/>
                  <a:gd name="T19" fmla="*/ 0 h 81"/>
                  <a:gd name="T20" fmla="*/ 19 w 54"/>
                  <a:gd name="T21" fmla="*/ 4 h 81"/>
                  <a:gd name="T22" fmla="*/ 19 w 54"/>
                  <a:gd name="T23" fmla="*/ 18 h 81"/>
                  <a:gd name="T24" fmla="*/ 0 w 54"/>
                  <a:gd name="T25" fmla="*/ 48 h 81"/>
                  <a:gd name="T26" fmla="*/ 17 w 54"/>
                  <a:gd name="T27" fmla="*/ 79 h 8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4"/>
                  <a:gd name="T43" fmla="*/ 0 h 81"/>
                  <a:gd name="T44" fmla="*/ 54 w 54"/>
                  <a:gd name="T45" fmla="*/ 81 h 8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4" h="81">
                    <a:moveTo>
                      <a:pt x="17" y="79"/>
                    </a:moveTo>
                    <a:lnTo>
                      <a:pt x="24" y="80"/>
                    </a:lnTo>
                    <a:lnTo>
                      <a:pt x="39" y="77"/>
                    </a:lnTo>
                    <a:lnTo>
                      <a:pt x="51" y="70"/>
                    </a:lnTo>
                    <a:lnTo>
                      <a:pt x="52" y="64"/>
                    </a:lnTo>
                    <a:lnTo>
                      <a:pt x="53" y="52"/>
                    </a:lnTo>
                    <a:lnTo>
                      <a:pt x="53" y="37"/>
                    </a:lnTo>
                    <a:lnTo>
                      <a:pt x="50" y="22"/>
                    </a:lnTo>
                    <a:lnTo>
                      <a:pt x="45" y="5"/>
                    </a:lnTo>
                    <a:lnTo>
                      <a:pt x="45" y="0"/>
                    </a:lnTo>
                    <a:lnTo>
                      <a:pt x="19" y="4"/>
                    </a:lnTo>
                    <a:lnTo>
                      <a:pt x="19" y="18"/>
                    </a:lnTo>
                    <a:lnTo>
                      <a:pt x="0" y="48"/>
                    </a:lnTo>
                    <a:lnTo>
                      <a:pt x="17" y="79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6" name="Freeform 269"/>
              <p:cNvSpPr>
                <a:spLocks/>
              </p:cNvSpPr>
              <p:nvPr/>
            </p:nvSpPr>
            <p:spPr bwMode="auto">
              <a:xfrm>
                <a:off x="3182" y="2477"/>
                <a:ext cx="69" cy="74"/>
              </a:xfrm>
              <a:custGeom>
                <a:avLst/>
                <a:gdLst>
                  <a:gd name="T0" fmla="*/ 14 w 69"/>
                  <a:gd name="T1" fmla="*/ 73 h 74"/>
                  <a:gd name="T2" fmla="*/ 0 w 69"/>
                  <a:gd name="T3" fmla="*/ 33 h 74"/>
                  <a:gd name="T4" fmla="*/ 15 w 69"/>
                  <a:gd name="T5" fmla="*/ 0 h 74"/>
                  <a:gd name="T6" fmla="*/ 16 w 69"/>
                  <a:gd name="T7" fmla="*/ 0 h 74"/>
                  <a:gd name="T8" fmla="*/ 22 w 69"/>
                  <a:gd name="T9" fmla="*/ 0 h 74"/>
                  <a:gd name="T10" fmla="*/ 31 w 69"/>
                  <a:gd name="T11" fmla="*/ 1 h 74"/>
                  <a:gd name="T12" fmla="*/ 46 w 69"/>
                  <a:gd name="T13" fmla="*/ 4 h 74"/>
                  <a:gd name="T14" fmla="*/ 59 w 69"/>
                  <a:gd name="T15" fmla="*/ 4 h 74"/>
                  <a:gd name="T16" fmla="*/ 65 w 69"/>
                  <a:gd name="T17" fmla="*/ 7 h 74"/>
                  <a:gd name="T18" fmla="*/ 68 w 69"/>
                  <a:gd name="T19" fmla="*/ 7 h 74"/>
                  <a:gd name="T20" fmla="*/ 68 w 69"/>
                  <a:gd name="T21" fmla="*/ 9 h 74"/>
                  <a:gd name="T22" fmla="*/ 68 w 69"/>
                  <a:gd name="T23" fmla="*/ 10 h 74"/>
                  <a:gd name="T24" fmla="*/ 67 w 69"/>
                  <a:gd name="T25" fmla="*/ 14 h 74"/>
                  <a:gd name="T26" fmla="*/ 67 w 69"/>
                  <a:gd name="T27" fmla="*/ 23 h 74"/>
                  <a:gd name="T28" fmla="*/ 66 w 69"/>
                  <a:gd name="T29" fmla="*/ 36 h 74"/>
                  <a:gd name="T30" fmla="*/ 66 w 69"/>
                  <a:gd name="T31" fmla="*/ 52 h 74"/>
                  <a:gd name="T32" fmla="*/ 66 w 69"/>
                  <a:gd name="T33" fmla="*/ 61 h 74"/>
                  <a:gd name="T34" fmla="*/ 66 w 69"/>
                  <a:gd name="T35" fmla="*/ 67 h 74"/>
                  <a:gd name="T36" fmla="*/ 66 w 69"/>
                  <a:gd name="T37" fmla="*/ 69 h 74"/>
                  <a:gd name="T38" fmla="*/ 58 w 69"/>
                  <a:gd name="T39" fmla="*/ 68 h 74"/>
                  <a:gd name="T40" fmla="*/ 44 w 69"/>
                  <a:gd name="T41" fmla="*/ 67 h 74"/>
                  <a:gd name="T42" fmla="*/ 32 w 69"/>
                  <a:gd name="T43" fmla="*/ 69 h 74"/>
                  <a:gd name="T44" fmla="*/ 22 w 69"/>
                  <a:gd name="T45" fmla="*/ 73 h 74"/>
                  <a:gd name="T46" fmla="*/ 14 w 69"/>
                  <a:gd name="T47" fmla="*/ 73 h 7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9"/>
                  <a:gd name="T73" fmla="*/ 0 h 74"/>
                  <a:gd name="T74" fmla="*/ 69 w 69"/>
                  <a:gd name="T75" fmla="*/ 74 h 7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9" h="74">
                    <a:moveTo>
                      <a:pt x="14" y="73"/>
                    </a:moveTo>
                    <a:lnTo>
                      <a:pt x="0" y="33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31" y="1"/>
                    </a:lnTo>
                    <a:lnTo>
                      <a:pt x="46" y="4"/>
                    </a:lnTo>
                    <a:lnTo>
                      <a:pt x="59" y="4"/>
                    </a:lnTo>
                    <a:lnTo>
                      <a:pt x="65" y="7"/>
                    </a:lnTo>
                    <a:lnTo>
                      <a:pt x="68" y="7"/>
                    </a:lnTo>
                    <a:lnTo>
                      <a:pt x="68" y="9"/>
                    </a:lnTo>
                    <a:lnTo>
                      <a:pt x="68" y="10"/>
                    </a:lnTo>
                    <a:lnTo>
                      <a:pt x="67" y="14"/>
                    </a:lnTo>
                    <a:lnTo>
                      <a:pt x="67" y="23"/>
                    </a:lnTo>
                    <a:lnTo>
                      <a:pt x="66" y="36"/>
                    </a:lnTo>
                    <a:lnTo>
                      <a:pt x="66" y="52"/>
                    </a:lnTo>
                    <a:lnTo>
                      <a:pt x="66" y="61"/>
                    </a:lnTo>
                    <a:lnTo>
                      <a:pt x="66" y="67"/>
                    </a:lnTo>
                    <a:lnTo>
                      <a:pt x="66" y="69"/>
                    </a:lnTo>
                    <a:lnTo>
                      <a:pt x="58" y="68"/>
                    </a:lnTo>
                    <a:lnTo>
                      <a:pt x="44" y="67"/>
                    </a:lnTo>
                    <a:lnTo>
                      <a:pt x="32" y="69"/>
                    </a:lnTo>
                    <a:lnTo>
                      <a:pt x="22" y="73"/>
                    </a:lnTo>
                    <a:lnTo>
                      <a:pt x="14" y="7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7" name="Freeform 270"/>
              <p:cNvSpPr>
                <a:spLocks/>
              </p:cNvSpPr>
              <p:nvPr/>
            </p:nvSpPr>
            <p:spPr bwMode="auto">
              <a:xfrm>
                <a:off x="3091" y="2369"/>
                <a:ext cx="63" cy="85"/>
              </a:xfrm>
              <a:custGeom>
                <a:avLst/>
                <a:gdLst>
                  <a:gd name="T0" fmla="*/ 8 w 63"/>
                  <a:gd name="T1" fmla="*/ 77 h 85"/>
                  <a:gd name="T2" fmla="*/ 4 w 63"/>
                  <a:gd name="T3" fmla="*/ 72 h 85"/>
                  <a:gd name="T4" fmla="*/ 0 w 63"/>
                  <a:gd name="T5" fmla="*/ 54 h 85"/>
                  <a:gd name="T6" fmla="*/ 3 w 63"/>
                  <a:gd name="T7" fmla="*/ 35 h 85"/>
                  <a:gd name="T8" fmla="*/ 8 w 63"/>
                  <a:gd name="T9" fmla="*/ 17 h 85"/>
                  <a:gd name="T10" fmla="*/ 16 w 63"/>
                  <a:gd name="T11" fmla="*/ 0 h 85"/>
                  <a:gd name="T12" fmla="*/ 48 w 63"/>
                  <a:gd name="T13" fmla="*/ 38 h 85"/>
                  <a:gd name="T14" fmla="*/ 47 w 63"/>
                  <a:gd name="T15" fmla="*/ 41 h 85"/>
                  <a:gd name="T16" fmla="*/ 50 w 63"/>
                  <a:gd name="T17" fmla="*/ 54 h 85"/>
                  <a:gd name="T18" fmla="*/ 59 w 63"/>
                  <a:gd name="T19" fmla="*/ 69 h 85"/>
                  <a:gd name="T20" fmla="*/ 62 w 63"/>
                  <a:gd name="T21" fmla="*/ 74 h 85"/>
                  <a:gd name="T22" fmla="*/ 38 w 63"/>
                  <a:gd name="T23" fmla="*/ 84 h 85"/>
                  <a:gd name="T24" fmla="*/ 8 w 63"/>
                  <a:gd name="T25" fmla="*/ 77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85"/>
                  <a:gd name="T41" fmla="*/ 63 w 63"/>
                  <a:gd name="T42" fmla="*/ 85 h 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85">
                    <a:moveTo>
                      <a:pt x="8" y="77"/>
                    </a:moveTo>
                    <a:lnTo>
                      <a:pt x="4" y="72"/>
                    </a:lnTo>
                    <a:lnTo>
                      <a:pt x="0" y="54"/>
                    </a:lnTo>
                    <a:lnTo>
                      <a:pt x="3" y="35"/>
                    </a:lnTo>
                    <a:lnTo>
                      <a:pt x="8" y="17"/>
                    </a:lnTo>
                    <a:lnTo>
                      <a:pt x="16" y="0"/>
                    </a:lnTo>
                    <a:lnTo>
                      <a:pt x="48" y="38"/>
                    </a:lnTo>
                    <a:lnTo>
                      <a:pt x="47" y="41"/>
                    </a:lnTo>
                    <a:lnTo>
                      <a:pt x="50" y="54"/>
                    </a:lnTo>
                    <a:lnTo>
                      <a:pt x="59" y="69"/>
                    </a:lnTo>
                    <a:lnTo>
                      <a:pt x="62" y="74"/>
                    </a:lnTo>
                    <a:lnTo>
                      <a:pt x="38" y="84"/>
                    </a:lnTo>
                    <a:lnTo>
                      <a:pt x="8" y="7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8" name="Freeform 271"/>
              <p:cNvSpPr>
                <a:spLocks/>
              </p:cNvSpPr>
              <p:nvPr/>
            </p:nvSpPr>
            <p:spPr bwMode="auto">
              <a:xfrm>
                <a:off x="3131" y="2207"/>
                <a:ext cx="205" cy="277"/>
              </a:xfrm>
              <a:custGeom>
                <a:avLst/>
                <a:gdLst>
                  <a:gd name="T0" fmla="*/ 92 w 205"/>
                  <a:gd name="T1" fmla="*/ 261 h 277"/>
                  <a:gd name="T2" fmla="*/ 92 w 205"/>
                  <a:gd name="T3" fmla="*/ 260 h 277"/>
                  <a:gd name="T4" fmla="*/ 94 w 205"/>
                  <a:gd name="T5" fmla="*/ 255 h 277"/>
                  <a:gd name="T6" fmla="*/ 98 w 205"/>
                  <a:gd name="T7" fmla="*/ 246 h 277"/>
                  <a:gd name="T8" fmla="*/ 107 w 205"/>
                  <a:gd name="T9" fmla="*/ 233 h 277"/>
                  <a:gd name="T10" fmla="*/ 115 w 205"/>
                  <a:gd name="T11" fmla="*/ 218 h 277"/>
                  <a:gd name="T12" fmla="*/ 124 w 205"/>
                  <a:gd name="T13" fmla="*/ 208 h 277"/>
                  <a:gd name="T14" fmla="*/ 134 w 205"/>
                  <a:gd name="T15" fmla="*/ 202 h 277"/>
                  <a:gd name="T16" fmla="*/ 153 w 205"/>
                  <a:gd name="T17" fmla="*/ 198 h 277"/>
                  <a:gd name="T18" fmla="*/ 173 w 205"/>
                  <a:gd name="T19" fmla="*/ 195 h 277"/>
                  <a:gd name="T20" fmla="*/ 189 w 205"/>
                  <a:gd name="T21" fmla="*/ 190 h 277"/>
                  <a:gd name="T22" fmla="*/ 199 w 205"/>
                  <a:gd name="T23" fmla="*/ 184 h 277"/>
                  <a:gd name="T24" fmla="*/ 204 w 205"/>
                  <a:gd name="T25" fmla="*/ 174 h 277"/>
                  <a:gd name="T26" fmla="*/ 204 w 205"/>
                  <a:gd name="T27" fmla="*/ 152 h 277"/>
                  <a:gd name="T28" fmla="*/ 204 w 205"/>
                  <a:gd name="T29" fmla="*/ 142 h 277"/>
                  <a:gd name="T30" fmla="*/ 76 w 205"/>
                  <a:gd name="T31" fmla="*/ 0 h 277"/>
                  <a:gd name="T32" fmla="*/ 59 w 205"/>
                  <a:gd name="T33" fmla="*/ 156 h 277"/>
                  <a:gd name="T34" fmla="*/ 0 w 205"/>
                  <a:gd name="T35" fmla="*/ 195 h 277"/>
                  <a:gd name="T36" fmla="*/ 21 w 205"/>
                  <a:gd name="T37" fmla="*/ 249 h 277"/>
                  <a:gd name="T38" fmla="*/ 88 w 205"/>
                  <a:gd name="T39" fmla="*/ 276 h 277"/>
                  <a:gd name="T40" fmla="*/ 92 w 205"/>
                  <a:gd name="T41" fmla="*/ 261 h 2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5"/>
                  <a:gd name="T64" fmla="*/ 0 h 277"/>
                  <a:gd name="T65" fmla="*/ 205 w 205"/>
                  <a:gd name="T66" fmla="*/ 277 h 2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5" h="277">
                    <a:moveTo>
                      <a:pt x="92" y="261"/>
                    </a:moveTo>
                    <a:lnTo>
                      <a:pt x="92" y="260"/>
                    </a:lnTo>
                    <a:lnTo>
                      <a:pt x="94" y="255"/>
                    </a:lnTo>
                    <a:lnTo>
                      <a:pt x="98" y="246"/>
                    </a:lnTo>
                    <a:lnTo>
                      <a:pt x="107" y="233"/>
                    </a:lnTo>
                    <a:lnTo>
                      <a:pt x="115" y="218"/>
                    </a:lnTo>
                    <a:lnTo>
                      <a:pt x="124" y="208"/>
                    </a:lnTo>
                    <a:lnTo>
                      <a:pt x="134" y="202"/>
                    </a:lnTo>
                    <a:lnTo>
                      <a:pt x="153" y="198"/>
                    </a:lnTo>
                    <a:lnTo>
                      <a:pt x="173" y="195"/>
                    </a:lnTo>
                    <a:lnTo>
                      <a:pt x="189" y="190"/>
                    </a:lnTo>
                    <a:lnTo>
                      <a:pt x="199" y="184"/>
                    </a:lnTo>
                    <a:lnTo>
                      <a:pt x="204" y="174"/>
                    </a:lnTo>
                    <a:lnTo>
                      <a:pt x="204" y="152"/>
                    </a:lnTo>
                    <a:lnTo>
                      <a:pt x="204" y="142"/>
                    </a:lnTo>
                    <a:lnTo>
                      <a:pt x="76" y="0"/>
                    </a:lnTo>
                    <a:lnTo>
                      <a:pt x="59" y="156"/>
                    </a:lnTo>
                    <a:lnTo>
                      <a:pt x="0" y="195"/>
                    </a:lnTo>
                    <a:lnTo>
                      <a:pt x="21" y="249"/>
                    </a:lnTo>
                    <a:lnTo>
                      <a:pt x="88" y="276"/>
                    </a:lnTo>
                    <a:lnTo>
                      <a:pt x="92" y="26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9" name="Freeform 272"/>
              <p:cNvSpPr>
                <a:spLocks/>
              </p:cNvSpPr>
              <p:nvPr/>
            </p:nvSpPr>
            <p:spPr bwMode="auto">
              <a:xfrm>
                <a:off x="3096" y="2222"/>
                <a:ext cx="123" cy="181"/>
              </a:xfrm>
              <a:custGeom>
                <a:avLst/>
                <a:gdLst>
                  <a:gd name="T0" fmla="*/ 113 w 123"/>
                  <a:gd name="T1" fmla="*/ 33 h 181"/>
                  <a:gd name="T2" fmla="*/ 113 w 123"/>
                  <a:gd name="T3" fmla="*/ 153 h 181"/>
                  <a:gd name="T4" fmla="*/ 122 w 123"/>
                  <a:gd name="T5" fmla="*/ 164 h 181"/>
                  <a:gd name="T6" fmla="*/ 115 w 123"/>
                  <a:gd name="T7" fmla="*/ 171 h 181"/>
                  <a:gd name="T8" fmla="*/ 112 w 123"/>
                  <a:gd name="T9" fmla="*/ 171 h 181"/>
                  <a:gd name="T10" fmla="*/ 104 w 123"/>
                  <a:gd name="T11" fmla="*/ 172 h 181"/>
                  <a:gd name="T12" fmla="*/ 92 w 123"/>
                  <a:gd name="T13" fmla="*/ 173 h 181"/>
                  <a:gd name="T14" fmla="*/ 79 w 123"/>
                  <a:gd name="T15" fmla="*/ 172 h 181"/>
                  <a:gd name="T16" fmla="*/ 67 w 123"/>
                  <a:gd name="T17" fmla="*/ 172 h 181"/>
                  <a:gd name="T18" fmla="*/ 60 w 123"/>
                  <a:gd name="T19" fmla="*/ 173 h 181"/>
                  <a:gd name="T20" fmla="*/ 54 w 123"/>
                  <a:gd name="T21" fmla="*/ 176 h 181"/>
                  <a:gd name="T22" fmla="*/ 47 w 123"/>
                  <a:gd name="T23" fmla="*/ 180 h 181"/>
                  <a:gd name="T24" fmla="*/ 42 w 123"/>
                  <a:gd name="T25" fmla="*/ 180 h 181"/>
                  <a:gd name="T26" fmla="*/ 38 w 123"/>
                  <a:gd name="T27" fmla="*/ 174 h 181"/>
                  <a:gd name="T28" fmla="*/ 32 w 123"/>
                  <a:gd name="T29" fmla="*/ 167 h 181"/>
                  <a:gd name="T30" fmla="*/ 29 w 123"/>
                  <a:gd name="T31" fmla="*/ 160 h 181"/>
                  <a:gd name="T32" fmla="*/ 21 w 123"/>
                  <a:gd name="T33" fmla="*/ 156 h 181"/>
                  <a:gd name="T34" fmla="*/ 14 w 123"/>
                  <a:gd name="T35" fmla="*/ 156 h 181"/>
                  <a:gd name="T36" fmla="*/ 6 w 123"/>
                  <a:gd name="T37" fmla="*/ 157 h 181"/>
                  <a:gd name="T38" fmla="*/ 4 w 123"/>
                  <a:gd name="T39" fmla="*/ 157 h 181"/>
                  <a:gd name="T40" fmla="*/ 6 w 123"/>
                  <a:gd name="T41" fmla="*/ 125 h 181"/>
                  <a:gd name="T42" fmla="*/ 3 w 123"/>
                  <a:gd name="T43" fmla="*/ 99 h 181"/>
                  <a:gd name="T44" fmla="*/ 0 w 123"/>
                  <a:gd name="T45" fmla="*/ 80 h 181"/>
                  <a:gd name="T46" fmla="*/ 3 w 123"/>
                  <a:gd name="T47" fmla="*/ 68 h 181"/>
                  <a:gd name="T48" fmla="*/ 14 w 123"/>
                  <a:gd name="T49" fmla="*/ 60 h 181"/>
                  <a:gd name="T50" fmla="*/ 20 w 123"/>
                  <a:gd name="T51" fmla="*/ 53 h 181"/>
                  <a:gd name="T52" fmla="*/ 78 w 123"/>
                  <a:gd name="T53" fmla="*/ 0 h 181"/>
                  <a:gd name="T54" fmla="*/ 113 w 123"/>
                  <a:gd name="T55" fmla="*/ 33 h 18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181"/>
                  <a:gd name="T86" fmla="*/ 123 w 123"/>
                  <a:gd name="T87" fmla="*/ 181 h 18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181">
                    <a:moveTo>
                      <a:pt x="113" y="33"/>
                    </a:moveTo>
                    <a:lnTo>
                      <a:pt x="113" y="153"/>
                    </a:lnTo>
                    <a:lnTo>
                      <a:pt x="122" y="164"/>
                    </a:lnTo>
                    <a:lnTo>
                      <a:pt x="115" y="171"/>
                    </a:lnTo>
                    <a:lnTo>
                      <a:pt x="112" y="171"/>
                    </a:lnTo>
                    <a:lnTo>
                      <a:pt x="104" y="172"/>
                    </a:lnTo>
                    <a:lnTo>
                      <a:pt x="92" y="173"/>
                    </a:lnTo>
                    <a:lnTo>
                      <a:pt x="79" y="172"/>
                    </a:lnTo>
                    <a:lnTo>
                      <a:pt x="67" y="172"/>
                    </a:lnTo>
                    <a:lnTo>
                      <a:pt x="60" y="173"/>
                    </a:lnTo>
                    <a:lnTo>
                      <a:pt x="54" y="176"/>
                    </a:lnTo>
                    <a:lnTo>
                      <a:pt x="47" y="180"/>
                    </a:lnTo>
                    <a:lnTo>
                      <a:pt x="42" y="180"/>
                    </a:lnTo>
                    <a:lnTo>
                      <a:pt x="38" y="174"/>
                    </a:lnTo>
                    <a:lnTo>
                      <a:pt x="32" y="167"/>
                    </a:lnTo>
                    <a:lnTo>
                      <a:pt x="29" y="160"/>
                    </a:lnTo>
                    <a:lnTo>
                      <a:pt x="21" y="156"/>
                    </a:lnTo>
                    <a:lnTo>
                      <a:pt x="14" y="156"/>
                    </a:lnTo>
                    <a:lnTo>
                      <a:pt x="6" y="157"/>
                    </a:lnTo>
                    <a:lnTo>
                      <a:pt x="4" y="157"/>
                    </a:lnTo>
                    <a:lnTo>
                      <a:pt x="6" y="125"/>
                    </a:lnTo>
                    <a:lnTo>
                      <a:pt x="3" y="99"/>
                    </a:lnTo>
                    <a:lnTo>
                      <a:pt x="0" y="80"/>
                    </a:lnTo>
                    <a:lnTo>
                      <a:pt x="3" y="68"/>
                    </a:lnTo>
                    <a:lnTo>
                      <a:pt x="14" y="60"/>
                    </a:lnTo>
                    <a:lnTo>
                      <a:pt x="20" y="53"/>
                    </a:lnTo>
                    <a:lnTo>
                      <a:pt x="78" y="0"/>
                    </a:lnTo>
                    <a:lnTo>
                      <a:pt x="113" y="3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0" name="Freeform 273"/>
              <p:cNvSpPr>
                <a:spLocks/>
              </p:cNvSpPr>
              <p:nvPr/>
            </p:nvSpPr>
            <p:spPr bwMode="auto">
              <a:xfrm>
                <a:off x="3119" y="2111"/>
                <a:ext cx="162" cy="170"/>
              </a:xfrm>
              <a:custGeom>
                <a:avLst/>
                <a:gdLst>
                  <a:gd name="T0" fmla="*/ 144 w 162"/>
                  <a:gd name="T1" fmla="*/ 11 h 170"/>
                  <a:gd name="T2" fmla="*/ 137 w 162"/>
                  <a:gd name="T3" fmla="*/ 8 h 170"/>
                  <a:gd name="T4" fmla="*/ 130 w 162"/>
                  <a:gd name="T5" fmla="*/ 7 h 170"/>
                  <a:gd name="T6" fmla="*/ 124 w 162"/>
                  <a:gd name="T7" fmla="*/ 7 h 170"/>
                  <a:gd name="T8" fmla="*/ 118 w 162"/>
                  <a:gd name="T9" fmla="*/ 7 h 170"/>
                  <a:gd name="T10" fmla="*/ 112 w 162"/>
                  <a:gd name="T11" fmla="*/ 3 h 170"/>
                  <a:gd name="T12" fmla="*/ 106 w 162"/>
                  <a:gd name="T13" fmla="*/ 0 h 170"/>
                  <a:gd name="T14" fmla="*/ 103 w 162"/>
                  <a:gd name="T15" fmla="*/ 3 h 170"/>
                  <a:gd name="T16" fmla="*/ 97 w 162"/>
                  <a:gd name="T17" fmla="*/ 7 h 170"/>
                  <a:gd name="T18" fmla="*/ 95 w 162"/>
                  <a:gd name="T19" fmla="*/ 12 h 170"/>
                  <a:gd name="T20" fmla="*/ 96 w 162"/>
                  <a:gd name="T21" fmla="*/ 17 h 170"/>
                  <a:gd name="T22" fmla="*/ 98 w 162"/>
                  <a:gd name="T23" fmla="*/ 17 h 170"/>
                  <a:gd name="T24" fmla="*/ 97 w 162"/>
                  <a:gd name="T25" fmla="*/ 19 h 170"/>
                  <a:gd name="T26" fmla="*/ 91 w 162"/>
                  <a:gd name="T27" fmla="*/ 25 h 170"/>
                  <a:gd name="T28" fmla="*/ 83 w 162"/>
                  <a:gd name="T29" fmla="*/ 29 h 170"/>
                  <a:gd name="T30" fmla="*/ 76 w 162"/>
                  <a:gd name="T31" fmla="*/ 33 h 170"/>
                  <a:gd name="T32" fmla="*/ 72 w 162"/>
                  <a:gd name="T33" fmla="*/ 38 h 170"/>
                  <a:gd name="T34" fmla="*/ 68 w 162"/>
                  <a:gd name="T35" fmla="*/ 46 h 170"/>
                  <a:gd name="T36" fmla="*/ 63 w 162"/>
                  <a:gd name="T37" fmla="*/ 56 h 170"/>
                  <a:gd name="T38" fmla="*/ 61 w 162"/>
                  <a:gd name="T39" fmla="*/ 61 h 170"/>
                  <a:gd name="T40" fmla="*/ 60 w 162"/>
                  <a:gd name="T41" fmla="*/ 67 h 170"/>
                  <a:gd name="T42" fmla="*/ 59 w 162"/>
                  <a:gd name="T43" fmla="*/ 76 h 170"/>
                  <a:gd name="T44" fmla="*/ 59 w 162"/>
                  <a:gd name="T45" fmla="*/ 86 h 170"/>
                  <a:gd name="T46" fmla="*/ 59 w 162"/>
                  <a:gd name="T47" fmla="*/ 90 h 170"/>
                  <a:gd name="T48" fmla="*/ 56 w 162"/>
                  <a:gd name="T49" fmla="*/ 93 h 170"/>
                  <a:gd name="T50" fmla="*/ 49 w 162"/>
                  <a:gd name="T51" fmla="*/ 96 h 170"/>
                  <a:gd name="T52" fmla="*/ 42 w 162"/>
                  <a:gd name="T53" fmla="*/ 101 h 170"/>
                  <a:gd name="T54" fmla="*/ 28 w 162"/>
                  <a:gd name="T55" fmla="*/ 110 h 170"/>
                  <a:gd name="T56" fmla="*/ 20 w 162"/>
                  <a:gd name="T57" fmla="*/ 115 h 170"/>
                  <a:gd name="T58" fmla="*/ 18 w 162"/>
                  <a:gd name="T59" fmla="*/ 124 h 170"/>
                  <a:gd name="T60" fmla="*/ 15 w 162"/>
                  <a:gd name="T61" fmla="*/ 131 h 170"/>
                  <a:gd name="T62" fmla="*/ 9 w 162"/>
                  <a:gd name="T63" fmla="*/ 138 h 170"/>
                  <a:gd name="T64" fmla="*/ 5 w 162"/>
                  <a:gd name="T65" fmla="*/ 147 h 170"/>
                  <a:gd name="T66" fmla="*/ 2 w 162"/>
                  <a:gd name="T67" fmla="*/ 158 h 170"/>
                  <a:gd name="T68" fmla="*/ 0 w 162"/>
                  <a:gd name="T69" fmla="*/ 161 h 170"/>
                  <a:gd name="T70" fmla="*/ 31 w 162"/>
                  <a:gd name="T71" fmla="*/ 169 h 170"/>
                  <a:gd name="T72" fmla="*/ 31 w 162"/>
                  <a:gd name="T73" fmla="*/ 135 h 170"/>
                  <a:gd name="T74" fmla="*/ 69 w 162"/>
                  <a:gd name="T75" fmla="*/ 135 h 170"/>
                  <a:gd name="T76" fmla="*/ 69 w 162"/>
                  <a:gd name="T77" fmla="*/ 116 h 170"/>
                  <a:gd name="T78" fmla="*/ 161 w 162"/>
                  <a:gd name="T79" fmla="*/ 72 h 170"/>
                  <a:gd name="T80" fmla="*/ 144 w 162"/>
                  <a:gd name="T81" fmla="*/ 11 h 17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2"/>
                  <a:gd name="T124" fmla="*/ 0 h 170"/>
                  <a:gd name="T125" fmla="*/ 162 w 162"/>
                  <a:gd name="T126" fmla="*/ 170 h 17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2" h="170">
                    <a:moveTo>
                      <a:pt x="144" y="11"/>
                    </a:moveTo>
                    <a:lnTo>
                      <a:pt x="137" y="8"/>
                    </a:lnTo>
                    <a:lnTo>
                      <a:pt x="130" y="7"/>
                    </a:lnTo>
                    <a:lnTo>
                      <a:pt x="124" y="7"/>
                    </a:lnTo>
                    <a:lnTo>
                      <a:pt x="118" y="7"/>
                    </a:lnTo>
                    <a:lnTo>
                      <a:pt x="112" y="3"/>
                    </a:lnTo>
                    <a:lnTo>
                      <a:pt x="106" y="0"/>
                    </a:lnTo>
                    <a:lnTo>
                      <a:pt x="103" y="3"/>
                    </a:lnTo>
                    <a:lnTo>
                      <a:pt x="97" y="7"/>
                    </a:lnTo>
                    <a:lnTo>
                      <a:pt x="95" y="12"/>
                    </a:lnTo>
                    <a:lnTo>
                      <a:pt x="96" y="17"/>
                    </a:lnTo>
                    <a:lnTo>
                      <a:pt x="98" y="17"/>
                    </a:lnTo>
                    <a:lnTo>
                      <a:pt x="97" y="19"/>
                    </a:lnTo>
                    <a:lnTo>
                      <a:pt x="91" y="25"/>
                    </a:lnTo>
                    <a:lnTo>
                      <a:pt x="83" y="29"/>
                    </a:lnTo>
                    <a:lnTo>
                      <a:pt x="76" y="33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3" y="56"/>
                    </a:lnTo>
                    <a:lnTo>
                      <a:pt x="61" y="61"/>
                    </a:lnTo>
                    <a:lnTo>
                      <a:pt x="60" y="67"/>
                    </a:lnTo>
                    <a:lnTo>
                      <a:pt x="59" y="76"/>
                    </a:lnTo>
                    <a:lnTo>
                      <a:pt x="59" y="86"/>
                    </a:lnTo>
                    <a:lnTo>
                      <a:pt x="59" y="90"/>
                    </a:lnTo>
                    <a:lnTo>
                      <a:pt x="56" y="93"/>
                    </a:lnTo>
                    <a:lnTo>
                      <a:pt x="49" y="96"/>
                    </a:lnTo>
                    <a:lnTo>
                      <a:pt x="42" y="101"/>
                    </a:lnTo>
                    <a:lnTo>
                      <a:pt x="28" y="110"/>
                    </a:lnTo>
                    <a:lnTo>
                      <a:pt x="20" y="115"/>
                    </a:lnTo>
                    <a:lnTo>
                      <a:pt x="18" y="124"/>
                    </a:lnTo>
                    <a:lnTo>
                      <a:pt x="15" y="131"/>
                    </a:lnTo>
                    <a:lnTo>
                      <a:pt x="9" y="138"/>
                    </a:lnTo>
                    <a:lnTo>
                      <a:pt x="5" y="147"/>
                    </a:lnTo>
                    <a:lnTo>
                      <a:pt x="2" y="158"/>
                    </a:lnTo>
                    <a:lnTo>
                      <a:pt x="0" y="161"/>
                    </a:lnTo>
                    <a:lnTo>
                      <a:pt x="31" y="169"/>
                    </a:lnTo>
                    <a:lnTo>
                      <a:pt x="31" y="135"/>
                    </a:lnTo>
                    <a:lnTo>
                      <a:pt x="69" y="135"/>
                    </a:lnTo>
                    <a:lnTo>
                      <a:pt x="69" y="116"/>
                    </a:lnTo>
                    <a:lnTo>
                      <a:pt x="161" y="72"/>
                    </a:lnTo>
                    <a:lnTo>
                      <a:pt x="144" y="1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1" name="Freeform 274"/>
              <p:cNvSpPr>
                <a:spLocks/>
              </p:cNvSpPr>
              <p:nvPr/>
            </p:nvSpPr>
            <p:spPr bwMode="auto">
              <a:xfrm>
                <a:off x="3645" y="2170"/>
                <a:ext cx="80" cy="44"/>
              </a:xfrm>
              <a:custGeom>
                <a:avLst/>
                <a:gdLst>
                  <a:gd name="T0" fmla="*/ 0 w 80"/>
                  <a:gd name="T1" fmla="*/ 3 h 44"/>
                  <a:gd name="T2" fmla="*/ 57 w 80"/>
                  <a:gd name="T3" fmla="*/ 3 h 44"/>
                  <a:gd name="T4" fmla="*/ 79 w 80"/>
                  <a:gd name="T5" fmla="*/ 0 h 44"/>
                  <a:gd name="T6" fmla="*/ 57 w 80"/>
                  <a:gd name="T7" fmla="*/ 3 h 44"/>
                  <a:gd name="T8" fmla="*/ 57 w 80"/>
                  <a:gd name="T9" fmla="*/ 43 h 44"/>
                  <a:gd name="T10" fmla="*/ 0 w 80"/>
                  <a:gd name="T11" fmla="*/ 3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44"/>
                  <a:gd name="T20" fmla="*/ 80 w 80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44">
                    <a:moveTo>
                      <a:pt x="0" y="3"/>
                    </a:moveTo>
                    <a:lnTo>
                      <a:pt x="57" y="3"/>
                    </a:lnTo>
                    <a:lnTo>
                      <a:pt x="79" y="0"/>
                    </a:lnTo>
                    <a:lnTo>
                      <a:pt x="57" y="3"/>
                    </a:lnTo>
                    <a:lnTo>
                      <a:pt x="57" y="4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2" name="Freeform 275"/>
              <p:cNvSpPr>
                <a:spLocks/>
              </p:cNvSpPr>
              <p:nvPr/>
            </p:nvSpPr>
            <p:spPr bwMode="auto">
              <a:xfrm>
                <a:off x="3488" y="2928"/>
                <a:ext cx="188" cy="171"/>
              </a:xfrm>
              <a:custGeom>
                <a:avLst/>
                <a:gdLst>
                  <a:gd name="T0" fmla="*/ 187 w 188"/>
                  <a:gd name="T1" fmla="*/ 43 h 171"/>
                  <a:gd name="T2" fmla="*/ 187 w 188"/>
                  <a:gd name="T3" fmla="*/ 58 h 171"/>
                  <a:gd name="T4" fmla="*/ 187 w 188"/>
                  <a:gd name="T5" fmla="*/ 70 h 171"/>
                  <a:gd name="T6" fmla="*/ 182 w 188"/>
                  <a:gd name="T7" fmla="*/ 90 h 171"/>
                  <a:gd name="T8" fmla="*/ 165 w 188"/>
                  <a:gd name="T9" fmla="*/ 110 h 171"/>
                  <a:gd name="T10" fmla="*/ 147 w 188"/>
                  <a:gd name="T11" fmla="*/ 132 h 171"/>
                  <a:gd name="T12" fmla="*/ 128 w 188"/>
                  <a:gd name="T13" fmla="*/ 150 h 171"/>
                  <a:gd name="T14" fmla="*/ 108 w 188"/>
                  <a:gd name="T15" fmla="*/ 162 h 171"/>
                  <a:gd name="T16" fmla="*/ 94 w 188"/>
                  <a:gd name="T17" fmla="*/ 165 h 171"/>
                  <a:gd name="T18" fmla="*/ 90 w 188"/>
                  <a:gd name="T19" fmla="*/ 162 h 171"/>
                  <a:gd name="T20" fmla="*/ 84 w 188"/>
                  <a:gd name="T21" fmla="*/ 161 h 171"/>
                  <a:gd name="T22" fmla="*/ 78 w 188"/>
                  <a:gd name="T23" fmla="*/ 162 h 171"/>
                  <a:gd name="T24" fmla="*/ 73 w 188"/>
                  <a:gd name="T25" fmla="*/ 164 h 171"/>
                  <a:gd name="T26" fmla="*/ 68 w 188"/>
                  <a:gd name="T27" fmla="*/ 168 h 171"/>
                  <a:gd name="T28" fmla="*/ 62 w 188"/>
                  <a:gd name="T29" fmla="*/ 168 h 171"/>
                  <a:gd name="T30" fmla="*/ 56 w 188"/>
                  <a:gd name="T31" fmla="*/ 165 h 171"/>
                  <a:gd name="T32" fmla="*/ 52 w 188"/>
                  <a:gd name="T33" fmla="*/ 166 h 171"/>
                  <a:gd name="T34" fmla="*/ 47 w 188"/>
                  <a:gd name="T35" fmla="*/ 170 h 171"/>
                  <a:gd name="T36" fmla="*/ 42 w 188"/>
                  <a:gd name="T37" fmla="*/ 168 h 171"/>
                  <a:gd name="T38" fmla="*/ 37 w 188"/>
                  <a:gd name="T39" fmla="*/ 165 h 171"/>
                  <a:gd name="T40" fmla="*/ 29 w 188"/>
                  <a:gd name="T41" fmla="*/ 164 h 171"/>
                  <a:gd name="T42" fmla="*/ 25 w 188"/>
                  <a:gd name="T43" fmla="*/ 163 h 171"/>
                  <a:gd name="T44" fmla="*/ 23 w 188"/>
                  <a:gd name="T45" fmla="*/ 156 h 171"/>
                  <a:gd name="T46" fmla="*/ 24 w 188"/>
                  <a:gd name="T47" fmla="*/ 143 h 171"/>
                  <a:gd name="T48" fmla="*/ 22 w 188"/>
                  <a:gd name="T49" fmla="*/ 128 h 171"/>
                  <a:gd name="T50" fmla="*/ 13 w 188"/>
                  <a:gd name="T51" fmla="*/ 110 h 171"/>
                  <a:gd name="T52" fmla="*/ 9 w 188"/>
                  <a:gd name="T53" fmla="*/ 93 h 171"/>
                  <a:gd name="T54" fmla="*/ 0 w 188"/>
                  <a:gd name="T55" fmla="*/ 85 h 171"/>
                  <a:gd name="T56" fmla="*/ 38 w 188"/>
                  <a:gd name="T57" fmla="*/ 56 h 171"/>
                  <a:gd name="T58" fmla="*/ 58 w 188"/>
                  <a:gd name="T59" fmla="*/ 58 h 171"/>
                  <a:gd name="T60" fmla="*/ 70 w 188"/>
                  <a:gd name="T61" fmla="*/ 58 h 171"/>
                  <a:gd name="T62" fmla="*/ 83 w 188"/>
                  <a:gd name="T63" fmla="*/ 39 h 171"/>
                  <a:gd name="T64" fmla="*/ 109 w 188"/>
                  <a:gd name="T65" fmla="*/ 44 h 171"/>
                  <a:gd name="T66" fmla="*/ 109 w 188"/>
                  <a:gd name="T67" fmla="*/ 31 h 171"/>
                  <a:gd name="T68" fmla="*/ 115 w 188"/>
                  <a:gd name="T69" fmla="*/ 29 h 171"/>
                  <a:gd name="T70" fmla="*/ 126 w 188"/>
                  <a:gd name="T71" fmla="*/ 18 h 171"/>
                  <a:gd name="T72" fmla="*/ 140 w 188"/>
                  <a:gd name="T73" fmla="*/ 6 h 171"/>
                  <a:gd name="T74" fmla="*/ 153 w 188"/>
                  <a:gd name="T75" fmla="*/ 0 h 171"/>
                  <a:gd name="T76" fmla="*/ 176 w 188"/>
                  <a:gd name="T77" fmla="*/ 3 h 171"/>
                  <a:gd name="T78" fmla="*/ 187 w 188"/>
                  <a:gd name="T79" fmla="*/ 43 h 17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88"/>
                  <a:gd name="T121" fmla="*/ 0 h 171"/>
                  <a:gd name="T122" fmla="*/ 188 w 188"/>
                  <a:gd name="T123" fmla="*/ 171 h 17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88" h="171">
                    <a:moveTo>
                      <a:pt x="187" y="43"/>
                    </a:moveTo>
                    <a:lnTo>
                      <a:pt x="187" y="58"/>
                    </a:lnTo>
                    <a:lnTo>
                      <a:pt x="187" y="70"/>
                    </a:lnTo>
                    <a:lnTo>
                      <a:pt x="182" y="90"/>
                    </a:lnTo>
                    <a:lnTo>
                      <a:pt x="165" y="110"/>
                    </a:lnTo>
                    <a:lnTo>
                      <a:pt x="147" y="132"/>
                    </a:lnTo>
                    <a:lnTo>
                      <a:pt x="128" y="150"/>
                    </a:lnTo>
                    <a:lnTo>
                      <a:pt x="108" y="162"/>
                    </a:lnTo>
                    <a:lnTo>
                      <a:pt x="94" y="165"/>
                    </a:lnTo>
                    <a:lnTo>
                      <a:pt x="90" y="162"/>
                    </a:lnTo>
                    <a:lnTo>
                      <a:pt x="84" y="161"/>
                    </a:lnTo>
                    <a:lnTo>
                      <a:pt x="78" y="162"/>
                    </a:lnTo>
                    <a:lnTo>
                      <a:pt x="73" y="164"/>
                    </a:lnTo>
                    <a:lnTo>
                      <a:pt x="68" y="168"/>
                    </a:lnTo>
                    <a:lnTo>
                      <a:pt x="62" y="168"/>
                    </a:lnTo>
                    <a:lnTo>
                      <a:pt x="56" y="165"/>
                    </a:lnTo>
                    <a:lnTo>
                      <a:pt x="52" y="166"/>
                    </a:lnTo>
                    <a:lnTo>
                      <a:pt x="47" y="170"/>
                    </a:lnTo>
                    <a:lnTo>
                      <a:pt x="42" y="168"/>
                    </a:lnTo>
                    <a:lnTo>
                      <a:pt x="37" y="165"/>
                    </a:lnTo>
                    <a:lnTo>
                      <a:pt x="29" y="164"/>
                    </a:lnTo>
                    <a:lnTo>
                      <a:pt x="25" y="163"/>
                    </a:lnTo>
                    <a:lnTo>
                      <a:pt x="23" y="156"/>
                    </a:lnTo>
                    <a:lnTo>
                      <a:pt x="24" y="143"/>
                    </a:lnTo>
                    <a:lnTo>
                      <a:pt x="22" y="128"/>
                    </a:lnTo>
                    <a:lnTo>
                      <a:pt x="13" y="110"/>
                    </a:lnTo>
                    <a:lnTo>
                      <a:pt x="9" y="93"/>
                    </a:lnTo>
                    <a:lnTo>
                      <a:pt x="0" y="85"/>
                    </a:lnTo>
                    <a:lnTo>
                      <a:pt x="38" y="56"/>
                    </a:lnTo>
                    <a:lnTo>
                      <a:pt x="58" y="58"/>
                    </a:lnTo>
                    <a:lnTo>
                      <a:pt x="70" y="58"/>
                    </a:lnTo>
                    <a:lnTo>
                      <a:pt x="83" y="39"/>
                    </a:lnTo>
                    <a:lnTo>
                      <a:pt x="109" y="44"/>
                    </a:lnTo>
                    <a:lnTo>
                      <a:pt x="109" y="31"/>
                    </a:lnTo>
                    <a:lnTo>
                      <a:pt x="115" y="29"/>
                    </a:lnTo>
                    <a:lnTo>
                      <a:pt x="126" y="18"/>
                    </a:lnTo>
                    <a:lnTo>
                      <a:pt x="140" y="6"/>
                    </a:lnTo>
                    <a:lnTo>
                      <a:pt x="153" y="0"/>
                    </a:lnTo>
                    <a:lnTo>
                      <a:pt x="176" y="3"/>
                    </a:lnTo>
                    <a:lnTo>
                      <a:pt x="187" y="4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3" name="Freeform 276"/>
              <p:cNvSpPr>
                <a:spLocks/>
              </p:cNvSpPr>
              <p:nvPr/>
            </p:nvSpPr>
            <p:spPr bwMode="auto">
              <a:xfrm>
                <a:off x="3101" y="2445"/>
                <a:ext cx="93" cy="106"/>
              </a:xfrm>
              <a:custGeom>
                <a:avLst/>
                <a:gdLst>
                  <a:gd name="T0" fmla="*/ 0 w 93"/>
                  <a:gd name="T1" fmla="*/ 8 h 106"/>
                  <a:gd name="T2" fmla="*/ 8 w 93"/>
                  <a:gd name="T3" fmla="*/ 4 h 106"/>
                  <a:gd name="T4" fmla="*/ 28 w 93"/>
                  <a:gd name="T5" fmla="*/ 0 h 106"/>
                  <a:gd name="T6" fmla="*/ 37 w 93"/>
                  <a:gd name="T7" fmla="*/ 1 h 106"/>
                  <a:gd name="T8" fmla="*/ 41 w 93"/>
                  <a:gd name="T9" fmla="*/ 3 h 106"/>
                  <a:gd name="T10" fmla="*/ 47 w 93"/>
                  <a:gd name="T11" fmla="*/ 5 h 106"/>
                  <a:gd name="T12" fmla="*/ 56 w 93"/>
                  <a:gd name="T13" fmla="*/ 6 h 106"/>
                  <a:gd name="T14" fmla="*/ 66 w 93"/>
                  <a:gd name="T15" fmla="*/ 6 h 106"/>
                  <a:gd name="T16" fmla="*/ 74 w 93"/>
                  <a:gd name="T17" fmla="*/ 5 h 106"/>
                  <a:gd name="T18" fmla="*/ 79 w 93"/>
                  <a:gd name="T19" fmla="*/ 8 h 106"/>
                  <a:gd name="T20" fmla="*/ 83 w 93"/>
                  <a:gd name="T21" fmla="*/ 16 h 106"/>
                  <a:gd name="T22" fmla="*/ 85 w 93"/>
                  <a:gd name="T23" fmla="*/ 22 h 106"/>
                  <a:gd name="T24" fmla="*/ 86 w 93"/>
                  <a:gd name="T25" fmla="*/ 24 h 106"/>
                  <a:gd name="T26" fmla="*/ 87 w 93"/>
                  <a:gd name="T27" fmla="*/ 27 h 106"/>
                  <a:gd name="T28" fmla="*/ 90 w 93"/>
                  <a:gd name="T29" fmla="*/ 36 h 106"/>
                  <a:gd name="T30" fmla="*/ 92 w 93"/>
                  <a:gd name="T31" fmla="*/ 44 h 106"/>
                  <a:gd name="T32" fmla="*/ 92 w 93"/>
                  <a:gd name="T33" fmla="*/ 49 h 106"/>
                  <a:gd name="T34" fmla="*/ 89 w 93"/>
                  <a:gd name="T35" fmla="*/ 53 h 106"/>
                  <a:gd name="T36" fmla="*/ 83 w 93"/>
                  <a:gd name="T37" fmla="*/ 58 h 106"/>
                  <a:gd name="T38" fmla="*/ 79 w 93"/>
                  <a:gd name="T39" fmla="*/ 65 h 106"/>
                  <a:gd name="T40" fmla="*/ 80 w 93"/>
                  <a:gd name="T41" fmla="*/ 70 h 106"/>
                  <a:gd name="T42" fmla="*/ 85 w 93"/>
                  <a:gd name="T43" fmla="*/ 77 h 106"/>
                  <a:gd name="T44" fmla="*/ 87 w 93"/>
                  <a:gd name="T45" fmla="*/ 86 h 106"/>
                  <a:gd name="T46" fmla="*/ 87 w 93"/>
                  <a:gd name="T47" fmla="*/ 98 h 106"/>
                  <a:gd name="T48" fmla="*/ 87 w 93"/>
                  <a:gd name="T49" fmla="*/ 103 h 106"/>
                  <a:gd name="T50" fmla="*/ 87 w 93"/>
                  <a:gd name="T51" fmla="*/ 105 h 106"/>
                  <a:gd name="T52" fmla="*/ 83 w 93"/>
                  <a:gd name="T53" fmla="*/ 105 h 106"/>
                  <a:gd name="T54" fmla="*/ 74 w 93"/>
                  <a:gd name="T55" fmla="*/ 100 h 106"/>
                  <a:gd name="T56" fmla="*/ 64 w 93"/>
                  <a:gd name="T57" fmla="*/ 89 h 106"/>
                  <a:gd name="T58" fmla="*/ 55 w 93"/>
                  <a:gd name="T59" fmla="*/ 79 h 106"/>
                  <a:gd name="T60" fmla="*/ 45 w 93"/>
                  <a:gd name="T61" fmla="*/ 69 h 106"/>
                  <a:gd name="T62" fmla="*/ 36 w 93"/>
                  <a:gd name="T63" fmla="*/ 60 h 106"/>
                  <a:gd name="T64" fmla="*/ 32 w 93"/>
                  <a:gd name="T65" fmla="*/ 53 h 106"/>
                  <a:gd name="T66" fmla="*/ 32 w 93"/>
                  <a:gd name="T67" fmla="*/ 44 h 106"/>
                  <a:gd name="T68" fmla="*/ 24 w 93"/>
                  <a:gd name="T69" fmla="*/ 36 h 106"/>
                  <a:gd name="T70" fmla="*/ 8 w 93"/>
                  <a:gd name="T71" fmla="*/ 21 h 106"/>
                  <a:gd name="T72" fmla="*/ 0 w 93"/>
                  <a:gd name="T73" fmla="*/ 8 h 1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3"/>
                  <a:gd name="T112" fmla="*/ 0 h 106"/>
                  <a:gd name="T113" fmla="*/ 93 w 93"/>
                  <a:gd name="T114" fmla="*/ 106 h 1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3" h="106">
                    <a:moveTo>
                      <a:pt x="0" y="8"/>
                    </a:moveTo>
                    <a:lnTo>
                      <a:pt x="8" y="4"/>
                    </a:lnTo>
                    <a:lnTo>
                      <a:pt x="28" y="0"/>
                    </a:lnTo>
                    <a:lnTo>
                      <a:pt x="37" y="1"/>
                    </a:lnTo>
                    <a:lnTo>
                      <a:pt x="41" y="3"/>
                    </a:lnTo>
                    <a:lnTo>
                      <a:pt x="47" y="5"/>
                    </a:lnTo>
                    <a:lnTo>
                      <a:pt x="56" y="6"/>
                    </a:lnTo>
                    <a:lnTo>
                      <a:pt x="66" y="6"/>
                    </a:lnTo>
                    <a:lnTo>
                      <a:pt x="74" y="5"/>
                    </a:lnTo>
                    <a:lnTo>
                      <a:pt x="79" y="8"/>
                    </a:lnTo>
                    <a:lnTo>
                      <a:pt x="83" y="16"/>
                    </a:lnTo>
                    <a:lnTo>
                      <a:pt x="85" y="22"/>
                    </a:lnTo>
                    <a:lnTo>
                      <a:pt x="86" y="24"/>
                    </a:lnTo>
                    <a:lnTo>
                      <a:pt x="87" y="27"/>
                    </a:lnTo>
                    <a:lnTo>
                      <a:pt x="90" y="36"/>
                    </a:lnTo>
                    <a:lnTo>
                      <a:pt x="92" y="44"/>
                    </a:lnTo>
                    <a:lnTo>
                      <a:pt x="92" y="49"/>
                    </a:lnTo>
                    <a:lnTo>
                      <a:pt x="89" y="53"/>
                    </a:lnTo>
                    <a:lnTo>
                      <a:pt x="83" y="58"/>
                    </a:lnTo>
                    <a:lnTo>
                      <a:pt x="79" y="65"/>
                    </a:lnTo>
                    <a:lnTo>
                      <a:pt x="80" y="70"/>
                    </a:lnTo>
                    <a:lnTo>
                      <a:pt x="85" y="77"/>
                    </a:lnTo>
                    <a:lnTo>
                      <a:pt x="87" y="86"/>
                    </a:lnTo>
                    <a:lnTo>
                      <a:pt x="87" y="98"/>
                    </a:lnTo>
                    <a:lnTo>
                      <a:pt x="87" y="103"/>
                    </a:lnTo>
                    <a:lnTo>
                      <a:pt x="87" y="105"/>
                    </a:lnTo>
                    <a:lnTo>
                      <a:pt x="83" y="105"/>
                    </a:lnTo>
                    <a:lnTo>
                      <a:pt x="74" y="100"/>
                    </a:lnTo>
                    <a:lnTo>
                      <a:pt x="64" y="89"/>
                    </a:lnTo>
                    <a:lnTo>
                      <a:pt x="55" y="79"/>
                    </a:lnTo>
                    <a:lnTo>
                      <a:pt x="45" y="69"/>
                    </a:lnTo>
                    <a:lnTo>
                      <a:pt x="36" y="60"/>
                    </a:lnTo>
                    <a:lnTo>
                      <a:pt x="32" y="53"/>
                    </a:lnTo>
                    <a:lnTo>
                      <a:pt x="32" y="44"/>
                    </a:lnTo>
                    <a:lnTo>
                      <a:pt x="24" y="36"/>
                    </a:lnTo>
                    <a:lnTo>
                      <a:pt x="8" y="21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4" name="Freeform 277"/>
              <p:cNvSpPr>
                <a:spLocks/>
              </p:cNvSpPr>
              <p:nvPr/>
            </p:nvSpPr>
            <p:spPr bwMode="auto">
              <a:xfrm>
                <a:off x="3575" y="2178"/>
                <a:ext cx="122" cy="136"/>
              </a:xfrm>
              <a:custGeom>
                <a:avLst/>
                <a:gdLst>
                  <a:gd name="T0" fmla="*/ 0 w 122"/>
                  <a:gd name="T1" fmla="*/ 0 h 136"/>
                  <a:gd name="T2" fmla="*/ 7 w 122"/>
                  <a:gd name="T3" fmla="*/ 3 h 136"/>
                  <a:gd name="T4" fmla="*/ 30 w 122"/>
                  <a:gd name="T5" fmla="*/ 8 h 136"/>
                  <a:gd name="T6" fmla="*/ 45 w 122"/>
                  <a:gd name="T7" fmla="*/ 13 h 136"/>
                  <a:gd name="T8" fmla="*/ 52 w 122"/>
                  <a:gd name="T9" fmla="*/ 11 h 136"/>
                  <a:gd name="T10" fmla="*/ 57 w 122"/>
                  <a:gd name="T11" fmla="*/ 7 h 136"/>
                  <a:gd name="T12" fmla="*/ 63 w 122"/>
                  <a:gd name="T13" fmla="*/ 6 h 136"/>
                  <a:gd name="T14" fmla="*/ 69 w 122"/>
                  <a:gd name="T15" fmla="*/ 7 h 136"/>
                  <a:gd name="T16" fmla="*/ 91 w 122"/>
                  <a:gd name="T17" fmla="*/ 53 h 136"/>
                  <a:gd name="T18" fmla="*/ 102 w 122"/>
                  <a:gd name="T19" fmla="*/ 71 h 136"/>
                  <a:gd name="T20" fmla="*/ 109 w 122"/>
                  <a:gd name="T21" fmla="*/ 86 h 136"/>
                  <a:gd name="T22" fmla="*/ 115 w 122"/>
                  <a:gd name="T23" fmla="*/ 96 h 136"/>
                  <a:gd name="T24" fmla="*/ 119 w 122"/>
                  <a:gd name="T25" fmla="*/ 101 h 136"/>
                  <a:gd name="T26" fmla="*/ 121 w 122"/>
                  <a:gd name="T27" fmla="*/ 104 h 136"/>
                  <a:gd name="T28" fmla="*/ 121 w 122"/>
                  <a:gd name="T29" fmla="*/ 111 h 136"/>
                  <a:gd name="T30" fmla="*/ 121 w 122"/>
                  <a:gd name="T31" fmla="*/ 118 h 136"/>
                  <a:gd name="T32" fmla="*/ 103 w 122"/>
                  <a:gd name="T33" fmla="*/ 126 h 136"/>
                  <a:gd name="T34" fmla="*/ 103 w 122"/>
                  <a:gd name="T35" fmla="*/ 135 h 136"/>
                  <a:gd name="T36" fmla="*/ 96 w 122"/>
                  <a:gd name="T37" fmla="*/ 135 h 136"/>
                  <a:gd name="T38" fmla="*/ 89 w 122"/>
                  <a:gd name="T39" fmla="*/ 131 h 136"/>
                  <a:gd name="T40" fmla="*/ 0 w 122"/>
                  <a:gd name="T41" fmla="*/ 131 h 136"/>
                  <a:gd name="T42" fmla="*/ 0 w 122"/>
                  <a:gd name="T43" fmla="*/ 0 h 1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2"/>
                  <a:gd name="T67" fmla="*/ 0 h 136"/>
                  <a:gd name="T68" fmla="*/ 122 w 122"/>
                  <a:gd name="T69" fmla="*/ 136 h 1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2" h="136">
                    <a:moveTo>
                      <a:pt x="0" y="0"/>
                    </a:moveTo>
                    <a:lnTo>
                      <a:pt x="7" y="3"/>
                    </a:lnTo>
                    <a:lnTo>
                      <a:pt x="30" y="8"/>
                    </a:lnTo>
                    <a:lnTo>
                      <a:pt x="45" y="13"/>
                    </a:lnTo>
                    <a:lnTo>
                      <a:pt x="52" y="11"/>
                    </a:lnTo>
                    <a:lnTo>
                      <a:pt x="57" y="7"/>
                    </a:lnTo>
                    <a:lnTo>
                      <a:pt x="63" y="6"/>
                    </a:lnTo>
                    <a:lnTo>
                      <a:pt x="69" y="7"/>
                    </a:lnTo>
                    <a:lnTo>
                      <a:pt x="91" y="53"/>
                    </a:lnTo>
                    <a:lnTo>
                      <a:pt x="102" y="71"/>
                    </a:lnTo>
                    <a:lnTo>
                      <a:pt x="109" y="86"/>
                    </a:lnTo>
                    <a:lnTo>
                      <a:pt x="115" y="96"/>
                    </a:lnTo>
                    <a:lnTo>
                      <a:pt x="119" y="101"/>
                    </a:lnTo>
                    <a:lnTo>
                      <a:pt x="121" y="104"/>
                    </a:lnTo>
                    <a:lnTo>
                      <a:pt x="121" y="111"/>
                    </a:lnTo>
                    <a:lnTo>
                      <a:pt x="121" y="118"/>
                    </a:lnTo>
                    <a:lnTo>
                      <a:pt x="103" y="126"/>
                    </a:lnTo>
                    <a:lnTo>
                      <a:pt x="103" y="135"/>
                    </a:lnTo>
                    <a:lnTo>
                      <a:pt x="96" y="135"/>
                    </a:lnTo>
                    <a:lnTo>
                      <a:pt x="89" y="131"/>
                    </a:lnTo>
                    <a:lnTo>
                      <a:pt x="0" y="13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5" name="Freeform 278"/>
              <p:cNvSpPr>
                <a:spLocks/>
              </p:cNvSpPr>
              <p:nvPr/>
            </p:nvSpPr>
            <p:spPr bwMode="auto">
              <a:xfrm>
                <a:off x="3191" y="2088"/>
                <a:ext cx="238" cy="257"/>
              </a:xfrm>
              <a:custGeom>
                <a:avLst/>
                <a:gdLst>
                  <a:gd name="T0" fmla="*/ 234 w 238"/>
                  <a:gd name="T1" fmla="*/ 67 h 257"/>
                  <a:gd name="T2" fmla="*/ 230 w 238"/>
                  <a:gd name="T3" fmla="*/ 63 h 257"/>
                  <a:gd name="T4" fmla="*/ 221 w 238"/>
                  <a:gd name="T5" fmla="*/ 59 h 257"/>
                  <a:gd name="T6" fmla="*/ 218 w 238"/>
                  <a:gd name="T7" fmla="*/ 56 h 257"/>
                  <a:gd name="T8" fmla="*/ 218 w 238"/>
                  <a:gd name="T9" fmla="*/ 52 h 257"/>
                  <a:gd name="T10" fmla="*/ 222 w 238"/>
                  <a:gd name="T11" fmla="*/ 45 h 257"/>
                  <a:gd name="T12" fmla="*/ 225 w 238"/>
                  <a:gd name="T13" fmla="*/ 38 h 257"/>
                  <a:gd name="T14" fmla="*/ 227 w 238"/>
                  <a:gd name="T15" fmla="*/ 24 h 257"/>
                  <a:gd name="T16" fmla="*/ 220 w 238"/>
                  <a:gd name="T17" fmla="*/ 11 h 257"/>
                  <a:gd name="T18" fmla="*/ 214 w 238"/>
                  <a:gd name="T19" fmla="*/ 0 h 257"/>
                  <a:gd name="T20" fmla="*/ 202 w 238"/>
                  <a:gd name="T21" fmla="*/ 3 h 257"/>
                  <a:gd name="T22" fmla="*/ 191 w 238"/>
                  <a:gd name="T23" fmla="*/ 6 h 257"/>
                  <a:gd name="T24" fmla="*/ 177 w 238"/>
                  <a:gd name="T25" fmla="*/ 8 h 257"/>
                  <a:gd name="T26" fmla="*/ 165 w 238"/>
                  <a:gd name="T27" fmla="*/ 9 h 257"/>
                  <a:gd name="T28" fmla="*/ 158 w 238"/>
                  <a:gd name="T29" fmla="*/ 11 h 257"/>
                  <a:gd name="T30" fmla="*/ 144 w 238"/>
                  <a:gd name="T31" fmla="*/ 10 h 257"/>
                  <a:gd name="T32" fmla="*/ 123 w 238"/>
                  <a:gd name="T33" fmla="*/ 11 h 257"/>
                  <a:gd name="T34" fmla="*/ 111 w 238"/>
                  <a:gd name="T35" fmla="*/ 13 h 257"/>
                  <a:gd name="T36" fmla="*/ 104 w 238"/>
                  <a:gd name="T37" fmla="*/ 14 h 257"/>
                  <a:gd name="T38" fmla="*/ 99 w 238"/>
                  <a:gd name="T39" fmla="*/ 16 h 257"/>
                  <a:gd name="T40" fmla="*/ 93 w 238"/>
                  <a:gd name="T41" fmla="*/ 20 h 257"/>
                  <a:gd name="T42" fmla="*/ 83 w 238"/>
                  <a:gd name="T43" fmla="*/ 25 h 257"/>
                  <a:gd name="T44" fmla="*/ 77 w 238"/>
                  <a:gd name="T45" fmla="*/ 30 h 257"/>
                  <a:gd name="T46" fmla="*/ 80 w 238"/>
                  <a:gd name="T47" fmla="*/ 30 h 257"/>
                  <a:gd name="T48" fmla="*/ 83 w 238"/>
                  <a:gd name="T49" fmla="*/ 39 h 257"/>
                  <a:gd name="T50" fmla="*/ 80 w 238"/>
                  <a:gd name="T51" fmla="*/ 42 h 257"/>
                  <a:gd name="T52" fmla="*/ 76 w 238"/>
                  <a:gd name="T53" fmla="*/ 45 h 257"/>
                  <a:gd name="T54" fmla="*/ 78 w 238"/>
                  <a:gd name="T55" fmla="*/ 52 h 257"/>
                  <a:gd name="T56" fmla="*/ 82 w 238"/>
                  <a:gd name="T57" fmla="*/ 71 h 257"/>
                  <a:gd name="T58" fmla="*/ 70 w 238"/>
                  <a:gd name="T59" fmla="*/ 84 h 257"/>
                  <a:gd name="T60" fmla="*/ 48 w 238"/>
                  <a:gd name="T61" fmla="*/ 99 h 257"/>
                  <a:gd name="T62" fmla="*/ 24 w 238"/>
                  <a:gd name="T63" fmla="*/ 112 h 257"/>
                  <a:gd name="T64" fmla="*/ 9 w 238"/>
                  <a:gd name="T65" fmla="*/ 116 h 257"/>
                  <a:gd name="T66" fmla="*/ 2 w 238"/>
                  <a:gd name="T67" fmla="*/ 121 h 257"/>
                  <a:gd name="T68" fmla="*/ 0 w 238"/>
                  <a:gd name="T69" fmla="*/ 125 h 257"/>
                  <a:gd name="T70" fmla="*/ 0 w 238"/>
                  <a:gd name="T71" fmla="*/ 126 h 257"/>
                  <a:gd name="T72" fmla="*/ 0 w 238"/>
                  <a:gd name="T73" fmla="*/ 141 h 257"/>
                  <a:gd name="T74" fmla="*/ 122 w 238"/>
                  <a:gd name="T75" fmla="*/ 240 h 257"/>
                  <a:gd name="T76" fmla="*/ 140 w 238"/>
                  <a:gd name="T77" fmla="*/ 249 h 257"/>
                  <a:gd name="T78" fmla="*/ 144 w 238"/>
                  <a:gd name="T79" fmla="*/ 256 h 257"/>
                  <a:gd name="T80" fmla="*/ 237 w 238"/>
                  <a:gd name="T81" fmla="*/ 192 h 257"/>
                  <a:gd name="T82" fmla="*/ 230 w 238"/>
                  <a:gd name="T83" fmla="*/ 186 h 257"/>
                  <a:gd name="T84" fmla="*/ 227 w 238"/>
                  <a:gd name="T85" fmla="*/ 181 h 257"/>
                  <a:gd name="T86" fmla="*/ 221 w 238"/>
                  <a:gd name="T87" fmla="*/ 181 h 257"/>
                  <a:gd name="T88" fmla="*/ 214 w 238"/>
                  <a:gd name="T89" fmla="*/ 181 h 257"/>
                  <a:gd name="T90" fmla="*/ 208 w 238"/>
                  <a:gd name="T91" fmla="*/ 177 h 257"/>
                  <a:gd name="T92" fmla="*/ 206 w 238"/>
                  <a:gd name="T93" fmla="*/ 163 h 257"/>
                  <a:gd name="T94" fmla="*/ 211 w 238"/>
                  <a:gd name="T95" fmla="*/ 151 h 257"/>
                  <a:gd name="T96" fmla="*/ 212 w 238"/>
                  <a:gd name="T97" fmla="*/ 142 h 257"/>
                  <a:gd name="T98" fmla="*/ 208 w 238"/>
                  <a:gd name="T99" fmla="*/ 141 h 257"/>
                  <a:gd name="T100" fmla="*/ 206 w 238"/>
                  <a:gd name="T101" fmla="*/ 92 h 257"/>
                  <a:gd name="T102" fmla="*/ 216 w 238"/>
                  <a:gd name="T103" fmla="*/ 85 h 257"/>
                  <a:gd name="T104" fmla="*/ 216 w 238"/>
                  <a:gd name="T105" fmla="*/ 73 h 257"/>
                  <a:gd name="T106" fmla="*/ 234 w 238"/>
                  <a:gd name="T107" fmla="*/ 67 h 25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38"/>
                  <a:gd name="T163" fmla="*/ 0 h 257"/>
                  <a:gd name="T164" fmla="*/ 238 w 238"/>
                  <a:gd name="T165" fmla="*/ 257 h 25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38" h="257">
                    <a:moveTo>
                      <a:pt x="234" y="67"/>
                    </a:moveTo>
                    <a:lnTo>
                      <a:pt x="230" y="63"/>
                    </a:lnTo>
                    <a:lnTo>
                      <a:pt x="221" y="59"/>
                    </a:lnTo>
                    <a:lnTo>
                      <a:pt x="218" y="56"/>
                    </a:lnTo>
                    <a:lnTo>
                      <a:pt x="218" y="52"/>
                    </a:lnTo>
                    <a:lnTo>
                      <a:pt x="222" y="45"/>
                    </a:lnTo>
                    <a:lnTo>
                      <a:pt x="225" y="38"/>
                    </a:lnTo>
                    <a:lnTo>
                      <a:pt x="227" y="24"/>
                    </a:lnTo>
                    <a:lnTo>
                      <a:pt x="220" y="11"/>
                    </a:lnTo>
                    <a:lnTo>
                      <a:pt x="214" y="0"/>
                    </a:lnTo>
                    <a:lnTo>
                      <a:pt x="202" y="3"/>
                    </a:lnTo>
                    <a:lnTo>
                      <a:pt x="191" y="6"/>
                    </a:lnTo>
                    <a:lnTo>
                      <a:pt x="177" y="8"/>
                    </a:lnTo>
                    <a:lnTo>
                      <a:pt x="165" y="9"/>
                    </a:lnTo>
                    <a:lnTo>
                      <a:pt x="158" y="11"/>
                    </a:lnTo>
                    <a:lnTo>
                      <a:pt x="144" y="10"/>
                    </a:lnTo>
                    <a:lnTo>
                      <a:pt x="123" y="11"/>
                    </a:lnTo>
                    <a:lnTo>
                      <a:pt x="111" y="13"/>
                    </a:lnTo>
                    <a:lnTo>
                      <a:pt x="104" y="14"/>
                    </a:lnTo>
                    <a:lnTo>
                      <a:pt x="99" y="16"/>
                    </a:lnTo>
                    <a:lnTo>
                      <a:pt x="93" y="20"/>
                    </a:lnTo>
                    <a:lnTo>
                      <a:pt x="83" y="25"/>
                    </a:lnTo>
                    <a:lnTo>
                      <a:pt x="77" y="30"/>
                    </a:lnTo>
                    <a:lnTo>
                      <a:pt x="80" y="30"/>
                    </a:lnTo>
                    <a:lnTo>
                      <a:pt x="83" y="39"/>
                    </a:lnTo>
                    <a:lnTo>
                      <a:pt x="80" y="42"/>
                    </a:lnTo>
                    <a:lnTo>
                      <a:pt x="76" y="45"/>
                    </a:lnTo>
                    <a:lnTo>
                      <a:pt x="78" y="52"/>
                    </a:lnTo>
                    <a:lnTo>
                      <a:pt x="82" y="71"/>
                    </a:lnTo>
                    <a:lnTo>
                      <a:pt x="70" y="84"/>
                    </a:lnTo>
                    <a:lnTo>
                      <a:pt x="48" y="99"/>
                    </a:lnTo>
                    <a:lnTo>
                      <a:pt x="24" y="112"/>
                    </a:lnTo>
                    <a:lnTo>
                      <a:pt x="9" y="116"/>
                    </a:lnTo>
                    <a:lnTo>
                      <a:pt x="2" y="121"/>
                    </a:lnTo>
                    <a:lnTo>
                      <a:pt x="0" y="125"/>
                    </a:lnTo>
                    <a:lnTo>
                      <a:pt x="0" y="126"/>
                    </a:lnTo>
                    <a:lnTo>
                      <a:pt x="0" y="141"/>
                    </a:lnTo>
                    <a:lnTo>
                      <a:pt x="122" y="240"/>
                    </a:lnTo>
                    <a:lnTo>
                      <a:pt x="140" y="249"/>
                    </a:lnTo>
                    <a:lnTo>
                      <a:pt x="144" y="256"/>
                    </a:lnTo>
                    <a:lnTo>
                      <a:pt x="237" y="192"/>
                    </a:lnTo>
                    <a:lnTo>
                      <a:pt x="230" y="186"/>
                    </a:lnTo>
                    <a:lnTo>
                      <a:pt x="227" y="181"/>
                    </a:lnTo>
                    <a:lnTo>
                      <a:pt x="221" y="181"/>
                    </a:lnTo>
                    <a:lnTo>
                      <a:pt x="214" y="181"/>
                    </a:lnTo>
                    <a:lnTo>
                      <a:pt x="208" y="177"/>
                    </a:lnTo>
                    <a:lnTo>
                      <a:pt x="206" y="163"/>
                    </a:lnTo>
                    <a:lnTo>
                      <a:pt x="211" y="151"/>
                    </a:lnTo>
                    <a:lnTo>
                      <a:pt x="212" y="142"/>
                    </a:lnTo>
                    <a:lnTo>
                      <a:pt x="208" y="141"/>
                    </a:lnTo>
                    <a:lnTo>
                      <a:pt x="206" y="92"/>
                    </a:lnTo>
                    <a:lnTo>
                      <a:pt x="216" y="85"/>
                    </a:lnTo>
                    <a:lnTo>
                      <a:pt x="216" y="73"/>
                    </a:lnTo>
                    <a:lnTo>
                      <a:pt x="234" y="6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" name="Freeform 279"/>
              <p:cNvSpPr>
                <a:spLocks/>
              </p:cNvSpPr>
              <p:nvPr/>
            </p:nvSpPr>
            <p:spPr bwMode="auto">
              <a:xfrm>
                <a:off x="3806" y="2377"/>
                <a:ext cx="32" cy="56"/>
              </a:xfrm>
              <a:custGeom>
                <a:avLst/>
                <a:gdLst>
                  <a:gd name="T0" fmla="*/ 13 w 32"/>
                  <a:gd name="T1" fmla="*/ 55 h 56"/>
                  <a:gd name="T2" fmla="*/ 9 w 32"/>
                  <a:gd name="T3" fmla="*/ 52 h 56"/>
                  <a:gd name="T4" fmla="*/ 8 w 32"/>
                  <a:gd name="T5" fmla="*/ 47 h 56"/>
                  <a:gd name="T6" fmla="*/ 8 w 32"/>
                  <a:gd name="T7" fmla="*/ 42 h 56"/>
                  <a:gd name="T8" fmla="*/ 8 w 32"/>
                  <a:gd name="T9" fmla="*/ 37 h 56"/>
                  <a:gd name="T10" fmla="*/ 7 w 32"/>
                  <a:gd name="T11" fmla="*/ 34 h 56"/>
                  <a:gd name="T12" fmla="*/ 6 w 32"/>
                  <a:gd name="T13" fmla="*/ 34 h 56"/>
                  <a:gd name="T14" fmla="*/ 5 w 32"/>
                  <a:gd name="T15" fmla="*/ 32 h 56"/>
                  <a:gd name="T16" fmla="*/ 3 w 32"/>
                  <a:gd name="T17" fmla="*/ 27 h 56"/>
                  <a:gd name="T18" fmla="*/ 0 w 32"/>
                  <a:gd name="T19" fmla="*/ 15 h 56"/>
                  <a:gd name="T20" fmla="*/ 0 w 32"/>
                  <a:gd name="T21" fmla="*/ 6 h 56"/>
                  <a:gd name="T22" fmla="*/ 0 w 32"/>
                  <a:gd name="T23" fmla="*/ 2 h 56"/>
                  <a:gd name="T24" fmla="*/ 3 w 32"/>
                  <a:gd name="T25" fmla="*/ 0 h 56"/>
                  <a:gd name="T26" fmla="*/ 16 w 32"/>
                  <a:gd name="T27" fmla="*/ 1 h 56"/>
                  <a:gd name="T28" fmla="*/ 29 w 32"/>
                  <a:gd name="T29" fmla="*/ 8 h 56"/>
                  <a:gd name="T30" fmla="*/ 31 w 32"/>
                  <a:gd name="T31" fmla="*/ 14 h 56"/>
                  <a:gd name="T32" fmla="*/ 24 w 32"/>
                  <a:gd name="T33" fmla="*/ 32 h 56"/>
                  <a:gd name="T34" fmla="*/ 21 w 32"/>
                  <a:gd name="T35" fmla="*/ 36 h 56"/>
                  <a:gd name="T36" fmla="*/ 15 w 32"/>
                  <a:gd name="T37" fmla="*/ 39 h 56"/>
                  <a:gd name="T38" fmla="*/ 13 w 32"/>
                  <a:gd name="T39" fmla="*/ 55 h 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2"/>
                  <a:gd name="T61" fmla="*/ 0 h 56"/>
                  <a:gd name="T62" fmla="*/ 32 w 32"/>
                  <a:gd name="T63" fmla="*/ 56 h 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2" h="56">
                    <a:moveTo>
                      <a:pt x="13" y="55"/>
                    </a:moveTo>
                    <a:lnTo>
                      <a:pt x="9" y="52"/>
                    </a:lnTo>
                    <a:lnTo>
                      <a:pt x="8" y="47"/>
                    </a:lnTo>
                    <a:lnTo>
                      <a:pt x="8" y="42"/>
                    </a:lnTo>
                    <a:lnTo>
                      <a:pt x="8" y="37"/>
                    </a:lnTo>
                    <a:lnTo>
                      <a:pt x="7" y="34"/>
                    </a:lnTo>
                    <a:lnTo>
                      <a:pt x="6" y="34"/>
                    </a:lnTo>
                    <a:lnTo>
                      <a:pt x="5" y="32"/>
                    </a:lnTo>
                    <a:lnTo>
                      <a:pt x="3" y="27"/>
                    </a:lnTo>
                    <a:lnTo>
                      <a:pt x="0" y="15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16" y="1"/>
                    </a:lnTo>
                    <a:lnTo>
                      <a:pt x="29" y="8"/>
                    </a:lnTo>
                    <a:lnTo>
                      <a:pt x="31" y="14"/>
                    </a:lnTo>
                    <a:lnTo>
                      <a:pt x="24" y="32"/>
                    </a:lnTo>
                    <a:lnTo>
                      <a:pt x="21" y="36"/>
                    </a:lnTo>
                    <a:lnTo>
                      <a:pt x="15" y="39"/>
                    </a:lnTo>
                    <a:lnTo>
                      <a:pt x="13" y="5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7" name="Freeform 280"/>
              <p:cNvSpPr>
                <a:spLocks/>
              </p:cNvSpPr>
              <p:nvPr/>
            </p:nvSpPr>
            <p:spPr bwMode="auto">
              <a:xfrm>
                <a:off x="3704" y="2157"/>
                <a:ext cx="293" cy="228"/>
              </a:xfrm>
              <a:custGeom>
                <a:avLst/>
                <a:gdLst>
                  <a:gd name="T0" fmla="*/ 224 w 293"/>
                  <a:gd name="T1" fmla="*/ 220 h 228"/>
                  <a:gd name="T2" fmla="*/ 227 w 293"/>
                  <a:gd name="T3" fmla="*/ 221 h 228"/>
                  <a:gd name="T4" fmla="*/ 237 w 293"/>
                  <a:gd name="T5" fmla="*/ 211 h 228"/>
                  <a:gd name="T6" fmla="*/ 254 w 293"/>
                  <a:gd name="T7" fmla="*/ 200 h 228"/>
                  <a:gd name="T8" fmla="*/ 265 w 293"/>
                  <a:gd name="T9" fmla="*/ 184 h 228"/>
                  <a:gd name="T10" fmla="*/ 277 w 293"/>
                  <a:gd name="T11" fmla="*/ 174 h 228"/>
                  <a:gd name="T12" fmla="*/ 280 w 293"/>
                  <a:gd name="T13" fmla="*/ 160 h 228"/>
                  <a:gd name="T14" fmla="*/ 292 w 293"/>
                  <a:gd name="T15" fmla="*/ 136 h 228"/>
                  <a:gd name="T16" fmla="*/ 274 w 293"/>
                  <a:gd name="T17" fmla="*/ 121 h 228"/>
                  <a:gd name="T18" fmla="*/ 252 w 293"/>
                  <a:gd name="T19" fmla="*/ 105 h 228"/>
                  <a:gd name="T20" fmla="*/ 253 w 293"/>
                  <a:gd name="T21" fmla="*/ 99 h 228"/>
                  <a:gd name="T22" fmla="*/ 252 w 293"/>
                  <a:gd name="T23" fmla="*/ 89 h 228"/>
                  <a:gd name="T24" fmla="*/ 241 w 293"/>
                  <a:gd name="T25" fmla="*/ 98 h 228"/>
                  <a:gd name="T26" fmla="*/ 228 w 293"/>
                  <a:gd name="T27" fmla="*/ 110 h 228"/>
                  <a:gd name="T28" fmla="*/ 215 w 293"/>
                  <a:gd name="T29" fmla="*/ 110 h 228"/>
                  <a:gd name="T30" fmla="*/ 209 w 293"/>
                  <a:gd name="T31" fmla="*/ 113 h 228"/>
                  <a:gd name="T32" fmla="*/ 199 w 293"/>
                  <a:gd name="T33" fmla="*/ 113 h 228"/>
                  <a:gd name="T34" fmla="*/ 201 w 293"/>
                  <a:gd name="T35" fmla="*/ 97 h 228"/>
                  <a:gd name="T36" fmla="*/ 193 w 293"/>
                  <a:gd name="T37" fmla="*/ 94 h 228"/>
                  <a:gd name="T38" fmla="*/ 186 w 293"/>
                  <a:gd name="T39" fmla="*/ 96 h 228"/>
                  <a:gd name="T40" fmla="*/ 183 w 293"/>
                  <a:gd name="T41" fmla="*/ 96 h 228"/>
                  <a:gd name="T42" fmla="*/ 177 w 293"/>
                  <a:gd name="T43" fmla="*/ 83 h 228"/>
                  <a:gd name="T44" fmla="*/ 166 w 293"/>
                  <a:gd name="T45" fmla="*/ 72 h 228"/>
                  <a:gd name="T46" fmla="*/ 161 w 293"/>
                  <a:gd name="T47" fmla="*/ 67 h 228"/>
                  <a:gd name="T48" fmla="*/ 156 w 293"/>
                  <a:gd name="T49" fmla="*/ 57 h 228"/>
                  <a:gd name="T50" fmla="*/ 102 w 293"/>
                  <a:gd name="T51" fmla="*/ 40 h 228"/>
                  <a:gd name="T52" fmla="*/ 87 w 293"/>
                  <a:gd name="T53" fmla="*/ 24 h 228"/>
                  <a:gd name="T54" fmla="*/ 75 w 293"/>
                  <a:gd name="T55" fmla="*/ 13 h 228"/>
                  <a:gd name="T56" fmla="*/ 54 w 293"/>
                  <a:gd name="T57" fmla="*/ 1 h 228"/>
                  <a:gd name="T58" fmla="*/ 46 w 293"/>
                  <a:gd name="T59" fmla="*/ 0 h 228"/>
                  <a:gd name="T60" fmla="*/ 44 w 293"/>
                  <a:gd name="T61" fmla="*/ 3 h 228"/>
                  <a:gd name="T62" fmla="*/ 28 w 293"/>
                  <a:gd name="T63" fmla="*/ 13 h 228"/>
                  <a:gd name="T64" fmla="*/ 39 w 293"/>
                  <a:gd name="T65" fmla="*/ 25 h 228"/>
                  <a:gd name="T66" fmla="*/ 31 w 293"/>
                  <a:gd name="T67" fmla="*/ 34 h 228"/>
                  <a:gd name="T68" fmla="*/ 3 w 293"/>
                  <a:gd name="T69" fmla="*/ 45 h 228"/>
                  <a:gd name="T70" fmla="*/ 6 w 293"/>
                  <a:gd name="T71" fmla="*/ 55 h 228"/>
                  <a:gd name="T72" fmla="*/ 17 w 293"/>
                  <a:gd name="T73" fmla="*/ 67 h 228"/>
                  <a:gd name="T74" fmla="*/ 27 w 293"/>
                  <a:gd name="T75" fmla="*/ 94 h 228"/>
                  <a:gd name="T76" fmla="*/ 37 w 293"/>
                  <a:gd name="T77" fmla="*/ 113 h 228"/>
                  <a:gd name="T78" fmla="*/ 52 w 293"/>
                  <a:gd name="T79" fmla="*/ 134 h 228"/>
                  <a:gd name="T80" fmla="*/ 55 w 293"/>
                  <a:gd name="T81" fmla="*/ 146 h 228"/>
                  <a:gd name="T82" fmla="*/ 60 w 293"/>
                  <a:gd name="T83" fmla="*/ 152 h 228"/>
                  <a:gd name="T84" fmla="*/ 67 w 293"/>
                  <a:gd name="T85" fmla="*/ 166 h 228"/>
                  <a:gd name="T86" fmla="*/ 89 w 293"/>
                  <a:gd name="T87" fmla="*/ 200 h 228"/>
                  <a:gd name="T88" fmla="*/ 102 w 293"/>
                  <a:gd name="T89" fmla="*/ 211 h 228"/>
                  <a:gd name="T90" fmla="*/ 135 w 293"/>
                  <a:gd name="T91" fmla="*/ 220 h 228"/>
                  <a:gd name="T92" fmla="*/ 164 w 293"/>
                  <a:gd name="T93" fmla="*/ 203 h 228"/>
                  <a:gd name="T94" fmla="*/ 220 w 293"/>
                  <a:gd name="T95" fmla="*/ 220 h 22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93"/>
                  <a:gd name="T145" fmla="*/ 0 h 228"/>
                  <a:gd name="T146" fmla="*/ 293 w 293"/>
                  <a:gd name="T147" fmla="*/ 228 h 22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93" h="228">
                    <a:moveTo>
                      <a:pt x="220" y="220"/>
                    </a:moveTo>
                    <a:lnTo>
                      <a:pt x="224" y="220"/>
                    </a:lnTo>
                    <a:lnTo>
                      <a:pt x="225" y="221"/>
                    </a:lnTo>
                    <a:lnTo>
                      <a:pt x="227" y="221"/>
                    </a:lnTo>
                    <a:lnTo>
                      <a:pt x="230" y="217"/>
                    </a:lnTo>
                    <a:lnTo>
                      <a:pt x="237" y="211"/>
                    </a:lnTo>
                    <a:lnTo>
                      <a:pt x="246" y="206"/>
                    </a:lnTo>
                    <a:lnTo>
                      <a:pt x="254" y="200"/>
                    </a:lnTo>
                    <a:lnTo>
                      <a:pt x="258" y="192"/>
                    </a:lnTo>
                    <a:lnTo>
                      <a:pt x="265" y="184"/>
                    </a:lnTo>
                    <a:lnTo>
                      <a:pt x="272" y="178"/>
                    </a:lnTo>
                    <a:lnTo>
                      <a:pt x="277" y="174"/>
                    </a:lnTo>
                    <a:lnTo>
                      <a:pt x="278" y="171"/>
                    </a:lnTo>
                    <a:lnTo>
                      <a:pt x="280" y="160"/>
                    </a:lnTo>
                    <a:lnTo>
                      <a:pt x="287" y="146"/>
                    </a:lnTo>
                    <a:lnTo>
                      <a:pt x="292" y="136"/>
                    </a:lnTo>
                    <a:lnTo>
                      <a:pt x="289" y="129"/>
                    </a:lnTo>
                    <a:lnTo>
                      <a:pt x="274" y="121"/>
                    </a:lnTo>
                    <a:lnTo>
                      <a:pt x="256" y="110"/>
                    </a:lnTo>
                    <a:lnTo>
                      <a:pt x="252" y="105"/>
                    </a:lnTo>
                    <a:lnTo>
                      <a:pt x="252" y="102"/>
                    </a:lnTo>
                    <a:lnTo>
                      <a:pt x="253" y="99"/>
                    </a:lnTo>
                    <a:lnTo>
                      <a:pt x="253" y="95"/>
                    </a:lnTo>
                    <a:lnTo>
                      <a:pt x="252" y="89"/>
                    </a:lnTo>
                    <a:lnTo>
                      <a:pt x="248" y="92"/>
                    </a:lnTo>
                    <a:lnTo>
                      <a:pt x="241" y="98"/>
                    </a:lnTo>
                    <a:lnTo>
                      <a:pt x="235" y="104"/>
                    </a:lnTo>
                    <a:lnTo>
                      <a:pt x="228" y="110"/>
                    </a:lnTo>
                    <a:lnTo>
                      <a:pt x="220" y="110"/>
                    </a:lnTo>
                    <a:lnTo>
                      <a:pt x="215" y="110"/>
                    </a:lnTo>
                    <a:lnTo>
                      <a:pt x="213" y="110"/>
                    </a:lnTo>
                    <a:lnTo>
                      <a:pt x="209" y="113"/>
                    </a:lnTo>
                    <a:lnTo>
                      <a:pt x="203" y="114"/>
                    </a:lnTo>
                    <a:lnTo>
                      <a:pt x="199" y="113"/>
                    </a:lnTo>
                    <a:lnTo>
                      <a:pt x="196" y="107"/>
                    </a:lnTo>
                    <a:lnTo>
                      <a:pt x="201" y="97"/>
                    </a:lnTo>
                    <a:lnTo>
                      <a:pt x="201" y="92"/>
                    </a:lnTo>
                    <a:lnTo>
                      <a:pt x="193" y="94"/>
                    </a:lnTo>
                    <a:lnTo>
                      <a:pt x="189" y="96"/>
                    </a:lnTo>
                    <a:lnTo>
                      <a:pt x="186" y="96"/>
                    </a:lnTo>
                    <a:lnTo>
                      <a:pt x="185" y="97"/>
                    </a:lnTo>
                    <a:lnTo>
                      <a:pt x="183" y="96"/>
                    </a:lnTo>
                    <a:lnTo>
                      <a:pt x="178" y="92"/>
                    </a:lnTo>
                    <a:lnTo>
                      <a:pt x="177" y="83"/>
                    </a:lnTo>
                    <a:lnTo>
                      <a:pt x="173" y="75"/>
                    </a:lnTo>
                    <a:lnTo>
                      <a:pt x="166" y="72"/>
                    </a:lnTo>
                    <a:lnTo>
                      <a:pt x="161" y="71"/>
                    </a:lnTo>
                    <a:lnTo>
                      <a:pt x="161" y="67"/>
                    </a:lnTo>
                    <a:lnTo>
                      <a:pt x="161" y="62"/>
                    </a:lnTo>
                    <a:lnTo>
                      <a:pt x="156" y="57"/>
                    </a:lnTo>
                    <a:lnTo>
                      <a:pt x="106" y="42"/>
                    </a:lnTo>
                    <a:lnTo>
                      <a:pt x="102" y="40"/>
                    </a:lnTo>
                    <a:lnTo>
                      <a:pt x="93" y="31"/>
                    </a:lnTo>
                    <a:lnTo>
                      <a:pt x="87" y="24"/>
                    </a:lnTo>
                    <a:lnTo>
                      <a:pt x="82" y="18"/>
                    </a:lnTo>
                    <a:lnTo>
                      <a:pt x="75" y="13"/>
                    </a:lnTo>
                    <a:lnTo>
                      <a:pt x="65" y="7"/>
                    </a:lnTo>
                    <a:lnTo>
                      <a:pt x="54" y="1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6" y="1"/>
                    </a:lnTo>
                    <a:lnTo>
                      <a:pt x="44" y="3"/>
                    </a:lnTo>
                    <a:lnTo>
                      <a:pt x="35" y="9"/>
                    </a:lnTo>
                    <a:lnTo>
                      <a:pt x="28" y="13"/>
                    </a:lnTo>
                    <a:lnTo>
                      <a:pt x="35" y="19"/>
                    </a:lnTo>
                    <a:lnTo>
                      <a:pt x="39" y="25"/>
                    </a:lnTo>
                    <a:lnTo>
                      <a:pt x="38" y="29"/>
                    </a:lnTo>
                    <a:lnTo>
                      <a:pt x="31" y="34"/>
                    </a:lnTo>
                    <a:lnTo>
                      <a:pt x="21" y="40"/>
                    </a:lnTo>
                    <a:lnTo>
                      <a:pt x="3" y="45"/>
                    </a:lnTo>
                    <a:lnTo>
                      <a:pt x="0" y="44"/>
                    </a:lnTo>
                    <a:lnTo>
                      <a:pt x="6" y="55"/>
                    </a:lnTo>
                    <a:lnTo>
                      <a:pt x="15" y="62"/>
                    </a:lnTo>
                    <a:lnTo>
                      <a:pt x="17" y="67"/>
                    </a:lnTo>
                    <a:lnTo>
                      <a:pt x="21" y="79"/>
                    </a:lnTo>
                    <a:lnTo>
                      <a:pt x="27" y="94"/>
                    </a:lnTo>
                    <a:lnTo>
                      <a:pt x="33" y="106"/>
                    </a:lnTo>
                    <a:lnTo>
                      <a:pt x="37" y="113"/>
                    </a:lnTo>
                    <a:lnTo>
                      <a:pt x="46" y="122"/>
                    </a:lnTo>
                    <a:lnTo>
                      <a:pt x="52" y="134"/>
                    </a:lnTo>
                    <a:lnTo>
                      <a:pt x="52" y="143"/>
                    </a:lnTo>
                    <a:lnTo>
                      <a:pt x="55" y="146"/>
                    </a:lnTo>
                    <a:lnTo>
                      <a:pt x="59" y="148"/>
                    </a:lnTo>
                    <a:lnTo>
                      <a:pt x="60" y="152"/>
                    </a:lnTo>
                    <a:lnTo>
                      <a:pt x="62" y="158"/>
                    </a:lnTo>
                    <a:lnTo>
                      <a:pt x="67" y="166"/>
                    </a:lnTo>
                    <a:lnTo>
                      <a:pt x="77" y="182"/>
                    </a:lnTo>
                    <a:lnTo>
                      <a:pt x="89" y="200"/>
                    </a:lnTo>
                    <a:lnTo>
                      <a:pt x="99" y="213"/>
                    </a:lnTo>
                    <a:lnTo>
                      <a:pt x="102" y="211"/>
                    </a:lnTo>
                    <a:lnTo>
                      <a:pt x="119" y="212"/>
                    </a:lnTo>
                    <a:lnTo>
                      <a:pt x="135" y="220"/>
                    </a:lnTo>
                    <a:lnTo>
                      <a:pt x="138" y="227"/>
                    </a:lnTo>
                    <a:lnTo>
                      <a:pt x="164" y="203"/>
                    </a:lnTo>
                    <a:lnTo>
                      <a:pt x="204" y="187"/>
                    </a:lnTo>
                    <a:lnTo>
                      <a:pt x="220" y="22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8" name="Freeform 281"/>
              <p:cNvSpPr>
                <a:spLocks/>
              </p:cNvSpPr>
              <p:nvPr/>
            </p:nvSpPr>
            <p:spPr bwMode="auto">
              <a:xfrm>
                <a:off x="3916" y="2269"/>
                <a:ext cx="82" cy="109"/>
              </a:xfrm>
              <a:custGeom>
                <a:avLst/>
                <a:gdLst>
                  <a:gd name="T0" fmla="*/ 0 w 82"/>
                  <a:gd name="T1" fmla="*/ 75 h 109"/>
                  <a:gd name="T2" fmla="*/ 20 w 82"/>
                  <a:gd name="T3" fmla="*/ 62 h 109"/>
                  <a:gd name="T4" fmla="*/ 27 w 82"/>
                  <a:gd name="T5" fmla="*/ 55 h 109"/>
                  <a:gd name="T6" fmla="*/ 30 w 82"/>
                  <a:gd name="T7" fmla="*/ 48 h 109"/>
                  <a:gd name="T8" fmla="*/ 32 w 82"/>
                  <a:gd name="T9" fmla="*/ 38 h 109"/>
                  <a:gd name="T10" fmla="*/ 32 w 82"/>
                  <a:gd name="T11" fmla="*/ 31 h 109"/>
                  <a:gd name="T12" fmla="*/ 32 w 82"/>
                  <a:gd name="T13" fmla="*/ 30 h 109"/>
                  <a:gd name="T14" fmla="*/ 33 w 82"/>
                  <a:gd name="T15" fmla="*/ 27 h 109"/>
                  <a:gd name="T16" fmla="*/ 36 w 82"/>
                  <a:gd name="T17" fmla="*/ 19 h 109"/>
                  <a:gd name="T18" fmla="*/ 40 w 82"/>
                  <a:gd name="T19" fmla="*/ 7 h 109"/>
                  <a:gd name="T20" fmla="*/ 42 w 82"/>
                  <a:gd name="T21" fmla="*/ 3 h 109"/>
                  <a:gd name="T22" fmla="*/ 44 w 82"/>
                  <a:gd name="T23" fmla="*/ 0 h 109"/>
                  <a:gd name="T24" fmla="*/ 46 w 82"/>
                  <a:gd name="T25" fmla="*/ 1 h 109"/>
                  <a:gd name="T26" fmla="*/ 64 w 82"/>
                  <a:gd name="T27" fmla="*/ 12 h 109"/>
                  <a:gd name="T28" fmla="*/ 78 w 82"/>
                  <a:gd name="T29" fmla="*/ 20 h 109"/>
                  <a:gd name="T30" fmla="*/ 81 w 82"/>
                  <a:gd name="T31" fmla="*/ 27 h 109"/>
                  <a:gd name="T32" fmla="*/ 77 w 82"/>
                  <a:gd name="T33" fmla="*/ 37 h 109"/>
                  <a:gd name="T34" fmla="*/ 70 w 82"/>
                  <a:gd name="T35" fmla="*/ 49 h 109"/>
                  <a:gd name="T36" fmla="*/ 69 w 82"/>
                  <a:gd name="T37" fmla="*/ 60 h 109"/>
                  <a:gd name="T38" fmla="*/ 68 w 82"/>
                  <a:gd name="T39" fmla="*/ 64 h 109"/>
                  <a:gd name="T40" fmla="*/ 62 w 82"/>
                  <a:gd name="T41" fmla="*/ 68 h 109"/>
                  <a:gd name="T42" fmla="*/ 56 w 82"/>
                  <a:gd name="T43" fmla="*/ 73 h 109"/>
                  <a:gd name="T44" fmla="*/ 50 w 82"/>
                  <a:gd name="T45" fmla="*/ 80 h 109"/>
                  <a:gd name="T46" fmla="*/ 46 w 82"/>
                  <a:gd name="T47" fmla="*/ 88 h 109"/>
                  <a:gd name="T48" fmla="*/ 38 w 82"/>
                  <a:gd name="T49" fmla="*/ 93 h 109"/>
                  <a:gd name="T50" fmla="*/ 30 w 82"/>
                  <a:gd name="T51" fmla="*/ 98 h 109"/>
                  <a:gd name="T52" fmla="*/ 24 w 82"/>
                  <a:gd name="T53" fmla="*/ 104 h 109"/>
                  <a:gd name="T54" fmla="*/ 21 w 82"/>
                  <a:gd name="T55" fmla="*/ 108 h 109"/>
                  <a:gd name="T56" fmla="*/ 20 w 82"/>
                  <a:gd name="T57" fmla="*/ 108 h 109"/>
                  <a:gd name="T58" fmla="*/ 19 w 82"/>
                  <a:gd name="T59" fmla="*/ 107 h 109"/>
                  <a:gd name="T60" fmla="*/ 15 w 82"/>
                  <a:gd name="T61" fmla="*/ 107 h 109"/>
                  <a:gd name="T62" fmla="*/ 0 w 82"/>
                  <a:gd name="T63" fmla="*/ 75 h 10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2"/>
                  <a:gd name="T97" fmla="*/ 0 h 109"/>
                  <a:gd name="T98" fmla="*/ 82 w 82"/>
                  <a:gd name="T99" fmla="*/ 109 h 10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2" h="109">
                    <a:moveTo>
                      <a:pt x="0" y="75"/>
                    </a:moveTo>
                    <a:lnTo>
                      <a:pt x="20" y="62"/>
                    </a:lnTo>
                    <a:lnTo>
                      <a:pt x="27" y="55"/>
                    </a:lnTo>
                    <a:lnTo>
                      <a:pt x="30" y="48"/>
                    </a:lnTo>
                    <a:lnTo>
                      <a:pt x="32" y="38"/>
                    </a:lnTo>
                    <a:lnTo>
                      <a:pt x="32" y="31"/>
                    </a:lnTo>
                    <a:lnTo>
                      <a:pt x="32" y="30"/>
                    </a:lnTo>
                    <a:lnTo>
                      <a:pt x="33" y="27"/>
                    </a:lnTo>
                    <a:lnTo>
                      <a:pt x="36" y="19"/>
                    </a:lnTo>
                    <a:lnTo>
                      <a:pt x="40" y="7"/>
                    </a:lnTo>
                    <a:lnTo>
                      <a:pt x="42" y="3"/>
                    </a:lnTo>
                    <a:lnTo>
                      <a:pt x="44" y="0"/>
                    </a:lnTo>
                    <a:lnTo>
                      <a:pt x="46" y="1"/>
                    </a:lnTo>
                    <a:lnTo>
                      <a:pt x="64" y="12"/>
                    </a:lnTo>
                    <a:lnTo>
                      <a:pt x="78" y="20"/>
                    </a:lnTo>
                    <a:lnTo>
                      <a:pt x="81" y="27"/>
                    </a:lnTo>
                    <a:lnTo>
                      <a:pt x="77" y="37"/>
                    </a:lnTo>
                    <a:lnTo>
                      <a:pt x="70" y="49"/>
                    </a:lnTo>
                    <a:lnTo>
                      <a:pt x="69" y="60"/>
                    </a:lnTo>
                    <a:lnTo>
                      <a:pt x="68" y="64"/>
                    </a:lnTo>
                    <a:lnTo>
                      <a:pt x="62" y="68"/>
                    </a:lnTo>
                    <a:lnTo>
                      <a:pt x="56" y="73"/>
                    </a:lnTo>
                    <a:lnTo>
                      <a:pt x="50" y="80"/>
                    </a:lnTo>
                    <a:lnTo>
                      <a:pt x="46" y="88"/>
                    </a:lnTo>
                    <a:lnTo>
                      <a:pt x="38" y="93"/>
                    </a:lnTo>
                    <a:lnTo>
                      <a:pt x="30" y="98"/>
                    </a:lnTo>
                    <a:lnTo>
                      <a:pt x="24" y="104"/>
                    </a:lnTo>
                    <a:lnTo>
                      <a:pt x="21" y="108"/>
                    </a:lnTo>
                    <a:lnTo>
                      <a:pt x="20" y="108"/>
                    </a:lnTo>
                    <a:lnTo>
                      <a:pt x="19" y="107"/>
                    </a:lnTo>
                    <a:lnTo>
                      <a:pt x="15" y="107"/>
                    </a:lnTo>
                    <a:lnTo>
                      <a:pt x="0" y="7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9" name="Freeform 282"/>
              <p:cNvSpPr>
                <a:spLocks/>
              </p:cNvSpPr>
              <p:nvPr/>
            </p:nvSpPr>
            <p:spPr bwMode="auto">
              <a:xfrm>
                <a:off x="3890" y="2252"/>
                <a:ext cx="14" cy="15"/>
              </a:xfrm>
              <a:custGeom>
                <a:avLst/>
                <a:gdLst>
                  <a:gd name="T0" fmla="*/ 11 w 14"/>
                  <a:gd name="T1" fmla="*/ 13 h 15"/>
                  <a:gd name="T2" fmla="*/ 8 w 14"/>
                  <a:gd name="T3" fmla="*/ 14 h 15"/>
                  <a:gd name="T4" fmla="*/ 6 w 14"/>
                  <a:gd name="T5" fmla="*/ 13 h 15"/>
                  <a:gd name="T6" fmla="*/ 2 w 14"/>
                  <a:gd name="T7" fmla="*/ 10 h 15"/>
                  <a:gd name="T8" fmla="*/ 0 w 14"/>
                  <a:gd name="T9" fmla="*/ 5 h 15"/>
                  <a:gd name="T10" fmla="*/ 2 w 14"/>
                  <a:gd name="T11" fmla="*/ 2 h 15"/>
                  <a:gd name="T12" fmla="*/ 4 w 14"/>
                  <a:gd name="T13" fmla="*/ 3 h 15"/>
                  <a:gd name="T14" fmla="*/ 5 w 14"/>
                  <a:gd name="T15" fmla="*/ 2 h 15"/>
                  <a:gd name="T16" fmla="*/ 6 w 14"/>
                  <a:gd name="T17" fmla="*/ 2 h 15"/>
                  <a:gd name="T18" fmla="*/ 8 w 14"/>
                  <a:gd name="T19" fmla="*/ 1 h 15"/>
                  <a:gd name="T20" fmla="*/ 13 w 14"/>
                  <a:gd name="T21" fmla="*/ 0 h 15"/>
                  <a:gd name="T22" fmla="*/ 13 w 14"/>
                  <a:gd name="T23" fmla="*/ 3 h 15"/>
                  <a:gd name="T24" fmla="*/ 11 w 14"/>
                  <a:gd name="T25" fmla="*/ 9 h 15"/>
                  <a:gd name="T26" fmla="*/ 11 w 14"/>
                  <a:gd name="T27" fmla="*/ 13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5"/>
                  <a:gd name="T44" fmla="*/ 14 w 14"/>
                  <a:gd name="T45" fmla="*/ 15 h 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5">
                    <a:moveTo>
                      <a:pt x="11" y="13"/>
                    </a:moveTo>
                    <a:lnTo>
                      <a:pt x="8" y="14"/>
                    </a:lnTo>
                    <a:lnTo>
                      <a:pt x="6" y="13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11" y="9"/>
                    </a:lnTo>
                    <a:lnTo>
                      <a:pt x="11" y="1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0" name="Freeform 283"/>
              <p:cNvSpPr>
                <a:spLocks/>
              </p:cNvSpPr>
              <p:nvPr/>
            </p:nvSpPr>
            <p:spPr bwMode="auto">
              <a:xfrm>
                <a:off x="3400" y="2155"/>
                <a:ext cx="175" cy="182"/>
              </a:xfrm>
              <a:custGeom>
                <a:avLst/>
                <a:gdLst>
                  <a:gd name="T0" fmla="*/ 143 w 175"/>
                  <a:gd name="T1" fmla="*/ 6 h 182"/>
                  <a:gd name="T2" fmla="*/ 133 w 175"/>
                  <a:gd name="T3" fmla="*/ 2 h 182"/>
                  <a:gd name="T4" fmla="*/ 124 w 175"/>
                  <a:gd name="T5" fmla="*/ 2 h 182"/>
                  <a:gd name="T6" fmla="*/ 117 w 175"/>
                  <a:gd name="T7" fmla="*/ 7 h 182"/>
                  <a:gd name="T8" fmla="*/ 113 w 175"/>
                  <a:gd name="T9" fmla="*/ 19 h 182"/>
                  <a:gd name="T10" fmla="*/ 111 w 175"/>
                  <a:gd name="T11" fmla="*/ 30 h 182"/>
                  <a:gd name="T12" fmla="*/ 106 w 175"/>
                  <a:gd name="T13" fmla="*/ 33 h 182"/>
                  <a:gd name="T14" fmla="*/ 99 w 175"/>
                  <a:gd name="T15" fmla="*/ 31 h 182"/>
                  <a:gd name="T16" fmla="*/ 93 w 175"/>
                  <a:gd name="T17" fmla="*/ 28 h 182"/>
                  <a:gd name="T18" fmla="*/ 78 w 175"/>
                  <a:gd name="T19" fmla="*/ 24 h 182"/>
                  <a:gd name="T20" fmla="*/ 67 w 175"/>
                  <a:gd name="T21" fmla="*/ 18 h 182"/>
                  <a:gd name="T22" fmla="*/ 58 w 175"/>
                  <a:gd name="T23" fmla="*/ 9 h 182"/>
                  <a:gd name="T24" fmla="*/ 47 w 175"/>
                  <a:gd name="T25" fmla="*/ 6 h 182"/>
                  <a:gd name="T26" fmla="*/ 35 w 175"/>
                  <a:gd name="T27" fmla="*/ 5 h 182"/>
                  <a:gd name="T28" fmla="*/ 27 w 175"/>
                  <a:gd name="T29" fmla="*/ 3 h 182"/>
                  <a:gd name="T30" fmla="*/ 26 w 175"/>
                  <a:gd name="T31" fmla="*/ 0 h 182"/>
                  <a:gd name="T32" fmla="*/ 17 w 175"/>
                  <a:gd name="T33" fmla="*/ 8 h 182"/>
                  <a:gd name="T34" fmla="*/ 10 w 175"/>
                  <a:gd name="T35" fmla="*/ 10 h 182"/>
                  <a:gd name="T36" fmla="*/ 10 w 175"/>
                  <a:gd name="T37" fmla="*/ 13 h 182"/>
                  <a:gd name="T38" fmla="*/ 9 w 175"/>
                  <a:gd name="T39" fmla="*/ 22 h 182"/>
                  <a:gd name="T40" fmla="*/ 3 w 175"/>
                  <a:gd name="T41" fmla="*/ 30 h 182"/>
                  <a:gd name="T42" fmla="*/ 0 w 175"/>
                  <a:gd name="T43" fmla="*/ 34 h 182"/>
                  <a:gd name="T44" fmla="*/ 0 w 175"/>
                  <a:gd name="T45" fmla="*/ 27 h 182"/>
                  <a:gd name="T46" fmla="*/ 2 w 175"/>
                  <a:gd name="T47" fmla="*/ 75 h 182"/>
                  <a:gd name="T48" fmla="*/ 6 w 175"/>
                  <a:gd name="T49" fmla="*/ 77 h 182"/>
                  <a:gd name="T50" fmla="*/ 5 w 175"/>
                  <a:gd name="T51" fmla="*/ 85 h 182"/>
                  <a:gd name="T52" fmla="*/ 0 w 175"/>
                  <a:gd name="T53" fmla="*/ 97 h 182"/>
                  <a:gd name="T54" fmla="*/ 2 w 175"/>
                  <a:gd name="T55" fmla="*/ 111 h 182"/>
                  <a:gd name="T56" fmla="*/ 8 w 175"/>
                  <a:gd name="T57" fmla="*/ 115 h 182"/>
                  <a:gd name="T58" fmla="*/ 14 w 175"/>
                  <a:gd name="T59" fmla="*/ 115 h 182"/>
                  <a:gd name="T60" fmla="*/ 21 w 175"/>
                  <a:gd name="T61" fmla="*/ 115 h 182"/>
                  <a:gd name="T62" fmla="*/ 24 w 175"/>
                  <a:gd name="T63" fmla="*/ 119 h 182"/>
                  <a:gd name="T64" fmla="*/ 27 w 175"/>
                  <a:gd name="T65" fmla="*/ 128 h 182"/>
                  <a:gd name="T66" fmla="*/ 38 w 175"/>
                  <a:gd name="T67" fmla="*/ 131 h 182"/>
                  <a:gd name="T68" fmla="*/ 49 w 175"/>
                  <a:gd name="T69" fmla="*/ 134 h 182"/>
                  <a:gd name="T70" fmla="*/ 52 w 175"/>
                  <a:gd name="T71" fmla="*/ 136 h 182"/>
                  <a:gd name="T72" fmla="*/ 69 w 175"/>
                  <a:gd name="T73" fmla="*/ 129 h 182"/>
                  <a:gd name="T74" fmla="*/ 163 w 175"/>
                  <a:gd name="T75" fmla="*/ 181 h 182"/>
                  <a:gd name="T76" fmla="*/ 174 w 175"/>
                  <a:gd name="T77" fmla="*/ 181 h 182"/>
                  <a:gd name="T78" fmla="*/ 174 w 175"/>
                  <a:gd name="T79" fmla="*/ 16 h 182"/>
                  <a:gd name="T80" fmla="*/ 143 w 175"/>
                  <a:gd name="T81" fmla="*/ 6 h 1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75"/>
                  <a:gd name="T124" fmla="*/ 0 h 182"/>
                  <a:gd name="T125" fmla="*/ 175 w 175"/>
                  <a:gd name="T126" fmla="*/ 182 h 1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75" h="182">
                    <a:moveTo>
                      <a:pt x="143" y="6"/>
                    </a:moveTo>
                    <a:lnTo>
                      <a:pt x="133" y="2"/>
                    </a:lnTo>
                    <a:lnTo>
                      <a:pt x="124" y="2"/>
                    </a:lnTo>
                    <a:lnTo>
                      <a:pt x="117" y="7"/>
                    </a:lnTo>
                    <a:lnTo>
                      <a:pt x="113" y="19"/>
                    </a:lnTo>
                    <a:lnTo>
                      <a:pt x="111" y="30"/>
                    </a:lnTo>
                    <a:lnTo>
                      <a:pt x="106" y="33"/>
                    </a:lnTo>
                    <a:lnTo>
                      <a:pt x="99" y="31"/>
                    </a:lnTo>
                    <a:lnTo>
                      <a:pt x="93" y="28"/>
                    </a:lnTo>
                    <a:lnTo>
                      <a:pt x="78" y="24"/>
                    </a:lnTo>
                    <a:lnTo>
                      <a:pt x="67" y="18"/>
                    </a:lnTo>
                    <a:lnTo>
                      <a:pt x="58" y="9"/>
                    </a:lnTo>
                    <a:lnTo>
                      <a:pt x="47" y="6"/>
                    </a:lnTo>
                    <a:lnTo>
                      <a:pt x="35" y="5"/>
                    </a:lnTo>
                    <a:lnTo>
                      <a:pt x="27" y="3"/>
                    </a:lnTo>
                    <a:lnTo>
                      <a:pt x="26" y="0"/>
                    </a:lnTo>
                    <a:lnTo>
                      <a:pt x="17" y="8"/>
                    </a:lnTo>
                    <a:lnTo>
                      <a:pt x="10" y="10"/>
                    </a:lnTo>
                    <a:lnTo>
                      <a:pt x="10" y="13"/>
                    </a:lnTo>
                    <a:lnTo>
                      <a:pt x="9" y="22"/>
                    </a:lnTo>
                    <a:lnTo>
                      <a:pt x="3" y="30"/>
                    </a:lnTo>
                    <a:lnTo>
                      <a:pt x="0" y="34"/>
                    </a:lnTo>
                    <a:lnTo>
                      <a:pt x="0" y="27"/>
                    </a:lnTo>
                    <a:lnTo>
                      <a:pt x="2" y="75"/>
                    </a:lnTo>
                    <a:lnTo>
                      <a:pt x="6" y="77"/>
                    </a:lnTo>
                    <a:lnTo>
                      <a:pt x="5" y="85"/>
                    </a:lnTo>
                    <a:lnTo>
                      <a:pt x="0" y="97"/>
                    </a:lnTo>
                    <a:lnTo>
                      <a:pt x="2" y="111"/>
                    </a:lnTo>
                    <a:lnTo>
                      <a:pt x="8" y="115"/>
                    </a:lnTo>
                    <a:lnTo>
                      <a:pt x="14" y="115"/>
                    </a:lnTo>
                    <a:lnTo>
                      <a:pt x="21" y="115"/>
                    </a:lnTo>
                    <a:lnTo>
                      <a:pt x="24" y="119"/>
                    </a:lnTo>
                    <a:lnTo>
                      <a:pt x="27" y="128"/>
                    </a:lnTo>
                    <a:lnTo>
                      <a:pt x="38" y="131"/>
                    </a:lnTo>
                    <a:lnTo>
                      <a:pt x="49" y="134"/>
                    </a:lnTo>
                    <a:lnTo>
                      <a:pt x="52" y="136"/>
                    </a:lnTo>
                    <a:lnTo>
                      <a:pt x="69" y="129"/>
                    </a:lnTo>
                    <a:lnTo>
                      <a:pt x="163" y="181"/>
                    </a:lnTo>
                    <a:lnTo>
                      <a:pt x="174" y="181"/>
                    </a:lnTo>
                    <a:lnTo>
                      <a:pt x="174" y="16"/>
                    </a:lnTo>
                    <a:lnTo>
                      <a:pt x="143" y="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1" name="Freeform 284"/>
              <p:cNvSpPr>
                <a:spLocks/>
              </p:cNvSpPr>
              <p:nvPr/>
            </p:nvSpPr>
            <p:spPr bwMode="auto">
              <a:xfrm>
                <a:off x="3428" y="2572"/>
                <a:ext cx="83" cy="108"/>
              </a:xfrm>
              <a:custGeom>
                <a:avLst/>
                <a:gdLst>
                  <a:gd name="T0" fmla="*/ 82 w 83"/>
                  <a:gd name="T1" fmla="*/ 3 h 108"/>
                  <a:gd name="T2" fmla="*/ 79 w 83"/>
                  <a:gd name="T3" fmla="*/ 10 h 108"/>
                  <a:gd name="T4" fmla="*/ 75 w 83"/>
                  <a:gd name="T5" fmla="*/ 29 h 108"/>
                  <a:gd name="T6" fmla="*/ 70 w 83"/>
                  <a:gd name="T7" fmla="*/ 49 h 108"/>
                  <a:gd name="T8" fmla="*/ 61 w 83"/>
                  <a:gd name="T9" fmla="*/ 69 h 108"/>
                  <a:gd name="T10" fmla="*/ 56 w 83"/>
                  <a:gd name="T11" fmla="*/ 78 h 108"/>
                  <a:gd name="T12" fmla="*/ 55 w 83"/>
                  <a:gd name="T13" fmla="*/ 84 h 108"/>
                  <a:gd name="T14" fmla="*/ 53 w 83"/>
                  <a:gd name="T15" fmla="*/ 89 h 108"/>
                  <a:gd name="T16" fmla="*/ 45 w 83"/>
                  <a:gd name="T17" fmla="*/ 96 h 108"/>
                  <a:gd name="T18" fmla="*/ 34 w 83"/>
                  <a:gd name="T19" fmla="*/ 102 h 108"/>
                  <a:gd name="T20" fmla="*/ 23 w 83"/>
                  <a:gd name="T21" fmla="*/ 106 h 108"/>
                  <a:gd name="T22" fmla="*/ 15 w 83"/>
                  <a:gd name="T23" fmla="*/ 107 h 108"/>
                  <a:gd name="T24" fmla="*/ 12 w 83"/>
                  <a:gd name="T25" fmla="*/ 107 h 108"/>
                  <a:gd name="T26" fmla="*/ 0 w 83"/>
                  <a:gd name="T27" fmla="*/ 92 h 108"/>
                  <a:gd name="T28" fmla="*/ 2 w 83"/>
                  <a:gd name="T29" fmla="*/ 88 h 108"/>
                  <a:gd name="T30" fmla="*/ 4 w 83"/>
                  <a:gd name="T31" fmla="*/ 75 h 108"/>
                  <a:gd name="T32" fmla="*/ 12 w 83"/>
                  <a:gd name="T33" fmla="*/ 70 h 108"/>
                  <a:gd name="T34" fmla="*/ 30 w 83"/>
                  <a:gd name="T35" fmla="*/ 77 h 108"/>
                  <a:gd name="T36" fmla="*/ 37 w 83"/>
                  <a:gd name="T37" fmla="*/ 78 h 108"/>
                  <a:gd name="T38" fmla="*/ 40 w 83"/>
                  <a:gd name="T39" fmla="*/ 74 h 108"/>
                  <a:gd name="T40" fmla="*/ 37 w 83"/>
                  <a:gd name="T41" fmla="*/ 67 h 108"/>
                  <a:gd name="T42" fmla="*/ 32 w 83"/>
                  <a:gd name="T43" fmla="*/ 59 h 108"/>
                  <a:gd name="T44" fmla="*/ 29 w 83"/>
                  <a:gd name="T45" fmla="*/ 51 h 108"/>
                  <a:gd name="T46" fmla="*/ 31 w 83"/>
                  <a:gd name="T47" fmla="*/ 44 h 108"/>
                  <a:gd name="T48" fmla="*/ 34 w 83"/>
                  <a:gd name="T49" fmla="*/ 36 h 108"/>
                  <a:gd name="T50" fmla="*/ 34 w 83"/>
                  <a:gd name="T51" fmla="*/ 28 h 108"/>
                  <a:gd name="T52" fmla="*/ 30 w 83"/>
                  <a:gd name="T53" fmla="*/ 23 h 108"/>
                  <a:gd name="T54" fmla="*/ 27 w 83"/>
                  <a:gd name="T55" fmla="*/ 23 h 108"/>
                  <a:gd name="T56" fmla="*/ 23 w 83"/>
                  <a:gd name="T57" fmla="*/ 25 h 108"/>
                  <a:gd name="T58" fmla="*/ 22 w 83"/>
                  <a:gd name="T59" fmla="*/ 27 h 108"/>
                  <a:gd name="T60" fmla="*/ 22 w 83"/>
                  <a:gd name="T61" fmla="*/ 19 h 108"/>
                  <a:gd name="T62" fmla="*/ 31 w 83"/>
                  <a:gd name="T63" fmla="*/ 19 h 108"/>
                  <a:gd name="T64" fmla="*/ 38 w 83"/>
                  <a:gd name="T65" fmla="*/ 20 h 108"/>
                  <a:gd name="T66" fmla="*/ 42 w 83"/>
                  <a:gd name="T67" fmla="*/ 21 h 108"/>
                  <a:gd name="T68" fmla="*/ 44 w 83"/>
                  <a:gd name="T69" fmla="*/ 22 h 108"/>
                  <a:gd name="T70" fmla="*/ 49 w 83"/>
                  <a:gd name="T71" fmla="*/ 23 h 108"/>
                  <a:gd name="T72" fmla="*/ 54 w 83"/>
                  <a:gd name="T73" fmla="*/ 19 h 108"/>
                  <a:gd name="T74" fmla="*/ 53 w 83"/>
                  <a:gd name="T75" fmla="*/ 16 h 108"/>
                  <a:gd name="T76" fmla="*/ 57 w 83"/>
                  <a:gd name="T77" fmla="*/ 8 h 108"/>
                  <a:gd name="T78" fmla="*/ 59 w 83"/>
                  <a:gd name="T79" fmla="*/ 0 h 108"/>
                  <a:gd name="T80" fmla="*/ 70 w 83"/>
                  <a:gd name="T81" fmla="*/ 0 h 108"/>
                  <a:gd name="T82" fmla="*/ 82 w 83"/>
                  <a:gd name="T83" fmla="*/ 3 h 10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3"/>
                  <a:gd name="T127" fmla="*/ 0 h 108"/>
                  <a:gd name="T128" fmla="*/ 83 w 83"/>
                  <a:gd name="T129" fmla="*/ 108 h 10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3" h="108">
                    <a:moveTo>
                      <a:pt x="82" y="3"/>
                    </a:moveTo>
                    <a:lnTo>
                      <a:pt x="79" y="10"/>
                    </a:lnTo>
                    <a:lnTo>
                      <a:pt x="75" y="29"/>
                    </a:lnTo>
                    <a:lnTo>
                      <a:pt x="70" y="49"/>
                    </a:lnTo>
                    <a:lnTo>
                      <a:pt x="61" y="69"/>
                    </a:lnTo>
                    <a:lnTo>
                      <a:pt x="56" y="78"/>
                    </a:lnTo>
                    <a:lnTo>
                      <a:pt x="55" y="84"/>
                    </a:lnTo>
                    <a:lnTo>
                      <a:pt x="53" y="89"/>
                    </a:lnTo>
                    <a:lnTo>
                      <a:pt x="45" y="96"/>
                    </a:lnTo>
                    <a:lnTo>
                      <a:pt x="34" y="102"/>
                    </a:lnTo>
                    <a:lnTo>
                      <a:pt x="23" y="106"/>
                    </a:lnTo>
                    <a:lnTo>
                      <a:pt x="15" y="107"/>
                    </a:lnTo>
                    <a:lnTo>
                      <a:pt x="12" y="107"/>
                    </a:lnTo>
                    <a:lnTo>
                      <a:pt x="0" y="92"/>
                    </a:lnTo>
                    <a:lnTo>
                      <a:pt x="2" y="88"/>
                    </a:lnTo>
                    <a:lnTo>
                      <a:pt x="4" y="75"/>
                    </a:lnTo>
                    <a:lnTo>
                      <a:pt x="12" y="70"/>
                    </a:lnTo>
                    <a:lnTo>
                      <a:pt x="30" y="77"/>
                    </a:lnTo>
                    <a:lnTo>
                      <a:pt x="37" y="78"/>
                    </a:lnTo>
                    <a:lnTo>
                      <a:pt x="40" y="74"/>
                    </a:lnTo>
                    <a:lnTo>
                      <a:pt x="37" y="67"/>
                    </a:lnTo>
                    <a:lnTo>
                      <a:pt x="32" y="59"/>
                    </a:lnTo>
                    <a:lnTo>
                      <a:pt x="29" y="51"/>
                    </a:lnTo>
                    <a:lnTo>
                      <a:pt x="31" y="44"/>
                    </a:lnTo>
                    <a:lnTo>
                      <a:pt x="34" y="36"/>
                    </a:lnTo>
                    <a:lnTo>
                      <a:pt x="34" y="28"/>
                    </a:lnTo>
                    <a:lnTo>
                      <a:pt x="30" y="23"/>
                    </a:lnTo>
                    <a:lnTo>
                      <a:pt x="27" y="23"/>
                    </a:lnTo>
                    <a:lnTo>
                      <a:pt x="23" y="25"/>
                    </a:lnTo>
                    <a:lnTo>
                      <a:pt x="22" y="27"/>
                    </a:lnTo>
                    <a:lnTo>
                      <a:pt x="22" y="19"/>
                    </a:lnTo>
                    <a:lnTo>
                      <a:pt x="31" y="19"/>
                    </a:lnTo>
                    <a:lnTo>
                      <a:pt x="38" y="20"/>
                    </a:lnTo>
                    <a:lnTo>
                      <a:pt x="42" y="21"/>
                    </a:lnTo>
                    <a:lnTo>
                      <a:pt x="44" y="22"/>
                    </a:lnTo>
                    <a:lnTo>
                      <a:pt x="49" y="23"/>
                    </a:lnTo>
                    <a:lnTo>
                      <a:pt x="54" y="19"/>
                    </a:lnTo>
                    <a:lnTo>
                      <a:pt x="53" y="16"/>
                    </a:lnTo>
                    <a:lnTo>
                      <a:pt x="57" y="8"/>
                    </a:lnTo>
                    <a:lnTo>
                      <a:pt x="59" y="0"/>
                    </a:lnTo>
                    <a:lnTo>
                      <a:pt x="70" y="0"/>
                    </a:lnTo>
                    <a:lnTo>
                      <a:pt x="82" y="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2" name="Freeform 285"/>
              <p:cNvSpPr>
                <a:spLocks/>
              </p:cNvSpPr>
              <p:nvPr/>
            </p:nvSpPr>
            <p:spPr bwMode="auto">
              <a:xfrm>
                <a:off x="3810" y="2774"/>
                <a:ext cx="3" cy="7"/>
              </a:xfrm>
              <a:custGeom>
                <a:avLst/>
                <a:gdLst>
                  <a:gd name="T0" fmla="*/ 1 w 3"/>
                  <a:gd name="T1" fmla="*/ 0 h 7"/>
                  <a:gd name="T2" fmla="*/ 2 w 3"/>
                  <a:gd name="T3" fmla="*/ 0 h 7"/>
                  <a:gd name="T4" fmla="*/ 2 w 3"/>
                  <a:gd name="T5" fmla="*/ 3 h 7"/>
                  <a:gd name="T6" fmla="*/ 2 w 3"/>
                  <a:gd name="T7" fmla="*/ 4 h 7"/>
                  <a:gd name="T8" fmla="*/ 1 w 3"/>
                  <a:gd name="T9" fmla="*/ 6 h 7"/>
                  <a:gd name="T10" fmla="*/ 0 w 3"/>
                  <a:gd name="T11" fmla="*/ 4 h 7"/>
                  <a:gd name="T12" fmla="*/ 0 w 3"/>
                  <a:gd name="T13" fmla="*/ 3 h 7"/>
                  <a:gd name="T14" fmla="*/ 0 w 3"/>
                  <a:gd name="T15" fmla="*/ 0 h 7"/>
                  <a:gd name="T16" fmla="*/ 1 w 3"/>
                  <a:gd name="T17" fmla="*/ 0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7"/>
                  <a:gd name="T29" fmla="*/ 3 w 3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7">
                    <a:moveTo>
                      <a:pt x="1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3" name="Freeform 286"/>
              <p:cNvSpPr>
                <a:spLocks/>
              </p:cNvSpPr>
              <p:nvPr/>
            </p:nvSpPr>
            <p:spPr bwMode="auto">
              <a:xfrm>
                <a:off x="3820" y="2787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1 w 5"/>
                  <a:gd name="T3" fmla="*/ 0 h 3"/>
                  <a:gd name="T4" fmla="*/ 0 w 5"/>
                  <a:gd name="T5" fmla="*/ 1 h 3"/>
                  <a:gd name="T6" fmla="*/ 1 w 5"/>
                  <a:gd name="T7" fmla="*/ 2 h 3"/>
                  <a:gd name="T8" fmla="*/ 2 w 5"/>
                  <a:gd name="T9" fmla="*/ 2 h 3"/>
                  <a:gd name="T10" fmla="*/ 4 w 5"/>
                  <a:gd name="T11" fmla="*/ 2 h 3"/>
                  <a:gd name="T12" fmla="*/ 4 w 5"/>
                  <a:gd name="T13" fmla="*/ 1 h 3"/>
                  <a:gd name="T14" fmla="*/ 4 w 5"/>
                  <a:gd name="T15" fmla="*/ 0 h 3"/>
                  <a:gd name="T16" fmla="*/ 2 w 5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2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4" name="Freeform 287"/>
              <p:cNvSpPr>
                <a:spLocks/>
              </p:cNvSpPr>
              <p:nvPr/>
            </p:nvSpPr>
            <p:spPr bwMode="auto">
              <a:xfrm>
                <a:off x="3832" y="2795"/>
                <a:ext cx="4" cy="5"/>
              </a:xfrm>
              <a:custGeom>
                <a:avLst/>
                <a:gdLst>
                  <a:gd name="T0" fmla="*/ 2 w 4"/>
                  <a:gd name="T1" fmla="*/ 0 h 5"/>
                  <a:gd name="T2" fmla="*/ 1 w 4"/>
                  <a:gd name="T3" fmla="*/ 1 h 5"/>
                  <a:gd name="T4" fmla="*/ 0 w 4"/>
                  <a:gd name="T5" fmla="*/ 2 h 5"/>
                  <a:gd name="T6" fmla="*/ 1 w 4"/>
                  <a:gd name="T7" fmla="*/ 3 h 5"/>
                  <a:gd name="T8" fmla="*/ 2 w 4"/>
                  <a:gd name="T9" fmla="*/ 4 h 5"/>
                  <a:gd name="T10" fmla="*/ 3 w 4"/>
                  <a:gd name="T11" fmla="*/ 3 h 5"/>
                  <a:gd name="T12" fmla="*/ 3 w 4"/>
                  <a:gd name="T13" fmla="*/ 2 h 5"/>
                  <a:gd name="T14" fmla="*/ 3 w 4"/>
                  <a:gd name="T15" fmla="*/ 1 h 5"/>
                  <a:gd name="T16" fmla="*/ 2 w 4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5"/>
                  <a:gd name="T29" fmla="*/ 4 w 4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5">
                    <a:moveTo>
                      <a:pt x="2" y="0"/>
                    </a:move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5" name="Freeform 288"/>
              <p:cNvSpPr>
                <a:spLocks/>
              </p:cNvSpPr>
              <p:nvPr/>
            </p:nvSpPr>
            <p:spPr bwMode="auto">
              <a:xfrm>
                <a:off x="3948" y="2912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2 w 3"/>
                  <a:gd name="T3" fmla="*/ 0 h 2"/>
                  <a:gd name="T4" fmla="*/ 2 w 3"/>
                  <a:gd name="T5" fmla="*/ 0 h 2"/>
                  <a:gd name="T6" fmla="*/ 2 w 3"/>
                  <a:gd name="T7" fmla="*/ 1 h 2"/>
                  <a:gd name="T8" fmla="*/ 1 w 3"/>
                  <a:gd name="T9" fmla="*/ 1 h 2"/>
                  <a:gd name="T10" fmla="*/ 0 w 3"/>
                  <a:gd name="T11" fmla="*/ 1 h 2"/>
                  <a:gd name="T12" fmla="*/ 0 w 3"/>
                  <a:gd name="T13" fmla="*/ 0 h 2"/>
                  <a:gd name="T14" fmla="*/ 0 w 3"/>
                  <a:gd name="T15" fmla="*/ 0 h 2"/>
                  <a:gd name="T16" fmla="*/ 1 w 3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6" name="Freeform 289"/>
              <p:cNvSpPr>
                <a:spLocks/>
              </p:cNvSpPr>
              <p:nvPr/>
            </p:nvSpPr>
            <p:spPr bwMode="auto">
              <a:xfrm>
                <a:off x="3972" y="2893"/>
                <a:ext cx="6" cy="6"/>
              </a:xfrm>
              <a:custGeom>
                <a:avLst/>
                <a:gdLst>
                  <a:gd name="T0" fmla="*/ 2 w 6"/>
                  <a:gd name="T1" fmla="*/ 0 h 6"/>
                  <a:gd name="T2" fmla="*/ 4 w 6"/>
                  <a:gd name="T3" fmla="*/ 1 h 6"/>
                  <a:gd name="T4" fmla="*/ 5 w 6"/>
                  <a:gd name="T5" fmla="*/ 2 h 6"/>
                  <a:gd name="T6" fmla="*/ 4 w 6"/>
                  <a:gd name="T7" fmla="*/ 5 h 6"/>
                  <a:gd name="T8" fmla="*/ 2 w 6"/>
                  <a:gd name="T9" fmla="*/ 5 h 6"/>
                  <a:gd name="T10" fmla="*/ 1 w 6"/>
                  <a:gd name="T11" fmla="*/ 5 h 6"/>
                  <a:gd name="T12" fmla="*/ 0 w 6"/>
                  <a:gd name="T13" fmla="*/ 2 h 6"/>
                  <a:gd name="T14" fmla="*/ 1 w 6"/>
                  <a:gd name="T15" fmla="*/ 1 h 6"/>
                  <a:gd name="T16" fmla="*/ 2 w 6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"/>
                  <a:gd name="T29" fmla="*/ 6 w 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">
                    <a:moveTo>
                      <a:pt x="2" y="0"/>
                    </a:moveTo>
                    <a:lnTo>
                      <a:pt x="4" y="1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7" name="Freeform 290"/>
              <p:cNvSpPr>
                <a:spLocks/>
              </p:cNvSpPr>
              <p:nvPr/>
            </p:nvSpPr>
            <p:spPr bwMode="auto">
              <a:xfrm>
                <a:off x="3817" y="2787"/>
                <a:ext cx="73" cy="179"/>
              </a:xfrm>
              <a:custGeom>
                <a:avLst/>
                <a:gdLst>
                  <a:gd name="T0" fmla="*/ 57 w 73"/>
                  <a:gd name="T1" fmla="*/ 0 h 179"/>
                  <a:gd name="T2" fmla="*/ 60 w 73"/>
                  <a:gd name="T3" fmla="*/ 2 h 179"/>
                  <a:gd name="T4" fmla="*/ 65 w 73"/>
                  <a:gd name="T5" fmla="*/ 9 h 179"/>
                  <a:gd name="T6" fmla="*/ 69 w 73"/>
                  <a:gd name="T7" fmla="*/ 20 h 179"/>
                  <a:gd name="T8" fmla="*/ 71 w 73"/>
                  <a:gd name="T9" fmla="*/ 29 h 179"/>
                  <a:gd name="T10" fmla="*/ 72 w 73"/>
                  <a:gd name="T11" fmla="*/ 38 h 179"/>
                  <a:gd name="T12" fmla="*/ 68 w 73"/>
                  <a:gd name="T13" fmla="*/ 43 h 179"/>
                  <a:gd name="T14" fmla="*/ 67 w 73"/>
                  <a:gd name="T15" fmla="*/ 47 h 179"/>
                  <a:gd name="T16" fmla="*/ 67 w 73"/>
                  <a:gd name="T17" fmla="*/ 54 h 179"/>
                  <a:gd name="T18" fmla="*/ 67 w 73"/>
                  <a:gd name="T19" fmla="*/ 62 h 179"/>
                  <a:gd name="T20" fmla="*/ 65 w 73"/>
                  <a:gd name="T21" fmla="*/ 68 h 179"/>
                  <a:gd name="T22" fmla="*/ 62 w 73"/>
                  <a:gd name="T23" fmla="*/ 72 h 179"/>
                  <a:gd name="T24" fmla="*/ 61 w 73"/>
                  <a:gd name="T25" fmla="*/ 80 h 179"/>
                  <a:gd name="T26" fmla="*/ 59 w 73"/>
                  <a:gd name="T27" fmla="*/ 87 h 179"/>
                  <a:gd name="T28" fmla="*/ 56 w 73"/>
                  <a:gd name="T29" fmla="*/ 95 h 179"/>
                  <a:gd name="T30" fmla="*/ 54 w 73"/>
                  <a:gd name="T31" fmla="*/ 105 h 179"/>
                  <a:gd name="T32" fmla="*/ 51 w 73"/>
                  <a:gd name="T33" fmla="*/ 116 h 179"/>
                  <a:gd name="T34" fmla="*/ 47 w 73"/>
                  <a:gd name="T35" fmla="*/ 131 h 179"/>
                  <a:gd name="T36" fmla="*/ 44 w 73"/>
                  <a:gd name="T37" fmla="*/ 151 h 179"/>
                  <a:gd name="T38" fmla="*/ 38 w 73"/>
                  <a:gd name="T39" fmla="*/ 163 h 179"/>
                  <a:gd name="T40" fmla="*/ 32 w 73"/>
                  <a:gd name="T41" fmla="*/ 170 h 179"/>
                  <a:gd name="T42" fmla="*/ 28 w 73"/>
                  <a:gd name="T43" fmla="*/ 171 h 179"/>
                  <a:gd name="T44" fmla="*/ 22 w 73"/>
                  <a:gd name="T45" fmla="*/ 174 h 179"/>
                  <a:gd name="T46" fmla="*/ 17 w 73"/>
                  <a:gd name="T47" fmla="*/ 177 h 179"/>
                  <a:gd name="T48" fmla="*/ 14 w 73"/>
                  <a:gd name="T49" fmla="*/ 178 h 179"/>
                  <a:gd name="T50" fmla="*/ 11 w 73"/>
                  <a:gd name="T51" fmla="*/ 176 h 179"/>
                  <a:gd name="T52" fmla="*/ 5 w 73"/>
                  <a:gd name="T53" fmla="*/ 167 h 179"/>
                  <a:gd name="T54" fmla="*/ 0 w 73"/>
                  <a:gd name="T55" fmla="*/ 154 h 179"/>
                  <a:gd name="T56" fmla="*/ 0 w 73"/>
                  <a:gd name="T57" fmla="*/ 143 h 179"/>
                  <a:gd name="T58" fmla="*/ 4 w 73"/>
                  <a:gd name="T59" fmla="*/ 128 h 179"/>
                  <a:gd name="T60" fmla="*/ 6 w 73"/>
                  <a:gd name="T61" fmla="*/ 101 h 179"/>
                  <a:gd name="T62" fmla="*/ 4 w 73"/>
                  <a:gd name="T63" fmla="*/ 87 h 179"/>
                  <a:gd name="T64" fmla="*/ 4 w 73"/>
                  <a:gd name="T65" fmla="*/ 79 h 179"/>
                  <a:gd name="T66" fmla="*/ 3 w 73"/>
                  <a:gd name="T67" fmla="*/ 73 h 179"/>
                  <a:gd name="T68" fmla="*/ 4 w 73"/>
                  <a:gd name="T69" fmla="*/ 68 h 179"/>
                  <a:gd name="T70" fmla="*/ 11 w 73"/>
                  <a:gd name="T71" fmla="*/ 59 h 179"/>
                  <a:gd name="T72" fmla="*/ 20 w 73"/>
                  <a:gd name="T73" fmla="*/ 52 h 179"/>
                  <a:gd name="T74" fmla="*/ 27 w 73"/>
                  <a:gd name="T75" fmla="*/ 48 h 179"/>
                  <a:gd name="T76" fmla="*/ 36 w 73"/>
                  <a:gd name="T77" fmla="*/ 42 h 179"/>
                  <a:gd name="T78" fmla="*/ 43 w 73"/>
                  <a:gd name="T79" fmla="*/ 35 h 179"/>
                  <a:gd name="T80" fmla="*/ 47 w 73"/>
                  <a:gd name="T81" fmla="*/ 30 h 179"/>
                  <a:gd name="T82" fmla="*/ 51 w 73"/>
                  <a:gd name="T83" fmla="*/ 23 h 179"/>
                  <a:gd name="T84" fmla="*/ 56 w 73"/>
                  <a:gd name="T85" fmla="*/ 13 h 179"/>
                  <a:gd name="T86" fmla="*/ 57 w 73"/>
                  <a:gd name="T87" fmla="*/ 5 h 179"/>
                  <a:gd name="T88" fmla="*/ 57 w 73"/>
                  <a:gd name="T89" fmla="*/ 0 h 17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73"/>
                  <a:gd name="T136" fmla="*/ 0 h 179"/>
                  <a:gd name="T137" fmla="*/ 73 w 73"/>
                  <a:gd name="T138" fmla="*/ 179 h 17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73" h="179">
                    <a:moveTo>
                      <a:pt x="57" y="0"/>
                    </a:moveTo>
                    <a:lnTo>
                      <a:pt x="60" y="2"/>
                    </a:lnTo>
                    <a:lnTo>
                      <a:pt x="65" y="9"/>
                    </a:lnTo>
                    <a:lnTo>
                      <a:pt x="69" y="20"/>
                    </a:lnTo>
                    <a:lnTo>
                      <a:pt x="71" y="29"/>
                    </a:lnTo>
                    <a:lnTo>
                      <a:pt x="72" y="38"/>
                    </a:lnTo>
                    <a:lnTo>
                      <a:pt x="68" y="43"/>
                    </a:lnTo>
                    <a:lnTo>
                      <a:pt x="67" y="47"/>
                    </a:lnTo>
                    <a:lnTo>
                      <a:pt x="67" y="54"/>
                    </a:lnTo>
                    <a:lnTo>
                      <a:pt x="67" y="62"/>
                    </a:lnTo>
                    <a:lnTo>
                      <a:pt x="65" y="68"/>
                    </a:lnTo>
                    <a:lnTo>
                      <a:pt x="62" y="72"/>
                    </a:lnTo>
                    <a:lnTo>
                      <a:pt x="61" y="80"/>
                    </a:lnTo>
                    <a:lnTo>
                      <a:pt x="59" y="87"/>
                    </a:lnTo>
                    <a:lnTo>
                      <a:pt x="56" y="95"/>
                    </a:lnTo>
                    <a:lnTo>
                      <a:pt x="54" y="105"/>
                    </a:lnTo>
                    <a:lnTo>
                      <a:pt x="51" y="116"/>
                    </a:lnTo>
                    <a:lnTo>
                      <a:pt x="47" y="131"/>
                    </a:lnTo>
                    <a:lnTo>
                      <a:pt x="44" y="151"/>
                    </a:lnTo>
                    <a:lnTo>
                      <a:pt x="38" y="163"/>
                    </a:lnTo>
                    <a:lnTo>
                      <a:pt x="32" y="170"/>
                    </a:lnTo>
                    <a:lnTo>
                      <a:pt x="28" y="171"/>
                    </a:lnTo>
                    <a:lnTo>
                      <a:pt x="22" y="174"/>
                    </a:lnTo>
                    <a:lnTo>
                      <a:pt x="17" y="177"/>
                    </a:lnTo>
                    <a:lnTo>
                      <a:pt x="14" y="178"/>
                    </a:lnTo>
                    <a:lnTo>
                      <a:pt x="11" y="176"/>
                    </a:lnTo>
                    <a:lnTo>
                      <a:pt x="5" y="167"/>
                    </a:lnTo>
                    <a:lnTo>
                      <a:pt x="0" y="154"/>
                    </a:lnTo>
                    <a:lnTo>
                      <a:pt x="0" y="143"/>
                    </a:lnTo>
                    <a:lnTo>
                      <a:pt x="4" y="128"/>
                    </a:lnTo>
                    <a:lnTo>
                      <a:pt x="6" y="101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3" y="73"/>
                    </a:lnTo>
                    <a:lnTo>
                      <a:pt x="4" y="68"/>
                    </a:lnTo>
                    <a:lnTo>
                      <a:pt x="11" y="59"/>
                    </a:lnTo>
                    <a:lnTo>
                      <a:pt x="20" y="52"/>
                    </a:lnTo>
                    <a:lnTo>
                      <a:pt x="27" y="48"/>
                    </a:lnTo>
                    <a:lnTo>
                      <a:pt x="36" y="42"/>
                    </a:lnTo>
                    <a:lnTo>
                      <a:pt x="43" y="35"/>
                    </a:lnTo>
                    <a:lnTo>
                      <a:pt x="47" y="30"/>
                    </a:lnTo>
                    <a:lnTo>
                      <a:pt x="51" y="23"/>
                    </a:lnTo>
                    <a:lnTo>
                      <a:pt x="56" y="13"/>
                    </a:lnTo>
                    <a:lnTo>
                      <a:pt x="57" y="5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8" name="Freeform 291"/>
              <p:cNvSpPr>
                <a:spLocks/>
              </p:cNvSpPr>
              <p:nvPr/>
            </p:nvSpPr>
            <p:spPr bwMode="auto">
              <a:xfrm>
                <a:off x="3626" y="2559"/>
                <a:ext cx="79" cy="71"/>
              </a:xfrm>
              <a:custGeom>
                <a:avLst/>
                <a:gdLst>
                  <a:gd name="T0" fmla="*/ 22 w 79"/>
                  <a:gd name="T1" fmla="*/ 67 h 71"/>
                  <a:gd name="T2" fmla="*/ 23 w 79"/>
                  <a:gd name="T3" fmla="*/ 67 h 71"/>
                  <a:gd name="T4" fmla="*/ 26 w 79"/>
                  <a:gd name="T5" fmla="*/ 69 h 71"/>
                  <a:gd name="T6" fmla="*/ 32 w 79"/>
                  <a:gd name="T7" fmla="*/ 70 h 71"/>
                  <a:gd name="T8" fmla="*/ 43 w 79"/>
                  <a:gd name="T9" fmla="*/ 70 h 71"/>
                  <a:gd name="T10" fmla="*/ 65 w 79"/>
                  <a:gd name="T11" fmla="*/ 66 h 71"/>
                  <a:gd name="T12" fmla="*/ 72 w 79"/>
                  <a:gd name="T13" fmla="*/ 63 h 71"/>
                  <a:gd name="T14" fmla="*/ 74 w 79"/>
                  <a:gd name="T15" fmla="*/ 58 h 71"/>
                  <a:gd name="T16" fmla="*/ 69 w 79"/>
                  <a:gd name="T17" fmla="*/ 53 h 71"/>
                  <a:gd name="T18" fmla="*/ 69 w 79"/>
                  <a:gd name="T19" fmla="*/ 50 h 71"/>
                  <a:gd name="T20" fmla="*/ 73 w 79"/>
                  <a:gd name="T21" fmla="*/ 41 h 71"/>
                  <a:gd name="T22" fmla="*/ 76 w 79"/>
                  <a:gd name="T23" fmla="*/ 29 h 71"/>
                  <a:gd name="T24" fmla="*/ 78 w 79"/>
                  <a:gd name="T25" fmla="*/ 17 h 71"/>
                  <a:gd name="T26" fmla="*/ 77 w 79"/>
                  <a:gd name="T27" fmla="*/ 7 h 71"/>
                  <a:gd name="T28" fmla="*/ 75 w 79"/>
                  <a:gd name="T29" fmla="*/ 2 h 71"/>
                  <a:gd name="T30" fmla="*/ 74 w 79"/>
                  <a:gd name="T31" fmla="*/ 0 h 71"/>
                  <a:gd name="T32" fmla="*/ 73 w 79"/>
                  <a:gd name="T33" fmla="*/ 0 h 71"/>
                  <a:gd name="T34" fmla="*/ 65 w 79"/>
                  <a:gd name="T35" fmla="*/ 4 h 71"/>
                  <a:gd name="T36" fmla="*/ 57 w 79"/>
                  <a:gd name="T37" fmla="*/ 10 h 71"/>
                  <a:gd name="T38" fmla="*/ 47 w 79"/>
                  <a:gd name="T39" fmla="*/ 11 h 71"/>
                  <a:gd name="T40" fmla="*/ 36 w 79"/>
                  <a:gd name="T41" fmla="*/ 11 h 71"/>
                  <a:gd name="T42" fmla="*/ 33 w 79"/>
                  <a:gd name="T43" fmla="*/ 11 h 71"/>
                  <a:gd name="T44" fmla="*/ 32 w 79"/>
                  <a:gd name="T45" fmla="*/ 10 h 71"/>
                  <a:gd name="T46" fmla="*/ 0 w 79"/>
                  <a:gd name="T47" fmla="*/ 50 h 71"/>
                  <a:gd name="T48" fmla="*/ 22 w 79"/>
                  <a:gd name="T49" fmla="*/ 67 h 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9"/>
                  <a:gd name="T76" fmla="*/ 0 h 71"/>
                  <a:gd name="T77" fmla="*/ 79 w 79"/>
                  <a:gd name="T78" fmla="*/ 71 h 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9" h="71">
                    <a:moveTo>
                      <a:pt x="22" y="67"/>
                    </a:moveTo>
                    <a:lnTo>
                      <a:pt x="23" y="67"/>
                    </a:lnTo>
                    <a:lnTo>
                      <a:pt x="26" y="69"/>
                    </a:lnTo>
                    <a:lnTo>
                      <a:pt x="32" y="70"/>
                    </a:lnTo>
                    <a:lnTo>
                      <a:pt x="43" y="70"/>
                    </a:lnTo>
                    <a:lnTo>
                      <a:pt x="65" y="66"/>
                    </a:lnTo>
                    <a:lnTo>
                      <a:pt x="72" y="63"/>
                    </a:lnTo>
                    <a:lnTo>
                      <a:pt x="74" y="58"/>
                    </a:lnTo>
                    <a:lnTo>
                      <a:pt x="69" y="53"/>
                    </a:lnTo>
                    <a:lnTo>
                      <a:pt x="69" y="50"/>
                    </a:lnTo>
                    <a:lnTo>
                      <a:pt x="73" y="41"/>
                    </a:lnTo>
                    <a:lnTo>
                      <a:pt x="76" y="29"/>
                    </a:lnTo>
                    <a:lnTo>
                      <a:pt x="78" y="17"/>
                    </a:lnTo>
                    <a:lnTo>
                      <a:pt x="77" y="7"/>
                    </a:lnTo>
                    <a:lnTo>
                      <a:pt x="75" y="2"/>
                    </a:lnTo>
                    <a:lnTo>
                      <a:pt x="74" y="0"/>
                    </a:lnTo>
                    <a:lnTo>
                      <a:pt x="73" y="0"/>
                    </a:lnTo>
                    <a:lnTo>
                      <a:pt x="65" y="4"/>
                    </a:lnTo>
                    <a:lnTo>
                      <a:pt x="57" y="10"/>
                    </a:lnTo>
                    <a:lnTo>
                      <a:pt x="47" y="11"/>
                    </a:lnTo>
                    <a:lnTo>
                      <a:pt x="36" y="11"/>
                    </a:lnTo>
                    <a:lnTo>
                      <a:pt x="33" y="11"/>
                    </a:lnTo>
                    <a:lnTo>
                      <a:pt x="32" y="10"/>
                    </a:lnTo>
                    <a:lnTo>
                      <a:pt x="0" y="50"/>
                    </a:lnTo>
                    <a:lnTo>
                      <a:pt x="22" y="6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9" name="Freeform 292"/>
              <p:cNvSpPr>
                <a:spLocks/>
              </p:cNvSpPr>
              <p:nvPr/>
            </p:nvSpPr>
            <p:spPr bwMode="auto">
              <a:xfrm>
                <a:off x="3620" y="3024"/>
                <a:ext cx="15" cy="14"/>
              </a:xfrm>
              <a:custGeom>
                <a:avLst/>
                <a:gdLst>
                  <a:gd name="T0" fmla="*/ 12 w 15"/>
                  <a:gd name="T1" fmla="*/ 0 h 14"/>
                  <a:gd name="T2" fmla="*/ 13 w 15"/>
                  <a:gd name="T3" fmla="*/ 5 h 14"/>
                  <a:gd name="T4" fmla="*/ 14 w 15"/>
                  <a:gd name="T5" fmla="*/ 7 h 14"/>
                  <a:gd name="T6" fmla="*/ 13 w 15"/>
                  <a:gd name="T7" fmla="*/ 9 h 14"/>
                  <a:gd name="T8" fmla="*/ 11 w 15"/>
                  <a:gd name="T9" fmla="*/ 11 h 14"/>
                  <a:gd name="T10" fmla="*/ 3 w 15"/>
                  <a:gd name="T11" fmla="*/ 13 h 14"/>
                  <a:gd name="T12" fmla="*/ 0 w 15"/>
                  <a:gd name="T13" fmla="*/ 7 h 14"/>
                  <a:gd name="T14" fmla="*/ 3 w 15"/>
                  <a:gd name="T15" fmla="*/ 2 h 14"/>
                  <a:gd name="T16" fmla="*/ 6 w 15"/>
                  <a:gd name="T17" fmla="*/ 0 h 14"/>
                  <a:gd name="T18" fmla="*/ 11 w 15"/>
                  <a:gd name="T19" fmla="*/ 0 h 14"/>
                  <a:gd name="T20" fmla="*/ 12 w 15"/>
                  <a:gd name="T21" fmla="*/ 0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14"/>
                  <a:gd name="T35" fmla="*/ 15 w 15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14">
                    <a:moveTo>
                      <a:pt x="12" y="0"/>
                    </a:moveTo>
                    <a:lnTo>
                      <a:pt x="13" y="5"/>
                    </a:lnTo>
                    <a:lnTo>
                      <a:pt x="14" y="7"/>
                    </a:lnTo>
                    <a:lnTo>
                      <a:pt x="13" y="9"/>
                    </a:lnTo>
                    <a:lnTo>
                      <a:pt x="11" y="11"/>
                    </a:lnTo>
                    <a:lnTo>
                      <a:pt x="3" y="13"/>
                    </a:lnTo>
                    <a:lnTo>
                      <a:pt x="0" y="7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0" name="Freeform 293"/>
              <p:cNvSpPr>
                <a:spLocks/>
              </p:cNvSpPr>
              <p:nvPr/>
            </p:nvSpPr>
            <p:spPr bwMode="auto">
              <a:xfrm>
                <a:off x="3093" y="2425"/>
                <a:ext cx="27" cy="4"/>
              </a:xfrm>
              <a:custGeom>
                <a:avLst/>
                <a:gdLst>
                  <a:gd name="T0" fmla="*/ 0 w 27"/>
                  <a:gd name="T1" fmla="*/ 0 h 4"/>
                  <a:gd name="T2" fmla="*/ 0 w 27"/>
                  <a:gd name="T3" fmla="*/ 0 h 4"/>
                  <a:gd name="T4" fmla="*/ 1 w 27"/>
                  <a:gd name="T5" fmla="*/ 0 h 4"/>
                  <a:gd name="T6" fmla="*/ 6 w 27"/>
                  <a:gd name="T7" fmla="*/ 0 h 4"/>
                  <a:gd name="T8" fmla="*/ 15 w 27"/>
                  <a:gd name="T9" fmla="*/ 0 h 4"/>
                  <a:gd name="T10" fmla="*/ 23 w 27"/>
                  <a:gd name="T11" fmla="*/ 1 h 4"/>
                  <a:gd name="T12" fmla="*/ 26 w 27"/>
                  <a:gd name="T13" fmla="*/ 2 h 4"/>
                  <a:gd name="T14" fmla="*/ 23 w 27"/>
                  <a:gd name="T15" fmla="*/ 3 h 4"/>
                  <a:gd name="T16" fmla="*/ 15 w 27"/>
                  <a:gd name="T17" fmla="*/ 3 h 4"/>
                  <a:gd name="T18" fmla="*/ 7 w 27"/>
                  <a:gd name="T19" fmla="*/ 3 h 4"/>
                  <a:gd name="T20" fmla="*/ 2 w 27"/>
                  <a:gd name="T21" fmla="*/ 3 h 4"/>
                  <a:gd name="T22" fmla="*/ 0 w 27"/>
                  <a:gd name="T23" fmla="*/ 3 h 4"/>
                  <a:gd name="T24" fmla="*/ 0 w 27"/>
                  <a:gd name="T25" fmla="*/ 3 h 4"/>
                  <a:gd name="T26" fmla="*/ 0 w 27"/>
                  <a:gd name="T27" fmla="*/ 0 h 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"/>
                  <a:gd name="T43" fmla="*/ 0 h 4"/>
                  <a:gd name="T44" fmla="*/ 27 w 27"/>
                  <a:gd name="T45" fmla="*/ 4 h 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" h="4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6" y="0"/>
                    </a:lnTo>
                    <a:lnTo>
                      <a:pt x="15" y="0"/>
                    </a:lnTo>
                    <a:lnTo>
                      <a:pt x="23" y="1"/>
                    </a:lnTo>
                    <a:lnTo>
                      <a:pt x="26" y="2"/>
                    </a:lnTo>
                    <a:lnTo>
                      <a:pt x="23" y="3"/>
                    </a:lnTo>
                    <a:lnTo>
                      <a:pt x="15" y="3"/>
                    </a:lnTo>
                    <a:lnTo>
                      <a:pt x="7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1" name="Freeform 294"/>
              <p:cNvSpPr>
                <a:spLocks/>
              </p:cNvSpPr>
              <p:nvPr/>
            </p:nvSpPr>
            <p:spPr bwMode="auto">
              <a:xfrm>
                <a:off x="3102" y="2446"/>
                <a:ext cx="14" cy="12"/>
              </a:xfrm>
              <a:custGeom>
                <a:avLst/>
                <a:gdLst>
                  <a:gd name="T0" fmla="*/ 6 w 14"/>
                  <a:gd name="T1" fmla="*/ 11 h 12"/>
                  <a:gd name="T2" fmla="*/ 7 w 14"/>
                  <a:gd name="T3" fmla="*/ 11 h 12"/>
                  <a:gd name="T4" fmla="*/ 10 w 14"/>
                  <a:gd name="T5" fmla="*/ 7 h 12"/>
                  <a:gd name="T6" fmla="*/ 13 w 14"/>
                  <a:gd name="T7" fmla="*/ 2 h 12"/>
                  <a:gd name="T8" fmla="*/ 13 w 14"/>
                  <a:gd name="T9" fmla="*/ 0 h 12"/>
                  <a:gd name="T10" fmla="*/ 5 w 14"/>
                  <a:gd name="T11" fmla="*/ 2 h 12"/>
                  <a:gd name="T12" fmla="*/ 0 w 14"/>
                  <a:gd name="T13" fmla="*/ 5 h 12"/>
                  <a:gd name="T14" fmla="*/ 6 w 14"/>
                  <a:gd name="T15" fmla="*/ 11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12"/>
                  <a:gd name="T26" fmla="*/ 14 w 14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12">
                    <a:moveTo>
                      <a:pt x="6" y="11"/>
                    </a:moveTo>
                    <a:lnTo>
                      <a:pt x="7" y="11"/>
                    </a:lnTo>
                    <a:lnTo>
                      <a:pt x="10" y="7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5" y="2"/>
                    </a:lnTo>
                    <a:lnTo>
                      <a:pt x="0" y="5"/>
                    </a:lnTo>
                    <a:lnTo>
                      <a:pt x="6" y="1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2" name="Freeform 295"/>
              <p:cNvSpPr>
                <a:spLocks/>
              </p:cNvSpPr>
              <p:nvPr/>
            </p:nvSpPr>
            <p:spPr bwMode="auto">
              <a:xfrm>
                <a:off x="3153" y="2506"/>
                <a:ext cx="36" cy="44"/>
              </a:xfrm>
              <a:custGeom>
                <a:avLst/>
                <a:gdLst>
                  <a:gd name="T0" fmla="*/ 0 w 36"/>
                  <a:gd name="T1" fmla="*/ 15 h 44"/>
                  <a:gd name="T2" fmla="*/ 10 w 36"/>
                  <a:gd name="T3" fmla="*/ 7 h 44"/>
                  <a:gd name="T4" fmla="*/ 16 w 36"/>
                  <a:gd name="T5" fmla="*/ 2 h 44"/>
                  <a:gd name="T6" fmla="*/ 22 w 36"/>
                  <a:gd name="T7" fmla="*/ 0 h 44"/>
                  <a:gd name="T8" fmla="*/ 25 w 36"/>
                  <a:gd name="T9" fmla="*/ 7 h 44"/>
                  <a:gd name="T10" fmla="*/ 28 w 36"/>
                  <a:gd name="T11" fmla="*/ 10 h 44"/>
                  <a:gd name="T12" fmla="*/ 35 w 36"/>
                  <a:gd name="T13" fmla="*/ 24 h 44"/>
                  <a:gd name="T14" fmla="*/ 34 w 36"/>
                  <a:gd name="T15" fmla="*/ 43 h 44"/>
                  <a:gd name="T16" fmla="*/ 30 w 36"/>
                  <a:gd name="T17" fmla="*/ 43 h 44"/>
                  <a:gd name="T18" fmla="*/ 21 w 36"/>
                  <a:gd name="T19" fmla="*/ 36 h 44"/>
                  <a:gd name="T20" fmla="*/ 0 w 36"/>
                  <a:gd name="T21" fmla="*/ 15 h 4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6"/>
                  <a:gd name="T34" fmla="*/ 0 h 44"/>
                  <a:gd name="T35" fmla="*/ 36 w 36"/>
                  <a:gd name="T36" fmla="*/ 44 h 4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6" h="44">
                    <a:moveTo>
                      <a:pt x="0" y="15"/>
                    </a:moveTo>
                    <a:lnTo>
                      <a:pt x="10" y="7"/>
                    </a:lnTo>
                    <a:lnTo>
                      <a:pt x="16" y="2"/>
                    </a:lnTo>
                    <a:lnTo>
                      <a:pt x="22" y="0"/>
                    </a:lnTo>
                    <a:lnTo>
                      <a:pt x="25" y="7"/>
                    </a:lnTo>
                    <a:lnTo>
                      <a:pt x="28" y="10"/>
                    </a:lnTo>
                    <a:lnTo>
                      <a:pt x="35" y="24"/>
                    </a:lnTo>
                    <a:lnTo>
                      <a:pt x="34" y="43"/>
                    </a:lnTo>
                    <a:lnTo>
                      <a:pt x="30" y="43"/>
                    </a:lnTo>
                    <a:lnTo>
                      <a:pt x="21" y="36"/>
                    </a:lnTo>
                    <a:lnTo>
                      <a:pt x="0" y="1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3" name="Freeform 296"/>
              <p:cNvSpPr>
                <a:spLocks/>
              </p:cNvSpPr>
              <p:nvPr/>
            </p:nvSpPr>
            <p:spPr bwMode="auto">
              <a:xfrm>
                <a:off x="3134" y="2482"/>
                <a:ext cx="25" cy="33"/>
              </a:xfrm>
              <a:custGeom>
                <a:avLst/>
                <a:gdLst>
                  <a:gd name="T0" fmla="*/ 13 w 25"/>
                  <a:gd name="T1" fmla="*/ 32 h 33"/>
                  <a:gd name="T2" fmla="*/ 15 w 25"/>
                  <a:gd name="T3" fmla="*/ 30 h 33"/>
                  <a:gd name="T4" fmla="*/ 20 w 25"/>
                  <a:gd name="T5" fmla="*/ 24 h 33"/>
                  <a:gd name="T6" fmla="*/ 21 w 25"/>
                  <a:gd name="T7" fmla="*/ 18 h 33"/>
                  <a:gd name="T8" fmla="*/ 24 w 25"/>
                  <a:gd name="T9" fmla="*/ 10 h 33"/>
                  <a:gd name="T10" fmla="*/ 24 w 25"/>
                  <a:gd name="T11" fmla="*/ 4 h 33"/>
                  <a:gd name="T12" fmla="*/ 17 w 25"/>
                  <a:gd name="T13" fmla="*/ 0 h 33"/>
                  <a:gd name="T14" fmla="*/ 5 w 25"/>
                  <a:gd name="T15" fmla="*/ 2 h 33"/>
                  <a:gd name="T16" fmla="*/ 0 w 25"/>
                  <a:gd name="T17" fmla="*/ 5 h 33"/>
                  <a:gd name="T18" fmla="*/ 2 w 25"/>
                  <a:gd name="T19" fmla="*/ 8 h 33"/>
                  <a:gd name="T20" fmla="*/ 3 w 25"/>
                  <a:gd name="T21" fmla="*/ 17 h 33"/>
                  <a:gd name="T22" fmla="*/ 13 w 25"/>
                  <a:gd name="T23" fmla="*/ 32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33"/>
                  <a:gd name="T38" fmla="*/ 25 w 25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33">
                    <a:moveTo>
                      <a:pt x="13" y="32"/>
                    </a:moveTo>
                    <a:lnTo>
                      <a:pt x="15" y="30"/>
                    </a:lnTo>
                    <a:lnTo>
                      <a:pt x="20" y="24"/>
                    </a:lnTo>
                    <a:lnTo>
                      <a:pt x="21" y="18"/>
                    </a:lnTo>
                    <a:lnTo>
                      <a:pt x="24" y="10"/>
                    </a:lnTo>
                    <a:lnTo>
                      <a:pt x="24" y="4"/>
                    </a:lnTo>
                    <a:lnTo>
                      <a:pt x="17" y="0"/>
                    </a:lnTo>
                    <a:lnTo>
                      <a:pt x="5" y="2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3" y="17"/>
                    </a:lnTo>
                    <a:lnTo>
                      <a:pt x="13" y="3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4" name="Freeform 297"/>
              <p:cNvSpPr>
                <a:spLocks/>
              </p:cNvSpPr>
              <p:nvPr/>
            </p:nvSpPr>
            <p:spPr bwMode="auto">
              <a:xfrm>
                <a:off x="3291" y="2454"/>
                <a:ext cx="40" cy="80"/>
              </a:xfrm>
              <a:custGeom>
                <a:avLst/>
                <a:gdLst>
                  <a:gd name="T0" fmla="*/ 0 w 40"/>
                  <a:gd name="T1" fmla="*/ 12 h 80"/>
                  <a:gd name="T2" fmla="*/ 12 w 40"/>
                  <a:gd name="T3" fmla="*/ 12 h 80"/>
                  <a:gd name="T4" fmla="*/ 37 w 40"/>
                  <a:gd name="T5" fmla="*/ 0 h 80"/>
                  <a:gd name="T6" fmla="*/ 39 w 40"/>
                  <a:gd name="T7" fmla="*/ 6 h 80"/>
                  <a:gd name="T8" fmla="*/ 38 w 40"/>
                  <a:gd name="T9" fmla="*/ 19 h 80"/>
                  <a:gd name="T10" fmla="*/ 35 w 40"/>
                  <a:gd name="T11" fmla="*/ 28 h 80"/>
                  <a:gd name="T12" fmla="*/ 33 w 40"/>
                  <a:gd name="T13" fmla="*/ 41 h 80"/>
                  <a:gd name="T14" fmla="*/ 30 w 40"/>
                  <a:gd name="T15" fmla="*/ 55 h 80"/>
                  <a:gd name="T16" fmla="*/ 30 w 40"/>
                  <a:gd name="T17" fmla="*/ 71 h 80"/>
                  <a:gd name="T18" fmla="*/ 23 w 40"/>
                  <a:gd name="T19" fmla="*/ 73 h 80"/>
                  <a:gd name="T20" fmla="*/ 18 w 40"/>
                  <a:gd name="T21" fmla="*/ 79 h 80"/>
                  <a:gd name="T22" fmla="*/ 13 w 40"/>
                  <a:gd name="T23" fmla="*/ 57 h 80"/>
                  <a:gd name="T24" fmla="*/ 0 w 40"/>
                  <a:gd name="T25" fmla="*/ 12 h 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80"/>
                  <a:gd name="T41" fmla="*/ 40 w 40"/>
                  <a:gd name="T42" fmla="*/ 80 h 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80">
                    <a:moveTo>
                      <a:pt x="0" y="12"/>
                    </a:moveTo>
                    <a:lnTo>
                      <a:pt x="12" y="12"/>
                    </a:lnTo>
                    <a:lnTo>
                      <a:pt x="37" y="0"/>
                    </a:lnTo>
                    <a:lnTo>
                      <a:pt x="39" y="6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33" y="41"/>
                    </a:lnTo>
                    <a:lnTo>
                      <a:pt x="30" y="55"/>
                    </a:lnTo>
                    <a:lnTo>
                      <a:pt x="30" y="71"/>
                    </a:lnTo>
                    <a:lnTo>
                      <a:pt x="23" y="73"/>
                    </a:lnTo>
                    <a:lnTo>
                      <a:pt x="18" y="79"/>
                    </a:lnTo>
                    <a:lnTo>
                      <a:pt x="13" y="57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5" name="Freeform 298"/>
              <p:cNvSpPr>
                <a:spLocks/>
              </p:cNvSpPr>
              <p:nvPr/>
            </p:nvSpPr>
            <p:spPr bwMode="auto">
              <a:xfrm>
                <a:off x="3290" y="2465"/>
                <a:ext cx="15" cy="72"/>
              </a:xfrm>
              <a:custGeom>
                <a:avLst/>
                <a:gdLst>
                  <a:gd name="T0" fmla="*/ 6 w 15"/>
                  <a:gd name="T1" fmla="*/ 2 h 72"/>
                  <a:gd name="T2" fmla="*/ 7 w 15"/>
                  <a:gd name="T3" fmla="*/ 5 h 72"/>
                  <a:gd name="T4" fmla="*/ 12 w 15"/>
                  <a:gd name="T5" fmla="*/ 18 h 72"/>
                  <a:gd name="T6" fmla="*/ 14 w 15"/>
                  <a:gd name="T7" fmla="*/ 36 h 72"/>
                  <a:gd name="T8" fmla="*/ 13 w 15"/>
                  <a:gd name="T9" fmla="*/ 66 h 72"/>
                  <a:gd name="T10" fmla="*/ 5 w 15"/>
                  <a:gd name="T11" fmla="*/ 71 h 72"/>
                  <a:gd name="T12" fmla="*/ 6 w 15"/>
                  <a:gd name="T13" fmla="*/ 55 h 72"/>
                  <a:gd name="T14" fmla="*/ 6 w 15"/>
                  <a:gd name="T15" fmla="*/ 37 h 72"/>
                  <a:gd name="T16" fmla="*/ 0 w 15"/>
                  <a:gd name="T17" fmla="*/ 4 h 72"/>
                  <a:gd name="T18" fmla="*/ 1 w 15"/>
                  <a:gd name="T19" fmla="*/ 0 h 72"/>
                  <a:gd name="T20" fmla="*/ 6 w 15"/>
                  <a:gd name="T21" fmla="*/ 2 h 7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"/>
                  <a:gd name="T34" fmla="*/ 0 h 72"/>
                  <a:gd name="T35" fmla="*/ 15 w 15"/>
                  <a:gd name="T36" fmla="*/ 72 h 7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" h="72">
                    <a:moveTo>
                      <a:pt x="6" y="2"/>
                    </a:moveTo>
                    <a:lnTo>
                      <a:pt x="7" y="5"/>
                    </a:lnTo>
                    <a:lnTo>
                      <a:pt x="12" y="18"/>
                    </a:lnTo>
                    <a:lnTo>
                      <a:pt x="14" y="36"/>
                    </a:lnTo>
                    <a:lnTo>
                      <a:pt x="13" y="66"/>
                    </a:lnTo>
                    <a:lnTo>
                      <a:pt x="5" y="71"/>
                    </a:lnTo>
                    <a:lnTo>
                      <a:pt x="6" y="55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0"/>
                    </a:lnTo>
                    <a:lnTo>
                      <a:pt x="6" y="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6" name="Freeform 299"/>
              <p:cNvSpPr>
                <a:spLocks/>
              </p:cNvSpPr>
              <p:nvPr/>
            </p:nvSpPr>
            <p:spPr bwMode="auto">
              <a:xfrm>
                <a:off x="3414" y="2592"/>
                <a:ext cx="10" cy="8"/>
              </a:xfrm>
              <a:custGeom>
                <a:avLst/>
                <a:gdLst>
                  <a:gd name="T0" fmla="*/ 0 w 10"/>
                  <a:gd name="T1" fmla="*/ 7 h 8"/>
                  <a:gd name="T2" fmla="*/ 9 w 10"/>
                  <a:gd name="T3" fmla="*/ 7 h 8"/>
                  <a:gd name="T4" fmla="*/ 9 w 10"/>
                  <a:gd name="T5" fmla="*/ 0 h 8"/>
                  <a:gd name="T6" fmla="*/ 0 w 10"/>
                  <a:gd name="T7" fmla="*/ 0 h 8"/>
                  <a:gd name="T8" fmla="*/ 0 w 10"/>
                  <a:gd name="T9" fmla="*/ 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0" y="7"/>
                    </a:moveTo>
                    <a:lnTo>
                      <a:pt x="9" y="7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7" name="Freeform 300"/>
              <p:cNvSpPr>
                <a:spLocks/>
              </p:cNvSpPr>
              <p:nvPr/>
            </p:nvSpPr>
            <p:spPr bwMode="auto">
              <a:xfrm>
                <a:off x="3904" y="2249"/>
                <a:ext cx="55" cy="37"/>
              </a:xfrm>
              <a:custGeom>
                <a:avLst/>
                <a:gdLst>
                  <a:gd name="T0" fmla="*/ 54 w 55"/>
                  <a:gd name="T1" fmla="*/ 16 h 37"/>
                  <a:gd name="T2" fmla="*/ 52 w 55"/>
                  <a:gd name="T3" fmla="*/ 13 h 37"/>
                  <a:gd name="T4" fmla="*/ 52 w 55"/>
                  <a:gd name="T5" fmla="*/ 10 h 37"/>
                  <a:gd name="T6" fmla="*/ 53 w 55"/>
                  <a:gd name="T7" fmla="*/ 8 h 37"/>
                  <a:gd name="T8" fmla="*/ 53 w 55"/>
                  <a:gd name="T9" fmla="*/ 5 h 37"/>
                  <a:gd name="T10" fmla="*/ 52 w 55"/>
                  <a:gd name="T11" fmla="*/ 0 h 37"/>
                  <a:gd name="T12" fmla="*/ 48 w 55"/>
                  <a:gd name="T13" fmla="*/ 2 h 37"/>
                  <a:gd name="T14" fmla="*/ 42 w 55"/>
                  <a:gd name="T15" fmla="*/ 7 h 37"/>
                  <a:gd name="T16" fmla="*/ 37 w 55"/>
                  <a:gd name="T17" fmla="*/ 13 h 37"/>
                  <a:gd name="T18" fmla="*/ 31 w 55"/>
                  <a:gd name="T19" fmla="*/ 17 h 37"/>
                  <a:gd name="T20" fmla="*/ 24 w 55"/>
                  <a:gd name="T21" fmla="*/ 17 h 37"/>
                  <a:gd name="T22" fmla="*/ 19 w 55"/>
                  <a:gd name="T23" fmla="*/ 17 h 37"/>
                  <a:gd name="T24" fmla="*/ 17 w 55"/>
                  <a:gd name="T25" fmla="*/ 18 h 37"/>
                  <a:gd name="T26" fmla="*/ 14 w 55"/>
                  <a:gd name="T27" fmla="*/ 20 h 37"/>
                  <a:gd name="T28" fmla="*/ 9 w 55"/>
                  <a:gd name="T29" fmla="*/ 21 h 37"/>
                  <a:gd name="T30" fmla="*/ 4 w 55"/>
                  <a:gd name="T31" fmla="*/ 20 h 37"/>
                  <a:gd name="T32" fmla="*/ 4 w 55"/>
                  <a:gd name="T33" fmla="*/ 20 h 37"/>
                  <a:gd name="T34" fmla="*/ 1 w 55"/>
                  <a:gd name="T35" fmla="*/ 21 h 37"/>
                  <a:gd name="T36" fmla="*/ 0 w 55"/>
                  <a:gd name="T37" fmla="*/ 24 h 37"/>
                  <a:gd name="T38" fmla="*/ 3 w 55"/>
                  <a:gd name="T39" fmla="*/ 31 h 37"/>
                  <a:gd name="T40" fmla="*/ 10 w 55"/>
                  <a:gd name="T41" fmla="*/ 34 h 37"/>
                  <a:gd name="T42" fmla="*/ 24 w 55"/>
                  <a:gd name="T43" fmla="*/ 36 h 37"/>
                  <a:gd name="T44" fmla="*/ 37 w 55"/>
                  <a:gd name="T45" fmla="*/ 34 h 37"/>
                  <a:gd name="T46" fmla="*/ 45 w 55"/>
                  <a:gd name="T47" fmla="*/ 28 h 37"/>
                  <a:gd name="T48" fmla="*/ 51 w 55"/>
                  <a:gd name="T49" fmla="*/ 18 h 37"/>
                  <a:gd name="T50" fmla="*/ 54 w 55"/>
                  <a:gd name="T51" fmla="*/ 16 h 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5"/>
                  <a:gd name="T79" fmla="*/ 0 h 37"/>
                  <a:gd name="T80" fmla="*/ 55 w 55"/>
                  <a:gd name="T81" fmla="*/ 37 h 3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5" h="37">
                    <a:moveTo>
                      <a:pt x="54" y="16"/>
                    </a:moveTo>
                    <a:lnTo>
                      <a:pt x="52" y="13"/>
                    </a:lnTo>
                    <a:lnTo>
                      <a:pt x="52" y="10"/>
                    </a:lnTo>
                    <a:lnTo>
                      <a:pt x="53" y="8"/>
                    </a:lnTo>
                    <a:lnTo>
                      <a:pt x="53" y="5"/>
                    </a:lnTo>
                    <a:lnTo>
                      <a:pt x="52" y="0"/>
                    </a:lnTo>
                    <a:lnTo>
                      <a:pt x="48" y="2"/>
                    </a:lnTo>
                    <a:lnTo>
                      <a:pt x="42" y="7"/>
                    </a:lnTo>
                    <a:lnTo>
                      <a:pt x="37" y="13"/>
                    </a:lnTo>
                    <a:lnTo>
                      <a:pt x="31" y="17"/>
                    </a:lnTo>
                    <a:lnTo>
                      <a:pt x="24" y="17"/>
                    </a:lnTo>
                    <a:lnTo>
                      <a:pt x="19" y="17"/>
                    </a:lnTo>
                    <a:lnTo>
                      <a:pt x="17" y="18"/>
                    </a:lnTo>
                    <a:lnTo>
                      <a:pt x="14" y="20"/>
                    </a:lnTo>
                    <a:lnTo>
                      <a:pt x="9" y="21"/>
                    </a:lnTo>
                    <a:lnTo>
                      <a:pt x="4" y="20"/>
                    </a:lnTo>
                    <a:lnTo>
                      <a:pt x="1" y="21"/>
                    </a:lnTo>
                    <a:lnTo>
                      <a:pt x="0" y="24"/>
                    </a:lnTo>
                    <a:lnTo>
                      <a:pt x="3" y="31"/>
                    </a:lnTo>
                    <a:lnTo>
                      <a:pt x="10" y="34"/>
                    </a:lnTo>
                    <a:lnTo>
                      <a:pt x="24" y="36"/>
                    </a:lnTo>
                    <a:lnTo>
                      <a:pt x="37" y="34"/>
                    </a:lnTo>
                    <a:lnTo>
                      <a:pt x="45" y="28"/>
                    </a:lnTo>
                    <a:lnTo>
                      <a:pt x="51" y="18"/>
                    </a:lnTo>
                    <a:lnTo>
                      <a:pt x="54" y="1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8" name="Freeform 301"/>
              <p:cNvSpPr>
                <a:spLocks/>
              </p:cNvSpPr>
              <p:nvPr/>
            </p:nvSpPr>
            <p:spPr bwMode="auto">
              <a:xfrm>
                <a:off x="3814" y="2195"/>
                <a:ext cx="41" cy="13"/>
              </a:xfrm>
              <a:custGeom>
                <a:avLst/>
                <a:gdLst>
                  <a:gd name="T0" fmla="*/ 34 w 41"/>
                  <a:gd name="T1" fmla="*/ 0 h 13"/>
                  <a:gd name="T2" fmla="*/ 30 w 41"/>
                  <a:gd name="T3" fmla="*/ 1 h 13"/>
                  <a:gd name="T4" fmla="*/ 28 w 41"/>
                  <a:gd name="T5" fmla="*/ 2 h 13"/>
                  <a:gd name="T6" fmla="*/ 27 w 41"/>
                  <a:gd name="T7" fmla="*/ 4 h 13"/>
                  <a:gd name="T8" fmla="*/ 23 w 41"/>
                  <a:gd name="T9" fmla="*/ 4 h 13"/>
                  <a:gd name="T10" fmla="*/ 17 w 41"/>
                  <a:gd name="T11" fmla="*/ 4 h 13"/>
                  <a:gd name="T12" fmla="*/ 9 w 41"/>
                  <a:gd name="T13" fmla="*/ 4 h 13"/>
                  <a:gd name="T14" fmla="*/ 2 w 41"/>
                  <a:gd name="T15" fmla="*/ 3 h 13"/>
                  <a:gd name="T16" fmla="*/ 0 w 41"/>
                  <a:gd name="T17" fmla="*/ 3 h 13"/>
                  <a:gd name="T18" fmla="*/ 2 w 41"/>
                  <a:gd name="T19" fmla="*/ 4 h 13"/>
                  <a:gd name="T20" fmla="*/ 12 w 41"/>
                  <a:gd name="T21" fmla="*/ 7 h 13"/>
                  <a:gd name="T22" fmla="*/ 18 w 41"/>
                  <a:gd name="T23" fmla="*/ 7 h 13"/>
                  <a:gd name="T24" fmla="*/ 22 w 41"/>
                  <a:gd name="T25" fmla="*/ 6 h 13"/>
                  <a:gd name="T26" fmla="*/ 26 w 41"/>
                  <a:gd name="T27" fmla="*/ 5 h 13"/>
                  <a:gd name="T28" fmla="*/ 30 w 41"/>
                  <a:gd name="T29" fmla="*/ 7 h 13"/>
                  <a:gd name="T30" fmla="*/ 38 w 41"/>
                  <a:gd name="T31" fmla="*/ 11 h 13"/>
                  <a:gd name="T32" fmla="*/ 40 w 41"/>
                  <a:gd name="T33" fmla="*/ 12 h 13"/>
                  <a:gd name="T34" fmla="*/ 34 w 41"/>
                  <a:gd name="T35" fmla="*/ 0 h 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1"/>
                  <a:gd name="T55" fmla="*/ 0 h 13"/>
                  <a:gd name="T56" fmla="*/ 41 w 41"/>
                  <a:gd name="T57" fmla="*/ 13 h 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1" h="13">
                    <a:moveTo>
                      <a:pt x="34" y="0"/>
                    </a:moveTo>
                    <a:lnTo>
                      <a:pt x="30" y="1"/>
                    </a:lnTo>
                    <a:lnTo>
                      <a:pt x="28" y="2"/>
                    </a:lnTo>
                    <a:lnTo>
                      <a:pt x="27" y="4"/>
                    </a:lnTo>
                    <a:lnTo>
                      <a:pt x="23" y="4"/>
                    </a:lnTo>
                    <a:lnTo>
                      <a:pt x="17" y="4"/>
                    </a:lnTo>
                    <a:lnTo>
                      <a:pt x="9" y="4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4"/>
                    </a:lnTo>
                    <a:lnTo>
                      <a:pt x="12" y="7"/>
                    </a:lnTo>
                    <a:lnTo>
                      <a:pt x="18" y="7"/>
                    </a:lnTo>
                    <a:lnTo>
                      <a:pt x="22" y="6"/>
                    </a:lnTo>
                    <a:lnTo>
                      <a:pt x="26" y="5"/>
                    </a:lnTo>
                    <a:lnTo>
                      <a:pt x="30" y="7"/>
                    </a:lnTo>
                    <a:lnTo>
                      <a:pt x="38" y="11"/>
                    </a:lnTo>
                    <a:lnTo>
                      <a:pt x="40" y="12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9" name="Freeform 302"/>
              <p:cNvSpPr>
                <a:spLocks/>
              </p:cNvSpPr>
              <p:nvPr/>
            </p:nvSpPr>
            <p:spPr bwMode="auto">
              <a:xfrm>
                <a:off x="3697" y="2122"/>
                <a:ext cx="46" cy="73"/>
              </a:xfrm>
              <a:custGeom>
                <a:avLst/>
                <a:gdLst>
                  <a:gd name="T0" fmla="*/ 45 w 46"/>
                  <a:gd name="T1" fmla="*/ 32 h 73"/>
                  <a:gd name="T2" fmla="*/ 43 w 46"/>
                  <a:gd name="T3" fmla="*/ 33 h 73"/>
                  <a:gd name="T4" fmla="*/ 35 w 46"/>
                  <a:gd name="T5" fmla="*/ 39 h 73"/>
                  <a:gd name="T6" fmla="*/ 29 w 46"/>
                  <a:gd name="T7" fmla="*/ 43 h 73"/>
                  <a:gd name="T8" fmla="*/ 35 w 46"/>
                  <a:gd name="T9" fmla="*/ 48 h 73"/>
                  <a:gd name="T10" fmla="*/ 38 w 46"/>
                  <a:gd name="T11" fmla="*/ 54 h 73"/>
                  <a:gd name="T12" fmla="*/ 38 w 46"/>
                  <a:gd name="T13" fmla="*/ 57 h 73"/>
                  <a:gd name="T14" fmla="*/ 32 w 46"/>
                  <a:gd name="T15" fmla="*/ 61 h 73"/>
                  <a:gd name="T16" fmla="*/ 23 w 46"/>
                  <a:gd name="T17" fmla="*/ 68 h 73"/>
                  <a:gd name="T18" fmla="*/ 8 w 46"/>
                  <a:gd name="T19" fmla="*/ 72 h 73"/>
                  <a:gd name="T20" fmla="*/ 5 w 46"/>
                  <a:gd name="T21" fmla="*/ 71 h 73"/>
                  <a:gd name="T22" fmla="*/ 3 w 46"/>
                  <a:gd name="T23" fmla="*/ 69 h 73"/>
                  <a:gd name="T24" fmla="*/ 1 w 46"/>
                  <a:gd name="T25" fmla="*/ 67 h 73"/>
                  <a:gd name="T26" fmla="*/ 0 w 46"/>
                  <a:gd name="T27" fmla="*/ 63 h 73"/>
                  <a:gd name="T28" fmla="*/ 2 w 46"/>
                  <a:gd name="T29" fmla="*/ 61 h 73"/>
                  <a:gd name="T30" fmla="*/ 8 w 46"/>
                  <a:gd name="T31" fmla="*/ 59 h 73"/>
                  <a:gd name="T32" fmla="*/ 13 w 46"/>
                  <a:gd name="T33" fmla="*/ 54 h 73"/>
                  <a:gd name="T34" fmla="*/ 16 w 46"/>
                  <a:gd name="T35" fmla="*/ 45 h 73"/>
                  <a:gd name="T36" fmla="*/ 15 w 46"/>
                  <a:gd name="T37" fmla="*/ 35 h 73"/>
                  <a:gd name="T38" fmla="*/ 16 w 46"/>
                  <a:gd name="T39" fmla="*/ 25 h 73"/>
                  <a:gd name="T40" fmla="*/ 21 w 46"/>
                  <a:gd name="T41" fmla="*/ 15 h 73"/>
                  <a:gd name="T42" fmla="*/ 23 w 46"/>
                  <a:gd name="T43" fmla="*/ 9 h 73"/>
                  <a:gd name="T44" fmla="*/ 23 w 46"/>
                  <a:gd name="T45" fmla="*/ 4 h 73"/>
                  <a:gd name="T46" fmla="*/ 21 w 46"/>
                  <a:gd name="T47" fmla="*/ 0 h 73"/>
                  <a:gd name="T48" fmla="*/ 18 w 46"/>
                  <a:gd name="T49" fmla="*/ 2 h 73"/>
                  <a:gd name="T50" fmla="*/ 45 w 46"/>
                  <a:gd name="T51" fmla="*/ 32 h 73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6"/>
                  <a:gd name="T79" fmla="*/ 0 h 73"/>
                  <a:gd name="T80" fmla="*/ 46 w 46"/>
                  <a:gd name="T81" fmla="*/ 73 h 73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6" h="73">
                    <a:moveTo>
                      <a:pt x="45" y="32"/>
                    </a:moveTo>
                    <a:lnTo>
                      <a:pt x="43" y="33"/>
                    </a:lnTo>
                    <a:lnTo>
                      <a:pt x="35" y="39"/>
                    </a:lnTo>
                    <a:lnTo>
                      <a:pt x="29" y="43"/>
                    </a:lnTo>
                    <a:lnTo>
                      <a:pt x="35" y="48"/>
                    </a:lnTo>
                    <a:lnTo>
                      <a:pt x="38" y="54"/>
                    </a:lnTo>
                    <a:lnTo>
                      <a:pt x="38" y="57"/>
                    </a:lnTo>
                    <a:lnTo>
                      <a:pt x="32" y="61"/>
                    </a:lnTo>
                    <a:lnTo>
                      <a:pt x="23" y="68"/>
                    </a:lnTo>
                    <a:lnTo>
                      <a:pt x="8" y="72"/>
                    </a:lnTo>
                    <a:lnTo>
                      <a:pt x="5" y="71"/>
                    </a:lnTo>
                    <a:lnTo>
                      <a:pt x="3" y="69"/>
                    </a:lnTo>
                    <a:lnTo>
                      <a:pt x="1" y="67"/>
                    </a:lnTo>
                    <a:lnTo>
                      <a:pt x="0" y="63"/>
                    </a:lnTo>
                    <a:lnTo>
                      <a:pt x="2" y="61"/>
                    </a:lnTo>
                    <a:lnTo>
                      <a:pt x="8" y="59"/>
                    </a:lnTo>
                    <a:lnTo>
                      <a:pt x="13" y="54"/>
                    </a:lnTo>
                    <a:lnTo>
                      <a:pt x="16" y="45"/>
                    </a:lnTo>
                    <a:lnTo>
                      <a:pt x="15" y="35"/>
                    </a:lnTo>
                    <a:lnTo>
                      <a:pt x="16" y="25"/>
                    </a:lnTo>
                    <a:lnTo>
                      <a:pt x="21" y="15"/>
                    </a:lnTo>
                    <a:lnTo>
                      <a:pt x="23" y="9"/>
                    </a:lnTo>
                    <a:lnTo>
                      <a:pt x="23" y="4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45" y="3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0" name="Freeform 303"/>
              <p:cNvSpPr>
                <a:spLocks/>
              </p:cNvSpPr>
              <p:nvPr/>
            </p:nvSpPr>
            <p:spPr bwMode="auto">
              <a:xfrm>
                <a:off x="3381" y="2123"/>
                <a:ext cx="43" cy="57"/>
              </a:xfrm>
              <a:custGeom>
                <a:avLst/>
                <a:gdLst>
                  <a:gd name="T0" fmla="*/ 5 w 43"/>
                  <a:gd name="T1" fmla="*/ 2 h 57"/>
                  <a:gd name="T2" fmla="*/ 37 w 43"/>
                  <a:gd name="T3" fmla="*/ 0 h 57"/>
                  <a:gd name="T4" fmla="*/ 31 w 43"/>
                  <a:gd name="T5" fmla="*/ 20 h 57"/>
                  <a:gd name="T6" fmla="*/ 42 w 43"/>
                  <a:gd name="T7" fmla="*/ 26 h 57"/>
                  <a:gd name="T8" fmla="*/ 36 w 43"/>
                  <a:gd name="T9" fmla="*/ 33 h 57"/>
                  <a:gd name="T10" fmla="*/ 27 w 43"/>
                  <a:gd name="T11" fmla="*/ 36 h 57"/>
                  <a:gd name="T12" fmla="*/ 29 w 43"/>
                  <a:gd name="T13" fmla="*/ 47 h 57"/>
                  <a:gd name="T14" fmla="*/ 23 w 43"/>
                  <a:gd name="T15" fmla="*/ 56 h 57"/>
                  <a:gd name="T16" fmla="*/ 0 w 43"/>
                  <a:gd name="T17" fmla="*/ 16 h 57"/>
                  <a:gd name="T18" fmla="*/ 5 w 43"/>
                  <a:gd name="T19" fmla="*/ 2 h 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"/>
                  <a:gd name="T31" fmla="*/ 0 h 57"/>
                  <a:gd name="T32" fmla="*/ 43 w 43"/>
                  <a:gd name="T33" fmla="*/ 57 h 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" h="57">
                    <a:moveTo>
                      <a:pt x="5" y="2"/>
                    </a:moveTo>
                    <a:lnTo>
                      <a:pt x="37" y="0"/>
                    </a:lnTo>
                    <a:lnTo>
                      <a:pt x="31" y="20"/>
                    </a:lnTo>
                    <a:lnTo>
                      <a:pt x="42" y="26"/>
                    </a:lnTo>
                    <a:lnTo>
                      <a:pt x="36" y="33"/>
                    </a:lnTo>
                    <a:lnTo>
                      <a:pt x="27" y="36"/>
                    </a:lnTo>
                    <a:lnTo>
                      <a:pt x="29" y="47"/>
                    </a:lnTo>
                    <a:lnTo>
                      <a:pt x="23" y="56"/>
                    </a:lnTo>
                    <a:lnTo>
                      <a:pt x="0" y="16"/>
                    </a:lnTo>
                    <a:lnTo>
                      <a:pt x="5" y="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1" name="Freeform 304"/>
              <p:cNvSpPr>
                <a:spLocks/>
              </p:cNvSpPr>
              <p:nvPr/>
            </p:nvSpPr>
            <p:spPr bwMode="auto">
              <a:xfrm>
                <a:off x="3444" y="2552"/>
                <a:ext cx="211" cy="240"/>
              </a:xfrm>
              <a:custGeom>
                <a:avLst/>
                <a:gdLst>
                  <a:gd name="T0" fmla="*/ 191 w 211"/>
                  <a:gd name="T1" fmla="*/ 2 h 240"/>
                  <a:gd name="T2" fmla="*/ 207 w 211"/>
                  <a:gd name="T3" fmla="*/ 12 h 240"/>
                  <a:gd name="T4" fmla="*/ 208 w 211"/>
                  <a:gd name="T5" fmla="*/ 30 h 240"/>
                  <a:gd name="T6" fmla="*/ 201 w 211"/>
                  <a:gd name="T7" fmla="*/ 48 h 240"/>
                  <a:gd name="T8" fmla="*/ 203 w 211"/>
                  <a:gd name="T9" fmla="*/ 97 h 240"/>
                  <a:gd name="T10" fmla="*/ 207 w 211"/>
                  <a:gd name="T11" fmla="*/ 115 h 240"/>
                  <a:gd name="T12" fmla="*/ 200 w 211"/>
                  <a:gd name="T13" fmla="*/ 128 h 240"/>
                  <a:gd name="T14" fmla="*/ 202 w 211"/>
                  <a:gd name="T15" fmla="*/ 156 h 240"/>
                  <a:gd name="T16" fmla="*/ 203 w 211"/>
                  <a:gd name="T17" fmla="*/ 169 h 240"/>
                  <a:gd name="T18" fmla="*/ 185 w 211"/>
                  <a:gd name="T19" fmla="*/ 190 h 240"/>
                  <a:gd name="T20" fmla="*/ 196 w 211"/>
                  <a:gd name="T21" fmla="*/ 222 h 240"/>
                  <a:gd name="T22" fmla="*/ 198 w 211"/>
                  <a:gd name="T23" fmla="*/ 239 h 240"/>
                  <a:gd name="T24" fmla="*/ 186 w 211"/>
                  <a:gd name="T25" fmla="*/ 227 h 240"/>
                  <a:gd name="T26" fmla="*/ 173 w 211"/>
                  <a:gd name="T27" fmla="*/ 221 h 240"/>
                  <a:gd name="T28" fmla="*/ 155 w 211"/>
                  <a:gd name="T29" fmla="*/ 220 h 240"/>
                  <a:gd name="T30" fmla="*/ 120 w 211"/>
                  <a:gd name="T31" fmla="*/ 207 h 240"/>
                  <a:gd name="T32" fmla="*/ 110 w 211"/>
                  <a:gd name="T33" fmla="*/ 197 h 240"/>
                  <a:gd name="T34" fmla="*/ 110 w 211"/>
                  <a:gd name="T35" fmla="*/ 175 h 240"/>
                  <a:gd name="T36" fmla="*/ 105 w 211"/>
                  <a:gd name="T37" fmla="*/ 156 h 240"/>
                  <a:gd name="T38" fmla="*/ 81 w 211"/>
                  <a:gd name="T39" fmla="*/ 162 h 240"/>
                  <a:gd name="T40" fmla="*/ 65 w 211"/>
                  <a:gd name="T41" fmla="*/ 164 h 240"/>
                  <a:gd name="T42" fmla="*/ 49 w 211"/>
                  <a:gd name="T43" fmla="*/ 150 h 240"/>
                  <a:gd name="T44" fmla="*/ 30 w 211"/>
                  <a:gd name="T45" fmla="*/ 140 h 240"/>
                  <a:gd name="T46" fmla="*/ 6 w 211"/>
                  <a:gd name="T47" fmla="*/ 139 h 240"/>
                  <a:gd name="T48" fmla="*/ 0 w 211"/>
                  <a:gd name="T49" fmla="*/ 128 h 240"/>
                  <a:gd name="T50" fmla="*/ 24 w 211"/>
                  <a:gd name="T51" fmla="*/ 123 h 240"/>
                  <a:gd name="T52" fmla="*/ 42 w 211"/>
                  <a:gd name="T53" fmla="*/ 108 h 240"/>
                  <a:gd name="T54" fmla="*/ 45 w 211"/>
                  <a:gd name="T55" fmla="*/ 97 h 240"/>
                  <a:gd name="T56" fmla="*/ 59 w 211"/>
                  <a:gd name="T57" fmla="*/ 67 h 240"/>
                  <a:gd name="T58" fmla="*/ 69 w 211"/>
                  <a:gd name="T59" fmla="*/ 28 h 240"/>
                  <a:gd name="T60" fmla="*/ 95 w 211"/>
                  <a:gd name="T61" fmla="*/ 7 h 240"/>
                  <a:gd name="T62" fmla="*/ 119 w 211"/>
                  <a:gd name="T63" fmla="*/ 4 h 240"/>
                  <a:gd name="T64" fmla="*/ 150 w 211"/>
                  <a:gd name="T65" fmla="*/ 2 h 240"/>
                  <a:gd name="T66" fmla="*/ 176 w 211"/>
                  <a:gd name="T67" fmla="*/ 0 h 2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1"/>
                  <a:gd name="T103" fmla="*/ 0 h 240"/>
                  <a:gd name="T104" fmla="*/ 211 w 211"/>
                  <a:gd name="T105" fmla="*/ 240 h 2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1" h="240">
                    <a:moveTo>
                      <a:pt x="176" y="0"/>
                    </a:moveTo>
                    <a:lnTo>
                      <a:pt x="191" y="2"/>
                    </a:lnTo>
                    <a:lnTo>
                      <a:pt x="200" y="5"/>
                    </a:lnTo>
                    <a:lnTo>
                      <a:pt x="207" y="12"/>
                    </a:lnTo>
                    <a:lnTo>
                      <a:pt x="210" y="22"/>
                    </a:lnTo>
                    <a:lnTo>
                      <a:pt x="208" y="30"/>
                    </a:lnTo>
                    <a:lnTo>
                      <a:pt x="205" y="37"/>
                    </a:lnTo>
                    <a:lnTo>
                      <a:pt x="201" y="48"/>
                    </a:lnTo>
                    <a:lnTo>
                      <a:pt x="198" y="72"/>
                    </a:lnTo>
                    <a:lnTo>
                      <a:pt x="203" y="97"/>
                    </a:lnTo>
                    <a:lnTo>
                      <a:pt x="207" y="108"/>
                    </a:lnTo>
                    <a:lnTo>
                      <a:pt x="207" y="115"/>
                    </a:lnTo>
                    <a:lnTo>
                      <a:pt x="204" y="120"/>
                    </a:lnTo>
                    <a:lnTo>
                      <a:pt x="200" y="128"/>
                    </a:lnTo>
                    <a:lnTo>
                      <a:pt x="195" y="143"/>
                    </a:lnTo>
                    <a:lnTo>
                      <a:pt x="202" y="156"/>
                    </a:lnTo>
                    <a:lnTo>
                      <a:pt x="210" y="165"/>
                    </a:lnTo>
                    <a:lnTo>
                      <a:pt x="203" y="169"/>
                    </a:lnTo>
                    <a:lnTo>
                      <a:pt x="191" y="176"/>
                    </a:lnTo>
                    <a:lnTo>
                      <a:pt x="185" y="190"/>
                    </a:lnTo>
                    <a:lnTo>
                      <a:pt x="186" y="208"/>
                    </a:lnTo>
                    <a:lnTo>
                      <a:pt x="196" y="222"/>
                    </a:lnTo>
                    <a:lnTo>
                      <a:pt x="201" y="238"/>
                    </a:lnTo>
                    <a:lnTo>
                      <a:pt x="198" y="239"/>
                    </a:lnTo>
                    <a:lnTo>
                      <a:pt x="193" y="234"/>
                    </a:lnTo>
                    <a:lnTo>
                      <a:pt x="186" y="227"/>
                    </a:lnTo>
                    <a:lnTo>
                      <a:pt x="179" y="222"/>
                    </a:lnTo>
                    <a:lnTo>
                      <a:pt x="173" y="221"/>
                    </a:lnTo>
                    <a:lnTo>
                      <a:pt x="164" y="222"/>
                    </a:lnTo>
                    <a:lnTo>
                      <a:pt x="155" y="220"/>
                    </a:lnTo>
                    <a:lnTo>
                      <a:pt x="138" y="212"/>
                    </a:lnTo>
                    <a:lnTo>
                      <a:pt x="120" y="207"/>
                    </a:lnTo>
                    <a:lnTo>
                      <a:pt x="112" y="203"/>
                    </a:lnTo>
                    <a:lnTo>
                      <a:pt x="110" y="197"/>
                    </a:lnTo>
                    <a:lnTo>
                      <a:pt x="110" y="186"/>
                    </a:lnTo>
                    <a:lnTo>
                      <a:pt x="110" y="175"/>
                    </a:lnTo>
                    <a:lnTo>
                      <a:pt x="109" y="163"/>
                    </a:lnTo>
                    <a:lnTo>
                      <a:pt x="105" y="156"/>
                    </a:lnTo>
                    <a:lnTo>
                      <a:pt x="89" y="154"/>
                    </a:lnTo>
                    <a:lnTo>
                      <a:pt x="81" y="162"/>
                    </a:lnTo>
                    <a:lnTo>
                      <a:pt x="74" y="165"/>
                    </a:lnTo>
                    <a:lnTo>
                      <a:pt x="65" y="164"/>
                    </a:lnTo>
                    <a:lnTo>
                      <a:pt x="55" y="156"/>
                    </a:lnTo>
                    <a:lnTo>
                      <a:pt x="49" y="150"/>
                    </a:lnTo>
                    <a:lnTo>
                      <a:pt x="42" y="140"/>
                    </a:lnTo>
                    <a:lnTo>
                      <a:pt x="30" y="140"/>
                    </a:lnTo>
                    <a:lnTo>
                      <a:pt x="13" y="140"/>
                    </a:lnTo>
                    <a:lnTo>
                      <a:pt x="6" y="139"/>
                    </a:lnTo>
                    <a:lnTo>
                      <a:pt x="3" y="138"/>
                    </a:lnTo>
                    <a:lnTo>
                      <a:pt x="0" y="128"/>
                    </a:lnTo>
                    <a:lnTo>
                      <a:pt x="4" y="128"/>
                    </a:lnTo>
                    <a:lnTo>
                      <a:pt x="24" y="123"/>
                    </a:lnTo>
                    <a:lnTo>
                      <a:pt x="36" y="116"/>
                    </a:lnTo>
                    <a:lnTo>
                      <a:pt x="42" y="108"/>
                    </a:lnTo>
                    <a:lnTo>
                      <a:pt x="44" y="104"/>
                    </a:lnTo>
                    <a:lnTo>
                      <a:pt x="45" y="97"/>
                    </a:lnTo>
                    <a:lnTo>
                      <a:pt x="50" y="87"/>
                    </a:lnTo>
                    <a:lnTo>
                      <a:pt x="59" y="67"/>
                    </a:lnTo>
                    <a:lnTo>
                      <a:pt x="65" y="46"/>
                    </a:lnTo>
                    <a:lnTo>
                      <a:pt x="69" y="28"/>
                    </a:lnTo>
                    <a:lnTo>
                      <a:pt x="74" y="3"/>
                    </a:lnTo>
                    <a:lnTo>
                      <a:pt x="95" y="7"/>
                    </a:lnTo>
                    <a:lnTo>
                      <a:pt x="107" y="7"/>
                    </a:lnTo>
                    <a:lnTo>
                      <a:pt x="119" y="4"/>
                    </a:lnTo>
                    <a:lnTo>
                      <a:pt x="133" y="4"/>
                    </a:lnTo>
                    <a:lnTo>
                      <a:pt x="150" y="2"/>
                    </a:lnTo>
                    <a:lnTo>
                      <a:pt x="164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2" name="Freeform 305"/>
              <p:cNvSpPr>
                <a:spLocks/>
              </p:cNvSpPr>
              <p:nvPr/>
            </p:nvSpPr>
            <p:spPr bwMode="auto">
              <a:xfrm>
                <a:off x="3527" y="1665"/>
                <a:ext cx="154" cy="81"/>
              </a:xfrm>
              <a:custGeom>
                <a:avLst/>
                <a:gdLst>
                  <a:gd name="T0" fmla="*/ 95 w 154"/>
                  <a:gd name="T1" fmla="*/ 80 h 81"/>
                  <a:gd name="T2" fmla="*/ 100 w 154"/>
                  <a:gd name="T3" fmla="*/ 80 h 81"/>
                  <a:gd name="T4" fmla="*/ 105 w 154"/>
                  <a:gd name="T5" fmla="*/ 76 h 81"/>
                  <a:gd name="T6" fmla="*/ 107 w 154"/>
                  <a:gd name="T7" fmla="*/ 71 h 81"/>
                  <a:gd name="T8" fmla="*/ 110 w 154"/>
                  <a:gd name="T9" fmla="*/ 67 h 81"/>
                  <a:gd name="T10" fmla="*/ 114 w 154"/>
                  <a:gd name="T11" fmla="*/ 64 h 81"/>
                  <a:gd name="T12" fmla="*/ 115 w 154"/>
                  <a:gd name="T13" fmla="*/ 64 h 81"/>
                  <a:gd name="T14" fmla="*/ 119 w 154"/>
                  <a:gd name="T15" fmla="*/ 65 h 81"/>
                  <a:gd name="T16" fmla="*/ 128 w 154"/>
                  <a:gd name="T17" fmla="*/ 63 h 81"/>
                  <a:gd name="T18" fmla="*/ 144 w 154"/>
                  <a:gd name="T19" fmla="*/ 60 h 81"/>
                  <a:gd name="T20" fmla="*/ 148 w 154"/>
                  <a:gd name="T21" fmla="*/ 60 h 81"/>
                  <a:gd name="T22" fmla="*/ 150 w 154"/>
                  <a:gd name="T23" fmla="*/ 55 h 81"/>
                  <a:gd name="T24" fmla="*/ 153 w 154"/>
                  <a:gd name="T25" fmla="*/ 47 h 81"/>
                  <a:gd name="T26" fmla="*/ 153 w 154"/>
                  <a:gd name="T27" fmla="*/ 45 h 81"/>
                  <a:gd name="T28" fmla="*/ 148 w 154"/>
                  <a:gd name="T29" fmla="*/ 43 h 81"/>
                  <a:gd name="T30" fmla="*/ 138 w 154"/>
                  <a:gd name="T31" fmla="*/ 41 h 81"/>
                  <a:gd name="T32" fmla="*/ 125 w 154"/>
                  <a:gd name="T33" fmla="*/ 41 h 81"/>
                  <a:gd name="T34" fmla="*/ 115 w 154"/>
                  <a:gd name="T35" fmla="*/ 41 h 81"/>
                  <a:gd name="T36" fmla="*/ 106 w 154"/>
                  <a:gd name="T37" fmla="*/ 38 h 81"/>
                  <a:gd name="T38" fmla="*/ 98 w 154"/>
                  <a:gd name="T39" fmla="*/ 33 h 81"/>
                  <a:gd name="T40" fmla="*/ 87 w 154"/>
                  <a:gd name="T41" fmla="*/ 20 h 81"/>
                  <a:gd name="T42" fmla="*/ 72 w 154"/>
                  <a:gd name="T43" fmla="*/ 17 h 81"/>
                  <a:gd name="T44" fmla="*/ 57 w 154"/>
                  <a:gd name="T45" fmla="*/ 10 h 81"/>
                  <a:gd name="T46" fmla="*/ 50 w 154"/>
                  <a:gd name="T47" fmla="*/ 4 h 81"/>
                  <a:gd name="T48" fmla="*/ 44 w 154"/>
                  <a:gd name="T49" fmla="*/ 4 h 81"/>
                  <a:gd name="T50" fmla="*/ 38 w 154"/>
                  <a:gd name="T51" fmla="*/ 0 h 81"/>
                  <a:gd name="T52" fmla="*/ 29 w 154"/>
                  <a:gd name="T53" fmla="*/ 4 h 81"/>
                  <a:gd name="T54" fmla="*/ 23 w 154"/>
                  <a:gd name="T55" fmla="*/ 5 h 81"/>
                  <a:gd name="T56" fmla="*/ 22 w 154"/>
                  <a:gd name="T57" fmla="*/ 11 h 81"/>
                  <a:gd name="T58" fmla="*/ 18 w 154"/>
                  <a:gd name="T59" fmla="*/ 12 h 81"/>
                  <a:gd name="T60" fmla="*/ 13 w 154"/>
                  <a:gd name="T61" fmla="*/ 17 h 81"/>
                  <a:gd name="T62" fmla="*/ 7 w 154"/>
                  <a:gd name="T63" fmla="*/ 20 h 81"/>
                  <a:gd name="T64" fmla="*/ 0 w 154"/>
                  <a:gd name="T65" fmla="*/ 25 h 81"/>
                  <a:gd name="T66" fmla="*/ 6 w 154"/>
                  <a:gd name="T67" fmla="*/ 32 h 81"/>
                  <a:gd name="T68" fmla="*/ 11 w 154"/>
                  <a:gd name="T69" fmla="*/ 41 h 81"/>
                  <a:gd name="T70" fmla="*/ 21 w 154"/>
                  <a:gd name="T71" fmla="*/ 56 h 81"/>
                  <a:gd name="T72" fmla="*/ 25 w 154"/>
                  <a:gd name="T73" fmla="*/ 63 h 81"/>
                  <a:gd name="T74" fmla="*/ 31 w 154"/>
                  <a:gd name="T75" fmla="*/ 63 h 81"/>
                  <a:gd name="T76" fmla="*/ 38 w 154"/>
                  <a:gd name="T77" fmla="*/ 60 h 81"/>
                  <a:gd name="T78" fmla="*/ 53 w 154"/>
                  <a:gd name="T79" fmla="*/ 60 h 81"/>
                  <a:gd name="T80" fmla="*/ 64 w 154"/>
                  <a:gd name="T81" fmla="*/ 63 h 81"/>
                  <a:gd name="T82" fmla="*/ 78 w 154"/>
                  <a:gd name="T83" fmla="*/ 73 h 81"/>
                  <a:gd name="T84" fmla="*/ 84 w 154"/>
                  <a:gd name="T85" fmla="*/ 80 h 81"/>
                  <a:gd name="T86" fmla="*/ 95 w 154"/>
                  <a:gd name="T87" fmla="*/ 80 h 8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54"/>
                  <a:gd name="T133" fmla="*/ 0 h 81"/>
                  <a:gd name="T134" fmla="*/ 154 w 154"/>
                  <a:gd name="T135" fmla="*/ 81 h 8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54" h="81">
                    <a:moveTo>
                      <a:pt x="95" y="80"/>
                    </a:moveTo>
                    <a:lnTo>
                      <a:pt x="100" y="80"/>
                    </a:lnTo>
                    <a:lnTo>
                      <a:pt x="105" y="76"/>
                    </a:lnTo>
                    <a:lnTo>
                      <a:pt x="107" y="71"/>
                    </a:lnTo>
                    <a:lnTo>
                      <a:pt x="110" y="67"/>
                    </a:lnTo>
                    <a:lnTo>
                      <a:pt x="114" y="64"/>
                    </a:lnTo>
                    <a:lnTo>
                      <a:pt x="115" y="64"/>
                    </a:lnTo>
                    <a:lnTo>
                      <a:pt x="119" y="65"/>
                    </a:lnTo>
                    <a:lnTo>
                      <a:pt x="128" y="63"/>
                    </a:lnTo>
                    <a:lnTo>
                      <a:pt x="144" y="60"/>
                    </a:lnTo>
                    <a:lnTo>
                      <a:pt x="148" y="60"/>
                    </a:lnTo>
                    <a:lnTo>
                      <a:pt x="150" y="55"/>
                    </a:lnTo>
                    <a:lnTo>
                      <a:pt x="153" y="47"/>
                    </a:lnTo>
                    <a:lnTo>
                      <a:pt x="153" y="45"/>
                    </a:lnTo>
                    <a:lnTo>
                      <a:pt x="148" y="43"/>
                    </a:lnTo>
                    <a:lnTo>
                      <a:pt x="138" y="41"/>
                    </a:lnTo>
                    <a:lnTo>
                      <a:pt x="125" y="41"/>
                    </a:lnTo>
                    <a:lnTo>
                      <a:pt x="115" y="41"/>
                    </a:lnTo>
                    <a:lnTo>
                      <a:pt x="106" y="38"/>
                    </a:lnTo>
                    <a:lnTo>
                      <a:pt x="98" y="33"/>
                    </a:lnTo>
                    <a:lnTo>
                      <a:pt x="87" y="20"/>
                    </a:lnTo>
                    <a:lnTo>
                      <a:pt x="72" y="17"/>
                    </a:lnTo>
                    <a:lnTo>
                      <a:pt x="57" y="10"/>
                    </a:lnTo>
                    <a:lnTo>
                      <a:pt x="50" y="4"/>
                    </a:lnTo>
                    <a:lnTo>
                      <a:pt x="44" y="4"/>
                    </a:lnTo>
                    <a:lnTo>
                      <a:pt x="38" y="0"/>
                    </a:lnTo>
                    <a:lnTo>
                      <a:pt x="29" y="4"/>
                    </a:lnTo>
                    <a:lnTo>
                      <a:pt x="23" y="5"/>
                    </a:lnTo>
                    <a:lnTo>
                      <a:pt x="22" y="11"/>
                    </a:lnTo>
                    <a:lnTo>
                      <a:pt x="18" y="12"/>
                    </a:lnTo>
                    <a:lnTo>
                      <a:pt x="13" y="17"/>
                    </a:lnTo>
                    <a:lnTo>
                      <a:pt x="7" y="20"/>
                    </a:lnTo>
                    <a:lnTo>
                      <a:pt x="0" y="25"/>
                    </a:lnTo>
                    <a:lnTo>
                      <a:pt x="6" y="32"/>
                    </a:lnTo>
                    <a:lnTo>
                      <a:pt x="11" y="41"/>
                    </a:lnTo>
                    <a:lnTo>
                      <a:pt x="21" y="56"/>
                    </a:lnTo>
                    <a:lnTo>
                      <a:pt x="25" y="63"/>
                    </a:lnTo>
                    <a:lnTo>
                      <a:pt x="31" y="63"/>
                    </a:lnTo>
                    <a:lnTo>
                      <a:pt x="38" y="60"/>
                    </a:lnTo>
                    <a:lnTo>
                      <a:pt x="53" y="60"/>
                    </a:lnTo>
                    <a:lnTo>
                      <a:pt x="64" y="63"/>
                    </a:lnTo>
                    <a:lnTo>
                      <a:pt x="78" y="73"/>
                    </a:lnTo>
                    <a:lnTo>
                      <a:pt x="84" y="80"/>
                    </a:lnTo>
                    <a:lnTo>
                      <a:pt x="95" y="8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3" name="Freeform 306"/>
              <p:cNvSpPr>
                <a:spLocks/>
              </p:cNvSpPr>
              <p:nvPr/>
            </p:nvSpPr>
            <p:spPr bwMode="auto">
              <a:xfrm>
                <a:off x="3372" y="1964"/>
                <a:ext cx="16" cy="14"/>
              </a:xfrm>
              <a:custGeom>
                <a:avLst/>
                <a:gdLst>
                  <a:gd name="T0" fmla="*/ 0 w 16"/>
                  <a:gd name="T1" fmla="*/ 5 h 14"/>
                  <a:gd name="T2" fmla="*/ 4 w 16"/>
                  <a:gd name="T3" fmla="*/ 3 h 14"/>
                  <a:gd name="T4" fmla="*/ 8 w 16"/>
                  <a:gd name="T5" fmla="*/ 1 h 14"/>
                  <a:gd name="T6" fmla="*/ 10 w 16"/>
                  <a:gd name="T7" fmla="*/ 0 h 14"/>
                  <a:gd name="T8" fmla="*/ 13 w 16"/>
                  <a:gd name="T9" fmla="*/ 2 h 14"/>
                  <a:gd name="T10" fmla="*/ 14 w 16"/>
                  <a:gd name="T11" fmla="*/ 7 h 14"/>
                  <a:gd name="T12" fmla="*/ 15 w 16"/>
                  <a:gd name="T13" fmla="*/ 11 h 14"/>
                  <a:gd name="T14" fmla="*/ 14 w 16"/>
                  <a:gd name="T15" fmla="*/ 13 h 14"/>
                  <a:gd name="T16" fmla="*/ 11 w 16"/>
                  <a:gd name="T17" fmla="*/ 13 h 14"/>
                  <a:gd name="T18" fmla="*/ 3 w 16"/>
                  <a:gd name="T19" fmla="*/ 8 h 14"/>
                  <a:gd name="T20" fmla="*/ 0 w 16"/>
                  <a:gd name="T21" fmla="*/ 5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4"/>
                  <a:gd name="T35" fmla="*/ 16 w 16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4">
                    <a:moveTo>
                      <a:pt x="0" y="5"/>
                    </a:moveTo>
                    <a:lnTo>
                      <a:pt x="4" y="3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3" y="2"/>
                    </a:lnTo>
                    <a:lnTo>
                      <a:pt x="14" y="7"/>
                    </a:lnTo>
                    <a:lnTo>
                      <a:pt x="15" y="11"/>
                    </a:lnTo>
                    <a:lnTo>
                      <a:pt x="14" y="13"/>
                    </a:lnTo>
                    <a:lnTo>
                      <a:pt x="11" y="13"/>
                    </a:lnTo>
                    <a:lnTo>
                      <a:pt x="3" y="8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4" name="Freeform 307"/>
              <p:cNvSpPr>
                <a:spLocks/>
              </p:cNvSpPr>
              <p:nvPr/>
            </p:nvSpPr>
            <p:spPr bwMode="auto">
              <a:xfrm>
                <a:off x="3402" y="1959"/>
                <a:ext cx="3" cy="2"/>
              </a:xfrm>
              <a:custGeom>
                <a:avLst/>
                <a:gdLst>
                  <a:gd name="T0" fmla="*/ 1 w 3"/>
                  <a:gd name="T1" fmla="*/ 1 h 2"/>
                  <a:gd name="T2" fmla="*/ 2 w 3"/>
                  <a:gd name="T3" fmla="*/ 1 h 2"/>
                  <a:gd name="T4" fmla="*/ 2 w 3"/>
                  <a:gd name="T5" fmla="*/ 1 h 2"/>
                  <a:gd name="T6" fmla="*/ 2 w 3"/>
                  <a:gd name="T7" fmla="*/ 0 h 2"/>
                  <a:gd name="T8" fmla="*/ 1 w 3"/>
                  <a:gd name="T9" fmla="*/ 0 h 2"/>
                  <a:gd name="T10" fmla="*/ 1 w 3"/>
                  <a:gd name="T11" fmla="*/ 0 h 2"/>
                  <a:gd name="T12" fmla="*/ 0 w 3"/>
                  <a:gd name="T13" fmla="*/ 1 h 2"/>
                  <a:gd name="T14" fmla="*/ 1 w 3"/>
                  <a:gd name="T15" fmla="*/ 1 h 2"/>
                  <a:gd name="T16" fmla="*/ 1 w 3"/>
                  <a:gd name="T17" fmla="*/ 1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1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5" name="Freeform 308"/>
              <p:cNvSpPr>
                <a:spLocks/>
              </p:cNvSpPr>
              <p:nvPr/>
            </p:nvSpPr>
            <p:spPr bwMode="auto">
              <a:xfrm>
                <a:off x="3363" y="199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0 w 1"/>
                  <a:gd name="T11" fmla="*/ 1 h 2"/>
                  <a:gd name="T12" fmla="*/ 0 w 1"/>
                  <a:gd name="T13" fmla="*/ 1 h 2"/>
                  <a:gd name="T14" fmla="*/ 0 w 1"/>
                  <a:gd name="T15" fmla="*/ 0 h 2"/>
                  <a:gd name="T16" fmla="*/ 0 w 1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"/>
                  <a:gd name="T28" fmla="*/ 0 h 2"/>
                  <a:gd name="T29" fmla="*/ 1 w 1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6" name="Freeform 309"/>
              <p:cNvSpPr>
                <a:spLocks/>
              </p:cNvSpPr>
              <p:nvPr/>
            </p:nvSpPr>
            <p:spPr bwMode="auto">
              <a:xfrm>
                <a:off x="3520" y="1518"/>
                <a:ext cx="3" cy="10"/>
              </a:xfrm>
              <a:custGeom>
                <a:avLst/>
                <a:gdLst>
                  <a:gd name="T0" fmla="*/ 1 w 3"/>
                  <a:gd name="T1" fmla="*/ 9 h 10"/>
                  <a:gd name="T2" fmla="*/ 2 w 3"/>
                  <a:gd name="T3" fmla="*/ 7 h 10"/>
                  <a:gd name="T4" fmla="*/ 2 w 3"/>
                  <a:gd name="T5" fmla="*/ 4 h 10"/>
                  <a:gd name="T6" fmla="*/ 2 w 3"/>
                  <a:gd name="T7" fmla="*/ 1 h 10"/>
                  <a:gd name="T8" fmla="*/ 1 w 3"/>
                  <a:gd name="T9" fmla="*/ 0 h 10"/>
                  <a:gd name="T10" fmla="*/ 0 w 3"/>
                  <a:gd name="T11" fmla="*/ 1 h 10"/>
                  <a:gd name="T12" fmla="*/ 0 w 3"/>
                  <a:gd name="T13" fmla="*/ 4 h 10"/>
                  <a:gd name="T14" fmla="*/ 0 w 3"/>
                  <a:gd name="T15" fmla="*/ 7 h 10"/>
                  <a:gd name="T16" fmla="*/ 1 w 3"/>
                  <a:gd name="T17" fmla="*/ 9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0"/>
                  <a:gd name="T29" fmla="*/ 3 w 3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0">
                    <a:moveTo>
                      <a:pt x="1" y="9"/>
                    </a:moveTo>
                    <a:lnTo>
                      <a:pt x="2" y="7"/>
                    </a:lnTo>
                    <a:lnTo>
                      <a:pt x="2" y="4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1" y="9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7" name="Freeform 310"/>
              <p:cNvSpPr>
                <a:spLocks/>
              </p:cNvSpPr>
              <p:nvPr/>
            </p:nvSpPr>
            <p:spPr bwMode="auto">
              <a:xfrm>
                <a:off x="3521" y="1542"/>
                <a:ext cx="4" cy="3"/>
              </a:xfrm>
              <a:custGeom>
                <a:avLst/>
                <a:gdLst>
                  <a:gd name="T0" fmla="*/ 1 w 4"/>
                  <a:gd name="T1" fmla="*/ 2 h 3"/>
                  <a:gd name="T2" fmla="*/ 3 w 4"/>
                  <a:gd name="T3" fmla="*/ 2 h 3"/>
                  <a:gd name="T4" fmla="*/ 3 w 4"/>
                  <a:gd name="T5" fmla="*/ 1 h 3"/>
                  <a:gd name="T6" fmla="*/ 3 w 4"/>
                  <a:gd name="T7" fmla="*/ 0 h 3"/>
                  <a:gd name="T8" fmla="*/ 1 w 4"/>
                  <a:gd name="T9" fmla="*/ 0 h 3"/>
                  <a:gd name="T10" fmla="*/ 0 w 4"/>
                  <a:gd name="T11" fmla="*/ 0 h 3"/>
                  <a:gd name="T12" fmla="*/ 0 w 4"/>
                  <a:gd name="T13" fmla="*/ 1 h 3"/>
                  <a:gd name="T14" fmla="*/ 0 w 4"/>
                  <a:gd name="T15" fmla="*/ 2 h 3"/>
                  <a:gd name="T16" fmla="*/ 1 w 4"/>
                  <a:gd name="T17" fmla="*/ 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"/>
                  <a:gd name="T28" fmla="*/ 0 h 3"/>
                  <a:gd name="T29" fmla="*/ 4 w 4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" h="3">
                    <a:moveTo>
                      <a:pt x="1" y="2"/>
                    </a:moveTo>
                    <a:lnTo>
                      <a:pt x="3" y="2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8" name="Freeform 311"/>
              <p:cNvSpPr>
                <a:spLocks/>
              </p:cNvSpPr>
              <p:nvPr/>
            </p:nvSpPr>
            <p:spPr bwMode="auto">
              <a:xfrm>
                <a:off x="3501" y="1537"/>
                <a:ext cx="7" cy="12"/>
              </a:xfrm>
              <a:custGeom>
                <a:avLst/>
                <a:gdLst>
                  <a:gd name="T0" fmla="*/ 3 w 7"/>
                  <a:gd name="T1" fmla="*/ 11 h 12"/>
                  <a:gd name="T2" fmla="*/ 5 w 7"/>
                  <a:gd name="T3" fmla="*/ 9 h 12"/>
                  <a:gd name="T4" fmla="*/ 6 w 7"/>
                  <a:gd name="T5" fmla="*/ 5 h 12"/>
                  <a:gd name="T6" fmla="*/ 5 w 7"/>
                  <a:gd name="T7" fmla="*/ 1 h 12"/>
                  <a:gd name="T8" fmla="*/ 3 w 7"/>
                  <a:gd name="T9" fmla="*/ 0 h 12"/>
                  <a:gd name="T10" fmla="*/ 1 w 7"/>
                  <a:gd name="T11" fmla="*/ 1 h 12"/>
                  <a:gd name="T12" fmla="*/ 0 w 7"/>
                  <a:gd name="T13" fmla="*/ 5 h 12"/>
                  <a:gd name="T14" fmla="*/ 1 w 7"/>
                  <a:gd name="T15" fmla="*/ 9 h 12"/>
                  <a:gd name="T16" fmla="*/ 3 w 7"/>
                  <a:gd name="T17" fmla="*/ 11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2"/>
                  <a:gd name="T29" fmla="*/ 7 w 7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2">
                    <a:moveTo>
                      <a:pt x="3" y="11"/>
                    </a:moveTo>
                    <a:lnTo>
                      <a:pt x="5" y="9"/>
                    </a:lnTo>
                    <a:lnTo>
                      <a:pt x="6" y="5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3" y="1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9" name="Freeform 312"/>
              <p:cNvSpPr>
                <a:spLocks/>
              </p:cNvSpPr>
              <p:nvPr/>
            </p:nvSpPr>
            <p:spPr bwMode="auto">
              <a:xfrm>
                <a:off x="3629" y="1897"/>
                <a:ext cx="40" cy="90"/>
              </a:xfrm>
              <a:custGeom>
                <a:avLst/>
                <a:gdLst>
                  <a:gd name="T0" fmla="*/ 0 w 40"/>
                  <a:gd name="T1" fmla="*/ 25 h 90"/>
                  <a:gd name="T2" fmla="*/ 2 w 40"/>
                  <a:gd name="T3" fmla="*/ 19 h 90"/>
                  <a:gd name="T4" fmla="*/ 3 w 40"/>
                  <a:gd name="T5" fmla="*/ 8 h 90"/>
                  <a:gd name="T6" fmla="*/ 7 w 40"/>
                  <a:gd name="T7" fmla="*/ 0 h 90"/>
                  <a:gd name="T8" fmla="*/ 13 w 40"/>
                  <a:gd name="T9" fmla="*/ 6 h 90"/>
                  <a:gd name="T10" fmla="*/ 21 w 40"/>
                  <a:gd name="T11" fmla="*/ 39 h 90"/>
                  <a:gd name="T12" fmla="*/ 27 w 40"/>
                  <a:gd name="T13" fmla="*/ 64 h 90"/>
                  <a:gd name="T14" fmla="*/ 35 w 40"/>
                  <a:gd name="T15" fmla="*/ 81 h 90"/>
                  <a:gd name="T16" fmla="*/ 39 w 40"/>
                  <a:gd name="T17" fmla="*/ 89 h 90"/>
                  <a:gd name="T18" fmla="*/ 0 w 40"/>
                  <a:gd name="T19" fmla="*/ 25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0"/>
                  <a:gd name="T31" fmla="*/ 0 h 90"/>
                  <a:gd name="T32" fmla="*/ 40 w 40"/>
                  <a:gd name="T33" fmla="*/ 90 h 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0" h="90">
                    <a:moveTo>
                      <a:pt x="0" y="25"/>
                    </a:moveTo>
                    <a:lnTo>
                      <a:pt x="2" y="19"/>
                    </a:lnTo>
                    <a:lnTo>
                      <a:pt x="3" y="8"/>
                    </a:lnTo>
                    <a:lnTo>
                      <a:pt x="7" y="0"/>
                    </a:lnTo>
                    <a:lnTo>
                      <a:pt x="13" y="6"/>
                    </a:lnTo>
                    <a:lnTo>
                      <a:pt x="21" y="39"/>
                    </a:lnTo>
                    <a:lnTo>
                      <a:pt x="27" y="64"/>
                    </a:lnTo>
                    <a:lnTo>
                      <a:pt x="35" y="81"/>
                    </a:lnTo>
                    <a:lnTo>
                      <a:pt x="39" y="89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0" name="Freeform 313"/>
              <p:cNvSpPr>
                <a:spLocks/>
              </p:cNvSpPr>
              <p:nvPr/>
            </p:nvSpPr>
            <p:spPr bwMode="auto">
              <a:xfrm>
                <a:off x="3233" y="1544"/>
                <a:ext cx="21" cy="20"/>
              </a:xfrm>
              <a:custGeom>
                <a:avLst/>
                <a:gdLst>
                  <a:gd name="T0" fmla="*/ 9 w 21"/>
                  <a:gd name="T1" fmla="*/ 19 h 20"/>
                  <a:gd name="T2" fmla="*/ 6 w 21"/>
                  <a:gd name="T3" fmla="*/ 16 h 20"/>
                  <a:gd name="T4" fmla="*/ 3 w 21"/>
                  <a:gd name="T5" fmla="*/ 17 h 20"/>
                  <a:gd name="T6" fmla="*/ 0 w 21"/>
                  <a:gd name="T7" fmla="*/ 12 h 20"/>
                  <a:gd name="T8" fmla="*/ 1 w 21"/>
                  <a:gd name="T9" fmla="*/ 9 h 20"/>
                  <a:gd name="T10" fmla="*/ 5 w 21"/>
                  <a:gd name="T11" fmla="*/ 9 h 20"/>
                  <a:gd name="T12" fmla="*/ 6 w 21"/>
                  <a:gd name="T13" fmla="*/ 1 h 20"/>
                  <a:gd name="T14" fmla="*/ 11 w 21"/>
                  <a:gd name="T15" fmla="*/ 0 h 20"/>
                  <a:gd name="T16" fmla="*/ 13 w 21"/>
                  <a:gd name="T17" fmla="*/ 1 h 20"/>
                  <a:gd name="T18" fmla="*/ 19 w 21"/>
                  <a:gd name="T19" fmla="*/ 8 h 20"/>
                  <a:gd name="T20" fmla="*/ 20 w 21"/>
                  <a:gd name="T21" fmla="*/ 14 h 20"/>
                  <a:gd name="T22" fmla="*/ 14 w 21"/>
                  <a:gd name="T23" fmla="*/ 17 h 20"/>
                  <a:gd name="T24" fmla="*/ 9 w 21"/>
                  <a:gd name="T25" fmla="*/ 19 h 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0"/>
                  <a:gd name="T41" fmla="*/ 21 w 21"/>
                  <a:gd name="T42" fmla="*/ 20 h 2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0">
                    <a:moveTo>
                      <a:pt x="9" y="19"/>
                    </a:moveTo>
                    <a:lnTo>
                      <a:pt x="6" y="16"/>
                    </a:lnTo>
                    <a:lnTo>
                      <a:pt x="3" y="17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5" y="9"/>
                    </a:lnTo>
                    <a:lnTo>
                      <a:pt x="6" y="1"/>
                    </a:lnTo>
                    <a:lnTo>
                      <a:pt x="11" y="0"/>
                    </a:lnTo>
                    <a:lnTo>
                      <a:pt x="13" y="1"/>
                    </a:lnTo>
                    <a:lnTo>
                      <a:pt x="19" y="8"/>
                    </a:lnTo>
                    <a:lnTo>
                      <a:pt x="20" y="14"/>
                    </a:lnTo>
                    <a:lnTo>
                      <a:pt x="14" y="17"/>
                    </a:lnTo>
                    <a:lnTo>
                      <a:pt x="9" y="19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1" name="Freeform 314"/>
              <p:cNvSpPr>
                <a:spLocks/>
              </p:cNvSpPr>
              <p:nvPr/>
            </p:nvSpPr>
            <p:spPr bwMode="auto">
              <a:xfrm>
                <a:off x="4027" y="1104"/>
                <a:ext cx="24" cy="3"/>
              </a:xfrm>
              <a:custGeom>
                <a:avLst/>
                <a:gdLst>
                  <a:gd name="T0" fmla="*/ 0 w 24"/>
                  <a:gd name="T1" fmla="*/ 0 h 3"/>
                  <a:gd name="T2" fmla="*/ 0 w 24"/>
                  <a:gd name="T3" fmla="*/ 0 h 3"/>
                  <a:gd name="T4" fmla="*/ 1 w 24"/>
                  <a:gd name="T5" fmla="*/ 0 h 3"/>
                  <a:gd name="T6" fmla="*/ 3 w 24"/>
                  <a:gd name="T7" fmla="*/ 0 h 3"/>
                  <a:gd name="T8" fmla="*/ 9 w 24"/>
                  <a:gd name="T9" fmla="*/ 0 h 3"/>
                  <a:gd name="T10" fmla="*/ 20 w 24"/>
                  <a:gd name="T11" fmla="*/ 0 h 3"/>
                  <a:gd name="T12" fmla="*/ 23 w 24"/>
                  <a:gd name="T13" fmla="*/ 0 h 3"/>
                  <a:gd name="T14" fmla="*/ 21 w 24"/>
                  <a:gd name="T15" fmla="*/ 1 h 3"/>
                  <a:gd name="T16" fmla="*/ 13 w 24"/>
                  <a:gd name="T17" fmla="*/ 2 h 3"/>
                  <a:gd name="T18" fmla="*/ 9 w 24"/>
                  <a:gd name="T19" fmla="*/ 2 h 3"/>
                  <a:gd name="T20" fmla="*/ 5 w 24"/>
                  <a:gd name="T21" fmla="*/ 1 h 3"/>
                  <a:gd name="T22" fmla="*/ 2 w 24"/>
                  <a:gd name="T23" fmla="*/ 0 h 3"/>
                  <a:gd name="T24" fmla="*/ 0 w 24"/>
                  <a:gd name="T25" fmla="*/ 0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3"/>
                  <a:gd name="T41" fmla="*/ 24 w 24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3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1" y="1"/>
                    </a:lnTo>
                    <a:lnTo>
                      <a:pt x="13" y="2"/>
                    </a:lnTo>
                    <a:lnTo>
                      <a:pt x="9" y="2"/>
                    </a:lnTo>
                    <a:lnTo>
                      <a:pt x="5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2" name="Freeform 315"/>
              <p:cNvSpPr>
                <a:spLocks/>
              </p:cNvSpPr>
              <p:nvPr/>
            </p:nvSpPr>
            <p:spPr bwMode="auto">
              <a:xfrm>
                <a:off x="3782" y="1768"/>
                <a:ext cx="211" cy="163"/>
              </a:xfrm>
              <a:custGeom>
                <a:avLst/>
                <a:gdLst>
                  <a:gd name="T0" fmla="*/ 10 w 211"/>
                  <a:gd name="T1" fmla="*/ 143 h 163"/>
                  <a:gd name="T2" fmla="*/ 5 w 211"/>
                  <a:gd name="T3" fmla="*/ 101 h 163"/>
                  <a:gd name="T4" fmla="*/ 25 w 211"/>
                  <a:gd name="T5" fmla="*/ 66 h 163"/>
                  <a:gd name="T6" fmla="*/ 32 w 211"/>
                  <a:gd name="T7" fmla="*/ 50 h 163"/>
                  <a:gd name="T8" fmla="*/ 36 w 211"/>
                  <a:gd name="T9" fmla="*/ 29 h 163"/>
                  <a:gd name="T10" fmla="*/ 51 w 211"/>
                  <a:gd name="T11" fmla="*/ 22 h 163"/>
                  <a:gd name="T12" fmla="*/ 53 w 211"/>
                  <a:gd name="T13" fmla="*/ 15 h 163"/>
                  <a:gd name="T14" fmla="*/ 63 w 211"/>
                  <a:gd name="T15" fmla="*/ 8 h 163"/>
                  <a:gd name="T16" fmla="*/ 64 w 211"/>
                  <a:gd name="T17" fmla="*/ 17 h 163"/>
                  <a:gd name="T18" fmla="*/ 61 w 211"/>
                  <a:gd name="T19" fmla="*/ 40 h 163"/>
                  <a:gd name="T20" fmla="*/ 80 w 211"/>
                  <a:gd name="T21" fmla="*/ 58 h 163"/>
                  <a:gd name="T22" fmla="*/ 87 w 211"/>
                  <a:gd name="T23" fmla="*/ 76 h 163"/>
                  <a:gd name="T24" fmla="*/ 95 w 211"/>
                  <a:gd name="T25" fmla="*/ 73 h 163"/>
                  <a:gd name="T26" fmla="*/ 109 w 211"/>
                  <a:gd name="T27" fmla="*/ 62 h 163"/>
                  <a:gd name="T28" fmla="*/ 125 w 211"/>
                  <a:gd name="T29" fmla="*/ 57 h 163"/>
                  <a:gd name="T30" fmla="*/ 117 w 211"/>
                  <a:gd name="T31" fmla="*/ 45 h 163"/>
                  <a:gd name="T32" fmla="*/ 106 w 211"/>
                  <a:gd name="T33" fmla="*/ 31 h 163"/>
                  <a:gd name="T34" fmla="*/ 122 w 211"/>
                  <a:gd name="T35" fmla="*/ 15 h 163"/>
                  <a:gd name="T36" fmla="*/ 134 w 211"/>
                  <a:gd name="T37" fmla="*/ 15 h 163"/>
                  <a:gd name="T38" fmla="*/ 140 w 211"/>
                  <a:gd name="T39" fmla="*/ 11 h 163"/>
                  <a:gd name="T40" fmla="*/ 147 w 211"/>
                  <a:gd name="T41" fmla="*/ 7 h 163"/>
                  <a:gd name="T42" fmla="*/ 162 w 211"/>
                  <a:gd name="T43" fmla="*/ 2 h 163"/>
                  <a:gd name="T44" fmla="*/ 165 w 211"/>
                  <a:gd name="T45" fmla="*/ 0 h 163"/>
                  <a:gd name="T46" fmla="*/ 157 w 211"/>
                  <a:gd name="T47" fmla="*/ 15 h 163"/>
                  <a:gd name="T48" fmla="*/ 145 w 211"/>
                  <a:gd name="T49" fmla="*/ 23 h 163"/>
                  <a:gd name="T50" fmla="*/ 130 w 211"/>
                  <a:gd name="T51" fmla="*/ 52 h 163"/>
                  <a:gd name="T52" fmla="*/ 136 w 211"/>
                  <a:gd name="T53" fmla="*/ 70 h 163"/>
                  <a:gd name="T54" fmla="*/ 142 w 211"/>
                  <a:gd name="T55" fmla="*/ 71 h 163"/>
                  <a:gd name="T56" fmla="*/ 155 w 211"/>
                  <a:gd name="T57" fmla="*/ 73 h 163"/>
                  <a:gd name="T58" fmla="*/ 172 w 211"/>
                  <a:gd name="T59" fmla="*/ 84 h 163"/>
                  <a:gd name="T60" fmla="*/ 200 w 211"/>
                  <a:gd name="T61" fmla="*/ 115 h 163"/>
                  <a:gd name="T62" fmla="*/ 210 w 211"/>
                  <a:gd name="T63" fmla="*/ 138 h 163"/>
                  <a:gd name="T64" fmla="*/ 204 w 211"/>
                  <a:gd name="T65" fmla="*/ 152 h 163"/>
                  <a:gd name="T66" fmla="*/ 169 w 211"/>
                  <a:gd name="T67" fmla="*/ 162 h 163"/>
                  <a:gd name="T68" fmla="*/ 134 w 211"/>
                  <a:gd name="T69" fmla="*/ 154 h 163"/>
                  <a:gd name="T70" fmla="*/ 109 w 211"/>
                  <a:gd name="T71" fmla="*/ 135 h 163"/>
                  <a:gd name="T72" fmla="*/ 83 w 211"/>
                  <a:gd name="T73" fmla="*/ 135 h 163"/>
                  <a:gd name="T74" fmla="*/ 40 w 211"/>
                  <a:gd name="T75" fmla="*/ 156 h 16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11"/>
                  <a:gd name="T115" fmla="*/ 0 h 163"/>
                  <a:gd name="T116" fmla="*/ 211 w 211"/>
                  <a:gd name="T117" fmla="*/ 163 h 16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11" h="163">
                    <a:moveTo>
                      <a:pt x="16" y="152"/>
                    </a:moveTo>
                    <a:lnTo>
                      <a:pt x="10" y="143"/>
                    </a:lnTo>
                    <a:lnTo>
                      <a:pt x="0" y="122"/>
                    </a:lnTo>
                    <a:lnTo>
                      <a:pt x="5" y="101"/>
                    </a:lnTo>
                    <a:lnTo>
                      <a:pt x="16" y="79"/>
                    </a:lnTo>
                    <a:lnTo>
                      <a:pt x="25" y="66"/>
                    </a:lnTo>
                    <a:lnTo>
                      <a:pt x="30" y="57"/>
                    </a:lnTo>
                    <a:lnTo>
                      <a:pt x="32" y="50"/>
                    </a:lnTo>
                    <a:lnTo>
                      <a:pt x="33" y="41"/>
                    </a:lnTo>
                    <a:lnTo>
                      <a:pt x="36" y="29"/>
                    </a:lnTo>
                    <a:lnTo>
                      <a:pt x="46" y="23"/>
                    </a:lnTo>
                    <a:lnTo>
                      <a:pt x="51" y="22"/>
                    </a:lnTo>
                    <a:lnTo>
                      <a:pt x="52" y="18"/>
                    </a:lnTo>
                    <a:lnTo>
                      <a:pt x="53" y="15"/>
                    </a:lnTo>
                    <a:lnTo>
                      <a:pt x="55" y="11"/>
                    </a:lnTo>
                    <a:lnTo>
                      <a:pt x="63" y="8"/>
                    </a:lnTo>
                    <a:lnTo>
                      <a:pt x="66" y="11"/>
                    </a:lnTo>
                    <a:lnTo>
                      <a:pt x="64" y="17"/>
                    </a:lnTo>
                    <a:lnTo>
                      <a:pt x="60" y="26"/>
                    </a:lnTo>
                    <a:lnTo>
                      <a:pt x="61" y="40"/>
                    </a:lnTo>
                    <a:lnTo>
                      <a:pt x="72" y="51"/>
                    </a:lnTo>
                    <a:lnTo>
                      <a:pt x="80" y="58"/>
                    </a:lnTo>
                    <a:lnTo>
                      <a:pt x="83" y="71"/>
                    </a:lnTo>
                    <a:lnTo>
                      <a:pt x="87" y="76"/>
                    </a:lnTo>
                    <a:lnTo>
                      <a:pt x="92" y="76"/>
                    </a:lnTo>
                    <a:lnTo>
                      <a:pt x="95" y="73"/>
                    </a:lnTo>
                    <a:lnTo>
                      <a:pt x="98" y="67"/>
                    </a:lnTo>
                    <a:lnTo>
                      <a:pt x="109" y="62"/>
                    </a:lnTo>
                    <a:lnTo>
                      <a:pt x="121" y="62"/>
                    </a:lnTo>
                    <a:lnTo>
                      <a:pt x="125" y="57"/>
                    </a:lnTo>
                    <a:lnTo>
                      <a:pt x="124" y="49"/>
                    </a:lnTo>
                    <a:lnTo>
                      <a:pt x="117" y="45"/>
                    </a:lnTo>
                    <a:lnTo>
                      <a:pt x="107" y="41"/>
                    </a:lnTo>
                    <a:lnTo>
                      <a:pt x="106" y="31"/>
                    </a:lnTo>
                    <a:lnTo>
                      <a:pt x="116" y="18"/>
                    </a:lnTo>
                    <a:lnTo>
                      <a:pt x="122" y="15"/>
                    </a:lnTo>
                    <a:lnTo>
                      <a:pt x="128" y="15"/>
                    </a:lnTo>
                    <a:lnTo>
                      <a:pt x="134" y="15"/>
                    </a:lnTo>
                    <a:lnTo>
                      <a:pt x="137" y="15"/>
                    </a:lnTo>
                    <a:lnTo>
                      <a:pt x="140" y="11"/>
                    </a:lnTo>
                    <a:lnTo>
                      <a:pt x="142" y="8"/>
                    </a:lnTo>
                    <a:lnTo>
                      <a:pt x="147" y="7"/>
                    </a:lnTo>
                    <a:lnTo>
                      <a:pt x="155" y="4"/>
                    </a:lnTo>
                    <a:lnTo>
                      <a:pt x="162" y="2"/>
                    </a:lnTo>
                    <a:lnTo>
                      <a:pt x="165" y="1"/>
                    </a:lnTo>
                    <a:lnTo>
                      <a:pt x="165" y="0"/>
                    </a:lnTo>
                    <a:lnTo>
                      <a:pt x="164" y="7"/>
                    </a:lnTo>
                    <a:lnTo>
                      <a:pt x="157" y="15"/>
                    </a:lnTo>
                    <a:lnTo>
                      <a:pt x="149" y="18"/>
                    </a:lnTo>
                    <a:lnTo>
                      <a:pt x="145" y="23"/>
                    </a:lnTo>
                    <a:lnTo>
                      <a:pt x="139" y="37"/>
                    </a:lnTo>
                    <a:lnTo>
                      <a:pt x="130" y="52"/>
                    </a:lnTo>
                    <a:lnTo>
                      <a:pt x="128" y="61"/>
                    </a:lnTo>
                    <a:lnTo>
                      <a:pt x="136" y="70"/>
                    </a:lnTo>
                    <a:lnTo>
                      <a:pt x="139" y="73"/>
                    </a:lnTo>
                    <a:lnTo>
                      <a:pt x="142" y="71"/>
                    </a:lnTo>
                    <a:lnTo>
                      <a:pt x="146" y="70"/>
                    </a:lnTo>
                    <a:lnTo>
                      <a:pt x="155" y="73"/>
                    </a:lnTo>
                    <a:lnTo>
                      <a:pt x="165" y="77"/>
                    </a:lnTo>
                    <a:lnTo>
                      <a:pt x="172" y="84"/>
                    </a:lnTo>
                    <a:lnTo>
                      <a:pt x="183" y="94"/>
                    </a:lnTo>
                    <a:lnTo>
                      <a:pt x="200" y="115"/>
                    </a:lnTo>
                    <a:lnTo>
                      <a:pt x="207" y="127"/>
                    </a:lnTo>
                    <a:lnTo>
                      <a:pt x="210" y="138"/>
                    </a:lnTo>
                    <a:lnTo>
                      <a:pt x="209" y="145"/>
                    </a:lnTo>
                    <a:lnTo>
                      <a:pt x="204" y="152"/>
                    </a:lnTo>
                    <a:lnTo>
                      <a:pt x="188" y="158"/>
                    </a:lnTo>
                    <a:lnTo>
                      <a:pt x="169" y="162"/>
                    </a:lnTo>
                    <a:lnTo>
                      <a:pt x="150" y="160"/>
                    </a:lnTo>
                    <a:lnTo>
                      <a:pt x="134" y="154"/>
                    </a:lnTo>
                    <a:lnTo>
                      <a:pt x="119" y="143"/>
                    </a:lnTo>
                    <a:lnTo>
                      <a:pt x="109" y="135"/>
                    </a:lnTo>
                    <a:lnTo>
                      <a:pt x="95" y="128"/>
                    </a:lnTo>
                    <a:lnTo>
                      <a:pt x="83" y="135"/>
                    </a:lnTo>
                    <a:lnTo>
                      <a:pt x="65" y="147"/>
                    </a:lnTo>
                    <a:lnTo>
                      <a:pt x="40" y="156"/>
                    </a:lnTo>
                    <a:lnTo>
                      <a:pt x="16" y="15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3" name="Freeform 316"/>
              <p:cNvSpPr>
                <a:spLocks/>
              </p:cNvSpPr>
              <p:nvPr/>
            </p:nvSpPr>
            <p:spPr bwMode="auto">
              <a:xfrm>
                <a:off x="2936" y="976"/>
                <a:ext cx="1114" cy="1146"/>
              </a:xfrm>
              <a:custGeom>
                <a:avLst/>
                <a:gdLst>
                  <a:gd name="T0" fmla="*/ 1113 w 1114"/>
                  <a:gd name="T1" fmla="*/ 1145 h 1146"/>
                  <a:gd name="T2" fmla="*/ 1113 w 1114"/>
                  <a:gd name="T3" fmla="*/ 0 h 1146"/>
                  <a:gd name="T4" fmla="*/ 0 w 1114"/>
                  <a:gd name="T5" fmla="*/ 0 h 1146"/>
                  <a:gd name="T6" fmla="*/ 0 w 1114"/>
                  <a:gd name="T7" fmla="*/ 1145 h 1146"/>
                  <a:gd name="T8" fmla="*/ 1113 w 1114"/>
                  <a:gd name="T9" fmla="*/ 1145 h 11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4"/>
                  <a:gd name="T16" fmla="*/ 0 h 1146"/>
                  <a:gd name="T17" fmla="*/ 1114 w 1114"/>
                  <a:gd name="T18" fmla="*/ 1146 h 11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4" h="1146">
                    <a:moveTo>
                      <a:pt x="1113" y="1145"/>
                    </a:moveTo>
                    <a:lnTo>
                      <a:pt x="1113" y="0"/>
                    </a:lnTo>
                    <a:lnTo>
                      <a:pt x="0" y="0"/>
                    </a:lnTo>
                    <a:lnTo>
                      <a:pt x="0" y="1145"/>
                    </a:lnTo>
                    <a:lnTo>
                      <a:pt x="1113" y="1145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4" name="Freeform 317"/>
              <p:cNvSpPr>
                <a:spLocks/>
              </p:cNvSpPr>
              <p:nvPr/>
            </p:nvSpPr>
            <p:spPr bwMode="auto">
              <a:xfrm>
                <a:off x="3746" y="1888"/>
                <a:ext cx="311" cy="161"/>
              </a:xfrm>
              <a:custGeom>
                <a:avLst/>
                <a:gdLst>
                  <a:gd name="T0" fmla="*/ 41 w 311"/>
                  <a:gd name="T1" fmla="*/ 15 h 161"/>
                  <a:gd name="T2" fmla="*/ 68 w 311"/>
                  <a:gd name="T3" fmla="*/ 30 h 161"/>
                  <a:gd name="T4" fmla="*/ 110 w 311"/>
                  <a:gd name="T5" fmla="*/ 22 h 161"/>
                  <a:gd name="T6" fmla="*/ 128 w 311"/>
                  <a:gd name="T7" fmla="*/ 8 h 161"/>
                  <a:gd name="T8" fmla="*/ 137 w 311"/>
                  <a:gd name="T9" fmla="*/ 0 h 161"/>
                  <a:gd name="T10" fmla="*/ 151 w 311"/>
                  <a:gd name="T11" fmla="*/ 7 h 161"/>
                  <a:gd name="T12" fmla="*/ 183 w 311"/>
                  <a:gd name="T13" fmla="*/ 32 h 161"/>
                  <a:gd name="T14" fmla="*/ 227 w 311"/>
                  <a:gd name="T15" fmla="*/ 38 h 161"/>
                  <a:gd name="T16" fmla="*/ 271 w 311"/>
                  <a:gd name="T17" fmla="*/ 25 h 161"/>
                  <a:gd name="T18" fmla="*/ 287 w 311"/>
                  <a:gd name="T19" fmla="*/ 46 h 161"/>
                  <a:gd name="T20" fmla="*/ 300 w 311"/>
                  <a:gd name="T21" fmla="*/ 58 h 161"/>
                  <a:gd name="T22" fmla="*/ 298 w 311"/>
                  <a:gd name="T23" fmla="*/ 70 h 161"/>
                  <a:gd name="T24" fmla="*/ 310 w 311"/>
                  <a:gd name="T25" fmla="*/ 131 h 161"/>
                  <a:gd name="T26" fmla="*/ 308 w 311"/>
                  <a:gd name="T27" fmla="*/ 129 h 161"/>
                  <a:gd name="T28" fmla="*/ 292 w 311"/>
                  <a:gd name="T29" fmla="*/ 131 h 161"/>
                  <a:gd name="T30" fmla="*/ 262 w 311"/>
                  <a:gd name="T31" fmla="*/ 132 h 161"/>
                  <a:gd name="T32" fmla="*/ 257 w 311"/>
                  <a:gd name="T33" fmla="*/ 136 h 161"/>
                  <a:gd name="T34" fmla="*/ 237 w 311"/>
                  <a:gd name="T35" fmla="*/ 147 h 161"/>
                  <a:gd name="T36" fmla="*/ 219 w 311"/>
                  <a:gd name="T37" fmla="*/ 148 h 161"/>
                  <a:gd name="T38" fmla="*/ 210 w 311"/>
                  <a:gd name="T39" fmla="*/ 149 h 161"/>
                  <a:gd name="T40" fmla="*/ 193 w 311"/>
                  <a:gd name="T41" fmla="*/ 158 h 161"/>
                  <a:gd name="T42" fmla="*/ 183 w 311"/>
                  <a:gd name="T43" fmla="*/ 155 h 161"/>
                  <a:gd name="T44" fmla="*/ 182 w 311"/>
                  <a:gd name="T45" fmla="*/ 154 h 161"/>
                  <a:gd name="T46" fmla="*/ 175 w 311"/>
                  <a:gd name="T47" fmla="*/ 153 h 161"/>
                  <a:gd name="T48" fmla="*/ 143 w 311"/>
                  <a:gd name="T49" fmla="*/ 157 h 161"/>
                  <a:gd name="T50" fmla="*/ 112 w 311"/>
                  <a:gd name="T51" fmla="*/ 160 h 161"/>
                  <a:gd name="T52" fmla="*/ 85 w 311"/>
                  <a:gd name="T53" fmla="*/ 153 h 161"/>
                  <a:gd name="T54" fmla="*/ 74 w 311"/>
                  <a:gd name="T55" fmla="*/ 153 h 161"/>
                  <a:gd name="T56" fmla="*/ 60 w 311"/>
                  <a:gd name="T57" fmla="*/ 158 h 161"/>
                  <a:gd name="T58" fmla="*/ 41 w 311"/>
                  <a:gd name="T59" fmla="*/ 148 h 161"/>
                  <a:gd name="T60" fmla="*/ 31 w 311"/>
                  <a:gd name="T61" fmla="*/ 123 h 161"/>
                  <a:gd name="T62" fmla="*/ 21 w 311"/>
                  <a:gd name="T63" fmla="*/ 120 h 161"/>
                  <a:gd name="T64" fmla="*/ 11 w 311"/>
                  <a:gd name="T65" fmla="*/ 104 h 161"/>
                  <a:gd name="T66" fmla="*/ 20 w 311"/>
                  <a:gd name="T67" fmla="*/ 82 h 161"/>
                  <a:gd name="T68" fmla="*/ 11 w 311"/>
                  <a:gd name="T69" fmla="*/ 51 h 161"/>
                  <a:gd name="T70" fmla="*/ 9 w 311"/>
                  <a:gd name="T71" fmla="*/ 41 h 161"/>
                  <a:gd name="T72" fmla="*/ 0 w 311"/>
                  <a:gd name="T73" fmla="*/ 36 h 161"/>
                  <a:gd name="T74" fmla="*/ 8 w 311"/>
                  <a:gd name="T75" fmla="*/ 8 h 16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11"/>
                  <a:gd name="T115" fmla="*/ 0 h 161"/>
                  <a:gd name="T116" fmla="*/ 311 w 311"/>
                  <a:gd name="T117" fmla="*/ 161 h 16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11" h="161">
                    <a:moveTo>
                      <a:pt x="37" y="2"/>
                    </a:moveTo>
                    <a:lnTo>
                      <a:pt x="41" y="15"/>
                    </a:lnTo>
                    <a:lnTo>
                      <a:pt x="53" y="27"/>
                    </a:lnTo>
                    <a:lnTo>
                      <a:pt x="68" y="30"/>
                    </a:lnTo>
                    <a:lnTo>
                      <a:pt x="93" y="27"/>
                    </a:lnTo>
                    <a:lnTo>
                      <a:pt x="110" y="22"/>
                    </a:lnTo>
                    <a:lnTo>
                      <a:pt x="121" y="15"/>
                    </a:lnTo>
                    <a:lnTo>
                      <a:pt x="128" y="8"/>
                    </a:lnTo>
                    <a:lnTo>
                      <a:pt x="133" y="3"/>
                    </a:lnTo>
                    <a:lnTo>
                      <a:pt x="137" y="0"/>
                    </a:lnTo>
                    <a:lnTo>
                      <a:pt x="143" y="1"/>
                    </a:lnTo>
                    <a:lnTo>
                      <a:pt x="151" y="7"/>
                    </a:lnTo>
                    <a:lnTo>
                      <a:pt x="164" y="17"/>
                    </a:lnTo>
                    <a:lnTo>
                      <a:pt x="183" y="32"/>
                    </a:lnTo>
                    <a:lnTo>
                      <a:pt x="204" y="38"/>
                    </a:lnTo>
                    <a:lnTo>
                      <a:pt x="227" y="38"/>
                    </a:lnTo>
                    <a:lnTo>
                      <a:pt x="251" y="29"/>
                    </a:lnTo>
                    <a:lnTo>
                      <a:pt x="271" y="25"/>
                    </a:lnTo>
                    <a:lnTo>
                      <a:pt x="280" y="34"/>
                    </a:lnTo>
                    <a:lnTo>
                      <a:pt x="287" y="46"/>
                    </a:lnTo>
                    <a:lnTo>
                      <a:pt x="302" y="58"/>
                    </a:lnTo>
                    <a:lnTo>
                      <a:pt x="300" y="58"/>
                    </a:lnTo>
                    <a:lnTo>
                      <a:pt x="298" y="61"/>
                    </a:lnTo>
                    <a:lnTo>
                      <a:pt x="298" y="70"/>
                    </a:lnTo>
                    <a:lnTo>
                      <a:pt x="300" y="91"/>
                    </a:lnTo>
                    <a:lnTo>
                      <a:pt x="310" y="131"/>
                    </a:lnTo>
                    <a:lnTo>
                      <a:pt x="310" y="130"/>
                    </a:lnTo>
                    <a:lnTo>
                      <a:pt x="308" y="129"/>
                    </a:lnTo>
                    <a:lnTo>
                      <a:pt x="303" y="127"/>
                    </a:lnTo>
                    <a:lnTo>
                      <a:pt x="292" y="131"/>
                    </a:lnTo>
                    <a:lnTo>
                      <a:pt x="274" y="132"/>
                    </a:lnTo>
                    <a:lnTo>
                      <a:pt x="262" y="132"/>
                    </a:lnTo>
                    <a:lnTo>
                      <a:pt x="260" y="134"/>
                    </a:lnTo>
                    <a:lnTo>
                      <a:pt x="257" y="136"/>
                    </a:lnTo>
                    <a:lnTo>
                      <a:pt x="248" y="142"/>
                    </a:lnTo>
                    <a:lnTo>
                      <a:pt x="237" y="147"/>
                    </a:lnTo>
                    <a:lnTo>
                      <a:pt x="226" y="149"/>
                    </a:lnTo>
                    <a:lnTo>
                      <a:pt x="219" y="148"/>
                    </a:lnTo>
                    <a:lnTo>
                      <a:pt x="214" y="147"/>
                    </a:lnTo>
                    <a:lnTo>
                      <a:pt x="210" y="149"/>
                    </a:lnTo>
                    <a:lnTo>
                      <a:pt x="203" y="154"/>
                    </a:lnTo>
                    <a:lnTo>
                      <a:pt x="193" y="158"/>
                    </a:lnTo>
                    <a:lnTo>
                      <a:pt x="186" y="158"/>
                    </a:lnTo>
                    <a:lnTo>
                      <a:pt x="183" y="155"/>
                    </a:lnTo>
                    <a:lnTo>
                      <a:pt x="181" y="154"/>
                    </a:lnTo>
                    <a:lnTo>
                      <a:pt x="182" y="154"/>
                    </a:lnTo>
                    <a:lnTo>
                      <a:pt x="181" y="153"/>
                    </a:lnTo>
                    <a:lnTo>
                      <a:pt x="175" y="153"/>
                    </a:lnTo>
                    <a:lnTo>
                      <a:pt x="161" y="154"/>
                    </a:lnTo>
                    <a:lnTo>
                      <a:pt x="143" y="157"/>
                    </a:lnTo>
                    <a:lnTo>
                      <a:pt x="128" y="160"/>
                    </a:lnTo>
                    <a:lnTo>
                      <a:pt x="112" y="160"/>
                    </a:lnTo>
                    <a:lnTo>
                      <a:pt x="96" y="157"/>
                    </a:lnTo>
                    <a:lnTo>
                      <a:pt x="85" y="153"/>
                    </a:lnTo>
                    <a:lnTo>
                      <a:pt x="79" y="152"/>
                    </a:lnTo>
                    <a:lnTo>
                      <a:pt x="74" y="153"/>
                    </a:lnTo>
                    <a:lnTo>
                      <a:pt x="68" y="155"/>
                    </a:lnTo>
                    <a:lnTo>
                      <a:pt x="60" y="158"/>
                    </a:lnTo>
                    <a:lnTo>
                      <a:pt x="51" y="155"/>
                    </a:lnTo>
                    <a:lnTo>
                      <a:pt x="41" y="148"/>
                    </a:lnTo>
                    <a:lnTo>
                      <a:pt x="36" y="134"/>
                    </a:lnTo>
                    <a:lnTo>
                      <a:pt x="31" y="123"/>
                    </a:lnTo>
                    <a:lnTo>
                      <a:pt x="26" y="120"/>
                    </a:lnTo>
                    <a:lnTo>
                      <a:pt x="21" y="120"/>
                    </a:lnTo>
                    <a:lnTo>
                      <a:pt x="16" y="117"/>
                    </a:lnTo>
                    <a:lnTo>
                      <a:pt x="11" y="104"/>
                    </a:lnTo>
                    <a:lnTo>
                      <a:pt x="18" y="94"/>
                    </a:lnTo>
                    <a:lnTo>
                      <a:pt x="20" y="82"/>
                    </a:lnTo>
                    <a:lnTo>
                      <a:pt x="13" y="63"/>
                    </a:lnTo>
                    <a:lnTo>
                      <a:pt x="11" y="51"/>
                    </a:lnTo>
                    <a:lnTo>
                      <a:pt x="12" y="48"/>
                    </a:lnTo>
                    <a:lnTo>
                      <a:pt x="9" y="41"/>
                    </a:lnTo>
                    <a:lnTo>
                      <a:pt x="5" y="36"/>
                    </a:lnTo>
                    <a:lnTo>
                      <a:pt x="0" y="36"/>
                    </a:lnTo>
                    <a:lnTo>
                      <a:pt x="4" y="36"/>
                    </a:lnTo>
                    <a:lnTo>
                      <a:pt x="8" y="8"/>
                    </a:lnTo>
                    <a:lnTo>
                      <a:pt x="37" y="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5" name="Rectangle 318"/>
              <p:cNvSpPr>
                <a:spLocks noChangeArrowheads="1"/>
              </p:cNvSpPr>
              <p:nvPr/>
            </p:nvSpPr>
            <p:spPr bwMode="auto">
              <a:xfrm>
                <a:off x="3508" y="1639"/>
                <a:ext cx="213" cy="152"/>
              </a:xfrm>
              <a:prstGeom prst="rect">
                <a:avLst/>
              </a:prstGeom>
              <a:solidFill>
                <a:srgbClr val="FDE3B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296" name="Freeform 319"/>
              <p:cNvSpPr>
                <a:spLocks/>
              </p:cNvSpPr>
              <p:nvPr/>
            </p:nvSpPr>
            <p:spPr bwMode="auto">
              <a:xfrm>
                <a:off x="3591" y="1734"/>
                <a:ext cx="213" cy="126"/>
              </a:xfrm>
              <a:custGeom>
                <a:avLst/>
                <a:gdLst>
                  <a:gd name="T0" fmla="*/ 90 w 213"/>
                  <a:gd name="T1" fmla="*/ 0 h 126"/>
                  <a:gd name="T2" fmla="*/ 95 w 213"/>
                  <a:gd name="T3" fmla="*/ 16 h 126"/>
                  <a:gd name="T4" fmla="*/ 110 w 213"/>
                  <a:gd name="T5" fmla="*/ 24 h 126"/>
                  <a:gd name="T6" fmla="*/ 130 w 213"/>
                  <a:gd name="T7" fmla="*/ 26 h 126"/>
                  <a:gd name="T8" fmla="*/ 149 w 213"/>
                  <a:gd name="T9" fmla="*/ 22 h 126"/>
                  <a:gd name="T10" fmla="*/ 167 w 213"/>
                  <a:gd name="T11" fmla="*/ 19 h 126"/>
                  <a:gd name="T12" fmla="*/ 177 w 213"/>
                  <a:gd name="T13" fmla="*/ 27 h 126"/>
                  <a:gd name="T14" fmla="*/ 182 w 213"/>
                  <a:gd name="T15" fmla="*/ 42 h 126"/>
                  <a:gd name="T16" fmla="*/ 184 w 213"/>
                  <a:gd name="T17" fmla="*/ 61 h 126"/>
                  <a:gd name="T18" fmla="*/ 193 w 213"/>
                  <a:gd name="T19" fmla="*/ 81 h 126"/>
                  <a:gd name="T20" fmla="*/ 200 w 213"/>
                  <a:gd name="T21" fmla="*/ 89 h 126"/>
                  <a:gd name="T22" fmla="*/ 209 w 213"/>
                  <a:gd name="T23" fmla="*/ 91 h 126"/>
                  <a:gd name="T24" fmla="*/ 212 w 213"/>
                  <a:gd name="T25" fmla="*/ 91 h 126"/>
                  <a:gd name="T26" fmla="*/ 207 w 213"/>
                  <a:gd name="T27" fmla="*/ 99 h 126"/>
                  <a:gd name="T28" fmla="*/ 198 w 213"/>
                  <a:gd name="T29" fmla="*/ 117 h 126"/>
                  <a:gd name="T30" fmla="*/ 198 w 213"/>
                  <a:gd name="T31" fmla="*/ 119 h 126"/>
                  <a:gd name="T32" fmla="*/ 196 w 213"/>
                  <a:gd name="T33" fmla="*/ 117 h 126"/>
                  <a:gd name="T34" fmla="*/ 193 w 213"/>
                  <a:gd name="T35" fmla="*/ 117 h 126"/>
                  <a:gd name="T36" fmla="*/ 185 w 213"/>
                  <a:gd name="T37" fmla="*/ 115 h 126"/>
                  <a:gd name="T38" fmla="*/ 174 w 213"/>
                  <a:gd name="T39" fmla="*/ 108 h 126"/>
                  <a:gd name="T40" fmla="*/ 162 w 213"/>
                  <a:gd name="T41" fmla="*/ 106 h 126"/>
                  <a:gd name="T42" fmla="*/ 153 w 213"/>
                  <a:gd name="T43" fmla="*/ 112 h 126"/>
                  <a:gd name="T44" fmla="*/ 140 w 213"/>
                  <a:gd name="T45" fmla="*/ 117 h 126"/>
                  <a:gd name="T46" fmla="*/ 120 w 213"/>
                  <a:gd name="T47" fmla="*/ 121 h 126"/>
                  <a:gd name="T48" fmla="*/ 110 w 213"/>
                  <a:gd name="T49" fmla="*/ 121 h 126"/>
                  <a:gd name="T50" fmla="*/ 106 w 213"/>
                  <a:gd name="T51" fmla="*/ 123 h 126"/>
                  <a:gd name="T52" fmla="*/ 104 w 213"/>
                  <a:gd name="T53" fmla="*/ 123 h 126"/>
                  <a:gd name="T54" fmla="*/ 104 w 213"/>
                  <a:gd name="T55" fmla="*/ 125 h 126"/>
                  <a:gd name="T56" fmla="*/ 104 w 213"/>
                  <a:gd name="T57" fmla="*/ 121 h 126"/>
                  <a:gd name="T58" fmla="*/ 106 w 213"/>
                  <a:gd name="T59" fmla="*/ 110 h 126"/>
                  <a:gd name="T60" fmla="*/ 108 w 213"/>
                  <a:gd name="T61" fmla="*/ 106 h 126"/>
                  <a:gd name="T62" fmla="*/ 104 w 213"/>
                  <a:gd name="T63" fmla="*/ 104 h 126"/>
                  <a:gd name="T64" fmla="*/ 95 w 213"/>
                  <a:gd name="T65" fmla="*/ 98 h 126"/>
                  <a:gd name="T66" fmla="*/ 76 w 213"/>
                  <a:gd name="T67" fmla="*/ 86 h 126"/>
                  <a:gd name="T68" fmla="*/ 69 w 213"/>
                  <a:gd name="T69" fmla="*/ 73 h 126"/>
                  <a:gd name="T70" fmla="*/ 66 w 213"/>
                  <a:gd name="T71" fmla="*/ 74 h 126"/>
                  <a:gd name="T72" fmla="*/ 57 w 213"/>
                  <a:gd name="T73" fmla="*/ 74 h 126"/>
                  <a:gd name="T74" fmla="*/ 43 w 213"/>
                  <a:gd name="T75" fmla="*/ 73 h 126"/>
                  <a:gd name="T76" fmla="*/ 29 w 213"/>
                  <a:gd name="T77" fmla="*/ 69 h 126"/>
                  <a:gd name="T78" fmla="*/ 15 w 213"/>
                  <a:gd name="T79" fmla="*/ 63 h 126"/>
                  <a:gd name="T80" fmla="*/ 5 w 213"/>
                  <a:gd name="T81" fmla="*/ 56 h 126"/>
                  <a:gd name="T82" fmla="*/ 0 w 213"/>
                  <a:gd name="T83" fmla="*/ 47 h 126"/>
                  <a:gd name="T84" fmla="*/ 6 w 213"/>
                  <a:gd name="T85" fmla="*/ 39 h 126"/>
                  <a:gd name="T86" fmla="*/ 21 w 213"/>
                  <a:gd name="T87" fmla="*/ 23 h 126"/>
                  <a:gd name="T88" fmla="*/ 36 w 213"/>
                  <a:gd name="T89" fmla="*/ 21 h 126"/>
                  <a:gd name="T90" fmla="*/ 41 w 213"/>
                  <a:gd name="T91" fmla="*/ 21 h 126"/>
                  <a:gd name="T92" fmla="*/ 46 w 213"/>
                  <a:gd name="T93" fmla="*/ 18 h 126"/>
                  <a:gd name="T94" fmla="*/ 48 w 213"/>
                  <a:gd name="T95" fmla="*/ 12 h 126"/>
                  <a:gd name="T96" fmla="*/ 51 w 213"/>
                  <a:gd name="T97" fmla="*/ 7 h 126"/>
                  <a:gd name="T98" fmla="*/ 53 w 213"/>
                  <a:gd name="T99" fmla="*/ 5 h 126"/>
                  <a:gd name="T100" fmla="*/ 57 w 213"/>
                  <a:gd name="T101" fmla="*/ 5 h 126"/>
                  <a:gd name="T102" fmla="*/ 59 w 213"/>
                  <a:gd name="T103" fmla="*/ 6 h 126"/>
                  <a:gd name="T104" fmla="*/ 69 w 213"/>
                  <a:gd name="T105" fmla="*/ 4 h 126"/>
                  <a:gd name="T106" fmla="*/ 85 w 213"/>
                  <a:gd name="T107" fmla="*/ 0 h 126"/>
                  <a:gd name="T108" fmla="*/ 90 w 213"/>
                  <a:gd name="T109" fmla="*/ 0 h 12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3"/>
                  <a:gd name="T166" fmla="*/ 0 h 126"/>
                  <a:gd name="T167" fmla="*/ 213 w 213"/>
                  <a:gd name="T168" fmla="*/ 126 h 12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3" h="126">
                    <a:moveTo>
                      <a:pt x="90" y="0"/>
                    </a:moveTo>
                    <a:lnTo>
                      <a:pt x="95" y="16"/>
                    </a:lnTo>
                    <a:lnTo>
                      <a:pt x="110" y="24"/>
                    </a:lnTo>
                    <a:lnTo>
                      <a:pt x="130" y="26"/>
                    </a:lnTo>
                    <a:lnTo>
                      <a:pt x="149" y="22"/>
                    </a:lnTo>
                    <a:lnTo>
                      <a:pt x="167" y="19"/>
                    </a:lnTo>
                    <a:lnTo>
                      <a:pt x="177" y="27"/>
                    </a:lnTo>
                    <a:lnTo>
                      <a:pt x="182" y="42"/>
                    </a:lnTo>
                    <a:lnTo>
                      <a:pt x="184" y="61"/>
                    </a:lnTo>
                    <a:lnTo>
                      <a:pt x="193" y="81"/>
                    </a:lnTo>
                    <a:lnTo>
                      <a:pt x="200" y="89"/>
                    </a:lnTo>
                    <a:lnTo>
                      <a:pt x="209" y="91"/>
                    </a:lnTo>
                    <a:lnTo>
                      <a:pt x="212" y="91"/>
                    </a:lnTo>
                    <a:lnTo>
                      <a:pt x="207" y="99"/>
                    </a:lnTo>
                    <a:lnTo>
                      <a:pt x="198" y="117"/>
                    </a:lnTo>
                    <a:lnTo>
                      <a:pt x="198" y="119"/>
                    </a:lnTo>
                    <a:lnTo>
                      <a:pt x="196" y="117"/>
                    </a:lnTo>
                    <a:lnTo>
                      <a:pt x="193" y="117"/>
                    </a:lnTo>
                    <a:lnTo>
                      <a:pt x="185" y="115"/>
                    </a:lnTo>
                    <a:lnTo>
                      <a:pt x="174" y="108"/>
                    </a:lnTo>
                    <a:lnTo>
                      <a:pt x="162" y="106"/>
                    </a:lnTo>
                    <a:lnTo>
                      <a:pt x="153" y="112"/>
                    </a:lnTo>
                    <a:lnTo>
                      <a:pt x="140" y="117"/>
                    </a:lnTo>
                    <a:lnTo>
                      <a:pt x="120" y="121"/>
                    </a:lnTo>
                    <a:lnTo>
                      <a:pt x="110" y="121"/>
                    </a:lnTo>
                    <a:lnTo>
                      <a:pt x="106" y="123"/>
                    </a:lnTo>
                    <a:lnTo>
                      <a:pt x="104" y="123"/>
                    </a:lnTo>
                    <a:lnTo>
                      <a:pt x="104" y="125"/>
                    </a:lnTo>
                    <a:lnTo>
                      <a:pt x="104" y="121"/>
                    </a:lnTo>
                    <a:lnTo>
                      <a:pt x="106" y="110"/>
                    </a:lnTo>
                    <a:lnTo>
                      <a:pt x="108" y="106"/>
                    </a:lnTo>
                    <a:lnTo>
                      <a:pt x="104" y="104"/>
                    </a:lnTo>
                    <a:lnTo>
                      <a:pt x="95" y="98"/>
                    </a:lnTo>
                    <a:lnTo>
                      <a:pt x="76" y="86"/>
                    </a:lnTo>
                    <a:lnTo>
                      <a:pt x="69" y="73"/>
                    </a:lnTo>
                    <a:lnTo>
                      <a:pt x="66" y="74"/>
                    </a:lnTo>
                    <a:lnTo>
                      <a:pt x="57" y="74"/>
                    </a:lnTo>
                    <a:lnTo>
                      <a:pt x="43" y="73"/>
                    </a:lnTo>
                    <a:lnTo>
                      <a:pt x="29" y="69"/>
                    </a:lnTo>
                    <a:lnTo>
                      <a:pt x="15" y="63"/>
                    </a:lnTo>
                    <a:lnTo>
                      <a:pt x="5" y="56"/>
                    </a:lnTo>
                    <a:lnTo>
                      <a:pt x="0" y="47"/>
                    </a:lnTo>
                    <a:lnTo>
                      <a:pt x="6" y="39"/>
                    </a:lnTo>
                    <a:lnTo>
                      <a:pt x="21" y="23"/>
                    </a:lnTo>
                    <a:lnTo>
                      <a:pt x="36" y="21"/>
                    </a:lnTo>
                    <a:lnTo>
                      <a:pt x="41" y="21"/>
                    </a:lnTo>
                    <a:lnTo>
                      <a:pt x="46" y="18"/>
                    </a:lnTo>
                    <a:lnTo>
                      <a:pt x="48" y="12"/>
                    </a:lnTo>
                    <a:lnTo>
                      <a:pt x="51" y="7"/>
                    </a:lnTo>
                    <a:lnTo>
                      <a:pt x="53" y="5"/>
                    </a:lnTo>
                    <a:lnTo>
                      <a:pt x="57" y="5"/>
                    </a:lnTo>
                    <a:lnTo>
                      <a:pt x="59" y="6"/>
                    </a:lnTo>
                    <a:lnTo>
                      <a:pt x="69" y="4"/>
                    </a:lnTo>
                    <a:lnTo>
                      <a:pt x="85" y="0"/>
                    </a:lnTo>
                    <a:lnTo>
                      <a:pt x="90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7" name="Freeform 320"/>
              <p:cNvSpPr>
                <a:spLocks/>
              </p:cNvSpPr>
              <p:nvPr/>
            </p:nvSpPr>
            <p:spPr bwMode="auto">
              <a:xfrm>
                <a:off x="3561" y="1560"/>
                <a:ext cx="146" cy="149"/>
              </a:xfrm>
              <a:custGeom>
                <a:avLst/>
                <a:gdLst>
                  <a:gd name="T0" fmla="*/ 3 w 146"/>
                  <a:gd name="T1" fmla="*/ 27 h 149"/>
                  <a:gd name="T2" fmla="*/ 3 w 146"/>
                  <a:gd name="T3" fmla="*/ 33 h 149"/>
                  <a:gd name="T4" fmla="*/ 1 w 146"/>
                  <a:gd name="T5" fmla="*/ 48 h 149"/>
                  <a:gd name="T6" fmla="*/ 0 w 146"/>
                  <a:gd name="T7" fmla="*/ 63 h 149"/>
                  <a:gd name="T8" fmla="*/ 8 w 146"/>
                  <a:gd name="T9" fmla="*/ 78 h 149"/>
                  <a:gd name="T10" fmla="*/ 12 w 146"/>
                  <a:gd name="T11" fmla="*/ 90 h 149"/>
                  <a:gd name="T12" fmla="*/ 12 w 146"/>
                  <a:gd name="T13" fmla="*/ 93 h 149"/>
                  <a:gd name="T14" fmla="*/ 6 w 146"/>
                  <a:gd name="T15" fmla="*/ 98 h 149"/>
                  <a:gd name="T16" fmla="*/ 12 w 146"/>
                  <a:gd name="T17" fmla="*/ 103 h 149"/>
                  <a:gd name="T18" fmla="*/ 18 w 146"/>
                  <a:gd name="T19" fmla="*/ 103 h 149"/>
                  <a:gd name="T20" fmla="*/ 25 w 146"/>
                  <a:gd name="T21" fmla="*/ 110 h 149"/>
                  <a:gd name="T22" fmla="*/ 40 w 146"/>
                  <a:gd name="T23" fmla="*/ 116 h 149"/>
                  <a:gd name="T24" fmla="*/ 56 w 146"/>
                  <a:gd name="T25" fmla="*/ 121 h 149"/>
                  <a:gd name="T26" fmla="*/ 67 w 146"/>
                  <a:gd name="T27" fmla="*/ 135 h 149"/>
                  <a:gd name="T28" fmla="*/ 73 w 146"/>
                  <a:gd name="T29" fmla="*/ 140 h 149"/>
                  <a:gd name="T30" fmla="*/ 82 w 146"/>
                  <a:gd name="T31" fmla="*/ 143 h 149"/>
                  <a:gd name="T32" fmla="*/ 93 w 146"/>
                  <a:gd name="T33" fmla="*/ 143 h 149"/>
                  <a:gd name="T34" fmla="*/ 105 w 146"/>
                  <a:gd name="T35" fmla="*/ 143 h 149"/>
                  <a:gd name="T36" fmla="*/ 117 w 146"/>
                  <a:gd name="T37" fmla="*/ 145 h 149"/>
                  <a:gd name="T38" fmla="*/ 121 w 146"/>
                  <a:gd name="T39" fmla="*/ 146 h 149"/>
                  <a:gd name="T40" fmla="*/ 121 w 146"/>
                  <a:gd name="T41" fmla="*/ 148 h 149"/>
                  <a:gd name="T42" fmla="*/ 126 w 146"/>
                  <a:gd name="T43" fmla="*/ 137 h 149"/>
                  <a:gd name="T44" fmla="*/ 130 w 146"/>
                  <a:gd name="T45" fmla="*/ 130 h 149"/>
                  <a:gd name="T46" fmla="*/ 135 w 146"/>
                  <a:gd name="T47" fmla="*/ 126 h 149"/>
                  <a:gd name="T48" fmla="*/ 141 w 146"/>
                  <a:gd name="T49" fmla="*/ 115 h 149"/>
                  <a:gd name="T50" fmla="*/ 145 w 146"/>
                  <a:gd name="T51" fmla="*/ 107 h 149"/>
                  <a:gd name="T52" fmla="*/ 145 w 146"/>
                  <a:gd name="T53" fmla="*/ 97 h 149"/>
                  <a:gd name="T54" fmla="*/ 141 w 146"/>
                  <a:gd name="T55" fmla="*/ 82 h 149"/>
                  <a:gd name="T56" fmla="*/ 137 w 146"/>
                  <a:gd name="T57" fmla="*/ 65 h 149"/>
                  <a:gd name="T58" fmla="*/ 137 w 146"/>
                  <a:gd name="T59" fmla="*/ 46 h 149"/>
                  <a:gd name="T60" fmla="*/ 137 w 146"/>
                  <a:gd name="T61" fmla="*/ 31 h 149"/>
                  <a:gd name="T62" fmla="*/ 135 w 146"/>
                  <a:gd name="T63" fmla="*/ 26 h 149"/>
                  <a:gd name="T64" fmla="*/ 129 w 146"/>
                  <a:gd name="T65" fmla="*/ 22 h 149"/>
                  <a:gd name="T66" fmla="*/ 121 w 146"/>
                  <a:gd name="T67" fmla="*/ 18 h 149"/>
                  <a:gd name="T68" fmla="*/ 105 w 146"/>
                  <a:gd name="T69" fmla="*/ 16 h 149"/>
                  <a:gd name="T70" fmla="*/ 52 w 146"/>
                  <a:gd name="T71" fmla="*/ 2 h 149"/>
                  <a:gd name="T72" fmla="*/ 43 w 146"/>
                  <a:gd name="T73" fmla="*/ 0 h 149"/>
                  <a:gd name="T74" fmla="*/ 37 w 146"/>
                  <a:gd name="T75" fmla="*/ 2 h 149"/>
                  <a:gd name="T76" fmla="*/ 31 w 146"/>
                  <a:gd name="T77" fmla="*/ 8 h 149"/>
                  <a:gd name="T78" fmla="*/ 26 w 146"/>
                  <a:gd name="T79" fmla="*/ 17 h 149"/>
                  <a:gd name="T80" fmla="*/ 16 w 146"/>
                  <a:gd name="T81" fmla="*/ 24 h 149"/>
                  <a:gd name="T82" fmla="*/ 3 w 146"/>
                  <a:gd name="T83" fmla="*/ 28 h 149"/>
                  <a:gd name="T84" fmla="*/ 3 w 146"/>
                  <a:gd name="T85" fmla="*/ 27 h 14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6"/>
                  <a:gd name="T130" fmla="*/ 0 h 149"/>
                  <a:gd name="T131" fmla="*/ 146 w 146"/>
                  <a:gd name="T132" fmla="*/ 149 h 14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6" h="149">
                    <a:moveTo>
                      <a:pt x="3" y="27"/>
                    </a:moveTo>
                    <a:lnTo>
                      <a:pt x="3" y="33"/>
                    </a:lnTo>
                    <a:lnTo>
                      <a:pt x="1" y="48"/>
                    </a:lnTo>
                    <a:lnTo>
                      <a:pt x="0" y="63"/>
                    </a:lnTo>
                    <a:lnTo>
                      <a:pt x="8" y="78"/>
                    </a:lnTo>
                    <a:lnTo>
                      <a:pt x="12" y="90"/>
                    </a:lnTo>
                    <a:lnTo>
                      <a:pt x="12" y="93"/>
                    </a:lnTo>
                    <a:lnTo>
                      <a:pt x="6" y="98"/>
                    </a:lnTo>
                    <a:lnTo>
                      <a:pt x="12" y="103"/>
                    </a:lnTo>
                    <a:lnTo>
                      <a:pt x="18" y="103"/>
                    </a:lnTo>
                    <a:lnTo>
                      <a:pt x="25" y="110"/>
                    </a:lnTo>
                    <a:lnTo>
                      <a:pt x="40" y="116"/>
                    </a:lnTo>
                    <a:lnTo>
                      <a:pt x="56" y="121"/>
                    </a:lnTo>
                    <a:lnTo>
                      <a:pt x="67" y="135"/>
                    </a:lnTo>
                    <a:lnTo>
                      <a:pt x="73" y="140"/>
                    </a:lnTo>
                    <a:lnTo>
                      <a:pt x="82" y="143"/>
                    </a:lnTo>
                    <a:lnTo>
                      <a:pt x="93" y="143"/>
                    </a:lnTo>
                    <a:lnTo>
                      <a:pt x="105" y="143"/>
                    </a:lnTo>
                    <a:lnTo>
                      <a:pt x="117" y="145"/>
                    </a:lnTo>
                    <a:lnTo>
                      <a:pt x="121" y="146"/>
                    </a:lnTo>
                    <a:lnTo>
                      <a:pt x="121" y="148"/>
                    </a:lnTo>
                    <a:lnTo>
                      <a:pt x="126" y="137"/>
                    </a:lnTo>
                    <a:lnTo>
                      <a:pt x="130" y="130"/>
                    </a:lnTo>
                    <a:lnTo>
                      <a:pt x="135" y="126"/>
                    </a:lnTo>
                    <a:lnTo>
                      <a:pt x="141" y="115"/>
                    </a:lnTo>
                    <a:lnTo>
                      <a:pt x="145" y="107"/>
                    </a:lnTo>
                    <a:lnTo>
                      <a:pt x="145" y="97"/>
                    </a:lnTo>
                    <a:lnTo>
                      <a:pt x="141" y="82"/>
                    </a:lnTo>
                    <a:lnTo>
                      <a:pt x="137" y="65"/>
                    </a:lnTo>
                    <a:lnTo>
                      <a:pt x="137" y="46"/>
                    </a:lnTo>
                    <a:lnTo>
                      <a:pt x="137" y="31"/>
                    </a:lnTo>
                    <a:lnTo>
                      <a:pt x="135" y="26"/>
                    </a:lnTo>
                    <a:lnTo>
                      <a:pt x="129" y="22"/>
                    </a:lnTo>
                    <a:lnTo>
                      <a:pt x="121" y="18"/>
                    </a:lnTo>
                    <a:lnTo>
                      <a:pt x="105" y="16"/>
                    </a:lnTo>
                    <a:lnTo>
                      <a:pt x="52" y="2"/>
                    </a:lnTo>
                    <a:lnTo>
                      <a:pt x="43" y="0"/>
                    </a:lnTo>
                    <a:lnTo>
                      <a:pt x="37" y="2"/>
                    </a:lnTo>
                    <a:lnTo>
                      <a:pt x="31" y="8"/>
                    </a:lnTo>
                    <a:lnTo>
                      <a:pt x="26" y="17"/>
                    </a:lnTo>
                    <a:lnTo>
                      <a:pt x="16" y="24"/>
                    </a:lnTo>
                    <a:lnTo>
                      <a:pt x="3" y="28"/>
                    </a:lnTo>
                    <a:lnTo>
                      <a:pt x="3" y="2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8" name="Freeform 321"/>
              <p:cNvSpPr>
                <a:spLocks/>
              </p:cNvSpPr>
              <p:nvPr/>
            </p:nvSpPr>
            <p:spPr bwMode="auto">
              <a:xfrm>
                <a:off x="3266" y="1491"/>
                <a:ext cx="341" cy="411"/>
              </a:xfrm>
              <a:custGeom>
                <a:avLst/>
                <a:gdLst>
                  <a:gd name="T0" fmla="*/ 299 w 341"/>
                  <a:gd name="T1" fmla="*/ 160 h 411"/>
                  <a:gd name="T2" fmla="*/ 287 w 341"/>
                  <a:gd name="T3" fmla="*/ 116 h 411"/>
                  <a:gd name="T4" fmla="*/ 289 w 341"/>
                  <a:gd name="T5" fmla="*/ 96 h 411"/>
                  <a:gd name="T6" fmla="*/ 264 w 341"/>
                  <a:gd name="T7" fmla="*/ 82 h 411"/>
                  <a:gd name="T8" fmla="*/ 230 w 341"/>
                  <a:gd name="T9" fmla="*/ 79 h 411"/>
                  <a:gd name="T10" fmla="*/ 230 w 341"/>
                  <a:gd name="T11" fmla="*/ 27 h 411"/>
                  <a:gd name="T12" fmla="*/ 210 w 341"/>
                  <a:gd name="T13" fmla="*/ 0 h 411"/>
                  <a:gd name="T14" fmla="*/ 196 w 341"/>
                  <a:gd name="T15" fmla="*/ 13 h 411"/>
                  <a:gd name="T16" fmla="*/ 195 w 341"/>
                  <a:gd name="T17" fmla="*/ 39 h 411"/>
                  <a:gd name="T18" fmla="*/ 206 w 341"/>
                  <a:gd name="T19" fmla="*/ 77 h 411"/>
                  <a:gd name="T20" fmla="*/ 198 w 341"/>
                  <a:gd name="T21" fmla="*/ 101 h 411"/>
                  <a:gd name="T22" fmla="*/ 182 w 341"/>
                  <a:gd name="T23" fmla="*/ 102 h 411"/>
                  <a:gd name="T24" fmla="*/ 185 w 341"/>
                  <a:gd name="T25" fmla="*/ 151 h 411"/>
                  <a:gd name="T26" fmla="*/ 168 w 341"/>
                  <a:gd name="T27" fmla="*/ 185 h 411"/>
                  <a:gd name="T28" fmla="*/ 160 w 341"/>
                  <a:gd name="T29" fmla="*/ 211 h 411"/>
                  <a:gd name="T30" fmla="*/ 151 w 341"/>
                  <a:gd name="T31" fmla="*/ 206 h 411"/>
                  <a:gd name="T32" fmla="*/ 135 w 341"/>
                  <a:gd name="T33" fmla="*/ 193 h 411"/>
                  <a:gd name="T34" fmla="*/ 110 w 341"/>
                  <a:gd name="T35" fmla="*/ 177 h 411"/>
                  <a:gd name="T36" fmla="*/ 91 w 341"/>
                  <a:gd name="T37" fmla="*/ 189 h 411"/>
                  <a:gd name="T38" fmla="*/ 58 w 341"/>
                  <a:gd name="T39" fmla="*/ 214 h 411"/>
                  <a:gd name="T40" fmla="*/ 46 w 341"/>
                  <a:gd name="T41" fmla="*/ 224 h 411"/>
                  <a:gd name="T42" fmla="*/ 48 w 341"/>
                  <a:gd name="T43" fmla="*/ 241 h 411"/>
                  <a:gd name="T44" fmla="*/ 23 w 341"/>
                  <a:gd name="T45" fmla="*/ 236 h 411"/>
                  <a:gd name="T46" fmla="*/ 2 w 341"/>
                  <a:gd name="T47" fmla="*/ 248 h 411"/>
                  <a:gd name="T48" fmla="*/ 9 w 341"/>
                  <a:gd name="T49" fmla="*/ 262 h 411"/>
                  <a:gd name="T50" fmla="*/ 54 w 341"/>
                  <a:gd name="T51" fmla="*/ 301 h 411"/>
                  <a:gd name="T52" fmla="*/ 48 w 341"/>
                  <a:gd name="T53" fmla="*/ 364 h 411"/>
                  <a:gd name="T54" fmla="*/ 43 w 341"/>
                  <a:gd name="T55" fmla="*/ 379 h 411"/>
                  <a:gd name="T56" fmla="*/ 65 w 341"/>
                  <a:gd name="T57" fmla="*/ 390 h 411"/>
                  <a:gd name="T58" fmla="*/ 98 w 341"/>
                  <a:gd name="T59" fmla="*/ 402 h 411"/>
                  <a:gd name="T60" fmla="*/ 121 w 341"/>
                  <a:gd name="T61" fmla="*/ 410 h 411"/>
                  <a:gd name="T62" fmla="*/ 126 w 341"/>
                  <a:gd name="T63" fmla="*/ 389 h 411"/>
                  <a:gd name="T64" fmla="*/ 132 w 341"/>
                  <a:gd name="T65" fmla="*/ 374 h 411"/>
                  <a:gd name="T66" fmla="*/ 174 w 341"/>
                  <a:gd name="T67" fmla="*/ 376 h 411"/>
                  <a:gd name="T68" fmla="*/ 192 w 341"/>
                  <a:gd name="T69" fmla="*/ 367 h 411"/>
                  <a:gd name="T70" fmla="*/ 186 w 341"/>
                  <a:gd name="T71" fmla="*/ 360 h 411"/>
                  <a:gd name="T72" fmla="*/ 184 w 341"/>
                  <a:gd name="T73" fmla="*/ 338 h 411"/>
                  <a:gd name="T74" fmla="*/ 182 w 341"/>
                  <a:gd name="T75" fmla="*/ 321 h 411"/>
                  <a:gd name="T76" fmla="*/ 195 w 341"/>
                  <a:gd name="T77" fmla="*/ 316 h 411"/>
                  <a:gd name="T78" fmla="*/ 204 w 341"/>
                  <a:gd name="T79" fmla="*/ 306 h 411"/>
                  <a:gd name="T80" fmla="*/ 206 w 341"/>
                  <a:gd name="T81" fmla="*/ 316 h 411"/>
                  <a:gd name="T82" fmla="*/ 221 w 341"/>
                  <a:gd name="T83" fmla="*/ 301 h 411"/>
                  <a:gd name="T84" fmla="*/ 233 w 341"/>
                  <a:gd name="T85" fmla="*/ 287 h 411"/>
                  <a:gd name="T86" fmla="*/ 294 w 341"/>
                  <a:gd name="T87" fmla="*/ 306 h 411"/>
                  <a:gd name="T88" fmla="*/ 319 w 341"/>
                  <a:gd name="T89" fmla="*/ 295 h 411"/>
                  <a:gd name="T90" fmla="*/ 331 w 341"/>
                  <a:gd name="T91" fmla="*/ 263 h 411"/>
                  <a:gd name="T92" fmla="*/ 320 w 341"/>
                  <a:gd name="T93" fmla="*/ 241 h 411"/>
                  <a:gd name="T94" fmla="*/ 284 w 341"/>
                  <a:gd name="T95" fmla="*/ 241 h 411"/>
                  <a:gd name="T96" fmla="*/ 265 w 341"/>
                  <a:gd name="T97" fmla="*/ 216 h 411"/>
                  <a:gd name="T98" fmla="*/ 260 w 341"/>
                  <a:gd name="T99" fmla="*/ 193 h 411"/>
                  <a:gd name="T100" fmla="*/ 276 w 341"/>
                  <a:gd name="T101" fmla="*/ 182 h 411"/>
                  <a:gd name="T102" fmla="*/ 292 w 341"/>
                  <a:gd name="T103" fmla="*/ 169 h 41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41"/>
                  <a:gd name="T157" fmla="*/ 0 h 411"/>
                  <a:gd name="T158" fmla="*/ 341 w 341"/>
                  <a:gd name="T159" fmla="*/ 411 h 41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41" h="411">
                    <a:moveTo>
                      <a:pt x="292" y="169"/>
                    </a:moveTo>
                    <a:lnTo>
                      <a:pt x="299" y="163"/>
                    </a:lnTo>
                    <a:lnTo>
                      <a:pt x="299" y="160"/>
                    </a:lnTo>
                    <a:lnTo>
                      <a:pt x="294" y="148"/>
                    </a:lnTo>
                    <a:lnTo>
                      <a:pt x="286" y="132"/>
                    </a:lnTo>
                    <a:lnTo>
                      <a:pt x="287" y="116"/>
                    </a:lnTo>
                    <a:lnTo>
                      <a:pt x="289" y="101"/>
                    </a:lnTo>
                    <a:lnTo>
                      <a:pt x="289" y="95"/>
                    </a:lnTo>
                    <a:lnTo>
                      <a:pt x="289" y="96"/>
                    </a:lnTo>
                    <a:lnTo>
                      <a:pt x="283" y="95"/>
                    </a:lnTo>
                    <a:lnTo>
                      <a:pt x="278" y="92"/>
                    </a:lnTo>
                    <a:lnTo>
                      <a:pt x="264" y="82"/>
                    </a:lnTo>
                    <a:lnTo>
                      <a:pt x="250" y="85"/>
                    </a:lnTo>
                    <a:lnTo>
                      <a:pt x="240" y="88"/>
                    </a:lnTo>
                    <a:lnTo>
                      <a:pt x="230" y="79"/>
                    </a:lnTo>
                    <a:lnTo>
                      <a:pt x="222" y="64"/>
                    </a:lnTo>
                    <a:lnTo>
                      <a:pt x="224" y="45"/>
                    </a:lnTo>
                    <a:lnTo>
                      <a:pt x="230" y="27"/>
                    </a:lnTo>
                    <a:lnTo>
                      <a:pt x="229" y="14"/>
                    </a:lnTo>
                    <a:lnTo>
                      <a:pt x="221" y="3"/>
                    </a:lnTo>
                    <a:lnTo>
                      <a:pt x="210" y="0"/>
                    </a:lnTo>
                    <a:lnTo>
                      <a:pt x="203" y="7"/>
                    </a:lnTo>
                    <a:lnTo>
                      <a:pt x="198" y="10"/>
                    </a:lnTo>
                    <a:lnTo>
                      <a:pt x="196" y="13"/>
                    </a:lnTo>
                    <a:lnTo>
                      <a:pt x="195" y="23"/>
                    </a:lnTo>
                    <a:lnTo>
                      <a:pt x="195" y="33"/>
                    </a:lnTo>
                    <a:lnTo>
                      <a:pt x="195" y="39"/>
                    </a:lnTo>
                    <a:lnTo>
                      <a:pt x="197" y="47"/>
                    </a:lnTo>
                    <a:lnTo>
                      <a:pt x="201" y="60"/>
                    </a:lnTo>
                    <a:lnTo>
                      <a:pt x="206" y="77"/>
                    </a:lnTo>
                    <a:lnTo>
                      <a:pt x="209" y="90"/>
                    </a:lnTo>
                    <a:lnTo>
                      <a:pt x="208" y="98"/>
                    </a:lnTo>
                    <a:lnTo>
                      <a:pt x="198" y="101"/>
                    </a:lnTo>
                    <a:lnTo>
                      <a:pt x="190" y="101"/>
                    </a:lnTo>
                    <a:lnTo>
                      <a:pt x="182" y="100"/>
                    </a:lnTo>
                    <a:lnTo>
                      <a:pt x="182" y="102"/>
                    </a:lnTo>
                    <a:lnTo>
                      <a:pt x="182" y="137"/>
                    </a:lnTo>
                    <a:lnTo>
                      <a:pt x="179" y="142"/>
                    </a:lnTo>
                    <a:lnTo>
                      <a:pt x="185" y="151"/>
                    </a:lnTo>
                    <a:lnTo>
                      <a:pt x="178" y="161"/>
                    </a:lnTo>
                    <a:lnTo>
                      <a:pt x="167" y="171"/>
                    </a:lnTo>
                    <a:lnTo>
                      <a:pt x="168" y="185"/>
                    </a:lnTo>
                    <a:lnTo>
                      <a:pt x="171" y="190"/>
                    </a:lnTo>
                    <a:lnTo>
                      <a:pt x="163" y="199"/>
                    </a:lnTo>
                    <a:lnTo>
                      <a:pt x="160" y="211"/>
                    </a:lnTo>
                    <a:lnTo>
                      <a:pt x="154" y="209"/>
                    </a:lnTo>
                    <a:lnTo>
                      <a:pt x="151" y="207"/>
                    </a:lnTo>
                    <a:lnTo>
                      <a:pt x="151" y="206"/>
                    </a:lnTo>
                    <a:lnTo>
                      <a:pt x="147" y="203"/>
                    </a:lnTo>
                    <a:lnTo>
                      <a:pt x="140" y="197"/>
                    </a:lnTo>
                    <a:lnTo>
                      <a:pt x="135" y="193"/>
                    </a:lnTo>
                    <a:lnTo>
                      <a:pt x="128" y="185"/>
                    </a:lnTo>
                    <a:lnTo>
                      <a:pt x="110" y="178"/>
                    </a:lnTo>
                    <a:lnTo>
                      <a:pt x="110" y="177"/>
                    </a:lnTo>
                    <a:lnTo>
                      <a:pt x="105" y="180"/>
                    </a:lnTo>
                    <a:lnTo>
                      <a:pt x="100" y="182"/>
                    </a:lnTo>
                    <a:lnTo>
                      <a:pt x="91" y="189"/>
                    </a:lnTo>
                    <a:lnTo>
                      <a:pt x="82" y="205"/>
                    </a:lnTo>
                    <a:lnTo>
                      <a:pt x="73" y="214"/>
                    </a:lnTo>
                    <a:lnTo>
                      <a:pt x="58" y="214"/>
                    </a:lnTo>
                    <a:lnTo>
                      <a:pt x="52" y="212"/>
                    </a:lnTo>
                    <a:lnTo>
                      <a:pt x="46" y="216"/>
                    </a:lnTo>
                    <a:lnTo>
                      <a:pt x="46" y="224"/>
                    </a:lnTo>
                    <a:lnTo>
                      <a:pt x="52" y="235"/>
                    </a:lnTo>
                    <a:lnTo>
                      <a:pt x="52" y="238"/>
                    </a:lnTo>
                    <a:lnTo>
                      <a:pt x="48" y="241"/>
                    </a:lnTo>
                    <a:lnTo>
                      <a:pt x="41" y="242"/>
                    </a:lnTo>
                    <a:lnTo>
                      <a:pt x="31" y="238"/>
                    </a:lnTo>
                    <a:lnTo>
                      <a:pt x="23" y="236"/>
                    </a:lnTo>
                    <a:lnTo>
                      <a:pt x="14" y="239"/>
                    </a:lnTo>
                    <a:lnTo>
                      <a:pt x="5" y="243"/>
                    </a:lnTo>
                    <a:lnTo>
                      <a:pt x="2" y="248"/>
                    </a:lnTo>
                    <a:lnTo>
                      <a:pt x="0" y="255"/>
                    </a:lnTo>
                    <a:lnTo>
                      <a:pt x="2" y="258"/>
                    </a:lnTo>
                    <a:lnTo>
                      <a:pt x="9" y="262"/>
                    </a:lnTo>
                    <a:lnTo>
                      <a:pt x="24" y="272"/>
                    </a:lnTo>
                    <a:lnTo>
                      <a:pt x="42" y="287"/>
                    </a:lnTo>
                    <a:lnTo>
                      <a:pt x="54" y="301"/>
                    </a:lnTo>
                    <a:lnTo>
                      <a:pt x="58" y="324"/>
                    </a:lnTo>
                    <a:lnTo>
                      <a:pt x="52" y="353"/>
                    </a:lnTo>
                    <a:lnTo>
                      <a:pt x="48" y="364"/>
                    </a:lnTo>
                    <a:lnTo>
                      <a:pt x="45" y="371"/>
                    </a:lnTo>
                    <a:lnTo>
                      <a:pt x="40" y="379"/>
                    </a:lnTo>
                    <a:lnTo>
                      <a:pt x="43" y="379"/>
                    </a:lnTo>
                    <a:lnTo>
                      <a:pt x="50" y="382"/>
                    </a:lnTo>
                    <a:lnTo>
                      <a:pt x="58" y="386"/>
                    </a:lnTo>
                    <a:lnTo>
                      <a:pt x="65" y="390"/>
                    </a:lnTo>
                    <a:lnTo>
                      <a:pt x="75" y="395"/>
                    </a:lnTo>
                    <a:lnTo>
                      <a:pt x="87" y="395"/>
                    </a:lnTo>
                    <a:lnTo>
                      <a:pt x="98" y="402"/>
                    </a:lnTo>
                    <a:lnTo>
                      <a:pt x="110" y="410"/>
                    </a:lnTo>
                    <a:lnTo>
                      <a:pt x="119" y="410"/>
                    </a:lnTo>
                    <a:lnTo>
                      <a:pt x="121" y="410"/>
                    </a:lnTo>
                    <a:lnTo>
                      <a:pt x="122" y="406"/>
                    </a:lnTo>
                    <a:lnTo>
                      <a:pt x="124" y="398"/>
                    </a:lnTo>
                    <a:lnTo>
                      <a:pt x="126" y="389"/>
                    </a:lnTo>
                    <a:lnTo>
                      <a:pt x="126" y="377"/>
                    </a:lnTo>
                    <a:lnTo>
                      <a:pt x="128" y="372"/>
                    </a:lnTo>
                    <a:lnTo>
                      <a:pt x="132" y="374"/>
                    </a:lnTo>
                    <a:lnTo>
                      <a:pt x="142" y="376"/>
                    </a:lnTo>
                    <a:lnTo>
                      <a:pt x="160" y="379"/>
                    </a:lnTo>
                    <a:lnTo>
                      <a:pt x="174" y="376"/>
                    </a:lnTo>
                    <a:lnTo>
                      <a:pt x="188" y="367"/>
                    </a:lnTo>
                    <a:lnTo>
                      <a:pt x="195" y="366"/>
                    </a:lnTo>
                    <a:lnTo>
                      <a:pt x="192" y="367"/>
                    </a:lnTo>
                    <a:lnTo>
                      <a:pt x="194" y="367"/>
                    </a:lnTo>
                    <a:lnTo>
                      <a:pt x="190" y="362"/>
                    </a:lnTo>
                    <a:lnTo>
                      <a:pt x="186" y="360"/>
                    </a:lnTo>
                    <a:lnTo>
                      <a:pt x="185" y="356"/>
                    </a:lnTo>
                    <a:lnTo>
                      <a:pt x="184" y="346"/>
                    </a:lnTo>
                    <a:lnTo>
                      <a:pt x="184" y="338"/>
                    </a:lnTo>
                    <a:lnTo>
                      <a:pt x="187" y="334"/>
                    </a:lnTo>
                    <a:lnTo>
                      <a:pt x="185" y="329"/>
                    </a:lnTo>
                    <a:lnTo>
                      <a:pt x="182" y="321"/>
                    </a:lnTo>
                    <a:lnTo>
                      <a:pt x="182" y="317"/>
                    </a:lnTo>
                    <a:lnTo>
                      <a:pt x="191" y="317"/>
                    </a:lnTo>
                    <a:lnTo>
                      <a:pt x="195" y="316"/>
                    </a:lnTo>
                    <a:lnTo>
                      <a:pt x="197" y="313"/>
                    </a:lnTo>
                    <a:lnTo>
                      <a:pt x="201" y="308"/>
                    </a:lnTo>
                    <a:lnTo>
                      <a:pt x="204" y="306"/>
                    </a:lnTo>
                    <a:lnTo>
                      <a:pt x="206" y="309"/>
                    </a:lnTo>
                    <a:lnTo>
                      <a:pt x="206" y="313"/>
                    </a:lnTo>
                    <a:lnTo>
                      <a:pt x="206" y="316"/>
                    </a:lnTo>
                    <a:lnTo>
                      <a:pt x="210" y="301"/>
                    </a:lnTo>
                    <a:lnTo>
                      <a:pt x="221" y="305"/>
                    </a:lnTo>
                    <a:lnTo>
                      <a:pt x="221" y="301"/>
                    </a:lnTo>
                    <a:lnTo>
                      <a:pt x="224" y="295"/>
                    </a:lnTo>
                    <a:lnTo>
                      <a:pt x="230" y="289"/>
                    </a:lnTo>
                    <a:lnTo>
                      <a:pt x="233" y="287"/>
                    </a:lnTo>
                    <a:lnTo>
                      <a:pt x="262" y="290"/>
                    </a:lnTo>
                    <a:lnTo>
                      <a:pt x="284" y="299"/>
                    </a:lnTo>
                    <a:lnTo>
                      <a:pt x="294" y="306"/>
                    </a:lnTo>
                    <a:lnTo>
                      <a:pt x="303" y="301"/>
                    </a:lnTo>
                    <a:lnTo>
                      <a:pt x="314" y="295"/>
                    </a:lnTo>
                    <a:lnTo>
                      <a:pt x="319" y="295"/>
                    </a:lnTo>
                    <a:lnTo>
                      <a:pt x="319" y="283"/>
                    </a:lnTo>
                    <a:lnTo>
                      <a:pt x="323" y="271"/>
                    </a:lnTo>
                    <a:lnTo>
                      <a:pt x="331" y="263"/>
                    </a:lnTo>
                    <a:lnTo>
                      <a:pt x="340" y="259"/>
                    </a:lnTo>
                    <a:lnTo>
                      <a:pt x="334" y="252"/>
                    </a:lnTo>
                    <a:lnTo>
                      <a:pt x="320" y="241"/>
                    </a:lnTo>
                    <a:lnTo>
                      <a:pt x="308" y="236"/>
                    </a:lnTo>
                    <a:lnTo>
                      <a:pt x="292" y="238"/>
                    </a:lnTo>
                    <a:lnTo>
                      <a:pt x="284" y="241"/>
                    </a:lnTo>
                    <a:lnTo>
                      <a:pt x="281" y="241"/>
                    </a:lnTo>
                    <a:lnTo>
                      <a:pt x="276" y="233"/>
                    </a:lnTo>
                    <a:lnTo>
                      <a:pt x="265" y="216"/>
                    </a:lnTo>
                    <a:lnTo>
                      <a:pt x="259" y="205"/>
                    </a:lnTo>
                    <a:lnTo>
                      <a:pt x="254" y="198"/>
                    </a:lnTo>
                    <a:lnTo>
                      <a:pt x="260" y="193"/>
                    </a:lnTo>
                    <a:lnTo>
                      <a:pt x="267" y="188"/>
                    </a:lnTo>
                    <a:lnTo>
                      <a:pt x="273" y="184"/>
                    </a:lnTo>
                    <a:lnTo>
                      <a:pt x="276" y="182"/>
                    </a:lnTo>
                    <a:lnTo>
                      <a:pt x="278" y="175"/>
                    </a:lnTo>
                    <a:lnTo>
                      <a:pt x="284" y="174"/>
                    </a:lnTo>
                    <a:lnTo>
                      <a:pt x="292" y="169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9" name="Freeform 322"/>
              <p:cNvSpPr>
                <a:spLocks/>
              </p:cNvSpPr>
              <p:nvPr/>
            </p:nvSpPr>
            <p:spPr bwMode="auto">
              <a:xfrm>
                <a:off x="3454" y="1785"/>
                <a:ext cx="172" cy="222"/>
              </a:xfrm>
              <a:custGeom>
                <a:avLst/>
                <a:gdLst>
                  <a:gd name="T0" fmla="*/ 21 w 172"/>
                  <a:gd name="T1" fmla="*/ 67 h 222"/>
                  <a:gd name="T2" fmla="*/ 45 w 172"/>
                  <a:gd name="T3" fmla="*/ 72 h 222"/>
                  <a:gd name="T4" fmla="*/ 68 w 172"/>
                  <a:gd name="T5" fmla="*/ 113 h 222"/>
                  <a:gd name="T6" fmla="*/ 85 w 172"/>
                  <a:gd name="T7" fmla="*/ 139 h 222"/>
                  <a:gd name="T8" fmla="*/ 98 w 172"/>
                  <a:gd name="T9" fmla="*/ 145 h 222"/>
                  <a:gd name="T10" fmla="*/ 107 w 172"/>
                  <a:gd name="T11" fmla="*/ 161 h 222"/>
                  <a:gd name="T12" fmla="*/ 132 w 172"/>
                  <a:gd name="T13" fmla="*/ 176 h 222"/>
                  <a:gd name="T14" fmla="*/ 136 w 172"/>
                  <a:gd name="T15" fmla="*/ 189 h 222"/>
                  <a:gd name="T16" fmla="*/ 129 w 172"/>
                  <a:gd name="T17" fmla="*/ 204 h 222"/>
                  <a:gd name="T18" fmla="*/ 129 w 172"/>
                  <a:gd name="T19" fmla="*/ 214 h 222"/>
                  <a:gd name="T20" fmla="*/ 134 w 172"/>
                  <a:gd name="T21" fmla="*/ 217 h 222"/>
                  <a:gd name="T22" fmla="*/ 149 w 172"/>
                  <a:gd name="T23" fmla="*/ 197 h 222"/>
                  <a:gd name="T24" fmla="*/ 146 w 172"/>
                  <a:gd name="T25" fmla="*/ 176 h 222"/>
                  <a:gd name="T26" fmla="*/ 151 w 172"/>
                  <a:gd name="T27" fmla="*/ 166 h 222"/>
                  <a:gd name="T28" fmla="*/ 158 w 172"/>
                  <a:gd name="T29" fmla="*/ 163 h 222"/>
                  <a:gd name="T30" fmla="*/ 169 w 172"/>
                  <a:gd name="T31" fmla="*/ 174 h 222"/>
                  <a:gd name="T32" fmla="*/ 171 w 172"/>
                  <a:gd name="T33" fmla="*/ 173 h 222"/>
                  <a:gd name="T34" fmla="*/ 169 w 172"/>
                  <a:gd name="T35" fmla="*/ 166 h 222"/>
                  <a:gd name="T36" fmla="*/ 158 w 172"/>
                  <a:gd name="T37" fmla="*/ 152 h 222"/>
                  <a:gd name="T38" fmla="*/ 133 w 172"/>
                  <a:gd name="T39" fmla="*/ 132 h 222"/>
                  <a:gd name="T40" fmla="*/ 106 w 172"/>
                  <a:gd name="T41" fmla="*/ 108 h 222"/>
                  <a:gd name="T42" fmla="*/ 96 w 172"/>
                  <a:gd name="T43" fmla="*/ 92 h 222"/>
                  <a:gd name="T44" fmla="*/ 96 w 172"/>
                  <a:gd name="T45" fmla="*/ 85 h 222"/>
                  <a:gd name="T46" fmla="*/ 79 w 172"/>
                  <a:gd name="T47" fmla="*/ 58 h 222"/>
                  <a:gd name="T48" fmla="*/ 74 w 172"/>
                  <a:gd name="T49" fmla="*/ 47 h 222"/>
                  <a:gd name="T50" fmla="*/ 75 w 172"/>
                  <a:gd name="T51" fmla="*/ 37 h 222"/>
                  <a:gd name="T52" fmla="*/ 89 w 172"/>
                  <a:gd name="T53" fmla="*/ 35 h 222"/>
                  <a:gd name="T54" fmla="*/ 105 w 172"/>
                  <a:gd name="T55" fmla="*/ 33 h 222"/>
                  <a:gd name="T56" fmla="*/ 103 w 172"/>
                  <a:gd name="T57" fmla="*/ 24 h 222"/>
                  <a:gd name="T58" fmla="*/ 98 w 172"/>
                  <a:gd name="T59" fmla="*/ 12 h 222"/>
                  <a:gd name="T60" fmla="*/ 48 w 172"/>
                  <a:gd name="T61" fmla="*/ 0 h 222"/>
                  <a:gd name="T62" fmla="*/ 41 w 172"/>
                  <a:gd name="T63" fmla="*/ 8 h 222"/>
                  <a:gd name="T64" fmla="*/ 36 w 172"/>
                  <a:gd name="T65" fmla="*/ 18 h 222"/>
                  <a:gd name="T66" fmla="*/ 23 w 172"/>
                  <a:gd name="T67" fmla="*/ 28 h 222"/>
                  <a:gd name="T68" fmla="*/ 23 w 172"/>
                  <a:gd name="T69" fmla="*/ 21 h 222"/>
                  <a:gd name="T70" fmla="*/ 18 w 172"/>
                  <a:gd name="T71" fmla="*/ 20 h 222"/>
                  <a:gd name="T72" fmla="*/ 12 w 172"/>
                  <a:gd name="T73" fmla="*/ 28 h 222"/>
                  <a:gd name="T74" fmla="*/ 0 w 172"/>
                  <a:gd name="T75" fmla="*/ 29 h 222"/>
                  <a:gd name="T76" fmla="*/ 3 w 172"/>
                  <a:gd name="T77" fmla="*/ 40 h 222"/>
                  <a:gd name="T78" fmla="*/ 2 w 172"/>
                  <a:gd name="T79" fmla="*/ 49 h 222"/>
                  <a:gd name="T80" fmla="*/ 3 w 172"/>
                  <a:gd name="T81" fmla="*/ 67 h 222"/>
                  <a:gd name="T82" fmla="*/ 8 w 172"/>
                  <a:gd name="T83" fmla="*/ 72 h 222"/>
                  <a:gd name="T84" fmla="*/ 10 w 172"/>
                  <a:gd name="T85" fmla="*/ 77 h 22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72"/>
                  <a:gd name="T130" fmla="*/ 0 h 222"/>
                  <a:gd name="T131" fmla="*/ 172 w 172"/>
                  <a:gd name="T132" fmla="*/ 222 h 22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72" h="222">
                    <a:moveTo>
                      <a:pt x="12" y="76"/>
                    </a:moveTo>
                    <a:lnTo>
                      <a:pt x="21" y="67"/>
                    </a:lnTo>
                    <a:lnTo>
                      <a:pt x="33" y="63"/>
                    </a:lnTo>
                    <a:lnTo>
                      <a:pt x="45" y="72"/>
                    </a:lnTo>
                    <a:lnTo>
                      <a:pt x="56" y="92"/>
                    </a:lnTo>
                    <a:lnTo>
                      <a:pt x="68" y="113"/>
                    </a:lnTo>
                    <a:lnTo>
                      <a:pt x="77" y="130"/>
                    </a:lnTo>
                    <a:lnTo>
                      <a:pt x="85" y="139"/>
                    </a:lnTo>
                    <a:lnTo>
                      <a:pt x="91" y="139"/>
                    </a:lnTo>
                    <a:lnTo>
                      <a:pt x="98" y="145"/>
                    </a:lnTo>
                    <a:lnTo>
                      <a:pt x="100" y="156"/>
                    </a:lnTo>
                    <a:lnTo>
                      <a:pt x="107" y="161"/>
                    </a:lnTo>
                    <a:lnTo>
                      <a:pt x="120" y="166"/>
                    </a:lnTo>
                    <a:lnTo>
                      <a:pt x="132" y="176"/>
                    </a:lnTo>
                    <a:lnTo>
                      <a:pt x="136" y="183"/>
                    </a:lnTo>
                    <a:lnTo>
                      <a:pt x="136" y="189"/>
                    </a:lnTo>
                    <a:lnTo>
                      <a:pt x="133" y="197"/>
                    </a:lnTo>
                    <a:lnTo>
                      <a:pt x="129" y="204"/>
                    </a:lnTo>
                    <a:lnTo>
                      <a:pt x="127" y="214"/>
                    </a:lnTo>
                    <a:lnTo>
                      <a:pt x="129" y="214"/>
                    </a:lnTo>
                    <a:lnTo>
                      <a:pt x="131" y="221"/>
                    </a:lnTo>
                    <a:lnTo>
                      <a:pt x="134" y="217"/>
                    </a:lnTo>
                    <a:lnTo>
                      <a:pt x="143" y="207"/>
                    </a:lnTo>
                    <a:lnTo>
                      <a:pt x="149" y="197"/>
                    </a:lnTo>
                    <a:lnTo>
                      <a:pt x="148" y="186"/>
                    </a:lnTo>
                    <a:lnTo>
                      <a:pt x="146" y="176"/>
                    </a:lnTo>
                    <a:lnTo>
                      <a:pt x="149" y="168"/>
                    </a:lnTo>
                    <a:lnTo>
                      <a:pt x="151" y="166"/>
                    </a:lnTo>
                    <a:lnTo>
                      <a:pt x="154" y="163"/>
                    </a:lnTo>
                    <a:lnTo>
                      <a:pt x="158" y="163"/>
                    </a:lnTo>
                    <a:lnTo>
                      <a:pt x="162" y="166"/>
                    </a:lnTo>
                    <a:lnTo>
                      <a:pt x="169" y="174"/>
                    </a:lnTo>
                    <a:lnTo>
                      <a:pt x="169" y="176"/>
                    </a:lnTo>
                    <a:lnTo>
                      <a:pt x="171" y="173"/>
                    </a:lnTo>
                    <a:lnTo>
                      <a:pt x="171" y="170"/>
                    </a:lnTo>
                    <a:lnTo>
                      <a:pt x="169" y="166"/>
                    </a:lnTo>
                    <a:lnTo>
                      <a:pt x="164" y="159"/>
                    </a:lnTo>
                    <a:lnTo>
                      <a:pt x="158" y="152"/>
                    </a:lnTo>
                    <a:lnTo>
                      <a:pt x="148" y="145"/>
                    </a:lnTo>
                    <a:lnTo>
                      <a:pt x="133" y="132"/>
                    </a:lnTo>
                    <a:lnTo>
                      <a:pt x="119" y="121"/>
                    </a:lnTo>
                    <a:lnTo>
                      <a:pt x="106" y="108"/>
                    </a:lnTo>
                    <a:lnTo>
                      <a:pt x="100" y="99"/>
                    </a:lnTo>
                    <a:lnTo>
                      <a:pt x="96" y="92"/>
                    </a:lnTo>
                    <a:lnTo>
                      <a:pt x="96" y="87"/>
                    </a:lnTo>
                    <a:lnTo>
                      <a:pt x="96" y="85"/>
                    </a:lnTo>
                    <a:lnTo>
                      <a:pt x="85" y="67"/>
                    </a:lnTo>
                    <a:lnTo>
                      <a:pt x="79" y="58"/>
                    </a:lnTo>
                    <a:lnTo>
                      <a:pt x="76" y="53"/>
                    </a:lnTo>
                    <a:lnTo>
                      <a:pt x="74" y="47"/>
                    </a:lnTo>
                    <a:lnTo>
                      <a:pt x="73" y="41"/>
                    </a:lnTo>
                    <a:lnTo>
                      <a:pt x="75" y="37"/>
                    </a:lnTo>
                    <a:lnTo>
                      <a:pt x="80" y="35"/>
                    </a:lnTo>
                    <a:lnTo>
                      <a:pt x="89" y="35"/>
                    </a:lnTo>
                    <a:lnTo>
                      <a:pt x="100" y="34"/>
                    </a:lnTo>
                    <a:lnTo>
                      <a:pt x="105" y="33"/>
                    </a:lnTo>
                    <a:lnTo>
                      <a:pt x="103" y="31"/>
                    </a:lnTo>
                    <a:lnTo>
                      <a:pt x="103" y="24"/>
                    </a:lnTo>
                    <a:lnTo>
                      <a:pt x="100" y="16"/>
                    </a:lnTo>
                    <a:lnTo>
                      <a:pt x="98" y="12"/>
                    </a:lnTo>
                    <a:lnTo>
                      <a:pt x="75" y="3"/>
                    </a:lnTo>
                    <a:lnTo>
                      <a:pt x="48" y="0"/>
                    </a:lnTo>
                    <a:lnTo>
                      <a:pt x="45" y="2"/>
                    </a:lnTo>
                    <a:lnTo>
                      <a:pt x="41" y="8"/>
                    </a:lnTo>
                    <a:lnTo>
                      <a:pt x="36" y="14"/>
                    </a:lnTo>
                    <a:lnTo>
                      <a:pt x="36" y="18"/>
                    </a:lnTo>
                    <a:lnTo>
                      <a:pt x="27" y="14"/>
                    </a:lnTo>
                    <a:lnTo>
                      <a:pt x="23" y="28"/>
                    </a:lnTo>
                    <a:lnTo>
                      <a:pt x="23" y="25"/>
                    </a:lnTo>
                    <a:lnTo>
                      <a:pt x="23" y="21"/>
                    </a:lnTo>
                    <a:lnTo>
                      <a:pt x="20" y="18"/>
                    </a:lnTo>
                    <a:lnTo>
                      <a:pt x="18" y="20"/>
                    </a:lnTo>
                    <a:lnTo>
                      <a:pt x="14" y="25"/>
                    </a:lnTo>
                    <a:lnTo>
                      <a:pt x="12" y="28"/>
                    </a:lnTo>
                    <a:lnTo>
                      <a:pt x="9" y="29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3" y="40"/>
                    </a:lnTo>
                    <a:lnTo>
                      <a:pt x="5" y="45"/>
                    </a:lnTo>
                    <a:lnTo>
                      <a:pt x="2" y="49"/>
                    </a:lnTo>
                    <a:lnTo>
                      <a:pt x="2" y="56"/>
                    </a:lnTo>
                    <a:lnTo>
                      <a:pt x="3" y="67"/>
                    </a:lnTo>
                    <a:lnTo>
                      <a:pt x="4" y="70"/>
                    </a:lnTo>
                    <a:lnTo>
                      <a:pt x="8" y="72"/>
                    </a:lnTo>
                    <a:lnTo>
                      <a:pt x="11" y="77"/>
                    </a:lnTo>
                    <a:lnTo>
                      <a:pt x="10" y="77"/>
                    </a:lnTo>
                    <a:lnTo>
                      <a:pt x="12" y="7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0" name="Freeform 323"/>
              <p:cNvSpPr>
                <a:spLocks/>
              </p:cNvSpPr>
              <p:nvPr/>
            </p:nvSpPr>
            <p:spPr bwMode="auto">
              <a:xfrm>
                <a:off x="3370" y="1594"/>
                <a:ext cx="78" cy="105"/>
              </a:xfrm>
              <a:custGeom>
                <a:avLst/>
                <a:gdLst>
                  <a:gd name="T0" fmla="*/ 9 w 78"/>
                  <a:gd name="T1" fmla="*/ 73 h 105"/>
                  <a:gd name="T2" fmla="*/ 25 w 78"/>
                  <a:gd name="T3" fmla="*/ 79 h 105"/>
                  <a:gd name="T4" fmla="*/ 32 w 78"/>
                  <a:gd name="T5" fmla="*/ 87 h 105"/>
                  <a:gd name="T6" fmla="*/ 36 w 78"/>
                  <a:gd name="T7" fmla="*/ 90 h 105"/>
                  <a:gd name="T8" fmla="*/ 42 w 78"/>
                  <a:gd name="T9" fmla="*/ 96 h 105"/>
                  <a:gd name="T10" fmla="*/ 46 w 78"/>
                  <a:gd name="T11" fmla="*/ 99 h 105"/>
                  <a:gd name="T12" fmla="*/ 46 w 78"/>
                  <a:gd name="T13" fmla="*/ 100 h 105"/>
                  <a:gd name="T14" fmla="*/ 49 w 78"/>
                  <a:gd name="T15" fmla="*/ 102 h 105"/>
                  <a:gd name="T16" fmla="*/ 54 w 78"/>
                  <a:gd name="T17" fmla="*/ 104 h 105"/>
                  <a:gd name="T18" fmla="*/ 57 w 78"/>
                  <a:gd name="T19" fmla="*/ 92 h 105"/>
                  <a:gd name="T20" fmla="*/ 65 w 78"/>
                  <a:gd name="T21" fmla="*/ 84 h 105"/>
                  <a:gd name="T22" fmla="*/ 61 w 78"/>
                  <a:gd name="T23" fmla="*/ 79 h 105"/>
                  <a:gd name="T24" fmla="*/ 60 w 78"/>
                  <a:gd name="T25" fmla="*/ 67 h 105"/>
                  <a:gd name="T26" fmla="*/ 71 w 78"/>
                  <a:gd name="T27" fmla="*/ 57 h 105"/>
                  <a:gd name="T28" fmla="*/ 77 w 78"/>
                  <a:gd name="T29" fmla="*/ 47 h 105"/>
                  <a:gd name="T30" fmla="*/ 72 w 78"/>
                  <a:gd name="T31" fmla="*/ 39 h 105"/>
                  <a:gd name="T32" fmla="*/ 74 w 78"/>
                  <a:gd name="T33" fmla="*/ 35 h 105"/>
                  <a:gd name="T34" fmla="*/ 74 w 78"/>
                  <a:gd name="T35" fmla="*/ 2 h 105"/>
                  <a:gd name="T36" fmla="*/ 76 w 78"/>
                  <a:gd name="T37" fmla="*/ 0 h 105"/>
                  <a:gd name="T38" fmla="*/ 63 w 78"/>
                  <a:gd name="T39" fmla="*/ 3 h 105"/>
                  <a:gd name="T40" fmla="*/ 52 w 78"/>
                  <a:gd name="T41" fmla="*/ 12 h 105"/>
                  <a:gd name="T42" fmla="*/ 46 w 78"/>
                  <a:gd name="T43" fmla="*/ 21 h 105"/>
                  <a:gd name="T44" fmla="*/ 44 w 78"/>
                  <a:gd name="T45" fmla="*/ 26 h 105"/>
                  <a:gd name="T46" fmla="*/ 42 w 78"/>
                  <a:gd name="T47" fmla="*/ 27 h 105"/>
                  <a:gd name="T48" fmla="*/ 44 w 78"/>
                  <a:gd name="T49" fmla="*/ 9 h 105"/>
                  <a:gd name="T50" fmla="*/ 35 w 78"/>
                  <a:gd name="T51" fmla="*/ 19 h 105"/>
                  <a:gd name="T52" fmla="*/ 35 w 78"/>
                  <a:gd name="T53" fmla="*/ 22 h 105"/>
                  <a:gd name="T54" fmla="*/ 32 w 78"/>
                  <a:gd name="T55" fmla="*/ 35 h 105"/>
                  <a:gd name="T56" fmla="*/ 26 w 78"/>
                  <a:gd name="T57" fmla="*/ 47 h 105"/>
                  <a:gd name="T58" fmla="*/ 19 w 78"/>
                  <a:gd name="T59" fmla="*/ 60 h 105"/>
                  <a:gd name="T60" fmla="*/ 10 w 78"/>
                  <a:gd name="T61" fmla="*/ 71 h 105"/>
                  <a:gd name="T62" fmla="*/ 0 w 78"/>
                  <a:gd name="T63" fmla="*/ 77 h 105"/>
                  <a:gd name="T64" fmla="*/ 9 w 78"/>
                  <a:gd name="T65" fmla="*/ 73 h 1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8"/>
                  <a:gd name="T100" fmla="*/ 0 h 105"/>
                  <a:gd name="T101" fmla="*/ 78 w 78"/>
                  <a:gd name="T102" fmla="*/ 105 h 1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8" h="105">
                    <a:moveTo>
                      <a:pt x="9" y="73"/>
                    </a:moveTo>
                    <a:lnTo>
                      <a:pt x="25" y="79"/>
                    </a:lnTo>
                    <a:lnTo>
                      <a:pt x="32" y="87"/>
                    </a:lnTo>
                    <a:lnTo>
                      <a:pt x="36" y="90"/>
                    </a:lnTo>
                    <a:lnTo>
                      <a:pt x="42" y="96"/>
                    </a:lnTo>
                    <a:lnTo>
                      <a:pt x="46" y="99"/>
                    </a:lnTo>
                    <a:lnTo>
                      <a:pt x="46" y="100"/>
                    </a:lnTo>
                    <a:lnTo>
                      <a:pt x="49" y="102"/>
                    </a:lnTo>
                    <a:lnTo>
                      <a:pt x="54" y="104"/>
                    </a:lnTo>
                    <a:lnTo>
                      <a:pt x="57" y="92"/>
                    </a:lnTo>
                    <a:lnTo>
                      <a:pt x="65" y="84"/>
                    </a:lnTo>
                    <a:lnTo>
                      <a:pt x="61" y="79"/>
                    </a:lnTo>
                    <a:lnTo>
                      <a:pt x="60" y="67"/>
                    </a:lnTo>
                    <a:lnTo>
                      <a:pt x="71" y="57"/>
                    </a:lnTo>
                    <a:lnTo>
                      <a:pt x="77" y="47"/>
                    </a:lnTo>
                    <a:lnTo>
                      <a:pt x="72" y="39"/>
                    </a:lnTo>
                    <a:lnTo>
                      <a:pt x="74" y="35"/>
                    </a:lnTo>
                    <a:lnTo>
                      <a:pt x="74" y="2"/>
                    </a:lnTo>
                    <a:lnTo>
                      <a:pt x="76" y="0"/>
                    </a:lnTo>
                    <a:lnTo>
                      <a:pt x="63" y="3"/>
                    </a:lnTo>
                    <a:lnTo>
                      <a:pt x="52" y="12"/>
                    </a:lnTo>
                    <a:lnTo>
                      <a:pt x="46" y="21"/>
                    </a:lnTo>
                    <a:lnTo>
                      <a:pt x="44" y="26"/>
                    </a:lnTo>
                    <a:lnTo>
                      <a:pt x="42" y="27"/>
                    </a:lnTo>
                    <a:lnTo>
                      <a:pt x="44" y="9"/>
                    </a:lnTo>
                    <a:lnTo>
                      <a:pt x="35" y="19"/>
                    </a:lnTo>
                    <a:lnTo>
                      <a:pt x="35" y="22"/>
                    </a:lnTo>
                    <a:lnTo>
                      <a:pt x="32" y="35"/>
                    </a:lnTo>
                    <a:lnTo>
                      <a:pt x="26" y="47"/>
                    </a:lnTo>
                    <a:lnTo>
                      <a:pt x="19" y="60"/>
                    </a:lnTo>
                    <a:lnTo>
                      <a:pt x="10" y="71"/>
                    </a:lnTo>
                    <a:lnTo>
                      <a:pt x="0" y="77"/>
                    </a:lnTo>
                    <a:lnTo>
                      <a:pt x="9" y="7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1" name="Freeform 324"/>
              <p:cNvSpPr>
                <a:spLocks/>
              </p:cNvSpPr>
              <p:nvPr/>
            </p:nvSpPr>
            <p:spPr bwMode="auto">
              <a:xfrm>
                <a:off x="3194" y="1900"/>
                <a:ext cx="44" cy="132"/>
              </a:xfrm>
              <a:custGeom>
                <a:avLst/>
                <a:gdLst>
                  <a:gd name="T0" fmla="*/ 6 w 44"/>
                  <a:gd name="T1" fmla="*/ 5 h 132"/>
                  <a:gd name="T2" fmla="*/ 14 w 44"/>
                  <a:gd name="T3" fmla="*/ 8 h 132"/>
                  <a:gd name="T4" fmla="*/ 20 w 44"/>
                  <a:gd name="T5" fmla="*/ 3 h 132"/>
                  <a:gd name="T6" fmla="*/ 20 w 44"/>
                  <a:gd name="T7" fmla="*/ 8 h 132"/>
                  <a:gd name="T8" fmla="*/ 30 w 44"/>
                  <a:gd name="T9" fmla="*/ 13 h 132"/>
                  <a:gd name="T10" fmla="*/ 33 w 44"/>
                  <a:gd name="T11" fmla="*/ 7 h 132"/>
                  <a:gd name="T12" fmla="*/ 41 w 44"/>
                  <a:gd name="T13" fmla="*/ 10 h 132"/>
                  <a:gd name="T14" fmla="*/ 43 w 44"/>
                  <a:gd name="T15" fmla="*/ 11 h 132"/>
                  <a:gd name="T16" fmla="*/ 41 w 44"/>
                  <a:gd name="T17" fmla="*/ 19 h 132"/>
                  <a:gd name="T18" fmla="*/ 34 w 44"/>
                  <a:gd name="T19" fmla="*/ 27 h 132"/>
                  <a:gd name="T20" fmla="*/ 33 w 44"/>
                  <a:gd name="T21" fmla="*/ 35 h 132"/>
                  <a:gd name="T22" fmla="*/ 34 w 44"/>
                  <a:gd name="T23" fmla="*/ 40 h 132"/>
                  <a:gd name="T24" fmla="*/ 34 w 44"/>
                  <a:gd name="T25" fmla="*/ 44 h 132"/>
                  <a:gd name="T26" fmla="*/ 33 w 44"/>
                  <a:gd name="T27" fmla="*/ 46 h 132"/>
                  <a:gd name="T28" fmla="*/ 32 w 44"/>
                  <a:gd name="T29" fmla="*/ 53 h 132"/>
                  <a:gd name="T30" fmla="*/ 29 w 44"/>
                  <a:gd name="T31" fmla="*/ 59 h 132"/>
                  <a:gd name="T32" fmla="*/ 26 w 44"/>
                  <a:gd name="T33" fmla="*/ 60 h 132"/>
                  <a:gd name="T34" fmla="*/ 24 w 44"/>
                  <a:gd name="T35" fmla="*/ 63 h 132"/>
                  <a:gd name="T36" fmla="*/ 25 w 44"/>
                  <a:gd name="T37" fmla="*/ 69 h 132"/>
                  <a:gd name="T38" fmla="*/ 28 w 44"/>
                  <a:gd name="T39" fmla="*/ 76 h 132"/>
                  <a:gd name="T40" fmla="*/ 28 w 44"/>
                  <a:gd name="T41" fmla="*/ 81 h 132"/>
                  <a:gd name="T42" fmla="*/ 27 w 44"/>
                  <a:gd name="T43" fmla="*/ 84 h 132"/>
                  <a:gd name="T44" fmla="*/ 25 w 44"/>
                  <a:gd name="T45" fmla="*/ 88 h 132"/>
                  <a:gd name="T46" fmla="*/ 27 w 44"/>
                  <a:gd name="T47" fmla="*/ 96 h 132"/>
                  <a:gd name="T48" fmla="*/ 30 w 44"/>
                  <a:gd name="T49" fmla="*/ 100 h 132"/>
                  <a:gd name="T50" fmla="*/ 30 w 44"/>
                  <a:gd name="T51" fmla="*/ 102 h 132"/>
                  <a:gd name="T52" fmla="*/ 28 w 44"/>
                  <a:gd name="T53" fmla="*/ 102 h 132"/>
                  <a:gd name="T54" fmla="*/ 27 w 44"/>
                  <a:gd name="T55" fmla="*/ 102 h 132"/>
                  <a:gd name="T56" fmla="*/ 25 w 44"/>
                  <a:gd name="T57" fmla="*/ 109 h 132"/>
                  <a:gd name="T58" fmla="*/ 26 w 44"/>
                  <a:gd name="T59" fmla="*/ 123 h 132"/>
                  <a:gd name="T60" fmla="*/ 28 w 44"/>
                  <a:gd name="T61" fmla="*/ 129 h 132"/>
                  <a:gd name="T62" fmla="*/ 20 w 44"/>
                  <a:gd name="T63" fmla="*/ 130 h 132"/>
                  <a:gd name="T64" fmla="*/ 19 w 44"/>
                  <a:gd name="T65" fmla="*/ 131 h 132"/>
                  <a:gd name="T66" fmla="*/ 17 w 44"/>
                  <a:gd name="T67" fmla="*/ 131 h 132"/>
                  <a:gd name="T68" fmla="*/ 11 w 44"/>
                  <a:gd name="T69" fmla="*/ 129 h 132"/>
                  <a:gd name="T70" fmla="*/ 6 w 44"/>
                  <a:gd name="T71" fmla="*/ 124 h 132"/>
                  <a:gd name="T72" fmla="*/ 4 w 44"/>
                  <a:gd name="T73" fmla="*/ 113 h 132"/>
                  <a:gd name="T74" fmla="*/ 5 w 44"/>
                  <a:gd name="T75" fmla="*/ 102 h 132"/>
                  <a:gd name="T76" fmla="*/ 2 w 44"/>
                  <a:gd name="T77" fmla="*/ 84 h 132"/>
                  <a:gd name="T78" fmla="*/ 0 w 44"/>
                  <a:gd name="T79" fmla="*/ 67 h 132"/>
                  <a:gd name="T80" fmla="*/ 2 w 44"/>
                  <a:gd name="T81" fmla="*/ 55 h 132"/>
                  <a:gd name="T82" fmla="*/ 3 w 44"/>
                  <a:gd name="T83" fmla="*/ 48 h 132"/>
                  <a:gd name="T84" fmla="*/ 5 w 44"/>
                  <a:gd name="T85" fmla="*/ 46 h 132"/>
                  <a:gd name="T86" fmla="*/ 6 w 44"/>
                  <a:gd name="T87" fmla="*/ 18 h 132"/>
                  <a:gd name="T88" fmla="*/ 4 w 44"/>
                  <a:gd name="T89" fmla="*/ 0 h 132"/>
                  <a:gd name="T90" fmla="*/ 6 w 44"/>
                  <a:gd name="T91" fmla="*/ 5 h 13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4"/>
                  <a:gd name="T139" fmla="*/ 0 h 132"/>
                  <a:gd name="T140" fmla="*/ 44 w 44"/>
                  <a:gd name="T141" fmla="*/ 132 h 13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4" h="132">
                    <a:moveTo>
                      <a:pt x="6" y="5"/>
                    </a:moveTo>
                    <a:lnTo>
                      <a:pt x="14" y="8"/>
                    </a:lnTo>
                    <a:lnTo>
                      <a:pt x="20" y="3"/>
                    </a:lnTo>
                    <a:lnTo>
                      <a:pt x="20" y="8"/>
                    </a:lnTo>
                    <a:lnTo>
                      <a:pt x="30" y="13"/>
                    </a:lnTo>
                    <a:lnTo>
                      <a:pt x="33" y="7"/>
                    </a:lnTo>
                    <a:lnTo>
                      <a:pt x="41" y="10"/>
                    </a:lnTo>
                    <a:lnTo>
                      <a:pt x="43" y="11"/>
                    </a:lnTo>
                    <a:lnTo>
                      <a:pt x="41" y="19"/>
                    </a:lnTo>
                    <a:lnTo>
                      <a:pt x="34" y="27"/>
                    </a:lnTo>
                    <a:lnTo>
                      <a:pt x="33" y="35"/>
                    </a:lnTo>
                    <a:lnTo>
                      <a:pt x="34" y="40"/>
                    </a:lnTo>
                    <a:lnTo>
                      <a:pt x="34" y="44"/>
                    </a:lnTo>
                    <a:lnTo>
                      <a:pt x="33" y="46"/>
                    </a:lnTo>
                    <a:lnTo>
                      <a:pt x="32" y="53"/>
                    </a:lnTo>
                    <a:lnTo>
                      <a:pt x="29" y="59"/>
                    </a:lnTo>
                    <a:lnTo>
                      <a:pt x="26" y="60"/>
                    </a:lnTo>
                    <a:lnTo>
                      <a:pt x="24" y="63"/>
                    </a:lnTo>
                    <a:lnTo>
                      <a:pt x="25" y="69"/>
                    </a:lnTo>
                    <a:lnTo>
                      <a:pt x="28" y="76"/>
                    </a:lnTo>
                    <a:lnTo>
                      <a:pt x="28" y="81"/>
                    </a:lnTo>
                    <a:lnTo>
                      <a:pt x="27" y="84"/>
                    </a:lnTo>
                    <a:lnTo>
                      <a:pt x="25" y="88"/>
                    </a:lnTo>
                    <a:lnTo>
                      <a:pt x="27" y="96"/>
                    </a:lnTo>
                    <a:lnTo>
                      <a:pt x="30" y="100"/>
                    </a:lnTo>
                    <a:lnTo>
                      <a:pt x="30" y="102"/>
                    </a:lnTo>
                    <a:lnTo>
                      <a:pt x="28" y="102"/>
                    </a:lnTo>
                    <a:lnTo>
                      <a:pt x="27" y="102"/>
                    </a:lnTo>
                    <a:lnTo>
                      <a:pt x="25" y="109"/>
                    </a:lnTo>
                    <a:lnTo>
                      <a:pt x="26" y="123"/>
                    </a:lnTo>
                    <a:lnTo>
                      <a:pt x="28" y="129"/>
                    </a:lnTo>
                    <a:lnTo>
                      <a:pt x="20" y="130"/>
                    </a:lnTo>
                    <a:lnTo>
                      <a:pt x="19" y="131"/>
                    </a:lnTo>
                    <a:lnTo>
                      <a:pt x="17" y="131"/>
                    </a:lnTo>
                    <a:lnTo>
                      <a:pt x="11" y="129"/>
                    </a:lnTo>
                    <a:lnTo>
                      <a:pt x="6" y="124"/>
                    </a:lnTo>
                    <a:lnTo>
                      <a:pt x="4" y="113"/>
                    </a:lnTo>
                    <a:lnTo>
                      <a:pt x="5" y="102"/>
                    </a:lnTo>
                    <a:lnTo>
                      <a:pt x="2" y="84"/>
                    </a:lnTo>
                    <a:lnTo>
                      <a:pt x="0" y="67"/>
                    </a:lnTo>
                    <a:lnTo>
                      <a:pt x="2" y="55"/>
                    </a:lnTo>
                    <a:lnTo>
                      <a:pt x="3" y="48"/>
                    </a:lnTo>
                    <a:lnTo>
                      <a:pt x="5" y="46"/>
                    </a:lnTo>
                    <a:lnTo>
                      <a:pt x="6" y="18"/>
                    </a:lnTo>
                    <a:lnTo>
                      <a:pt x="4" y="0"/>
                    </a:lnTo>
                    <a:lnTo>
                      <a:pt x="6" y="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2" name="Freeform 325"/>
              <p:cNvSpPr>
                <a:spLocks/>
              </p:cNvSpPr>
              <p:nvPr/>
            </p:nvSpPr>
            <p:spPr bwMode="auto">
              <a:xfrm>
                <a:off x="3197" y="1863"/>
                <a:ext cx="188" cy="183"/>
              </a:xfrm>
              <a:custGeom>
                <a:avLst/>
                <a:gdLst>
                  <a:gd name="T0" fmla="*/ 28 w 188"/>
                  <a:gd name="T1" fmla="*/ 157 h 183"/>
                  <a:gd name="T2" fmla="*/ 29 w 188"/>
                  <a:gd name="T3" fmla="*/ 137 h 183"/>
                  <a:gd name="T4" fmla="*/ 32 w 188"/>
                  <a:gd name="T5" fmla="*/ 137 h 183"/>
                  <a:gd name="T6" fmla="*/ 29 w 188"/>
                  <a:gd name="T7" fmla="*/ 130 h 183"/>
                  <a:gd name="T8" fmla="*/ 29 w 188"/>
                  <a:gd name="T9" fmla="*/ 118 h 183"/>
                  <a:gd name="T10" fmla="*/ 30 w 188"/>
                  <a:gd name="T11" fmla="*/ 110 h 183"/>
                  <a:gd name="T12" fmla="*/ 26 w 188"/>
                  <a:gd name="T13" fmla="*/ 97 h 183"/>
                  <a:gd name="T14" fmla="*/ 31 w 188"/>
                  <a:gd name="T15" fmla="*/ 92 h 183"/>
                  <a:gd name="T16" fmla="*/ 36 w 188"/>
                  <a:gd name="T17" fmla="*/ 80 h 183"/>
                  <a:gd name="T18" fmla="*/ 37 w 188"/>
                  <a:gd name="T19" fmla="*/ 73 h 183"/>
                  <a:gd name="T20" fmla="*/ 37 w 188"/>
                  <a:gd name="T21" fmla="*/ 60 h 183"/>
                  <a:gd name="T22" fmla="*/ 48 w 188"/>
                  <a:gd name="T23" fmla="*/ 44 h 183"/>
                  <a:gd name="T24" fmla="*/ 36 w 188"/>
                  <a:gd name="T25" fmla="*/ 40 h 183"/>
                  <a:gd name="T26" fmla="*/ 21 w 188"/>
                  <a:gd name="T27" fmla="*/ 41 h 183"/>
                  <a:gd name="T28" fmla="*/ 13 w 188"/>
                  <a:gd name="T29" fmla="*/ 41 h 183"/>
                  <a:gd name="T30" fmla="*/ 0 w 188"/>
                  <a:gd name="T31" fmla="*/ 12 h 183"/>
                  <a:gd name="T32" fmla="*/ 14 w 188"/>
                  <a:gd name="T33" fmla="*/ 0 h 183"/>
                  <a:gd name="T34" fmla="*/ 27 w 188"/>
                  <a:gd name="T35" fmla="*/ 0 h 183"/>
                  <a:gd name="T36" fmla="*/ 68 w 188"/>
                  <a:gd name="T37" fmla="*/ 7 h 183"/>
                  <a:gd name="T38" fmla="*/ 105 w 188"/>
                  <a:gd name="T39" fmla="*/ 7 h 183"/>
                  <a:gd name="T40" fmla="*/ 114 w 188"/>
                  <a:gd name="T41" fmla="*/ 9 h 183"/>
                  <a:gd name="T42" fmla="*/ 130 w 188"/>
                  <a:gd name="T43" fmla="*/ 18 h 183"/>
                  <a:gd name="T44" fmla="*/ 151 w 188"/>
                  <a:gd name="T45" fmla="*/ 23 h 183"/>
                  <a:gd name="T46" fmla="*/ 174 w 188"/>
                  <a:gd name="T47" fmla="*/ 37 h 183"/>
                  <a:gd name="T48" fmla="*/ 184 w 188"/>
                  <a:gd name="T49" fmla="*/ 37 h 183"/>
                  <a:gd name="T50" fmla="*/ 177 w 188"/>
                  <a:gd name="T51" fmla="*/ 46 h 183"/>
                  <a:gd name="T52" fmla="*/ 152 w 188"/>
                  <a:gd name="T53" fmla="*/ 70 h 183"/>
                  <a:gd name="T54" fmla="*/ 136 w 188"/>
                  <a:gd name="T55" fmla="*/ 86 h 183"/>
                  <a:gd name="T56" fmla="*/ 137 w 188"/>
                  <a:gd name="T57" fmla="*/ 114 h 183"/>
                  <a:gd name="T58" fmla="*/ 130 w 188"/>
                  <a:gd name="T59" fmla="*/ 138 h 183"/>
                  <a:gd name="T60" fmla="*/ 110 w 188"/>
                  <a:gd name="T61" fmla="*/ 166 h 183"/>
                  <a:gd name="T62" fmla="*/ 104 w 188"/>
                  <a:gd name="T63" fmla="*/ 171 h 183"/>
                  <a:gd name="T64" fmla="*/ 82 w 188"/>
                  <a:gd name="T65" fmla="*/ 171 h 183"/>
                  <a:gd name="T66" fmla="*/ 55 w 188"/>
                  <a:gd name="T67" fmla="*/ 177 h 183"/>
                  <a:gd name="T68" fmla="*/ 50 w 188"/>
                  <a:gd name="T69" fmla="*/ 182 h 183"/>
                  <a:gd name="T70" fmla="*/ 43 w 188"/>
                  <a:gd name="T71" fmla="*/ 168 h 183"/>
                  <a:gd name="T72" fmla="*/ 38 w 188"/>
                  <a:gd name="T73" fmla="*/ 163 h 1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8"/>
                  <a:gd name="T112" fmla="*/ 0 h 183"/>
                  <a:gd name="T113" fmla="*/ 188 w 188"/>
                  <a:gd name="T114" fmla="*/ 183 h 18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8" h="183">
                    <a:moveTo>
                      <a:pt x="30" y="164"/>
                    </a:moveTo>
                    <a:lnTo>
                      <a:pt x="28" y="157"/>
                    </a:lnTo>
                    <a:lnTo>
                      <a:pt x="27" y="143"/>
                    </a:lnTo>
                    <a:lnTo>
                      <a:pt x="29" y="137"/>
                    </a:lnTo>
                    <a:lnTo>
                      <a:pt x="31" y="137"/>
                    </a:lnTo>
                    <a:lnTo>
                      <a:pt x="32" y="137"/>
                    </a:lnTo>
                    <a:lnTo>
                      <a:pt x="32" y="135"/>
                    </a:lnTo>
                    <a:lnTo>
                      <a:pt x="29" y="130"/>
                    </a:lnTo>
                    <a:lnTo>
                      <a:pt x="27" y="122"/>
                    </a:lnTo>
                    <a:lnTo>
                      <a:pt x="29" y="118"/>
                    </a:lnTo>
                    <a:lnTo>
                      <a:pt x="30" y="115"/>
                    </a:lnTo>
                    <a:lnTo>
                      <a:pt x="30" y="110"/>
                    </a:lnTo>
                    <a:lnTo>
                      <a:pt x="27" y="102"/>
                    </a:lnTo>
                    <a:lnTo>
                      <a:pt x="26" y="97"/>
                    </a:lnTo>
                    <a:lnTo>
                      <a:pt x="28" y="94"/>
                    </a:lnTo>
                    <a:lnTo>
                      <a:pt x="31" y="92"/>
                    </a:lnTo>
                    <a:lnTo>
                      <a:pt x="34" y="86"/>
                    </a:lnTo>
                    <a:lnTo>
                      <a:pt x="36" y="80"/>
                    </a:lnTo>
                    <a:lnTo>
                      <a:pt x="37" y="77"/>
                    </a:lnTo>
                    <a:lnTo>
                      <a:pt x="37" y="73"/>
                    </a:lnTo>
                    <a:lnTo>
                      <a:pt x="36" y="68"/>
                    </a:lnTo>
                    <a:lnTo>
                      <a:pt x="37" y="60"/>
                    </a:lnTo>
                    <a:lnTo>
                      <a:pt x="46" y="51"/>
                    </a:lnTo>
                    <a:lnTo>
                      <a:pt x="48" y="44"/>
                    </a:lnTo>
                    <a:lnTo>
                      <a:pt x="45" y="43"/>
                    </a:lnTo>
                    <a:lnTo>
                      <a:pt x="36" y="40"/>
                    </a:lnTo>
                    <a:lnTo>
                      <a:pt x="32" y="46"/>
                    </a:lnTo>
                    <a:lnTo>
                      <a:pt x="21" y="41"/>
                    </a:lnTo>
                    <a:lnTo>
                      <a:pt x="21" y="35"/>
                    </a:lnTo>
                    <a:lnTo>
                      <a:pt x="13" y="41"/>
                    </a:lnTo>
                    <a:lnTo>
                      <a:pt x="4" y="37"/>
                    </a:lnTo>
                    <a:lnTo>
                      <a:pt x="0" y="12"/>
                    </a:lnTo>
                    <a:lnTo>
                      <a:pt x="6" y="2"/>
                    </a:lnTo>
                    <a:lnTo>
                      <a:pt x="14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43" y="2"/>
                    </a:lnTo>
                    <a:lnTo>
                      <a:pt x="68" y="7"/>
                    </a:lnTo>
                    <a:lnTo>
                      <a:pt x="91" y="9"/>
                    </a:lnTo>
                    <a:lnTo>
                      <a:pt x="105" y="7"/>
                    </a:lnTo>
                    <a:lnTo>
                      <a:pt x="108" y="7"/>
                    </a:lnTo>
                    <a:lnTo>
                      <a:pt x="114" y="9"/>
                    </a:lnTo>
                    <a:lnTo>
                      <a:pt x="123" y="13"/>
                    </a:lnTo>
                    <a:lnTo>
                      <a:pt x="130" y="18"/>
                    </a:lnTo>
                    <a:lnTo>
                      <a:pt x="139" y="23"/>
                    </a:lnTo>
                    <a:lnTo>
                      <a:pt x="151" y="23"/>
                    </a:lnTo>
                    <a:lnTo>
                      <a:pt x="162" y="29"/>
                    </a:lnTo>
                    <a:lnTo>
                      <a:pt x="174" y="37"/>
                    </a:lnTo>
                    <a:lnTo>
                      <a:pt x="182" y="37"/>
                    </a:lnTo>
                    <a:lnTo>
                      <a:pt x="184" y="37"/>
                    </a:lnTo>
                    <a:lnTo>
                      <a:pt x="187" y="30"/>
                    </a:lnTo>
                    <a:lnTo>
                      <a:pt x="177" y="46"/>
                    </a:lnTo>
                    <a:lnTo>
                      <a:pt x="163" y="62"/>
                    </a:lnTo>
                    <a:lnTo>
                      <a:pt x="152" y="70"/>
                    </a:lnTo>
                    <a:lnTo>
                      <a:pt x="141" y="78"/>
                    </a:lnTo>
                    <a:lnTo>
                      <a:pt x="136" y="86"/>
                    </a:lnTo>
                    <a:lnTo>
                      <a:pt x="135" y="100"/>
                    </a:lnTo>
                    <a:lnTo>
                      <a:pt x="137" y="114"/>
                    </a:lnTo>
                    <a:lnTo>
                      <a:pt x="135" y="125"/>
                    </a:lnTo>
                    <a:lnTo>
                      <a:pt x="130" y="138"/>
                    </a:lnTo>
                    <a:lnTo>
                      <a:pt x="119" y="153"/>
                    </a:lnTo>
                    <a:lnTo>
                      <a:pt x="110" y="166"/>
                    </a:lnTo>
                    <a:lnTo>
                      <a:pt x="105" y="171"/>
                    </a:lnTo>
                    <a:lnTo>
                      <a:pt x="104" y="171"/>
                    </a:lnTo>
                    <a:lnTo>
                      <a:pt x="104" y="170"/>
                    </a:lnTo>
                    <a:lnTo>
                      <a:pt x="82" y="171"/>
                    </a:lnTo>
                    <a:lnTo>
                      <a:pt x="61" y="173"/>
                    </a:lnTo>
                    <a:lnTo>
                      <a:pt x="55" y="177"/>
                    </a:lnTo>
                    <a:lnTo>
                      <a:pt x="52" y="181"/>
                    </a:lnTo>
                    <a:lnTo>
                      <a:pt x="50" y="182"/>
                    </a:lnTo>
                    <a:lnTo>
                      <a:pt x="45" y="175"/>
                    </a:lnTo>
                    <a:lnTo>
                      <a:pt x="43" y="168"/>
                    </a:lnTo>
                    <a:lnTo>
                      <a:pt x="43" y="164"/>
                    </a:lnTo>
                    <a:lnTo>
                      <a:pt x="38" y="163"/>
                    </a:lnTo>
                    <a:lnTo>
                      <a:pt x="30" y="16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3" name="Freeform 326"/>
              <p:cNvSpPr>
                <a:spLocks/>
              </p:cNvSpPr>
              <p:nvPr/>
            </p:nvSpPr>
            <p:spPr bwMode="auto">
              <a:xfrm>
                <a:off x="3252" y="1446"/>
                <a:ext cx="110" cy="248"/>
              </a:xfrm>
              <a:custGeom>
                <a:avLst/>
                <a:gdLst>
                  <a:gd name="T0" fmla="*/ 29 w 110"/>
                  <a:gd name="T1" fmla="*/ 12 h 248"/>
                  <a:gd name="T2" fmla="*/ 22 w 110"/>
                  <a:gd name="T3" fmla="*/ 32 h 248"/>
                  <a:gd name="T4" fmla="*/ 31 w 110"/>
                  <a:gd name="T5" fmla="*/ 32 h 248"/>
                  <a:gd name="T6" fmla="*/ 46 w 110"/>
                  <a:gd name="T7" fmla="*/ 25 h 248"/>
                  <a:gd name="T8" fmla="*/ 55 w 110"/>
                  <a:gd name="T9" fmla="*/ 28 h 248"/>
                  <a:gd name="T10" fmla="*/ 52 w 110"/>
                  <a:gd name="T11" fmla="*/ 43 h 248"/>
                  <a:gd name="T12" fmla="*/ 46 w 110"/>
                  <a:gd name="T13" fmla="*/ 55 h 248"/>
                  <a:gd name="T14" fmla="*/ 42 w 110"/>
                  <a:gd name="T15" fmla="*/ 58 h 248"/>
                  <a:gd name="T16" fmla="*/ 53 w 110"/>
                  <a:gd name="T17" fmla="*/ 62 h 248"/>
                  <a:gd name="T18" fmla="*/ 42 w 110"/>
                  <a:gd name="T19" fmla="*/ 69 h 248"/>
                  <a:gd name="T20" fmla="*/ 51 w 110"/>
                  <a:gd name="T21" fmla="*/ 70 h 248"/>
                  <a:gd name="T22" fmla="*/ 58 w 110"/>
                  <a:gd name="T23" fmla="*/ 79 h 248"/>
                  <a:gd name="T24" fmla="*/ 69 w 110"/>
                  <a:gd name="T25" fmla="*/ 101 h 248"/>
                  <a:gd name="T26" fmla="*/ 75 w 110"/>
                  <a:gd name="T27" fmla="*/ 117 h 248"/>
                  <a:gd name="T28" fmla="*/ 81 w 110"/>
                  <a:gd name="T29" fmla="*/ 123 h 248"/>
                  <a:gd name="T30" fmla="*/ 84 w 110"/>
                  <a:gd name="T31" fmla="*/ 139 h 248"/>
                  <a:gd name="T32" fmla="*/ 89 w 110"/>
                  <a:gd name="T33" fmla="*/ 151 h 248"/>
                  <a:gd name="T34" fmla="*/ 84 w 110"/>
                  <a:gd name="T35" fmla="*/ 164 h 248"/>
                  <a:gd name="T36" fmla="*/ 97 w 110"/>
                  <a:gd name="T37" fmla="*/ 160 h 248"/>
                  <a:gd name="T38" fmla="*/ 108 w 110"/>
                  <a:gd name="T39" fmla="*/ 169 h 248"/>
                  <a:gd name="T40" fmla="*/ 104 w 110"/>
                  <a:gd name="T41" fmla="*/ 182 h 248"/>
                  <a:gd name="T42" fmla="*/ 92 w 110"/>
                  <a:gd name="T43" fmla="*/ 198 h 248"/>
                  <a:gd name="T44" fmla="*/ 92 w 110"/>
                  <a:gd name="T45" fmla="*/ 203 h 248"/>
                  <a:gd name="T46" fmla="*/ 103 w 110"/>
                  <a:gd name="T47" fmla="*/ 209 h 248"/>
                  <a:gd name="T48" fmla="*/ 96 w 110"/>
                  <a:gd name="T49" fmla="*/ 215 h 248"/>
                  <a:gd name="T50" fmla="*/ 88 w 110"/>
                  <a:gd name="T51" fmla="*/ 217 h 248"/>
                  <a:gd name="T52" fmla="*/ 55 w 110"/>
                  <a:gd name="T53" fmla="*/ 220 h 248"/>
                  <a:gd name="T54" fmla="*/ 40 w 110"/>
                  <a:gd name="T55" fmla="*/ 228 h 248"/>
                  <a:gd name="T56" fmla="*/ 25 w 110"/>
                  <a:gd name="T57" fmla="*/ 224 h 248"/>
                  <a:gd name="T58" fmla="*/ 18 w 110"/>
                  <a:gd name="T59" fmla="*/ 234 h 248"/>
                  <a:gd name="T60" fmla="*/ 6 w 110"/>
                  <a:gd name="T61" fmla="*/ 241 h 248"/>
                  <a:gd name="T62" fmla="*/ 0 w 110"/>
                  <a:gd name="T63" fmla="*/ 247 h 248"/>
                  <a:gd name="T64" fmla="*/ 5 w 110"/>
                  <a:gd name="T65" fmla="*/ 231 h 248"/>
                  <a:gd name="T66" fmla="*/ 17 w 110"/>
                  <a:gd name="T67" fmla="*/ 215 h 248"/>
                  <a:gd name="T68" fmla="*/ 18 w 110"/>
                  <a:gd name="T69" fmla="*/ 210 h 248"/>
                  <a:gd name="T70" fmla="*/ 38 w 110"/>
                  <a:gd name="T71" fmla="*/ 207 h 248"/>
                  <a:gd name="T72" fmla="*/ 26 w 110"/>
                  <a:gd name="T73" fmla="*/ 203 h 248"/>
                  <a:gd name="T74" fmla="*/ 15 w 110"/>
                  <a:gd name="T75" fmla="*/ 196 h 248"/>
                  <a:gd name="T76" fmla="*/ 6 w 110"/>
                  <a:gd name="T77" fmla="*/ 194 h 248"/>
                  <a:gd name="T78" fmla="*/ 18 w 110"/>
                  <a:gd name="T79" fmla="*/ 185 h 248"/>
                  <a:gd name="T80" fmla="*/ 28 w 110"/>
                  <a:gd name="T81" fmla="*/ 171 h 248"/>
                  <a:gd name="T82" fmla="*/ 28 w 110"/>
                  <a:gd name="T83" fmla="*/ 165 h 248"/>
                  <a:gd name="T84" fmla="*/ 21 w 110"/>
                  <a:gd name="T85" fmla="*/ 162 h 248"/>
                  <a:gd name="T86" fmla="*/ 19 w 110"/>
                  <a:gd name="T87" fmla="*/ 159 h 248"/>
                  <a:gd name="T88" fmla="*/ 30 w 110"/>
                  <a:gd name="T89" fmla="*/ 151 h 248"/>
                  <a:gd name="T90" fmla="*/ 43 w 110"/>
                  <a:gd name="T91" fmla="*/ 141 h 248"/>
                  <a:gd name="T92" fmla="*/ 36 w 110"/>
                  <a:gd name="T93" fmla="*/ 127 h 248"/>
                  <a:gd name="T94" fmla="*/ 35 w 110"/>
                  <a:gd name="T95" fmla="*/ 113 h 248"/>
                  <a:gd name="T96" fmla="*/ 36 w 110"/>
                  <a:gd name="T97" fmla="*/ 102 h 248"/>
                  <a:gd name="T98" fmla="*/ 39 w 110"/>
                  <a:gd name="T99" fmla="*/ 97 h 248"/>
                  <a:gd name="T100" fmla="*/ 31 w 110"/>
                  <a:gd name="T101" fmla="*/ 104 h 248"/>
                  <a:gd name="T102" fmla="*/ 22 w 110"/>
                  <a:gd name="T103" fmla="*/ 104 h 248"/>
                  <a:gd name="T104" fmla="*/ 20 w 110"/>
                  <a:gd name="T105" fmla="*/ 95 h 248"/>
                  <a:gd name="T106" fmla="*/ 19 w 110"/>
                  <a:gd name="T107" fmla="*/ 75 h 248"/>
                  <a:gd name="T108" fmla="*/ 6 w 110"/>
                  <a:gd name="T109" fmla="*/ 61 h 248"/>
                  <a:gd name="T110" fmla="*/ 2 w 110"/>
                  <a:gd name="T111" fmla="*/ 43 h 248"/>
                  <a:gd name="T112" fmla="*/ 10 w 110"/>
                  <a:gd name="T113" fmla="*/ 10 h 248"/>
                  <a:gd name="T114" fmla="*/ 23 w 110"/>
                  <a:gd name="T115" fmla="*/ 0 h 248"/>
                  <a:gd name="T116" fmla="*/ 35 w 110"/>
                  <a:gd name="T117" fmla="*/ 1 h 24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0"/>
                  <a:gd name="T178" fmla="*/ 0 h 248"/>
                  <a:gd name="T179" fmla="*/ 110 w 110"/>
                  <a:gd name="T180" fmla="*/ 248 h 24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0" h="248">
                    <a:moveTo>
                      <a:pt x="35" y="1"/>
                    </a:moveTo>
                    <a:lnTo>
                      <a:pt x="29" y="12"/>
                    </a:lnTo>
                    <a:lnTo>
                      <a:pt x="25" y="20"/>
                    </a:lnTo>
                    <a:lnTo>
                      <a:pt x="22" y="32"/>
                    </a:lnTo>
                    <a:lnTo>
                      <a:pt x="25" y="35"/>
                    </a:lnTo>
                    <a:lnTo>
                      <a:pt x="31" y="32"/>
                    </a:lnTo>
                    <a:lnTo>
                      <a:pt x="40" y="27"/>
                    </a:lnTo>
                    <a:lnTo>
                      <a:pt x="46" y="25"/>
                    </a:lnTo>
                    <a:lnTo>
                      <a:pt x="53" y="25"/>
                    </a:lnTo>
                    <a:lnTo>
                      <a:pt x="55" y="28"/>
                    </a:lnTo>
                    <a:lnTo>
                      <a:pt x="54" y="35"/>
                    </a:lnTo>
                    <a:lnTo>
                      <a:pt x="52" y="43"/>
                    </a:lnTo>
                    <a:lnTo>
                      <a:pt x="49" y="52"/>
                    </a:lnTo>
                    <a:lnTo>
                      <a:pt x="46" y="55"/>
                    </a:lnTo>
                    <a:lnTo>
                      <a:pt x="43" y="57"/>
                    </a:lnTo>
                    <a:lnTo>
                      <a:pt x="42" y="58"/>
                    </a:lnTo>
                    <a:lnTo>
                      <a:pt x="46" y="60"/>
                    </a:lnTo>
                    <a:lnTo>
                      <a:pt x="53" y="62"/>
                    </a:lnTo>
                    <a:lnTo>
                      <a:pt x="49" y="65"/>
                    </a:lnTo>
                    <a:lnTo>
                      <a:pt x="42" y="69"/>
                    </a:lnTo>
                    <a:lnTo>
                      <a:pt x="45" y="71"/>
                    </a:lnTo>
                    <a:lnTo>
                      <a:pt x="51" y="70"/>
                    </a:lnTo>
                    <a:lnTo>
                      <a:pt x="55" y="71"/>
                    </a:lnTo>
                    <a:lnTo>
                      <a:pt x="58" y="79"/>
                    </a:lnTo>
                    <a:lnTo>
                      <a:pt x="64" y="90"/>
                    </a:lnTo>
                    <a:lnTo>
                      <a:pt x="69" y="101"/>
                    </a:lnTo>
                    <a:lnTo>
                      <a:pt x="73" y="111"/>
                    </a:lnTo>
                    <a:lnTo>
                      <a:pt x="75" y="117"/>
                    </a:lnTo>
                    <a:lnTo>
                      <a:pt x="78" y="120"/>
                    </a:lnTo>
                    <a:lnTo>
                      <a:pt x="81" y="123"/>
                    </a:lnTo>
                    <a:lnTo>
                      <a:pt x="82" y="130"/>
                    </a:lnTo>
                    <a:lnTo>
                      <a:pt x="84" y="139"/>
                    </a:lnTo>
                    <a:lnTo>
                      <a:pt x="84" y="148"/>
                    </a:lnTo>
                    <a:lnTo>
                      <a:pt x="89" y="151"/>
                    </a:lnTo>
                    <a:lnTo>
                      <a:pt x="88" y="156"/>
                    </a:lnTo>
                    <a:lnTo>
                      <a:pt x="84" y="164"/>
                    </a:lnTo>
                    <a:lnTo>
                      <a:pt x="89" y="164"/>
                    </a:lnTo>
                    <a:lnTo>
                      <a:pt x="97" y="160"/>
                    </a:lnTo>
                    <a:lnTo>
                      <a:pt x="103" y="162"/>
                    </a:lnTo>
                    <a:lnTo>
                      <a:pt x="108" y="169"/>
                    </a:lnTo>
                    <a:lnTo>
                      <a:pt x="109" y="176"/>
                    </a:lnTo>
                    <a:lnTo>
                      <a:pt x="104" y="182"/>
                    </a:lnTo>
                    <a:lnTo>
                      <a:pt x="99" y="189"/>
                    </a:lnTo>
                    <a:lnTo>
                      <a:pt x="92" y="198"/>
                    </a:lnTo>
                    <a:lnTo>
                      <a:pt x="89" y="202"/>
                    </a:lnTo>
                    <a:lnTo>
                      <a:pt x="92" y="203"/>
                    </a:lnTo>
                    <a:lnTo>
                      <a:pt x="100" y="206"/>
                    </a:lnTo>
                    <a:lnTo>
                      <a:pt x="103" y="209"/>
                    </a:lnTo>
                    <a:lnTo>
                      <a:pt x="99" y="213"/>
                    </a:lnTo>
                    <a:lnTo>
                      <a:pt x="96" y="215"/>
                    </a:lnTo>
                    <a:lnTo>
                      <a:pt x="93" y="216"/>
                    </a:lnTo>
                    <a:lnTo>
                      <a:pt x="88" y="217"/>
                    </a:lnTo>
                    <a:lnTo>
                      <a:pt x="76" y="218"/>
                    </a:lnTo>
                    <a:lnTo>
                      <a:pt x="55" y="220"/>
                    </a:lnTo>
                    <a:lnTo>
                      <a:pt x="45" y="224"/>
                    </a:lnTo>
                    <a:lnTo>
                      <a:pt x="40" y="228"/>
                    </a:lnTo>
                    <a:lnTo>
                      <a:pt x="32" y="227"/>
                    </a:lnTo>
                    <a:lnTo>
                      <a:pt x="25" y="224"/>
                    </a:lnTo>
                    <a:lnTo>
                      <a:pt x="21" y="229"/>
                    </a:lnTo>
                    <a:lnTo>
                      <a:pt x="18" y="234"/>
                    </a:lnTo>
                    <a:lnTo>
                      <a:pt x="11" y="237"/>
                    </a:lnTo>
                    <a:lnTo>
                      <a:pt x="6" y="241"/>
                    </a:lnTo>
                    <a:lnTo>
                      <a:pt x="2" y="245"/>
                    </a:lnTo>
                    <a:lnTo>
                      <a:pt x="0" y="247"/>
                    </a:lnTo>
                    <a:lnTo>
                      <a:pt x="0" y="243"/>
                    </a:lnTo>
                    <a:lnTo>
                      <a:pt x="5" y="231"/>
                    </a:lnTo>
                    <a:lnTo>
                      <a:pt x="13" y="220"/>
                    </a:lnTo>
                    <a:lnTo>
                      <a:pt x="17" y="215"/>
                    </a:lnTo>
                    <a:lnTo>
                      <a:pt x="17" y="212"/>
                    </a:lnTo>
                    <a:lnTo>
                      <a:pt x="18" y="210"/>
                    </a:lnTo>
                    <a:lnTo>
                      <a:pt x="25" y="210"/>
                    </a:lnTo>
                    <a:lnTo>
                      <a:pt x="38" y="207"/>
                    </a:lnTo>
                    <a:lnTo>
                      <a:pt x="35" y="203"/>
                    </a:lnTo>
                    <a:lnTo>
                      <a:pt x="26" y="203"/>
                    </a:lnTo>
                    <a:lnTo>
                      <a:pt x="19" y="198"/>
                    </a:lnTo>
                    <a:lnTo>
                      <a:pt x="15" y="196"/>
                    </a:lnTo>
                    <a:lnTo>
                      <a:pt x="11" y="197"/>
                    </a:lnTo>
                    <a:lnTo>
                      <a:pt x="6" y="194"/>
                    </a:lnTo>
                    <a:lnTo>
                      <a:pt x="11" y="189"/>
                    </a:lnTo>
                    <a:lnTo>
                      <a:pt x="18" y="185"/>
                    </a:lnTo>
                    <a:lnTo>
                      <a:pt x="23" y="178"/>
                    </a:lnTo>
                    <a:lnTo>
                      <a:pt x="28" y="171"/>
                    </a:lnTo>
                    <a:lnTo>
                      <a:pt x="29" y="171"/>
                    </a:lnTo>
                    <a:lnTo>
                      <a:pt x="28" y="165"/>
                    </a:lnTo>
                    <a:lnTo>
                      <a:pt x="26" y="164"/>
                    </a:lnTo>
                    <a:lnTo>
                      <a:pt x="21" y="162"/>
                    </a:lnTo>
                    <a:lnTo>
                      <a:pt x="18" y="164"/>
                    </a:lnTo>
                    <a:lnTo>
                      <a:pt x="19" y="159"/>
                    </a:lnTo>
                    <a:lnTo>
                      <a:pt x="24" y="154"/>
                    </a:lnTo>
                    <a:lnTo>
                      <a:pt x="30" y="151"/>
                    </a:lnTo>
                    <a:lnTo>
                      <a:pt x="38" y="147"/>
                    </a:lnTo>
                    <a:lnTo>
                      <a:pt x="43" y="141"/>
                    </a:lnTo>
                    <a:lnTo>
                      <a:pt x="42" y="134"/>
                    </a:lnTo>
                    <a:lnTo>
                      <a:pt x="36" y="127"/>
                    </a:lnTo>
                    <a:lnTo>
                      <a:pt x="34" y="122"/>
                    </a:lnTo>
                    <a:lnTo>
                      <a:pt x="35" y="113"/>
                    </a:lnTo>
                    <a:lnTo>
                      <a:pt x="34" y="106"/>
                    </a:lnTo>
                    <a:lnTo>
                      <a:pt x="36" y="102"/>
                    </a:lnTo>
                    <a:lnTo>
                      <a:pt x="39" y="99"/>
                    </a:lnTo>
                    <a:lnTo>
                      <a:pt x="39" y="97"/>
                    </a:lnTo>
                    <a:lnTo>
                      <a:pt x="37" y="99"/>
                    </a:lnTo>
                    <a:lnTo>
                      <a:pt x="31" y="104"/>
                    </a:lnTo>
                    <a:lnTo>
                      <a:pt x="26" y="108"/>
                    </a:lnTo>
                    <a:lnTo>
                      <a:pt x="22" y="104"/>
                    </a:lnTo>
                    <a:lnTo>
                      <a:pt x="19" y="99"/>
                    </a:lnTo>
                    <a:lnTo>
                      <a:pt x="20" y="95"/>
                    </a:lnTo>
                    <a:lnTo>
                      <a:pt x="22" y="86"/>
                    </a:lnTo>
                    <a:lnTo>
                      <a:pt x="19" y="75"/>
                    </a:lnTo>
                    <a:lnTo>
                      <a:pt x="13" y="69"/>
                    </a:lnTo>
                    <a:lnTo>
                      <a:pt x="6" y="61"/>
                    </a:lnTo>
                    <a:lnTo>
                      <a:pt x="2" y="52"/>
                    </a:lnTo>
                    <a:lnTo>
                      <a:pt x="2" y="43"/>
                    </a:lnTo>
                    <a:lnTo>
                      <a:pt x="4" y="27"/>
                    </a:lnTo>
                    <a:lnTo>
                      <a:pt x="10" y="10"/>
                    </a:lnTo>
                    <a:lnTo>
                      <a:pt x="15" y="2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5" y="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4" name="Freeform 327"/>
              <p:cNvSpPr>
                <a:spLocks/>
              </p:cNvSpPr>
              <p:nvPr/>
            </p:nvSpPr>
            <p:spPr bwMode="auto">
              <a:xfrm>
                <a:off x="3184" y="1547"/>
                <a:ext cx="70" cy="99"/>
              </a:xfrm>
              <a:custGeom>
                <a:avLst/>
                <a:gdLst>
                  <a:gd name="T0" fmla="*/ 59 w 70"/>
                  <a:gd name="T1" fmla="*/ 0 h 99"/>
                  <a:gd name="T2" fmla="*/ 63 w 70"/>
                  <a:gd name="T3" fmla="*/ 5 h 99"/>
                  <a:gd name="T4" fmla="*/ 66 w 70"/>
                  <a:gd name="T5" fmla="*/ 9 h 99"/>
                  <a:gd name="T6" fmla="*/ 69 w 70"/>
                  <a:gd name="T7" fmla="*/ 15 h 99"/>
                  <a:gd name="T8" fmla="*/ 67 w 70"/>
                  <a:gd name="T9" fmla="*/ 20 h 99"/>
                  <a:gd name="T10" fmla="*/ 63 w 70"/>
                  <a:gd name="T11" fmla="*/ 24 h 99"/>
                  <a:gd name="T12" fmla="*/ 59 w 70"/>
                  <a:gd name="T13" fmla="*/ 25 h 99"/>
                  <a:gd name="T14" fmla="*/ 55 w 70"/>
                  <a:gd name="T15" fmla="*/ 25 h 99"/>
                  <a:gd name="T16" fmla="*/ 53 w 70"/>
                  <a:gd name="T17" fmla="*/ 28 h 99"/>
                  <a:gd name="T18" fmla="*/ 52 w 70"/>
                  <a:gd name="T19" fmla="*/ 33 h 99"/>
                  <a:gd name="T20" fmla="*/ 53 w 70"/>
                  <a:gd name="T21" fmla="*/ 40 h 99"/>
                  <a:gd name="T22" fmla="*/ 55 w 70"/>
                  <a:gd name="T23" fmla="*/ 44 h 99"/>
                  <a:gd name="T24" fmla="*/ 55 w 70"/>
                  <a:gd name="T25" fmla="*/ 46 h 99"/>
                  <a:gd name="T26" fmla="*/ 55 w 70"/>
                  <a:gd name="T27" fmla="*/ 50 h 99"/>
                  <a:gd name="T28" fmla="*/ 55 w 70"/>
                  <a:gd name="T29" fmla="*/ 58 h 99"/>
                  <a:gd name="T30" fmla="*/ 55 w 70"/>
                  <a:gd name="T31" fmla="*/ 66 h 99"/>
                  <a:gd name="T32" fmla="*/ 53 w 70"/>
                  <a:gd name="T33" fmla="*/ 70 h 99"/>
                  <a:gd name="T34" fmla="*/ 52 w 70"/>
                  <a:gd name="T35" fmla="*/ 73 h 99"/>
                  <a:gd name="T36" fmla="*/ 52 w 70"/>
                  <a:gd name="T37" fmla="*/ 77 h 99"/>
                  <a:gd name="T38" fmla="*/ 52 w 70"/>
                  <a:gd name="T39" fmla="*/ 81 h 99"/>
                  <a:gd name="T40" fmla="*/ 52 w 70"/>
                  <a:gd name="T41" fmla="*/ 83 h 99"/>
                  <a:gd name="T42" fmla="*/ 49 w 70"/>
                  <a:gd name="T43" fmla="*/ 85 h 99"/>
                  <a:gd name="T44" fmla="*/ 45 w 70"/>
                  <a:gd name="T45" fmla="*/ 85 h 99"/>
                  <a:gd name="T46" fmla="*/ 40 w 70"/>
                  <a:gd name="T47" fmla="*/ 85 h 99"/>
                  <a:gd name="T48" fmla="*/ 37 w 70"/>
                  <a:gd name="T49" fmla="*/ 87 h 99"/>
                  <a:gd name="T50" fmla="*/ 30 w 70"/>
                  <a:gd name="T51" fmla="*/ 90 h 99"/>
                  <a:gd name="T52" fmla="*/ 18 w 70"/>
                  <a:gd name="T53" fmla="*/ 98 h 99"/>
                  <a:gd name="T54" fmla="*/ 10 w 70"/>
                  <a:gd name="T55" fmla="*/ 98 h 99"/>
                  <a:gd name="T56" fmla="*/ 3 w 70"/>
                  <a:gd name="T57" fmla="*/ 92 h 99"/>
                  <a:gd name="T58" fmla="*/ 0 w 70"/>
                  <a:gd name="T59" fmla="*/ 85 h 99"/>
                  <a:gd name="T60" fmla="*/ 0 w 70"/>
                  <a:gd name="T61" fmla="*/ 79 h 99"/>
                  <a:gd name="T62" fmla="*/ 4 w 70"/>
                  <a:gd name="T63" fmla="*/ 74 h 99"/>
                  <a:gd name="T64" fmla="*/ 9 w 70"/>
                  <a:gd name="T65" fmla="*/ 73 h 99"/>
                  <a:gd name="T66" fmla="*/ 9 w 70"/>
                  <a:gd name="T67" fmla="*/ 66 h 99"/>
                  <a:gd name="T68" fmla="*/ 9 w 70"/>
                  <a:gd name="T69" fmla="*/ 58 h 99"/>
                  <a:gd name="T70" fmla="*/ 4 w 70"/>
                  <a:gd name="T71" fmla="*/ 54 h 99"/>
                  <a:gd name="T72" fmla="*/ 0 w 70"/>
                  <a:gd name="T73" fmla="*/ 50 h 99"/>
                  <a:gd name="T74" fmla="*/ 2 w 70"/>
                  <a:gd name="T75" fmla="*/ 44 h 99"/>
                  <a:gd name="T76" fmla="*/ 2 w 70"/>
                  <a:gd name="T77" fmla="*/ 37 h 99"/>
                  <a:gd name="T78" fmla="*/ 4 w 70"/>
                  <a:gd name="T79" fmla="*/ 32 h 99"/>
                  <a:gd name="T80" fmla="*/ 8 w 70"/>
                  <a:gd name="T81" fmla="*/ 30 h 99"/>
                  <a:gd name="T82" fmla="*/ 12 w 70"/>
                  <a:gd name="T83" fmla="*/ 29 h 99"/>
                  <a:gd name="T84" fmla="*/ 16 w 70"/>
                  <a:gd name="T85" fmla="*/ 28 h 99"/>
                  <a:gd name="T86" fmla="*/ 21 w 70"/>
                  <a:gd name="T87" fmla="*/ 25 h 99"/>
                  <a:gd name="T88" fmla="*/ 28 w 70"/>
                  <a:gd name="T89" fmla="*/ 22 h 99"/>
                  <a:gd name="T90" fmla="*/ 32 w 70"/>
                  <a:gd name="T91" fmla="*/ 19 h 99"/>
                  <a:gd name="T92" fmla="*/ 33 w 70"/>
                  <a:gd name="T93" fmla="*/ 15 h 99"/>
                  <a:gd name="T94" fmla="*/ 31 w 70"/>
                  <a:gd name="T95" fmla="*/ 14 h 99"/>
                  <a:gd name="T96" fmla="*/ 24 w 70"/>
                  <a:gd name="T97" fmla="*/ 14 h 99"/>
                  <a:gd name="T98" fmla="*/ 24 w 70"/>
                  <a:gd name="T99" fmla="*/ 9 h 99"/>
                  <a:gd name="T100" fmla="*/ 27 w 70"/>
                  <a:gd name="T101" fmla="*/ 5 h 99"/>
                  <a:gd name="T102" fmla="*/ 32 w 70"/>
                  <a:gd name="T103" fmla="*/ 3 h 99"/>
                  <a:gd name="T104" fmla="*/ 38 w 70"/>
                  <a:gd name="T105" fmla="*/ 0 h 99"/>
                  <a:gd name="T106" fmla="*/ 45 w 70"/>
                  <a:gd name="T107" fmla="*/ 0 h 99"/>
                  <a:gd name="T108" fmla="*/ 55 w 70"/>
                  <a:gd name="T109" fmla="*/ 0 h 99"/>
                  <a:gd name="T110" fmla="*/ 59 w 70"/>
                  <a:gd name="T111" fmla="*/ 0 h 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70"/>
                  <a:gd name="T169" fmla="*/ 0 h 99"/>
                  <a:gd name="T170" fmla="*/ 70 w 70"/>
                  <a:gd name="T171" fmla="*/ 99 h 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70" h="99">
                    <a:moveTo>
                      <a:pt x="59" y="0"/>
                    </a:moveTo>
                    <a:lnTo>
                      <a:pt x="63" y="5"/>
                    </a:lnTo>
                    <a:lnTo>
                      <a:pt x="66" y="9"/>
                    </a:lnTo>
                    <a:lnTo>
                      <a:pt x="69" y="15"/>
                    </a:lnTo>
                    <a:lnTo>
                      <a:pt x="67" y="20"/>
                    </a:lnTo>
                    <a:lnTo>
                      <a:pt x="63" y="24"/>
                    </a:lnTo>
                    <a:lnTo>
                      <a:pt x="59" y="25"/>
                    </a:lnTo>
                    <a:lnTo>
                      <a:pt x="55" y="25"/>
                    </a:lnTo>
                    <a:lnTo>
                      <a:pt x="53" y="28"/>
                    </a:lnTo>
                    <a:lnTo>
                      <a:pt x="52" y="33"/>
                    </a:lnTo>
                    <a:lnTo>
                      <a:pt x="53" y="40"/>
                    </a:lnTo>
                    <a:lnTo>
                      <a:pt x="55" y="44"/>
                    </a:lnTo>
                    <a:lnTo>
                      <a:pt x="55" y="46"/>
                    </a:lnTo>
                    <a:lnTo>
                      <a:pt x="55" y="50"/>
                    </a:lnTo>
                    <a:lnTo>
                      <a:pt x="55" y="58"/>
                    </a:lnTo>
                    <a:lnTo>
                      <a:pt x="55" y="66"/>
                    </a:lnTo>
                    <a:lnTo>
                      <a:pt x="53" y="70"/>
                    </a:lnTo>
                    <a:lnTo>
                      <a:pt x="52" y="73"/>
                    </a:lnTo>
                    <a:lnTo>
                      <a:pt x="52" y="77"/>
                    </a:lnTo>
                    <a:lnTo>
                      <a:pt x="52" y="81"/>
                    </a:lnTo>
                    <a:lnTo>
                      <a:pt x="52" y="83"/>
                    </a:lnTo>
                    <a:lnTo>
                      <a:pt x="49" y="85"/>
                    </a:lnTo>
                    <a:lnTo>
                      <a:pt x="45" y="85"/>
                    </a:lnTo>
                    <a:lnTo>
                      <a:pt x="40" y="85"/>
                    </a:lnTo>
                    <a:lnTo>
                      <a:pt x="37" y="87"/>
                    </a:lnTo>
                    <a:lnTo>
                      <a:pt x="30" y="90"/>
                    </a:lnTo>
                    <a:lnTo>
                      <a:pt x="18" y="98"/>
                    </a:lnTo>
                    <a:lnTo>
                      <a:pt x="10" y="98"/>
                    </a:lnTo>
                    <a:lnTo>
                      <a:pt x="3" y="92"/>
                    </a:lnTo>
                    <a:lnTo>
                      <a:pt x="0" y="85"/>
                    </a:lnTo>
                    <a:lnTo>
                      <a:pt x="0" y="79"/>
                    </a:lnTo>
                    <a:lnTo>
                      <a:pt x="4" y="74"/>
                    </a:lnTo>
                    <a:lnTo>
                      <a:pt x="9" y="73"/>
                    </a:lnTo>
                    <a:lnTo>
                      <a:pt x="9" y="66"/>
                    </a:lnTo>
                    <a:lnTo>
                      <a:pt x="9" y="58"/>
                    </a:lnTo>
                    <a:lnTo>
                      <a:pt x="4" y="54"/>
                    </a:lnTo>
                    <a:lnTo>
                      <a:pt x="0" y="50"/>
                    </a:lnTo>
                    <a:lnTo>
                      <a:pt x="2" y="44"/>
                    </a:lnTo>
                    <a:lnTo>
                      <a:pt x="2" y="37"/>
                    </a:lnTo>
                    <a:lnTo>
                      <a:pt x="4" y="32"/>
                    </a:lnTo>
                    <a:lnTo>
                      <a:pt x="8" y="30"/>
                    </a:lnTo>
                    <a:lnTo>
                      <a:pt x="12" y="29"/>
                    </a:lnTo>
                    <a:lnTo>
                      <a:pt x="16" y="28"/>
                    </a:lnTo>
                    <a:lnTo>
                      <a:pt x="21" y="25"/>
                    </a:lnTo>
                    <a:lnTo>
                      <a:pt x="28" y="22"/>
                    </a:lnTo>
                    <a:lnTo>
                      <a:pt x="32" y="19"/>
                    </a:lnTo>
                    <a:lnTo>
                      <a:pt x="33" y="15"/>
                    </a:lnTo>
                    <a:lnTo>
                      <a:pt x="31" y="14"/>
                    </a:lnTo>
                    <a:lnTo>
                      <a:pt x="24" y="14"/>
                    </a:lnTo>
                    <a:lnTo>
                      <a:pt x="24" y="9"/>
                    </a:lnTo>
                    <a:lnTo>
                      <a:pt x="27" y="5"/>
                    </a:lnTo>
                    <a:lnTo>
                      <a:pt x="32" y="3"/>
                    </a:lnTo>
                    <a:lnTo>
                      <a:pt x="38" y="0"/>
                    </a:lnTo>
                    <a:lnTo>
                      <a:pt x="45" y="0"/>
                    </a:lnTo>
                    <a:lnTo>
                      <a:pt x="55" y="0"/>
                    </a:lnTo>
                    <a:lnTo>
                      <a:pt x="59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5" name="Freeform 328"/>
              <p:cNvSpPr>
                <a:spLocks/>
              </p:cNvSpPr>
              <p:nvPr/>
            </p:nvSpPr>
            <p:spPr bwMode="auto">
              <a:xfrm>
                <a:off x="3417" y="1032"/>
                <a:ext cx="370" cy="498"/>
              </a:xfrm>
              <a:custGeom>
                <a:avLst/>
                <a:gdLst>
                  <a:gd name="T0" fmla="*/ 334 w 370"/>
                  <a:gd name="T1" fmla="*/ 346 h 498"/>
                  <a:gd name="T2" fmla="*/ 306 w 370"/>
                  <a:gd name="T3" fmla="*/ 351 h 498"/>
                  <a:gd name="T4" fmla="*/ 271 w 370"/>
                  <a:gd name="T5" fmla="*/ 349 h 498"/>
                  <a:gd name="T6" fmla="*/ 252 w 370"/>
                  <a:gd name="T7" fmla="*/ 340 h 498"/>
                  <a:gd name="T8" fmla="*/ 230 w 370"/>
                  <a:gd name="T9" fmla="*/ 325 h 498"/>
                  <a:gd name="T10" fmla="*/ 230 w 370"/>
                  <a:gd name="T11" fmla="*/ 294 h 498"/>
                  <a:gd name="T12" fmla="*/ 233 w 370"/>
                  <a:gd name="T13" fmla="*/ 278 h 498"/>
                  <a:gd name="T14" fmla="*/ 254 w 370"/>
                  <a:gd name="T15" fmla="*/ 254 h 498"/>
                  <a:gd name="T16" fmla="*/ 280 w 370"/>
                  <a:gd name="T17" fmla="*/ 223 h 498"/>
                  <a:gd name="T18" fmla="*/ 287 w 370"/>
                  <a:gd name="T19" fmla="*/ 193 h 498"/>
                  <a:gd name="T20" fmla="*/ 254 w 370"/>
                  <a:gd name="T21" fmla="*/ 177 h 498"/>
                  <a:gd name="T22" fmla="*/ 234 w 370"/>
                  <a:gd name="T23" fmla="*/ 199 h 498"/>
                  <a:gd name="T24" fmla="*/ 233 w 370"/>
                  <a:gd name="T25" fmla="*/ 237 h 498"/>
                  <a:gd name="T26" fmla="*/ 198 w 370"/>
                  <a:gd name="T27" fmla="*/ 267 h 498"/>
                  <a:gd name="T28" fmla="*/ 185 w 370"/>
                  <a:gd name="T29" fmla="*/ 296 h 498"/>
                  <a:gd name="T30" fmla="*/ 180 w 370"/>
                  <a:gd name="T31" fmla="*/ 339 h 498"/>
                  <a:gd name="T32" fmla="*/ 198 w 370"/>
                  <a:gd name="T33" fmla="*/ 365 h 498"/>
                  <a:gd name="T34" fmla="*/ 184 w 370"/>
                  <a:gd name="T35" fmla="*/ 392 h 498"/>
                  <a:gd name="T36" fmla="*/ 169 w 370"/>
                  <a:gd name="T37" fmla="*/ 445 h 498"/>
                  <a:gd name="T38" fmla="*/ 137 w 370"/>
                  <a:gd name="T39" fmla="*/ 495 h 498"/>
                  <a:gd name="T40" fmla="*/ 130 w 370"/>
                  <a:gd name="T41" fmla="*/ 495 h 498"/>
                  <a:gd name="T42" fmla="*/ 119 w 370"/>
                  <a:gd name="T43" fmla="*/ 465 h 498"/>
                  <a:gd name="T44" fmla="*/ 115 w 370"/>
                  <a:gd name="T45" fmla="*/ 441 h 498"/>
                  <a:gd name="T46" fmla="*/ 97 w 370"/>
                  <a:gd name="T47" fmla="*/ 420 h 498"/>
                  <a:gd name="T48" fmla="*/ 96 w 370"/>
                  <a:gd name="T49" fmla="*/ 394 h 498"/>
                  <a:gd name="T50" fmla="*/ 92 w 370"/>
                  <a:gd name="T51" fmla="*/ 370 h 498"/>
                  <a:gd name="T52" fmla="*/ 78 w 370"/>
                  <a:gd name="T53" fmla="*/ 396 h 498"/>
                  <a:gd name="T54" fmla="*/ 62 w 370"/>
                  <a:gd name="T55" fmla="*/ 418 h 498"/>
                  <a:gd name="T56" fmla="*/ 40 w 370"/>
                  <a:gd name="T57" fmla="*/ 424 h 498"/>
                  <a:gd name="T58" fmla="*/ 22 w 370"/>
                  <a:gd name="T59" fmla="*/ 399 h 498"/>
                  <a:gd name="T60" fmla="*/ 21 w 370"/>
                  <a:gd name="T61" fmla="*/ 372 h 498"/>
                  <a:gd name="T62" fmla="*/ 14 w 370"/>
                  <a:gd name="T63" fmla="*/ 363 h 498"/>
                  <a:gd name="T64" fmla="*/ 5 w 370"/>
                  <a:gd name="T65" fmla="*/ 331 h 498"/>
                  <a:gd name="T66" fmla="*/ 12 w 370"/>
                  <a:gd name="T67" fmla="*/ 307 h 498"/>
                  <a:gd name="T68" fmla="*/ 37 w 370"/>
                  <a:gd name="T69" fmla="*/ 280 h 498"/>
                  <a:gd name="T70" fmla="*/ 71 w 370"/>
                  <a:gd name="T71" fmla="*/ 258 h 498"/>
                  <a:gd name="T72" fmla="*/ 105 w 370"/>
                  <a:gd name="T73" fmla="*/ 210 h 498"/>
                  <a:gd name="T74" fmla="*/ 123 w 370"/>
                  <a:gd name="T75" fmla="*/ 166 h 498"/>
                  <a:gd name="T76" fmla="*/ 146 w 370"/>
                  <a:gd name="T77" fmla="*/ 127 h 498"/>
                  <a:gd name="T78" fmla="*/ 157 w 370"/>
                  <a:gd name="T79" fmla="*/ 104 h 498"/>
                  <a:gd name="T80" fmla="*/ 196 w 370"/>
                  <a:gd name="T81" fmla="*/ 57 h 498"/>
                  <a:gd name="T82" fmla="*/ 217 w 370"/>
                  <a:gd name="T83" fmla="*/ 52 h 498"/>
                  <a:gd name="T84" fmla="*/ 260 w 370"/>
                  <a:gd name="T85" fmla="*/ 14 h 498"/>
                  <a:gd name="T86" fmla="*/ 275 w 370"/>
                  <a:gd name="T87" fmla="*/ 15 h 498"/>
                  <a:gd name="T88" fmla="*/ 275 w 370"/>
                  <a:gd name="T89" fmla="*/ 35 h 498"/>
                  <a:gd name="T90" fmla="*/ 277 w 370"/>
                  <a:gd name="T91" fmla="*/ 33 h 498"/>
                  <a:gd name="T92" fmla="*/ 292 w 370"/>
                  <a:gd name="T93" fmla="*/ 18 h 498"/>
                  <a:gd name="T94" fmla="*/ 304 w 370"/>
                  <a:gd name="T95" fmla="*/ 18 h 498"/>
                  <a:gd name="T96" fmla="*/ 309 w 370"/>
                  <a:gd name="T97" fmla="*/ 17 h 498"/>
                  <a:gd name="T98" fmla="*/ 316 w 370"/>
                  <a:gd name="T99" fmla="*/ 0 h 498"/>
                  <a:gd name="T100" fmla="*/ 342 w 370"/>
                  <a:gd name="T101" fmla="*/ 18 h 498"/>
                  <a:gd name="T102" fmla="*/ 350 w 370"/>
                  <a:gd name="T103" fmla="*/ 25 h 498"/>
                  <a:gd name="T104" fmla="*/ 342 w 370"/>
                  <a:gd name="T105" fmla="*/ 63 h 498"/>
                  <a:gd name="T106" fmla="*/ 322 w 370"/>
                  <a:gd name="T107" fmla="*/ 98 h 498"/>
                  <a:gd name="T108" fmla="*/ 334 w 370"/>
                  <a:gd name="T109" fmla="*/ 107 h 498"/>
                  <a:gd name="T110" fmla="*/ 345 w 370"/>
                  <a:gd name="T111" fmla="*/ 143 h 498"/>
                  <a:gd name="T112" fmla="*/ 349 w 370"/>
                  <a:gd name="T113" fmla="*/ 191 h 498"/>
                  <a:gd name="T114" fmla="*/ 362 w 370"/>
                  <a:gd name="T115" fmla="*/ 219 h 498"/>
                  <a:gd name="T116" fmla="*/ 369 w 370"/>
                  <a:gd name="T117" fmla="*/ 267 h 498"/>
                  <a:gd name="T118" fmla="*/ 362 w 370"/>
                  <a:gd name="T119" fmla="*/ 298 h 49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70"/>
                  <a:gd name="T181" fmla="*/ 0 h 498"/>
                  <a:gd name="T182" fmla="*/ 370 w 370"/>
                  <a:gd name="T183" fmla="*/ 498 h 49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70" h="498">
                    <a:moveTo>
                      <a:pt x="346" y="327"/>
                    </a:moveTo>
                    <a:lnTo>
                      <a:pt x="341" y="335"/>
                    </a:lnTo>
                    <a:lnTo>
                      <a:pt x="334" y="346"/>
                    </a:lnTo>
                    <a:lnTo>
                      <a:pt x="326" y="354"/>
                    </a:lnTo>
                    <a:lnTo>
                      <a:pt x="319" y="356"/>
                    </a:lnTo>
                    <a:lnTo>
                      <a:pt x="306" y="351"/>
                    </a:lnTo>
                    <a:lnTo>
                      <a:pt x="285" y="351"/>
                    </a:lnTo>
                    <a:lnTo>
                      <a:pt x="275" y="351"/>
                    </a:lnTo>
                    <a:lnTo>
                      <a:pt x="271" y="349"/>
                    </a:lnTo>
                    <a:lnTo>
                      <a:pt x="268" y="346"/>
                    </a:lnTo>
                    <a:lnTo>
                      <a:pt x="263" y="342"/>
                    </a:lnTo>
                    <a:lnTo>
                      <a:pt x="252" y="340"/>
                    </a:lnTo>
                    <a:lnTo>
                      <a:pt x="243" y="342"/>
                    </a:lnTo>
                    <a:lnTo>
                      <a:pt x="235" y="338"/>
                    </a:lnTo>
                    <a:lnTo>
                      <a:pt x="230" y="325"/>
                    </a:lnTo>
                    <a:lnTo>
                      <a:pt x="228" y="317"/>
                    </a:lnTo>
                    <a:lnTo>
                      <a:pt x="230" y="307"/>
                    </a:lnTo>
                    <a:lnTo>
                      <a:pt x="230" y="294"/>
                    </a:lnTo>
                    <a:lnTo>
                      <a:pt x="230" y="283"/>
                    </a:lnTo>
                    <a:lnTo>
                      <a:pt x="230" y="280"/>
                    </a:lnTo>
                    <a:lnTo>
                      <a:pt x="233" y="278"/>
                    </a:lnTo>
                    <a:lnTo>
                      <a:pt x="235" y="274"/>
                    </a:lnTo>
                    <a:lnTo>
                      <a:pt x="241" y="270"/>
                    </a:lnTo>
                    <a:lnTo>
                      <a:pt x="254" y="254"/>
                    </a:lnTo>
                    <a:lnTo>
                      <a:pt x="260" y="241"/>
                    </a:lnTo>
                    <a:lnTo>
                      <a:pt x="266" y="232"/>
                    </a:lnTo>
                    <a:lnTo>
                      <a:pt x="280" y="223"/>
                    </a:lnTo>
                    <a:lnTo>
                      <a:pt x="285" y="215"/>
                    </a:lnTo>
                    <a:lnTo>
                      <a:pt x="289" y="205"/>
                    </a:lnTo>
                    <a:lnTo>
                      <a:pt x="287" y="193"/>
                    </a:lnTo>
                    <a:lnTo>
                      <a:pt x="280" y="183"/>
                    </a:lnTo>
                    <a:lnTo>
                      <a:pt x="267" y="177"/>
                    </a:lnTo>
                    <a:lnTo>
                      <a:pt x="254" y="177"/>
                    </a:lnTo>
                    <a:lnTo>
                      <a:pt x="243" y="181"/>
                    </a:lnTo>
                    <a:lnTo>
                      <a:pt x="235" y="188"/>
                    </a:lnTo>
                    <a:lnTo>
                      <a:pt x="234" y="199"/>
                    </a:lnTo>
                    <a:lnTo>
                      <a:pt x="234" y="214"/>
                    </a:lnTo>
                    <a:lnTo>
                      <a:pt x="234" y="227"/>
                    </a:lnTo>
                    <a:lnTo>
                      <a:pt x="233" y="237"/>
                    </a:lnTo>
                    <a:lnTo>
                      <a:pt x="222" y="250"/>
                    </a:lnTo>
                    <a:lnTo>
                      <a:pt x="207" y="262"/>
                    </a:lnTo>
                    <a:lnTo>
                      <a:pt x="198" y="267"/>
                    </a:lnTo>
                    <a:lnTo>
                      <a:pt x="192" y="271"/>
                    </a:lnTo>
                    <a:lnTo>
                      <a:pt x="187" y="280"/>
                    </a:lnTo>
                    <a:lnTo>
                      <a:pt x="185" y="296"/>
                    </a:lnTo>
                    <a:lnTo>
                      <a:pt x="182" y="315"/>
                    </a:lnTo>
                    <a:lnTo>
                      <a:pt x="179" y="328"/>
                    </a:lnTo>
                    <a:lnTo>
                      <a:pt x="180" y="339"/>
                    </a:lnTo>
                    <a:lnTo>
                      <a:pt x="185" y="349"/>
                    </a:lnTo>
                    <a:lnTo>
                      <a:pt x="191" y="357"/>
                    </a:lnTo>
                    <a:lnTo>
                      <a:pt x="198" y="365"/>
                    </a:lnTo>
                    <a:lnTo>
                      <a:pt x="200" y="370"/>
                    </a:lnTo>
                    <a:lnTo>
                      <a:pt x="198" y="377"/>
                    </a:lnTo>
                    <a:lnTo>
                      <a:pt x="184" y="392"/>
                    </a:lnTo>
                    <a:lnTo>
                      <a:pt x="172" y="407"/>
                    </a:lnTo>
                    <a:lnTo>
                      <a:pt x="171" y="426"/>
                    </a:lnTo>
                    <a:lnTo>
                      <a:pt x="169" y="445"/>
                    </a:lnTo>
                    <a:lnTo>
                      <a:pt x="159" y="471"/>
                    </a:lnTo>
                    <a:lnTo>
                      <a:pt x="146" y="488"/>
                    </a:lnTo>
                    <a:lnTo>
                      <a:pt x="137" y="495"/>
                    </a:lnTo>
                    <a:lnTo>
                      <a:pt x="133" y="497"/>
                    </a:lnTo>
                    <a:lnTo>
                      <a:pt x="132" y="497"/>
                    </a:lnTo>
                    <a:lnTo>
                      <a:pt x="130" y="495"/>
                    </a:lnTo>
                    <a:lnTo>
                      <a:pt x="127" y="491"/>
                    </a:lnTo>
                    <a:lnTo>
                      <a:pt x="123" y="482"/>
                    </a:lnTo>
                    <a:lnTo>
                      <a:pt x="119" y="465"/>
                    </a:lnTo>
                    <a:lnTo>
                      <a:pt x="118" y="450"/>
                    </a:lnTo>
                    <a:lnTo>
                      <a:pt x="117" y="443"/>
                    </a:lnTo>
                    <a:lnTo>
                      <a:pt x="115" y="441"/>
                    </a:lnTo>
                    <a:lnTo>
                      <a:pt x="110" y="438"/>
                    </a:lnTo>
                    <a:lnTo>
                      <a:pt x="103" y="431"/>
                    </a:lnTo>
                    <a:lnTo>
                      <a:pt x="97" y="420"/>
                    </a:lnTo>
                    <a:lnTo>
                      <a:pt x="94" y="413"/>
                    </a:lnTo>
                    <a:lnTo>
                      <a:pt x="95" y="405"/>
                    </a:lnTo>
                    <a:lnTo>
                      <a:pt x="96" y="394"/>
                    </a:lnTo>
                    <a:lnTo>
                      <a:pt x="96" y="374"/>
                    </a:lnTo>
                    <a:lnTo>
                      <a:pt x="94" y="370"/>
                    </a:lnTo>
                    <a:lnTo>
                      <a:pt x="92" y="370"/>
                    </a:lnTo>
                    <a:lnTo>
                      <a:pt x="89" y="374"/>
                    </a:lnTo>
                    <a:lnTo>
                      <a:pt x="85" y="382"/>
                    </a:lnTo>
                    <a:lnTo>
                      <a:pt x="78" y="396"/>
                    </a:lnTo>
                    <a:lnTo>
                      <a:pt x="71" y="402"/>
                    </a:lnTo>
                    <a:lnTo>
                      <a:pt x="66" y="408"/>
                    </a:lnTo>
                    <a:lnTo>
                      <a:pt x="62" y="418"/>
                    </a:lnTo>
                    <a:lnTo>
                      <a:pt x="53" y="426"/>
                    </a:lnTo>
                    <a:lnTo>
                      <a:pt x="46" y="426"/>
                    </a:lnTo>
                    <a:lnTo>
                      <a:pt x="40" y="424"/>
                    </a:lnTo>
                    <a:lnTo>
                      <a:pt x="30" y="413"/>
                    </a:lnTo>
                    <a:lnTo>
                      <a:pt x="25" y="405"/>
                    </a:lnTo>
                    <a:lnTo>
                      <a:pt x="22" y="399"/>
                    </a:lnTo>
                    <a:lnTo>
                      <a:pt x="21" y="392"/>
                    </a:lnTo>
                    <a:lnTo>
                      <a:pt x="21" y="380"/>
                    </a:lnTo>
                    <a:lnTo>
                      <a:pt x="21" y="372"/>
                    </a:lnTo>
                    <a:lnTo>
                      <a:pt x="21" y="368"/>
                    </a:lnTo>
                    <a:lnTo>
                      <a:pt x="18" y="366"/>
                    </a:lnTo>
                    <a:lnTo>
                      <a:pt x="14" y="363"/>
                    </a:lnTo>
                    <a:lnTo>
                      <a:pt x="9" y="351"/>
                    </a:lnTo>
                    <a:lnTo>
                      <a:pt x="8" y="338"/>
                    </a:lnTo>
                    <a:lnTo>
                      <a:pt x="5" y="331"/>
                    </a:lnTo>
                    <a:lnTo>
                      <a:pt x="0" y="327"/>
                    </a:lnTo>
                    <a:lnTo>
                      <a:pt x="3" y="318"/>
                    </a:lnTo>
                    <a:lnTo>
                      <a:pt x="12" y="307"/>
                    </a:lnTo>
                    <a:lnTo>
                      <a:pt x="18" y="299"/>
                    </a:lnTo>
                    <a:lnTo>
                      <a:pt x="27" y="289"/>
                    </a:lnTo>
                    <a:lnTo>
                      <a:pt x="37" y="280"/>
                    </a:lnTo>
                    <a:lnTo>
                      <a:pt x="46" y="276"/>
                    </a:lnTo>
                    <a:lnTo>
                      <a:pt x="60" y="272"/>
                    </a:lnTo>
                    <a:lnTo>
                      <a:pt x="71" y="258"/>
                    </a:lnTo>
                    <a:lnTo>
                      <a:pt x="80" y="241"/>
                    </a:lnTo>
                    <a:lnTo>
                      <a:pt x="94" y="226"/>
                    </a:lnTo>
                    <a:lnTo>
                      <a:pt x="105" y="210"/>
                    </a:lnTo>
                    <a:lnTo>
                      <a:pt x="110" y="193"/>
                    </a:lnTo>
                    <a:lnTo>
                      <a:pt x="115" y="181"/>
                    </a:lnTo>
                    <a:lnTo>
                      <a:pt x="123" y="166"/>
                    </a:lnTo>
                    <a:lnTo>
                      <a:pt x="132" y="148"/>
                    </a:lnTo>
                    <a:lnTo>
                      <a:pt x="142" y="134"/>
                    </a:lnTo>
                    <a:lnTo>
                      <a:pt x="146" y="127"/>
                    </a:lnTo>
                    <a:lnTo>
                      <a:pt x="148" y="122"/>
                    </a:lnTo>
                    <a:lnTo>
                      <a:pt x="148" y="116"/>
                    </a:lnTo>
                    <a:lnTo>
                      <a:pt x="157" y="104"/>
                    </a:lnTo>
                    <a:lnTo>
                      <a:pt x="179" y="79"/>
                    </a:lnTo>
                    <a:lnTo>
                      <a:pt x="191" y="64"/>
                    </a:lnTo>
                    <a:lnTo>
                      <a:pt x="196" y="57"/>
                    </a:lnTo>
                    <a:lnTo>
                      <a:pt x="203" y="55"/>
                    </a:lnTo>
                    <a:lnTo>
                      <a:pt x="212" y="54"/>
                    </a:lnTo>
                    <a:lnTo>
                      <a:pt x="217" y="52"/>
                    </a:lnTo>
                    <a:lnTo>
                      <a:pt x="226" y="39"/>
                    </a:lnTo>
                    <a:lnTo>
                      <a:pt x="240" y="27"/>
                    </a:lnTo>
                    <a:lnTo>
                      <a:pt x="260" y="14"/>
                    </a:lnTo>
                    <a:lnTo>
                      <a:pt x="274" y="2"/>
                    </a:lnTo>
                    <a:lnTo>
                      <a:pt x="278" y="5"/>
                    </a:lnTo>
                    <a:lnTo>
                      <a:pt x="275" y="15"/>
                    </a:lnTo>
                    <a:lnTo>
                      <a:pt x="275" y="22"/>
                    </a:lnTo>
                    <a:lnTo>
                      <a:pt x="275" y="29"/>
                    </a:lnTo>
                    <a:lnTo>
                      <a:pt x="275" y="35"/>
                    </a:lnTo>
                    <a:lnTo>
                      <a:pt x="275" y="38"/>
                    </a:lnTo>
                    <a:lnTo>
                      <a:pt x="275" y="37"/>
                    </a:lnTo>
                    <a:lnTo>
                      <a:pt x="277" y="33"/>
                    </a:lnTo>
                    <a:lnTo>
                      <a:pt x="282" y="25"/>
                    </a:lnTo>
                    <a:lnTo>
                      <a:pt x="287" y="19"/>
                    </a:lnTo>
                    <a:lnTo>
                      <a:pt x="292" y="18"/>
                    </a:lnTo>
                    <a:lnTo>
                      <a:pt x="296" y="18"/>
                    </a:lnTo>
                    <a:lnTo>
                      <a:pt x="301" y="17"/>
                    </a:lnTo>
                    <a:lnTo>
                      <a:pt x="304" y="18"/>
                    </a:lnTo>
                    <a:lnTo>
                      <a:pt x="304" y="25"/>
                    </a:lnTo>
                    <a:lnTo>
                      <a:pt x="306" y="26"/>
                    </a:lnTo>
                    <a:lnTo>
                      <a:pt x="309" y="17"/>
                    </a:lnTo>
                    <a:lnTo>
                      <a:pt x="310" y="9"/>
                    </a:lnTo>
                    <a:lnTo>
                      <a:pt x="312" y="2"/>
                    </a:lnTo>
                    <a:lnTo>
                      <a:pt x="316" y="0"/>
                    </a:lnTo>
                    <a:lnTo>
                      <a:pt x="319" y="4"/>
                    </a:lnTo>
                    <a:lnTo>
                      <a:pt x="328" y="15"/>
                    </a:lnTo>
                    <a:lnTo>
                      <a:pt x="342" y="18"/>
                    </a:lnTo>
                    <a:lnTo>
                      <a:pt x="344" y="18"/>
                    </a:lnTo>
                    <a:lnTo>
                      <a:pt x="348" y="20"/>
                    </a:lnTo>
                    <a:lnTo>
                      <a:pt x="350" y="25"/>
                    </a:lnTo>
                    <a:lnTo>
                      <a:pt x="351" y="33"/>
                    </a:lnTo>
                    <a:lnTo>
                      <a:pt x="353" y="47"/>
                    </a:lnTo>
                    <a:lnTo>
                      <a:pt x="342" y="63"/>
                    </a:lnTo>
                    <a:lnTo>
                      <a:pt x="331" y="77"/>
                    </a:lnTo>
                    <a:lnTo>
                      <a:pt x="324" y="90"/>
                    </a:lnTo>
                    <a:lnTo>
                      <a:pt x="322" y="98"/>
                    </a:lnTo>
                    <a:lnTo>
                      <a:pt x="324" y="102"/>
                    </a:lnTo>
                    <a:lnTo>
                      <a:pt x="329" y="104"/>
                    </a:lnTo>
                    <a:lnTo>
                      <a:pt x="334" y="107"/>
                    </a:lnTo>
                    <a:lnTo>
                      <a:pt x="340" y="113"/>
                    </a:lnTo>
                    <a:lnTo>
                      <a:pt x="344" y="124"/>
                    </a:lnTo>
                    <a:lnTo>
                      <a:pt x="345" y="143"/>
                    </a:lnTo>
                    <a:lnTo>
                      <a:pt x="345" y="165"/>
                    </a:lnTo>
                    <a:lnTo>
                      <a:pt x="347" y="180"/>
                    </a:lnTo>
                    <a:lnTo>
                      <a:pt x="349" y="191"/>
                    </a:lnTo>
                    <a:lnTo>
                      <a:pt x="352" y="200"/>
                    </a:lnTo>
                    <a:lnTo>
                      <a:pt x="357" y="208"/>
                    </a:lnTo>
                    <a:lnTo>
                      <a:pt x="362" y="219"/>
                    </a:lnTo>
                    <a:lnTo>
                      <a:pt x="364" y="230"/>
                    </a:lnTo>
                    <a:lnTo>
                      <a:pt x="367" y="247"/>
                    </a:lnTo>
                    <a:lnTo>
                      <a:pt x="369" y="267"/>
                    </a:lnTo>
                    <a:lnTo>
                      <a:pt x="367" y="280"/>
                    </a:lnTo>
                    <a:lnTo>
                      <a:pt x="366" y="290"/>
                    </a:lnTo>
                    <a:lnTo>
                      <a:pt x="362" y="298"/>
                    </a:lnTo>
                    <a:lnTo>
                      <a:pt x="355" y="311"/>
                    </a:lnTo>
                    <a:lnTo>
                      <a:pt x="346" y="327"/>
                    </a:lnTo>
                  </a:path>
                </a:pathLst>
              </a:custGeom>
              <a:solidFill>
                <a:schemeClr val="tx1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6" name="Freeform 329"/>
              <p:cNvSpPr>
                <a:spLocks/>
              </p:cNvSpPr>
              <p:nvPr/>
            </p:nvSpPr>
            <p:spPr bwMode="auto">
              <a:xfrm>
                <a:off x="3442" y="1763"/>
                <a:ext cx="52" cy="42"/>
              </a:xfrm>
              <a:custGeom>
                <a:avLst/>
                <a:gdLst>
                  <a:gd name="T0" fmla="*/ 51 w 52"/>
                  <a:gd name="T1" fmla="*/ 18 h 42"/>
                  <a:gd name="T2" fmla="*/ 46 w 52"/>
                  <a:gd name="T3" fmla="*/ 23 h 42"/>
                  <a:gd name="T4" fmla="*/ 43 w 52"/>
                  <a:gd name="T5" fmla="*/ 29 h 42"/>
                  <a:gd name="T6" fmla="*/ 43 w 52"/>
                  <a:gd name="T7" fmla="*/ 31 h 42"/>
                  <a:gd name="T8" fmla="*/ 34 w 52"/>
                  <a:gd name="T9" fmla="*/ 29 h 42"/>
                  <a:gd name="T10" fmla="*/ 30 w 52"/>
                  <a:gd name="T11" fmla="*/ 40 h 42"/>
                  <a:gd name="T12" fmla="*/ 30 w 52"/>
                  <a:gd name="T13" fmla="*/ 38 h 42"/>
                  <a:gd name="T14" fmla="*/ 30 w 52"/>
                  <a:gd name="T15" fmla="*/ 35 h 42"/>
                  <a:gd name="T16" fmla="*/ 28 w 52"/>
                  <a:gd name="T17" fmla="*/ 32 h 42"/>
                  <a:gd name="T18" fmla="*/ 26 w 52"/>
                  <a:gd name="T19" fmla="*/ 35 h 42"/>
                  <a:gd name="T20" fmla="*/ 23 w 52"/>
                  <a:gd name="T21" fmla="*/ 38 h 42"/>
                  <a:gd name="T22" fmla="*/ 19 w 52"/>
                  <a:gd name="T23" fmla="*/ 40 h 42"/>
                  <a:gd name="T24" fmla="*/ 18 w 52"/>
                  <a:gd name="T25" fmla="*/ 41 h 42"/>
                  <a:gd name="T26" fmla="*/ 10 w 52"/>
                  <a:gd name="T27" fmla="*/ 41 h 42"/>
                  <a:gd name="T28" fmla="*/ 3 w 52"/>
                  <a:gd name="T29" fmla="*/ 40 h 42"/>
                  <a:gd name="T30" fmla="*/ 2 w 52"/>
                  <a:gd name="T31" fmla="*/ 35 h 42"/>
                  <a:gd name="T32" fmla="*/ 1 w 52"/>
                  <a:gd name="T33" fmla="*/ 31 h 42"/>
                  <a:gd name="T34" fmla="*/ 0 w 52"/>
                  <a:gd name="T35" fmla="*/ 25 h 42"/>
                  <a:gd name="T36" fmla="*/ 1 w 52"/>
                  <a:gd name="T37" fmla="*/ 14 h 42"/>
                  <a:gd name="T38" fmla="*/ 10 w 52"/>
                  <a:gd name="T39" fmla="*/ 6 h 42"/>
                  <a:gd name="T40" fmla="*/ 16 w 52"/>
                  <a:gd name="T41" fmla="*/ 1 h 42"/>
                  <a:gd name="T42" fmla="*/ 18 w 52"/>
                  <a:gd name="T43" fmla="*/ 0 h 42"/>
                  <a:gd name="T44" fmla="*/ 19 w 52"/>
                  <a:gd name="T45" fmla="*/ 1 h 42"/>
                  <a:gd name="T46" fmla="*/ 19 w 52"/>
                  <a:gd name="T47" fmla="*/ 2 h 42"/>
                  <a:gd name="T48" fmla="*/ 24 w 52"/>
                  <a:gd name="T49" fmla="*/ 2 h 42"/>
                  <a:gd name="T50" fmla="*/ 34 w 52"/>
                  <a:gd name="T51" fmla="*/ 0 h 42"/>
                  <a:gd name="T52" fmla="*/ 42 w 52"/>
                  <a:gd name="T53" fmla="*/ 2 h 42"/>
                  <a:gd name="T54" fmla="*/ 44 w 52"/>
                  <a:gd name="T55" fmla="*/ 6 h 42"/>
                  <a:gd name="T56" fmla="*/ 42 w 52"/>
                  <a:gd name="T57" fmla="*/ 16 h 42"/>
                  <a:gd name="T58" fmla="*/ 51 w 52"/>
                  <a:gd name="T59" fmla="*/ 18 h 4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2"/>
                  <a:gd name="T91" fmla="*/ 0 h 42"/>
                  <a:gd name="T92" fmla="*/ 52 w 52"/>
                  <a:gd name="T93" fmla="*/ 42 h 4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2" h="42">
                    <a:moveTo>
                      <a:pt x="51" y="18"/>
                    </a:moveTo>
                    <a:lnTo>
                      <a:pt x="46" y="23"/>
                    </a:lnTo>
                    <a:lnTo>
                      <a:pt x="43" y="29"/>
                    </a:lnTo>
                    <a:lnTo>
                      <a:pt x="43" y="31"/>
                    </a:lnTo>
                    <a:lnTo>
                      <a:pt x="34" y="29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0" y="35"/>
                    </a:lnTo>
                    <a:lnTo>
                      <a:pt x="28" y="32"/>
                    </a:lnTo>
                    <a:lnTo>
                      <a:pt x="26" y="35"/>
                    </a:lnTo>
                    <a:lnTo>
                      <a:pt x="23" y="38"/>
                    </a:lnTo>
                    <a:lnTo>
                      <a:pt x="19" y="40"/>
                    </a:lnTo>
                    <a:lnTo>
                      <a:pt x="18" y="41"/>
                    </a:lnTo>
                    <a:lnTo>
                      <a:pt x="10" y="41"/>
                    </a:lnTo>
                    <a:lnTo>
                      <a:pt x="3" y="40"/>
                    </a:lnTo>
                    <a:lnTo>
                      <a:pt x="2" y="35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1" y="14"/>
                    </a:lnTo>
                    <a:lnTo>
                      <a:pt x="10" y="6"/>
                    </a:lnTo>
                    <a:lnTo>
                      <a:pt x="16" y="1"/>
                    </a:lnTo>
                    <a:lnTo>
                      <a:pt x="18" y="0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44" y="6"/>
                    </a:lnTo>
                    <a:lnTo>
                      <a:pt x="42" y="16"/>
                    </a:lnTo>
                    <a:lnTo>
                      <a:pt x="51" y="1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7" name="Freeform 330"/>
              <p:cNvSpPr>
                <a:spLocks/>
              </p:cNvSpPr>
              <p:nvPr/>
            </p:nvSpPr>
            <p:spPr bwMode="auto">
              <a:xfrm>
                <a:off x="3631" y="1080"/>
                <a:ext cx="418" cy="882"/>
              </a:xfrm>
              <a:custGeom>
                <a:avLst/>
                <a:gdLst>
                  <a:gd name="T0" fmla="*/ 394 w 418"/>
                  <a:gd name="T1" fmla="*/ 81 h 882"/>
                  <a:gd name="T2" fmla="*/ 360 w 418"/>
                  <a:gd name="T3" fmla="*/ 95 h 882"/>
                  <a:gd name="T4" fmla="*/ 361 w 418"/>
                  <a:gd name="T5" fmla="*/ 48 h 882"/>
                  <a:gd name="T6" fmla="*/ 329 w 418"/>
                  <a:gd name="T7" fmla="*/ 35 h 882"/>
                  <a:gd name="T8" fmla="*/ 332 w 418"/>
                  <a:gd name="T9" fmla="*/ 56 h 882"/>
                  <a:gd name="T10" fmla="*/ 336 w 418"/>
                  <a:gd name="T11" fmla="*/ 88 h 882"/>
                  <a:gd name="T12" fmla="*/ 340 w 418"/>
                  <a:gd name="T13" fmla="*/ 109 h 882"/>
                  <a:gd name="T14" fmla="*/ 320 w 418"/>
                  <a:gd name="T15" fmla="*/ 109 h 882"/>
                  <a:gd name="T16" fmla="*/ 287 w 418"/>
                  <a:gd name="T17" fmla="*/ 137 h 882"/>
                  <a:gd name="T18" fmla="*/ 290 w 418"/>
                  <a:gd name="T19" fmla="*/ 159 h 882"/>
                  <a:gd name="T20" fmla="*/ 259 w 418"/>
                  <a:gd name="T21" fmla="*/ 153 h 882"/>
                  <a:gd name="T22" fmla="*/ 238 w 418"/>
                  <a:gd name="T23" fmla="*/ 164 h 882"/>
                  <a:gd name="T24" fmla="*/ 260 w 418"/>
                  <a:gd name="T25" fmla="*/ 195 h 882"/>
                  <a:gd name="T26" fmla="*/ 220 w 418"/>
                  <a:gd name="T27" fmla="*/ 181 h 882"/>
                  <a:gd name="T28" fmla="*/ 200 w 418"/>
                  <a:gd name="T29" fmla="*/ 127 h 882"/>
                  <a:gd name="T30" fmla="*/ 183 w 418"/>
                  <a:gd name="T31" fmla="*/ 102 h 882"/>
                  <a:gd name="T32" fmla="*/ 208 w 418"/>
                  <a:gd name="T33" fmla="*/ 100 h 882"/>
                  <a:gd name="T34" fmla="*/ 285 w 418"/>
                  <a:gd name="T35" fmla="*/ 113 h 882"/>
                  <a:gd name="T36" fmla="*/ 274 w 418"/>
                  <a:gd name="T37" fmla="*/ 60 h 882"/>
                  <a:gd name="T38" fmla="*/ 206 w 418"/>
                  <a:gd name="T39" fmla="*/ 26 h 882"/>
                  <a:gd name="T40" fmla="*/ 176 w 418"/>
                  <a:gd name="T41" fmla="*/ 17 h 882"/>
                  <a:gd name="T42" fmla="*/ 176 w 418"/>
                  <a:gd name="T43" fmla="*/ 0 h 882"/>
                  <a:gd name="T44" fmla="*/ 154 w 418"/>
                  <a:gd name="T45" fmla="*/ 7 h 882"/>
                  <a:gd name="T46" fmla="*/ 117 w 418"/>
                  <a:gd name="T47" fmla="*/ 31 h 882"/>
                  <a:gd name="T48" fmla="*/ 116 w 418"/>
                  <a:gd name="T49" fmla="*/ 58 h 882"/>
                  <a:gd name="T50" fmla="*/ 131 w 418"/>
                  <a:gd name="T51" fmla="*/ 97 h 882"/>
                  <a:gd name="T52" fmla="*/ 140 w 418"/>
                  <a:gd name="T53" fmla="*/ 155 h 882"/>
                  <a:gd name="T54" fmla="*/ 156 w 418"/>
                  <a:gd name="T55" fmla="*/ 204 h 882"/>
                  <a:gd name="T56" fmla="*/ 149 w 418"/>
                  <a:gd name="T57" fmla="*/ 254 h 882"/>
                  <a:gd name="T58" fmla="*/ 116 w 418"/>
                  <a:gd name="T59" fmla="*/ 310 h 882"/>
                  <a:gd name="T60" fmla="*/ 154 w 418"/>
                  <a:gd name="T61" fmla="*/ 321 h 882"/>
                  <a:gd name="T62" fmla="*/ 125 w 418"/>
                  <a:gd name="T63" fmla="*/ 330 h 882"/>
                  <a:gd name="T64" fmla="*/ 87 w 418"/>
                  <a:gd name="T65" fmla="*/ 334 h 882"/>
                  <a:gd name="T66" fmla="*/ 62 w 418"/>
                  <a:gd name="T67" fmla="*/ 359 h 882"/>
                  <a:gd name="T68" fmla="*/ 71 w 418"/>
                  <a:gd name="T69" fmla="*/ 397 h 882"/>
                  <a:gd name="T70" fmla="*/ 41 w 418"/>
                  <a:gd name="T71" fmla="*/ 388 h 882"/>
                  <a:gd name="T72" fmla="*/ 21 w 418"/>
                  <a:gd name="T73" fmla="*/ 415 h 882"/>
                  <a:gd name="T74" fmla="*/ 10 w 418"/>
                  <a:gd name="T75" fmla="*/ 469 h 882"/>
                  <a:gd name="T76" fmla="*/ 62 w 418"/>
                  <a:gd name="T77" fmla="*/ 499 h 882"/>
                  <a:gd name="T78" fmla="*/ 70 w 418"/>
                  <a:gd name="T79" fmla="*/ 545 h 882"/>
                  <a:gd name="T80" fmla="*/ 73 w 418"/>
                  <a:gd name="T81" fmla="*/ 597 h 882"/>
                  <a:gd name="T82" fmla="*/ 53 w 418"/>
                  <a:gd name="T83" fmla="*/ 634 h 882"/>
                  <a:gd name="T84" fmla="*/ 63 w 418"/>
                  <a:gd name="T85" fmla="*/ 670 h 882"/>
                  <a:gd name="T86" fmla="*/ 136 w 418"/>
                  <a:gd name="T87" fmla="*/ 675 h 882"/>
                  <a:gd name="T88" fmla="*/ 161 w 418"/>
                  <a:gd name="T89" fmla="*/ 741 h 882"/>
                  <a:gd name="T90" fmla="*/ 162 w 418"/>
                  <a:gd name="T91" fmla="*/ 761 h 882"/>
                  <a:gd name="T92" fmla="*/ 149 w 418"/>
                  <a:gd name="T93" fmla="*/ 828 h 882"/>
                  <a:gd name="T94" fmla="*/ 224 w 418"/>
                  <a:gd name="T95" fmla="*/ 830 h 882"/>
                  <a:gd name="T96" fmla="*/ 245 w 418"/>
                  <a:gd name="T97" fmla="*/ 816 h 882"/>
                  <a:gd name="T98" fmla="*/ 302 w 418"/>
                  <a:gd name="T99" fmla="*/ 851 h 882"/>
                  <a:gd name="T100" fmla="*/ 377 w 418"/>
                  <a:gd name="T101" fmla="*/ 849 h 882"/>
                  <a:gd name="T102" fmla="*/ 417 w 418"/>
                  <a:gd name="T103" fmla="*/ 881 h 88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18"/>
                  <a:gd name="T157" fmla="*/ 0 h 882"/>
                  <a:gd name="T158" fmla="*/ 418 w 418"/>
                  <a:gd name="T159" fmla="*/ 882 h 88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18" h="882">
                    <a:moveTo>
                      <a:pt x="417" y="64"/>
                    </a:moveTo>
                    <a:lnTo>
                      <a:pt x="410" y="67"/>
                    </a:lnTo>
                    <a:lnTo>
                      <a:pt x="404" y="71"/>
                    </a:lnTo>
                    <a:lnTo>
                      <a:pt x="394" y="81"/>
                    </a:lnTo>
                    <a:lnTo>
                      <a:pt x="387" y="93"/>
                    </a:lnTo>
                    <a:lnTo>
                      <a:pt x="382" y="102"/>
                    </a:lnTo>
                    <a:lnTo>
                      <a:pt x="375" y="102"/>
                    </a:lnTo>
                    <a:lnTo>
                      <a:pt x="360" y="95"/>
                    </a:lnTo>
                    <a:lnTo>
                      <a:pt x="358" y="83"/>
                    </a:lnTo>
                    <a:lnTo>
                      <a:pt x="364" y="71"/>
                    </a:lnTo>
                    <a:lnTo>
                      <a:pt x="365" y="55"/>
                    </a:lnTo>
                    <a:lnTo>
                      <a:pt x="361" y="48"/>
                    </a:lnTo>
                    <a:lnTo>
                      <a:pt x="356" y="44"/>
                    </a:lnTo>
                    <a:lnTo>
                      <a:pt x="349" y="41"/>
                    </a:lnTo>
                    <a:lnTo>
                      <a:pt x="340" y="38"/>
                    </a:lnTo>
                    <a:lnTo>
                      <a:pt x="329" y="35"/>
                    </a:lnTo>
                    <a:lnTo>
                      <a:pt x="320" y="34"/>
                    </a:lnTo>
                    <a:lnTo>
                      <a:pt x="317" y="36"/>
                    </a:lnTo>
                    <a:lnTo>
                      <a:pt x="323" y="47"/>
                    </a:lnTo>
                    <a:lnTo>
                      <a:pt x="332" y="56"/>
                    </a:lnTo>
                    <a:lnTo>
                      <a:pt x="334" y="63"/>
                    </a:lnTo>
                    <a:lnTo>
                      <a:pt x="334" y="70"/>
                    </a:lnTo>
                    <a:lnTo>
                      <a:pt x="332" y="81"/>
                    </a:lnTo>
                    <a:lnTo>
                      <a:pt x="336" y="88"/>
                    </a:lnTo>
                    <a:lnTo>
                      <a:pt x="339" y="90"/>
                    </a:lnTo>
                    <a:lnTo>
                      <a:pt x="342" y="90"/>
                    </a:lnTo>
                    <a:lnTo>
                      <a:pt x="341" y="97"/>
                    </a:lnTo>
                    <a:lnTo>
                      <a:pt x="340" y="109"/>
                    </a:lnTo>
                    <a:lnTo>
                      <a:pt x="339" y="119"/>
                    </a:lnTo>
                    <a:lnTo>
                      <a:pt x="336" y="122"/>
                    </a:lnTo>
                    <a:lnTo>
                      <a:pt x="330" y="116"/>
                    </a:lnTo>
                    <a:lnTo>
                      <a:pt x="320" y="109"/>
                    </a:lnTo>
                    <a:lnTo>
                      <a:pt x="313" y="112"/>
                    </a:lnTo>
                    <a:lnTo>
                      <a:pt x="304" y="120"/>
                    </a:lnTo>
                    <a:lnTo>
                      <a:pt x="296" y="130"/>
                    </a:lnTo>
                    <a:lnTo>
                      <a:pt x="287" y="137"/>
                    </a:lnTo>
                    <a:lnTo>
                      <a:pt x="279" y="143"/>
                    </a:lnTo>
                    <a:lnTo>
                      <a:pt x="276" y="147"/>
                    </a:lnTo>
                    <a:lnTo>
                      <a:pt x="282" y="152"/>
                    </a:lnTo>
                    <a:lnTo>
                      <a:pt x="290" y="159"/>
                    </a:lnTo>
                    <a:lnTo>
                      <a:pt x="290" y="164"/>
                    </a:lnTo>
                    <a:lnTo>
                      <a:pt x="284" y="164"/>
                    </a:lnTo>
                    <a:lnTo>
                      <a:pt x="272" y="159"/>
                    </a:lnTo>
                    <a:lnTo>
                      <a:pt x="259" y="153"/>
                    </a:lnTo>
                    <a:lnTo>
                      <a:pt x="252" y="151"/>
                    </a:lnTo>
                    <a:lnTo>
                      <a:pt x="245" y="152"/>
                    </a:lnTo>
                    <a:lnTo>
                      <a:pt x="242" y="157"/>
                    </a:lnTo>
                    <a:lnTo>
                      <a:pt x="238" y="164"/>
                    </a:lnTo>
                    <a:lnTo>
                      <a:pt x="240" y="169"/>
                    </a:lnTo>
                    <a:lnTo>
                      <a:pt x="245" y="177"/>
                    </a:lnTo>
                    <a:lnTo>
                      <a:pt x="255" y="188"/>
                    </a:lnTo>
                    <a:lnTo>
                      <a:pt x="260" y="195"/>
                    </a:lnTo>
                    <a:lnTo>
                      <a:pt x="255" y="197"/>
                    </a:lnTo>
                    <a:lnTo>
                      <a:pt x="247" y="197"/>
                    </a:lnTo>
                    <a:lnTo>
                      <a:pt x="238" y="193"/>
                    </a:lnTo>
                    <a:lnTo>
                      <a:pt x="220" y="181"/>
                    </a:lnTo>
                    <a:lnTo>
                      <a:pt x="209" y="162"/>
                    </a:lnTo>
                    <a:lnTo>
                      <a:pt x="207" y="150"/>
                    </a:lnTo>
                    <a:lnTo>
                      <a:pt x="205" y="139"/>
                    </a:lnTo>
                    <a:lnTo>
                      <a:pt x="200" y="127"/>
                    </a:lnTo>
                    <a:lnTo>
                      <a:pt x="192" y="116"/>
                    </a:lnTo>
                    <a:lnTo>
                      <a:pt x="183" y="107"/>
                    </a:lnTo>
                    <a:lnTo>
                      <a:pt x="180" y="102"/>
                    </a:lnTo>
                    <a:lnTo>
                      <a:pt x="183" y="102"/>
                    </a:lnTo>
                    <a:lnTo>
                      <a:pt x="192" y="105"/>
                    </a:lnTo>
                    <a:lnTo>
                      <a:pt x="201" y="105"/>
                    </a:lnTo>
                    <a:lnTo>
                      <a:pt x="205" y="102"/>
                    </a:lnTo>
                    <a:lnTo>
                      <a:pt x="208" y="100"/>
                    </a:lnTo>
                    <a:lnTo>
                      <a:pt x="213" y="102"/>
                    </a:lnTo>
                    <a:lnTo>
                      <a:pt x="236" y="114"/>
                    </a:lnTo>
                    <a:lnTo>
                      <a:pt x="269" y="117"/>
                    </a:lnTo>
                    <a:lnTo>
                      <a:pt x="285" y="113"/>
                    </a:lnTo>
                    <a:lnTo>
                      <a:pt x="291" y="102"/>
                    </a:lnTo>
                    <a:lnTo>
                      <a:pt x="291" y="92"/>
                    </a:lnTo>
                    <a:lnTo>
                      <a:pt x="289" y="81"/>
                    </a:lnTo>
                    <a:lnTo>
                      <a:pt x="274" y="60"/>
                    </a:lnTo>
                    <a:lnTo>
                      <a:pt x="245" y="38"/>
                    </a:lnTo>
                    <a:lnTo>
                      <a:pt x="229" y="30"/>
                    </a:lnTo>
                    <a:lnTo>
                      <a:pt x="217" y="26"/>
                    </a:lnTo>
                    <a:lnTo>
                      <a:pt x="206" y="26"/>
                    </a:lnTo>
                    <a:lnTo>
                      <a:pt x="191" y="23"/>
                    </a:lnTo>
                    <a:lnTo>
                      <a:pt x="178" y="19"/>
                    </a:lnTo>
                    <a:lnTo>
                      <a:pt x="174" y="19"/>
                    </a:lnTo>
                    <a:lnTo>
                      <a:pt x="176" y="17"/>
                    </a:lnTo>
                    <a:lnTo>
                      <a:pt x="179" y="16"/>
                    </a:lnTo>
                    <a:lnTo>
                      <a:pt x="182" y="10"/>
                    </a:lnTo>
                    <a:lnTo>
                      <a:pt x="182" y="5"/>
                    </a:lnTo>
                    <a:lnTo>
                      <a:pt x="176" y="0"/>
                    </a:lnTo>
                    <a:lnTo>
                      <a:pt x="166" y="0"/>
                    </a:lnTo>
                    <a:lnTo>
                      <a:pt x="161" y="2"/>
                    </a:lnTo>
                    <a:lnTo>
                      <a:pt x="159" y="5"/>
                    </a:lnTo>
                    <a:lnTo>
                      <a:pt x="154" y="7"/>
                    </a:lnTo>
                    <a:lnTo>
                      <a:pt x="140" y="5"/>
                    </a:lnTo>
                    <a:lnTo>
                      <a:pt x="142" y="1"/>
                    </a:lnTo>
                    <a:lnTo>
                      <a:pt x="129" y="17"/>
                    </a:lnTo>
                    <a:lnTo>
                      <a:pt x="117" y="31"/>
                    </a:lnTo>
                    <a:lnTo>
                      <a:pt x="112" y="46"/>
                    </a:lnTo>
                    <a:lnTo>
                      <a:pt x="110" y="52"/>
                    </a:lnTo>
                    <a:lnTo>
                      <a:pt x="112" y="56"/>
                    </a:lnTo>
                    <a:lnTo>
                      <a:pt x="116" y="58"/>
                    </a:lnTo>
                    <a:lnTo>
                      <a:pt x="121" y="62"/>
                    </a:lnTo>
                    <a:lnTo>
                      <a:pt x="127" y="67"/>
                    </a:lnTo>
                    <a:lnTo>
                      <a:pt x="130" y="79"/>
                    </a:lnTo>
                    <a:lnTo>
                      <a:pt x="131" y="97"/>
                    </a:lnTo>
                    <a:lnTo>
                      <a:pt x="132" y="120"/>
                    </a:lnTo>
                    <a:lnTo>
                      <a:pt x="133" y="136"/>
                    </a:lnTo>
                    <a:lnTo>
                      <a:pt x="136" y="147"/>
                    </a:lnTo>
                    <a:lnTo>
                      <a:pt x="140" y="155"/>
                    </a:lnTo>
                    <a:lnTo>
                      <a:pt x="145" y="164"/>
                    </a:lnTo>
                    <a:lnTo>
                      <a:pt x="149" y="173"/>
                    </a:lnTo>
                    <a:lnTo>
                      <a:pt x="153" y="187"/>
                    </a:lnTo>
                    <a:lnTo>
                      <a:pt x="156" y="204"/>
                    </a:lnTo>
                    <a:lnTo>
                      <a:pt x="156" y="222"/>
                    </a:lnTo>
                    <a:lnTo>
                      <a:pt x="156" y="236"/>
                    </a:lnTo>
                    <a:lnTo>
                      <a:pt x="154" y="247"/>
                    </a:lnTo>
                    <a:lnTo>
                      <a:pt x="149" y="254"/>
                    </a:lnTo>
                    <a:lnTo>
                      <a:pt x="142" y="267"/>
                    </a:lnTo>
                    <a:lnTo>
                      <a:pt x="133" y="284"/>
                    </a:lnTo>
                    <a:lnTo>
                      <a:pt x="125" y="298"/>
                    </a:lnTo>
                    <a:lnTo>
                      <a:pt x="116" y="310"/>
                    </a:lnTo>
                    <a:lnTo>
                      <a:pt x="132" y="312"/>
                    </a:lnTo>
                    <a:lnTo>
                      <a:pt x="144" y="315"/>
                    </a:lnTo>
                    <a:lnTo>
                      <a:pt x="151" y="319"/>
                    </a:lnTo>
                    <a:lnTo>
                      <a:pt x="154" y="321"/>
                    </a:lnTo>
                    <a:lnTo>
                      <a:pt x="153" y="326"/>
                    </a:lnTo>
                    <a:lnTo>
                      <a:pt x="142" y="330"/>
                    </a:lnTo>
                    <a:lnTo>
                      <a:pt x="128" y="331"/>
                    </a:lnTo>
                    <a:lnTo>
                      <a:pt x="125" y="330"/>
                    </a:lnTo>
                    <a:lnTo>
                      <a:pt x="122" y="340"/>
                    </a:lnTo>
                    <a:lnTo>
                      <a:pt x="116" y="339"/>
                    </a:lnTo>
                    <a:lnTo>
                      <a:pt x="103" y="336"/>
                    </a:lnTo>
                    <a:lnTo>
                      <a:pt x="87" y="334"/>
                    </a:lnTo>
                    <a:lnTo>
                      <a:pt x="75" y="335"/>
                    </a:lnTo>
                    <a:lnTo>
                      <a:pt x="64" y="341"/>
                    </a:lnTo>
                    <a:lnTo>
                      <a:pt x="59" y="352"/>
                    </a:lnTo>
                    <a:lnTo>
                      <a:pt x="62" y="359"/>
                    </a:lnTo>
                    <a:lnTo>
                      <a:pt x="65" y="365"/>
                    </a:lnTo>
                    <a:lnTo>
                      <a:pt x="69" y="372"/>
                    </a:lnTo>
                    <a:lnTo>
                      <a:pt x="71" y="385"/>
                    </a:lnTo>
                    <a:lnTo>
                      <a:pt x="71" y="397"/>
                    </a:lnTo>
                    <a:lnTo>
                      <a:pt x="71" y="402"/>
                    </a:lnTo>
                    <a:lnTo>
                      <a:pt x="67" y="397"/>
                    </a:lnTo>
                    <a:lnTo>
                      <a:pt x="49" y="388"/>
                    </a:lnTo>
                    <a:lnTo>
                      <a:pt x="41" y="388"/>
                    </a:lnTo>
                    <a:lnTo>
                      <a:pt x="36" y="391"/>
                    </a:lnTo>
                    <a:lnTo>
                      <a:pt x="34" y="397"/>
                    </a:lnTo>
                    <a:lnTo>
                      <a:pt x="30" y="405"/>
                    </a:lnTo>
                    <a:lnTo>
                      <a:pt x="21" y="415"/>
                    </a:lnTo>
                    <a:lnTo>
                      <a:pt x="21" y="427"/>
                    </a:lnTo>
                    <a:lnTo>
                      <a:pt x="21" y="438"/>
                    </a:lnTo>
                    <a:lnTo>
                      <a:pt x="17" y="454"/>
                    </a:lnTo>
                    <a:lnTo>
                      <a:pt x="10" y="469"/>
                    </a:lnTo>
                    <a:lnTo>
                      <a:pt x="0" y="483"/>
                    </a:lnTo>
                    <a:lnTo>
                      <a:pt x="37" y="492"/>
                    </a:lnTo>
                    <a:lnTo>
                      <a:pt x="53" y="495"/>
                    </a:lnTo>
                    <a:lnTo>
                      <a:pt x="62" y="499"/>
                    </a:lnTo>
                    <a:lnTo>
                      <a:pt x="67" y="503"/>
                    </a:lnTo>
                    <a:lnTo>
                      <a:pt x="70" y="509"/>
                    </a:lnTo>
                    <a:lnTo>
                      <a:pt x="69" y="524"/>
                    </a:lnTo>
                    <a:lnTo>
                      <a:pt x="70" y="545"/>
                    </a:lnTo>
                    <a:lnTo>
                      <a:pt x="75" y="564"/>
                    </a:lnTo>
                    <a:lnTo>
                      <a:pt x="77" y="578"/>
                    </a:lnTo>
                    <a:lnTo>
                      <a:pt x="78" y="589"/>
                    </a:lnTo>
                    <a:lnTo>
                      <a:pt x="73" y="597"/>
                    </a:lnTo>
                    <a:lnTo>
                      <a:pt x="67" y="608"/>
                    </a:lnTo>
                    <a:lnTo>
                      <a:pt x="62" y="614"/>
                    </a:lnTo>
                    <a:lnTo>
                      <a:pt x="59" y="621"/>
                    </a:lnTo>
                    <a:lnTo>
                      <a:pt x="53" y="634"/>
                    </a:lnTo>
                    <a:lnTo>
                      <a:pt x="48" y="646"/>
                    </a:lnTo>
                    <a:lnTo>
                      <a:pt x="49" y="656"/>
                    </a:lnTo>
                    <a:lnTo>
                      <a:pt x="54" y="664"/>
                    </a:lnTo>
                    <a:lnTo>
                      <a:pt x="63" y="670"/>
                    </a:lnTo>
                    <a:lnTo>
                      <a:pt x="85" y="674"/>
                    </a:lnTo>
                    <a:lnTo>
                      <a:pt x="108" y="670"/>
                    </a:lnTo>
                    <a:lnTo>
                      <a:pt x="126" y="666"/>
                    </a:lnTo>
                    <a:lnTo>
                      <a:pt x="136" y="675"/>
                    </a:lnTo>
                    <a:lnTo>
                      <a:pt x="142" y="691"/>
                    </a:lnTo>
                    <a:lnTo>
                      <a:pt x="144" y="712"/>
                    </a:lnTo>
                    <a:lnTo>
                      <a:pt x="153" y="733"/>
                    </a:lnTo>
                    <a:lnTo>
                      <a:pt x="161" y="741"/>
                    </a:lnTo>
                    <a:lnTo>
                      <a:pt x="169" y="743"/>
                    </a:lnTo>
                    <a:lnTo>
                      <a:pt x="172" y="743"/>
                    </a:lnTo>
                    <a:lnTo>
                      <a:pt x="169" y="748"/>
                    </a:lnTo>
                    <a:lnTo>
                      <a:pt x="162" y="761"/>
                    </a:lnTo>
                    <a:lnTo>
                      <a:pt x="154" y="778"/>
                    </a:lnTo>
                    <a:lnTo>
                      <a:pt x="149" y="790"/>
                    </a:lnTo>
                    <a:lnTo>
                      <a:pt x="145" y="808"/>
                    </a:lnTo>
                    <a:lnTo>
                      <a:pt x="149" y="828"/>
                    </a:lnTo>
                    <a:lnTo>
                      <a:pt x="165" y="842"/>
                    </a:lnTo>
                    <a:lnTo>
                      <a:pt x="198" y="840"/>
                    </a:lnTo>
                    <a:lnTo>
                      <a:pt x="213" y="835"/>
                    </a:lnTo>
                    <a:lnTo>
                      <a:pt x="224" y="830"/>
                    </a:lnTo>
                    <a:lnTo>
                      <a:pt x="231" y="823"/>
                    </a:lnTo>
                    <a:lnTo>
                      <a:pt x="236" y="818"/>
                    </a:lnTo>
                    <a:lnTo>
                      <a:pt x="240" y="815"/>
                    </a:lnTo>
                    <a:lnTo>
                      <a:pt x="245" y="816"/>
                    </a:lnTo>
                    <a:lnTo>
                      <a:pt x="253" y="822"/>
                    </a:lnTo>
                    <a:lnTo>
                      <a:pt x="265" y="832"/>
                    </a:lnTo>
                    <a:lnTo>
                      <a:pt x="283" y="845"/>
                    </a:lnTo>
                    <a:lnTo>
                      <a:pt x="302" y="851"/>
                    </a:lnTo>
                    <a:lnTo>
                      <a:pt x="325" y="851"/>
                    </a:lnTo>
                    <a:lnTo>
                      <a:pt x="348" y="842"/>
                    </a:lnTo>
                    <a:lnTo>
                      <a:pt x="368" y="840"/>
                    </a:lnTo>
                    <a:lnTo>
                      <a:pt x="377" y="849"/>
                    </a:lnTo>
                    <a:lnTo>
                      <a:pt x="386" y="863"/>
                    </a:lnTo>
                    <a:lnTo>
                      <a:pt x="402" y="873"/>
                    </a:lnTo>
                    <a:lnTo>
                      <a:pt x="410" y="877"/>
                    </a:lnTo>
                    <a:lnTo>
                      <a:pt x="417" y="881"/>
                    </a:lnTo>
                    <a:lnTo>
                      <a:pt x="417" y="6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8" name="Freeform 331"/>
              <p:cNvSpPr>
                <a:spLocks/>
              </p:cNvSpPr>
              <p:nvPr/>
            </p:nvSpPr>
            <p:spPr bwMode="auto">
              <a:xfrm>
                <a:off x="2936" y="974"/>
                <a:ext cx="106" cy="149"/>
              </a:xfrm>
              <a:custGeom>
                <a:avLst/>
                <a:gdLst>
                  <a:gd name="T0" fmla="*/ 0 w 106"/>
                  <a:gd name="T1" fmla="*/ 148 h 149"/>
                  <a:gd name="T2" fmla="*/ 17 w 106"/>
                  <a:gd name="T3" fmla="*/ 141 h 149"/>
                  <a:gd name="T4" fmla="*/ 34 w 106"/>
                  <a:gd name="T5" fmla="*/ 131 h 149"/>
                  <a:gd name="T6" fmla="*/ 52 w 106"/>
                  <a:gd name="T7" fmla="*/ 120 h 149"/>
                  <a:gd name="T8" fmla="*/ 74 w 106"/>
                  <a:gd name="T9" fmla="*/ 107 h 149"/>
                  <a:gd name="T10" fmla="*/ 87 w 106"/>
                  <a:gd name="T11" fmla="*/ 100 h 149"/>
                  <a:gd name="T12" fmla="*/ 94 w 106"/>
                  <a:gd name="T13" fmla="*/ 95 h 149"/>
                  <a:gd name="T14" fmla="*/ 96 w 106"/>
                  <a:gd name="T15" fmla="*/ 93 h 149"/>
                  <a:gd name="T16" fmla="*/ 95 w 106"/>
                  <a:gd name="T17" fmla="*/ 91 h 149"/>
                  <a:gd name="T18" fmla="*/ 80 w 106"/>
                  <a:gd name="T19" fmla="*/ 91 h 149"/>
                  <a:gd name="T20" fmla="*/ 53 w 106"/>
                  <a:gd name="T21" fmla="*/ 88 h 149"/>
                  <a:gd name="T22" fmla="*/ 31 w 106"/>
                  <a:gd name="T23" fmla="*/ 84 h 149"/>
                  <a:gd name="T24" fmla="*/ 21 w 106"/>
                  <a:gd name="T25" fmla="*/ 83 h 149"/>
                  <a:gd name="T26" fmla="*/ 19 w 106"/>
                  <a:gd name="T27" fmla="*/ 82 h 149"/>
                  <a:gd name="T28" fmla="*/ 20 w 106"/>
                  <a:gd name="T29" fmla="*/ 82 h 149"/>
                  <a:gd name="T30" fmla="*/ 27 w 106"/>
                  <a:gd name="T31" fmla="*/ 79 h 149"/>
                  <a:gd name="T32" fmla="*/ 46 w 106"/>
                  <a:gd name="T33" fmla="*/ 74 h 149"/>
                  <a:gd name="T34" fmla="*/ 68 w 106"/>
                  <a:gd name="T35" fmla="*/ 70 h 149"/>
                  <a:gd name="T36" fmla="*/ 87 w 106"/>
                  <a:gd name="T37" fmla="*/ 69 h 149"/>
                  <a:gd name="T38" fmla="*/ 100 w 106"/>
                  <a:gd name="T39" fmla="*/ 69 h 149"/>
                  <a:gd name="T40" fmla="*/ 105 w 106"/>
                  <a:gd name="T41" fmla="*/ 64 h 149"/>
                  <a:gd name="T42" fmla="*/ 100 w 106"/>
                  <a:gd name="T43" fmla="*/ 52 h 149"/>
                  <a:gd name="T44" fmla="*/ 84 w 106"/>
                  <a:gd name="T45" fmla="*/ 35 h 149"/>
                  <a:gd name="T46" fmla="*/ 71 w 106"/>
                  <a:gd name="T47" fmla="*/ 19 h 149"/>
                  <a:gd name="T48" fmla="*/ 72 w 106"/>
                  <a:gd name="T49" fmla="*/ 11 h 149"/>
                  <a:gd name="T50" fmla="*/ 82 w 106"/>
                  <a:gd name="T51" fmla="*/ 9 h 149"/>
                  <a:gd name="T52" fmla="*/ 95 w 106"/>
                  <a:gd name="T53" fmla="*/ 9 h 149"/>
                  <a:gd name="T54" fmla="*/ 99 w 106"/>
                  <a:gd name="T55" fmla="*/ 7 h 149"/>
                  <a:gd name="T56" fmla="*/ 96 w 106"/>
                  <a:gd name="T57" fmla="*/ 0 h 149"/>
                  <a:gd name="T58" fmla="*/ 0 w 106"/>
                  <a:gd name="T59" fmla="*/ 0 h 149"/>
                  <a:gd name="T60" fmla="*/ 0 w 106"/>
                  <a:gd name="T61" fmla="*/ 148 h 14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6"/>
                  <a:gd name="T94" fmla="*/ 0 h 149"/>
                  <a:gd name="T95" fmla="*/ 106 w 106"/>
                  <a:gd name="T96" fmla="*/ 149 h 14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6" h="149">
                    <a:moveTo>
                      <a:pt x="0" y="148"/>
                    </a:moveTo>
                    <a:lnTo>
                      <a:pt x="17" y="141"/>
                    </a:lnTo>
                    <a:lnTo>
                      <a:pt x="34" y="131"/>
                    </a:lnTo>
                    <a:lnTo>
                      <a:pt x="52" y="120"/>
                    </a:lnTo>
                    <a:lnTo>
                      <a:pt x="74" y="107"/>
                    </a:lnTo>
                    <a:lnTo>
                      <a:pt x="87" y="100"/>
                    </a:lnTo>
                    <a:lnTo>
                      <a:pt x="94" y="95"/>
                    </a:lnTo>
                    <a:lnTo>
                      <a:pt x="96" y="93"/>
                    </a:lnTo>
                    <a:lnTo>
                      <a:pt x="95" y="91"/>
                    </a:lnTo>
                    <a:lnTo>
                      <a:pt x="80" y="91"/>
                    </a:lnTo>
                    <a:lnTo>
                      <a:pt x="53" y="88"/>
                    </a:lnTo>
                    <a:lnTo>
                      <a:pt x="31" y="84"/>
                    </a:lnTo>
                    <a:lnTo>
                      <a:pt x="21" y="83"/>
                    </a:lnTo>
                    <a:lnTo>
                      <a:pt x="19" y="82"/>
                    </a:lnTo>
                    <a:lnTo>
                      <a:pt x="20" y="82"/>
                    </a:lnTo>
                    <a:lnTo>
                      <a:pt x="27" y="79"/>
                    </a:lnTo>
                    <a:lnTo>
                      <a:pt x="46" y="74"/>
                    </a:lnTo>
                    <a:lnTo>
                      <a:pt x="68" y="70"/>
                    </a:lnTo>
                    <a:lnTo>
                      <a:pt x="87" y="69"/>
                    </a:lnTo>
                    <a:lnTo>
                      <a:pt x="100" y="69"/>
                    </a:lnTo>
                    <a:lnTo>
                      <a:pt x="105" y="64"/>
                    </a:lnTo>
                    <a:lnTo>
                      <a:pt x="100" y="52"/>
                    </a:lnTo>
                    <a:lnTo>
                      <a:pt x="84" y="35"/>
                    </a:lnTo>
                    <a:lnTo>
                      <a:pt x="71" y="19"/>
                    </a:lnTo>
                    <a:lnTo>
                      <a:pt x="72" y="11"/>
                    </a:lnTo>
                    <a:lnTo>
                      <a:pt x="82" y="9"/>
                    </a:lnTo>
                    <a:lnTo>
                      <a:pt x="95" y="9"/>
                    </a:lnTo>
                    <a:lnTo>
                      <a:pt x="99" y="7"/>
                    </a:lnTo>
                    <a:lnTo>
                      <a:pt x="96" y="0"/>
                    </a:lnTo>
                    <a:lnTo>
                      <a:pt x="0" y="0"/>
                    </a:lnTo>
                    <a:lnTo>
                      <a:pt x="0" y="14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9" name="Freeform 332"/>
              <p:cNvSpPr>
                <a:spLocks/>
              </p:cNvSpPr>
              <p:nvPr/>
            </p:nvSpPr>
            <p:spPr bwMode="auto">
              <a:xfrm>
                <a:off x="2993" y="1183"/>
                <a:ext cx="148" cy="98"/>
              </a:xfrm>
              <a:custGeom>
                <a:avLst/>
                <a:gdLst>
                  <a:gd name="T0" fmla="*/ 68 w 148"/>
                  <a:gd name="T1" fmla="*/ 96 h 98"/>
                  <a:gd name="T2" fmla="*/ 48 w 148"/>
                  <a:gd name="T3" fmla="*/ 95 h 98"/>
                  <a:gd name="T4" fmla="*/ 34 w 148"/>
                  <a:gd name="T5" fmla="*/ 94 h 98"/>
                  <a:gd name="T6" fmla="*/ 25 w 148"/>
                  <a:gd name="T7" fmla="*/ 88 h 98"/>
                  <a:gd name="T8" fmla="*/ 20 w 148"/>
                  <a:gd name="T9" fmla="*/ 74 h 98"/>
                  <a:gd name="T10" fmla="*/ 21 w 148"/>
                  <a:gd name="T11" fmla="*/ 57 h 98"/>
                  <a:gd name="T12" fmla="*/ 27 w 148"/>
                  <a:gd name="T13" fmla="*/ 45 h 98"/>
                  <a:gd name="T14" fmla="*/ 30 w 148"/>
                  <a:gd name="T15" fmla="*/ 39 h 98"/>
                  <a:gd name="T16" fmla="*/ 22 w 148"/>
                  <a:gd name="T17" fmla="*/ 40 h 98"/>
                  <a:gd name="T18" fmla="*/ 8 w 148"/>
                  <a:gd name="T19" fmla="*/ 40 h 98"/>
                  <a:gd name="T20" fmla="*/ 0 w 148"/>
                  <a:gd name="T21" fmla="*/ 33 h 98"/>
                  <a:gd name="T22" fmla="*/ 1 w 148"/>
                  <a:gd name="T23" fmla="*/ 24 h 98"/>
                  <a:gd name="T24" fmla="*/ 12 w 148"/>
                  <a:gd name="T25" fmla="*/ 17 h 98"/>
                  <a:gd name="T26" fmla="*/ 27 w 148"/>
                  <a:gd name="T27" fmla="*/ 14 h 98"/>
                  <a:gd name="T28" fmla="*/ 39 w 148"/>
                  <a:gd name="T29" fmla="*/ 14 h 98"/>
                  <a:gd name="T30" fmla="*/ 46 w 148"/>
                  <a:gd name="T31" fmla="*/ 18 h 98"/>
                  <a:gd name="T32" fmla="*/ 48 w 148"/>
                  <a:gd name="T33" fmla="*/ 27 h 98"/>
                  <a:gd name="T34" fmla="*/ 50 w 148"/>
                  <a:gd name="T35" fmla="*/ 33 h 98"/>
                  <a:gd name="T36" fmla="*/ 54 w 148"/>
                  <a:gd name="T37" fmla="*/ 32 h 98"/>
                  <a:gd name="T38" fmla="*/ 59 w 148"/>
                  <a:gd name="T39" fmla="*/ 25 h 98"/>
                  <a:gd name="T40" fmla="*/ 63 w 148"/>
                  <a:gd name="T41" fmla="*/ 17 h 98"/>
                  <a:gd name="T42" fmla="*/ 74 w 148"/>
                  <a:gd name="T43" fmla="*/ 10 h 98"/>
                  <a:gd name="T44" fmla="*/ 84 w 148"/>
                  <a:gd name="T45" fmla="*/ 17 h 98"/>
                  <a:gd name="T46" fmla="*/ 90 w 148"/>
                  <a:gd name="T47" fmla="*/ 23 h 98"/>
                  <a:gd name="T48" fmla="*/ 102 w 148"/>
                  <a:gd name="T49" fmla="*/ 14 h 98"/>
                  <a:gd name="T50" fmla="*/ 109 w 148"/>
                  <a:gd name="T51" fmla="*/ 7 h 98"/>
                  <a:gd name="T52" fmla="*/ 117 w 148"/>
                  <a:gd name="T53" fmla="*/ 1 h 98"/>
                  <a:gd name="T54" fmla="*/ 124 w 148"/>
                  <a:gd name="T55" fmla="*/ 0 h 98"/>
                  <a:gd name="T56" fmla="*/ 130 w 148"/>
                  <a:gd name="T57" fmla="*/ 8 h 98"/>
                  <a:gd name="T58" fmla="*/ 137 w 148"/>
                  <a:gd name="T59" fmla="*/ 22 h 98"/>
                  <a:gd name="T60" fmla="*/ 144 w 148"/>
                  <a:gd name="T61" fmla="*/ 35 h 98"/>
                  <a:gd name="T62" fmla="*/ 147 w 148"/>
                  <a:gd name="T63" fmla="*/ 47 h 98"/>
                  <a:gd name="T64" fmla="*/ 143 w 148"/>
                  <a:gd name="T65" fmla="*/ 55 h 98"/>
                  <a:gd name="T66" fmla="*/ 133 w 148"/>
                  <a:gd name="T67" fmla="*/ 61 h 98"/>
                  <a:gd name="T68" fmla="*/ 123 w 148"/>
                  <a:gd name="T69" fmla="*/ 66 h 98"/>
                  <a:gd name="T70" fmla="*/ 113 w 148"/>
                  <a:gd name="T71" fmla="*/ 72 h 98"/>
                  <a:gd name="T72" fmla="*/ 104 w 148"/>
                  <a:gd name="T73" fmla="*/ 84 h 98"/>
                  <a:gd name="T74" fmla="*/ 94 w 148"/>
                  <a:gd name="T75" fmla="*/ 94 h 98"/>
                  <a:gd name="T76" fmla="*/ 83 w 148"/>
                  <a:gd name="T77" fmla="*/ 97 h 98"/>
                  <a:gd name="T78" fmla="*/ 73 w 148"/>
                  <a:gd name="T79" fmla="*/ 97 h 98"/>
                  <a:gd name="T80" fmla="*/ 68 w 148"/>
                  <a:gd name="T81" fmla="*/ 96 h 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48"/>
                  <a:gd name="T124" fmla="*/ 0 h 98"/>
                  <a:gd name="T125" fmla="*/ 148 w 148"/>
                  <a:gd name="T126" fmla="*/ 98 h 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48" h="98">
                    <a:moveTo>
                      <a:pt x="68" y="96"/>
                    </a:moveTo>
                    <a:lnTo>
                      <a:pt x="48" y="95"/>
                    </a:lnTo>
                    <a:lnTo>
                      <a:pt x="34" y="94"/>
                    </a:lnTo>
                    <a:lnTo>
                      <a:pt x="25" y="88"/>
                    </a:lnTo>
                    <a:lnTo>
                      <a:pt x="20" y="74"/>
                    </a:lnTo>
                    <a:lnTo>
                      <a:pt x="21" y="57"/>
                    </a:lnTo>
                    <a:lnTo>
                      <a:pt x="27" y="45"/>
                    </a:lnTo>
                    <a:lnTo>
                      <a:pt x="30" y="39"/>
                    </a:lnTo>
                    <a:lnTo>
                      <a:pt x="22" y="40"/>
                    </a:lnTo>
                    <a:lnTo>
                      <a:pt x="8" y="40"/>
                    </a:lnTo>
                    <a:lnTo>
                      <a:pt x="0" y="33"/>
                    </a:lnTo>
                    <a:lnTo>
                      <a:pt x="1" y="24"/>
                    </a:lnTo>
                    <a:lnTo>
                      <a:pt x="12" y="17"/>
                    </a:lnTo>
                    <a:lnTo>
                      <a:pt x="27" y="14"/>
                    </a:lnTo>
                    <a:lnTo>
                      <a:pt x="39" y="14"/>
                    </a:lnTo>
                    <a:lnTo>
                      <a:pt x="46" y="18"/>
                    </a:lnTo>
                    <a:lnTo>
                      <a:pt x="48" y="27"/>
                    </a:lnTo>
                    <a:lnTo>
                      <a:pt x="50" y="33"/>
                    </a:lnTo>
                    <a:lnTo>
                      <a:pt x="54" y="32"/>
                    </a:lnTo>
                    <a:lnTo>
                      <a:pt x="59" y="25"/>
                    </a:lnTo>
                    <a:lnTo>
                      <a:pt x="63" y="17"/>
                    </a:lnTo>
                    <a:lnTo>
                      <a:pt x="74" y="10"/>
                    </a:lnTo>
                    <a:lnTo>
                      <a:pt x="84" y="17"/>
                    </a:lnTo>
                    <a:lnTo>
                      <a:pt x="90" y="23"/>
                    </a:lnTo>
                    <a:lnTo>
                      <a:pt x="102" y="14"/>
                    </a:lnTo>
                    <a:lnTo>
                      <a:pt x="109" y="7"/>
                    </a:lnTo>
                    <a:lnTo>
                      <a:pt x="117" y="1"/>
                    </a:lnTo>
                    <a:lnTo>
                      <a:pt x="124" y="0"/>
                    </a:lnTo>
                    <a:lnTo>
                      <a:pt x="130" y="8"/>
                    </a:lnTo>
                    <a:lnTo>
                      <a:pt x="137" y="22"/>
                    </a:lnTo>
                    <a:lnTo>
                      <a:pt x="144" y="35"/>
                    </a:lnTo>
                    <a:lnTo>
                      <a:pt x="147" y="47"/>
                    </a:lnTo>
                    <a:lnTo>
                      <a:pt x="143" y="55"/>
                    </a:lnTo>
                    <a:lnTo>
                      <a:pt x="133" y="61"/>
                    </a:lnTo>
                    <a:lnTo>
                      <a:pt x="123" y="66"/>
                    </a:lnTo>
                    <a:lnTo>
                      <a:pt x="113" y="72"/>
                    </a:lnTo>
                    <a:lnTo>
                      <a:pt x="104" y="84"/>
                    </a:lnTo>
                    <a:lnTo>
                      <a:pt x="94" y="94"/>
                    </a:lnTo>
                    <a:lnTo>
                      <a:pt x="83" y="97"/>
                    </a:lnTo>
                    <a:lnTo>
                      <a:pt x="73" y="97"/>
                    </a:lnTo>
                    <a:lnTo>
                      <a:pt x="68" y="9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0" name="Freeform 333"/>
              <p:cNvSpPr>
                <a:spLocks/>
              </p:cNvSpPr>
              <p:nvPr/>
            </p:nvSpPr>
            <p:spPr bwMode="auto">
              <a:xfrm>
                <a:off x="3307" y="2048"/>
                <a:ext cx="227" cy="70"/>
              </a:xfrm>
              <a:custGeom>
                <a:avLst/>
                <a:gdLst>
                  <a:gd name="T0" fmla="*/ 214 w 227"/>
                  <a:gd name="T1" fmla="*/ 69 h 70"/>
                  <a:gd name="T2" fmla="*/ 219 w 227"/>
                  <a:gd name="T3" fmla="*/ 59 h 70"/>
                  <a:gd name="T4" fmla="*/ 225 w 227"/>
                  <a:gd name="T5" fmla="*/ 49 h 70"/>
                  <a:gd name="T6" fmla="*/ 226 w 227"/>
                  <a:gd name="T7" fmla="*/ 31 h 70"/>
                  <a:gd name="T8" fmla="*/ 216 w 227"/>
                  <a:gd name="T9" fmla="*/ 12 h 70"/>
                  <a:gd name="T10" fmla="*/ 211 w 227"/>
                  <a:gd name="T11" fmla="*/ 3 h 70"/>
                  <a:gd name="T12" fmla="*/ 208 w 227"/>
                  <a:gd name="T13" fmla="*/ 0 h 70"/>
                  <a:gd name="T14" fmla="*/ 200 w 227"/>
                  <a:gd name="T15" fmla="*/ 0 h 70"/>
                  <a:gd name="T16" fmla="*/ 190 w 227"/>
                  <a:gd name="T17" fmla="*/ 3 h 70"/>
                  <a:gd name="T18" fmla="*/ 172 w 227"/>
                  <a:gd name="T19" fmla="*/ 7 h 70"/>
                  <a:gd name="T20" fmla="*/ 151 w 227"/>
                  <a:gd name="T21" fmla="*/ 7 h 70"/>
                  <a:gd name="T22" fmla="*/ 141 w 227"/>
                  <a:gd name="T23" fmla="*/ 10 h 70"/>
                  <a:gd name="T24" fmla="*/ 133 w 227"/>
                  <a:gd name="T25" fmla="*/ 10 h 70"/>
                  <a:gd name="T26" fmla="*/ 130 w 227"/>
                  <a:gd name="T27" fmla="*/ 12 h 70"/>
                  <a:gd name="T28" fmla="*/ 123 w 227"/>
                  <a:gd name="T29" fmla="*/ 13 h 70"/>
                  <a:gd name="T30" fmla="*/ 112 w 227"/>
                  <a:gd name="T31" fmla="*/ 13 h 70"/>
                  <a:gd name="T32" fmla="*/ 102 w 227"/>
                  <a:gd name="T33" fmla="*/ 12 h 70"/>
                  <a:gd name="T34" fmla="*/ 88 w 227"/>
                  <a:gd name="T35" fmla="*/ 11 h 70"/>
                  <a:gd name="T36" fmla="*/ 69 w 227"/>
                  <a:gd name="T37" fmla="*/ 13 h 70"/>
                  <a:gd name="T38" fmla="*/ 54 w 227"/>
                  <a:gd name="T39" fmla="*/ 17 h 70"/>
                  <a:gd name="T40" fmla="*/ 43 w 227"/>
                  <a:gd name="T41" fmla="*/ 18 h 70"/>
                  <a:gd name="T42" fmla="*/ 35 w 227"/>
                  <a:gd name="T43" fmla="*/ 21 h 70"/>
                  <a:gd name="T44" fmla="*/ 27 w 227"/>
                  <a:gd name="T45" fmla="*/ 26 h 70"/>
                  <a:gd name="T46" fmla="*/ 11 w 227"/>
                  <a:gd name="T47" fmla="*/ 32 h 70"/>
                  <a:gd name="T48" fmla="*/ 1 w 227"/>
                  <a:gd name="T49" fmla="*/ 38 h 70"/>
                  <a:gd name="T50" fmla="*/ 6 w 227"/>
                  <a:gd name="T51" fmla="*/ 38 h 70"/>
                  <a:gd name="T52" fmla="*/ 11 w 227"/>
                  <a:gd name="T53" fmla="*/ 52 h 70"/>
                  <a:gd name="T54" fmla="*/ 6 w 227"/>
                  <a:gd name="T55" fmla="*/ 56 h 70"/>
                  <a:gd name="T56" fmla="*/ 0 w 227"/>
                  <a:gd name="T57" fmla="*/ 59 h 70"/>
                  <a:gd name="T58" fmla="*/ 2 w 227"/>
                  <a:gd name="T59" fmla="*/ 69 h 70"/>
                  <a:gd name="T60" fmla="*/ 214 w 227"/>
                  <a:gd name="T61" fmla="*/ 69 h 7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7"/>
                  <a:gd name="T94" fmla="*/ 0 h 70"/>
                  <a:gd name="T95" fmla="*/ 227 w 227"/>
                  <a:gd name="T96" fmla="*/ 70 h 7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7" h="70">
                    <a:moveTo>
                      <a:pt x="214" y="69"/>
                    </a:moveTo>
                    <a:lnTo>
                      <a:pt x="219" y="59"/>
                    </a:lnTo>
                    <a:lnTo>
                      <a:pt x="225" y="49"/>
                    </a:lnTo>
                    <a:lnTo>
                      <a:pt x="226" y="31"/>
                    </a:lnTo>
                    <a:lnTo>
                      <a:pt x="216" y="12"/>
                    </a:lnTo>
                    <a:lnTo>
                      <a:pt x="211" y="3"/>
                    </a:lnTo>
                    <a:lnTo>
                      <a:pt x="208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2" y="7"/>
                    </a:lnTo>
                    <a:lnTo>
                      <a:pt x="151" y="7"/>
                    </a:lnTo>
                    <a:lnTo>
                      <a:pt x="141" y="10"/>
                    </a:lnTo>
                    <a:lnTo>
                      <a:pt x="133" y="10"/>
                    </a:lnTo>
                    <a:lnTo>
                      <a:pt x="130" y="12"/>
                    </a:lnTo>
                    <a:lnTo>
                      <a:pt x="123" y="13"/>
                    </a:lnTo>
                    <a:lnTo>
                      <a:pt x="112" y="13"/>
                    </a:lnTo>
                    <a:lnTo>
                      <a:pt x="102" y="12"/>
                    </a:lnTo>
                    <a:lnTo>
                      <a:pt x="88" y="11"/>
                    </a:lnTo>
                    <a:lnTo>
                      <a:pt x="69" y="13"/>
                    </a:lnTo>
                    <a:lnTo>
                      <a:pt x="54" y="17"/>
                    </a:lnTo>
                    <a:lnTo>
                      <a:pt x="43" y="18"/>
                    </a:lnTo>
                    <a:lnTo>
                      <a:pt x="35" y="21"/>
                    </a:lnTo>
                    <a:lnTo>
                      <a:pt x="27" y="26"/>
                    </a:lnTo>
                    <a:lnTo>
                      <a:pt x="11" y="32"/>
                    </a:lnTo>
                    <a:lnTo>
                      <a:pt x="1" y="38"/>
                    </a:lnTo>
                    <a:lnTo>
                      <a:pt x="6" y="38"/>
                    </a:lnTo>
                    <a:lnTo>
                      <a:pt x="11" y="52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2" y="69"/>
                    </a:lnTo>
                    <a:lnTo>
                      <a:pt x="214" y="69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1" name="Freeform 334"/>
              <p:cNvSpPr>
                <a:spLocks/>
              </p:cNvSpPr>
              <p:nvPr/>
            </p:nvSpPr>
            <p:spPr bwMode="auto">
              <a:xfrm>
                <a:off x="3217" y="2087"/>
                <a:ext cx="80" cy="32"/>
              </a:xfrm>
              <a:custGeom>
                <a:avLst/>
                <a:gdLst>
                  <a:gd name="T0" fmla="*/ 0 w 80"/>
                  <a:gd name="T1" fmla="*/ 31 h 32"/>
                  <a:gd name="T2" fmla="*/ 4 w 80"/>
                  <a:gd name="T3" fmla="*/ 29 h 32"/>
                  <a:gd name="T4" fmla="*/ 9 w 80"/>
                  <a:gd name="T5" fmla="*/ 26 h 32"/>
                  <a:gd name="T6" fmla="*/ 16 w 80"/>
                  <a:gd name="T7" fmla="*/ 20 h 32"/>
                  <a:gd name="T8" fmla="*/ 18 w 80"/>
                  <a:gd name="T9" fmla="*/ 18 h 32"/>
                  <a:gd name="T10" fmla="*/ 16 w 80"/>
                  <a:gd name="T11" fmla="*/ 17 h 32"/>
                  <a:gd name="T12" fmla="*/ 14 w 80"/>
                  <a:gd name="T13" fmla="*/ 13 h 32"/>
                  <a:gd name="T14" fmla="*/ 14 w 80"/>
                  <a:gd name="T15" fmla="*/ 9 h 32"/>
                  <a:gd name="T16" fmla="*/ 16 w 80"/>
                  <a:gd name="T17" fmla="*/ 8 h 32"/>
                  <a:gd name="T18" fmla="*/ 19 w 80"/>
                  <a:gd name="T19" fmla="*/ 6 h 32"/>
                  <a:gd name="T20" fmla="*/ 22 w 80"/>
                  <a:gd name="T21" fmla="*/ 2 h 32"/>
                  <a:gd name="T22" fmla="*/ 25 w 80"/>
                  <a:gd name="T23" fmla="*/ 0 h 32"/>
                  <a:gd name="T24" fmla="*/ 28 w 80"/>
                  <a:gd name="T25" fmla="*/ 0 h 32"/>
                  <a:gd name="T26" fmla="*/ 29 w 80"/>
                  <a:gd name="T27" fmla="*/ 1 h 32"/>
                  <a:gd name="T28" fmla="*/ 34 w 80"/>
                  <a:gd name="T29" fmla="*/ 2 h 32"/>
                  <a:gd name="T30" fmla="*/ 39 w 80"/>
                  <a:gd name="T31" fmla="*/ 6 h 32"/>
                  <a:gd name="T32" fmla="*/ 48 w 80"/>
                  <a:gd name="T33" fmla="*/ 8 h 32"/>
                  <a:gd name="T34" fmla="*/ 50 w 80"/>
                  <a:gd name="T35" fmla="*/ 6 h 32"/>
                  <a:gd name="T36" fmla="*/ 56 w 80"/>
                  <a:gd name="T37" fmla="*/ 6 h 32"/>
                  <a:gd name="T38" fmla="*/ 65 w 80"/>
                  <a:gd name="T39" fmla="*/ 9 h 32"/>
                  <a:gd name="T40" fmla="*/ 69 w 80"/>
                  <a:gd name="T41" fmla="*/ 11 h 32"/>
                  <a:gd name="T42" fmla="*/ 73 w 80"/>
                  <a:gd name="T43" fmla="*/ 8 h 32"/>
                  <a:gd name="T44" fmla="*/ 75 w 80"/>
                  <a:gd name="T45" fmla="*/ 8 h 32"/>
                  <a:gd name="T46" fmla="*/ 79 w 80"/>
                  <a:gd name="T47" fmla="*/ 17 h 32"/>
                  <a:gd name="T48" fmla="*/ 75 w 80"/>
                  <a:gd name="T49" fmla="*/ 20 h 32"/>
                  <a:gd name="T50" fmla="*/ 72 w 80"/>
                  <a:gd name="T51" fmla="*/ 23 h 32"/>
                  <a:gd name="T52" fmla="*/ 74 w 80"/>
                  <a:gd name="T53" fmla="*/ 30 h 32"/>
                  <a:gd name="T54" fmla="*/ 0 w 80"/>
                  <a:gd name="T55" fmla="*/ 31 h 3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0"/>
                  <a:gd name="T85" fmla="*/ 0 h 32"/>
                  <a:gd name="T86" fmla="*/ 80 w 80"/>
                  <a:gd name="T87" fmla="*/ 32 h 3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0" h="32">
                    <a:moveTo>
                      <a:pt x="0" y="31"/>
                    </a:moveTo>
                    <a:lnTo>
                      <a:pt x="4" y="29"/>
                    </a:lnTo>
                    <a:lnTo>
                      <a:pt x="9" y="26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6" y="17"/>
                    </a:lnTo>
                    <a:lnTo>
                      <a:pt x="14" y="13"/>
                    </a:lnTo>
                    <a:lnTo>
                      <a:pt x="14" y="9"/>
                    </a:lnTo>
                    <a:lnTo>
                      <a:pt x="16" y="8"/>
                    </a:lnTo>
                    <a:lnTo>
                      <a:pt x="19" y="6"/>
                    </a:lnTo>
                    <a:lnTo>
                      <a:pt x="22" y="2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4" y="2"/>
                    </a:lnTo>
                    <a:lnTo>
                      <a:pt x="39" y="6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6" y="6"/>
                    </a:lnTo>
                    <a:lnTo>
                      <a:pt x="65" y="9"/>
                    </a:lnTo>
                    <a:lnTo>
                      <a:pt x="69" y="11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9" y="17"/>
                    </a:lnTo>
                    <a:lnTo>
                      <a:pt x="75" y="20"/>
                    </a:lnTo>
                    <a:lnTo>
                      <a:pt x="72" y="23"/>
                    </a:lnTo>
                    <a:lnTo>
                      <a:pt x="74" y="3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2" name="Freeform 335"/>
              <p:cNvSpPr>
                <a:spLocks/>
              </p:cNvSpPr>
              <p:nvPr/>
            </p:nvSpPr>
            <p:spPr bwMode="auto">
              <a:xfrm>
                <a:off x="2938" y="976"/>
                <a:ext cx="1117" cy="1142"/>
              </a:xfrm>
              <a:custGeom>
                <a:avLst/>
                <a:gdLst>
                  <a:gd name="T0" fmla="*/ 1116 w 1117"/>
                  <a:gd name="T1" fmla="*/ 1141 h 1142"/>
                  <a:gd name="T2" fmla="*/ 1116 w 1117"/>
                  <a:gd name="T3" fmla="*/ 0 h 1142"/>
                  <a:gd name="T4" fmla="*/ 0 w 1117"/>
                  <a:gd name="T5" fmla="*/ 0 h 1142"/>
                  <a:gd name="T6" fmla="*/ 0 w 1117"/>
                  <a:gd name="T7" fmla="*/ 1141 h 1142"/>
                  <a:gd name="T8" fmla="*/ 1116 w 1117"/>
                  <a:gd name="T9" fmla="*/ 1141 h 11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17"/>
                  <a:gd name="T16" fmla="*/ 0 h 1142"/>
                  <a:gd name="T17" fmla="*/ 1117 w 1117"/>
                  <a:gd name="T18" fmla="*/ 1142 h 11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17" h="1142">
                    <a:moveTo>
                      <a:pt x="1116" y="1141"/>
                    </a:moveTo>
                    <a:lnTo>
                      <a:pt x="1116" y="0"/>
                    </a:lnTo>
                    <a:lnTo>
                      <a:pt x="0" y="0"/>
                    </a:lnTo>
                    <a:lnTo>
                      <a:pt x="0" y="1141"/>
                    </a:lnTo>
                    <a:lnTo>
                      <a:pt x="1116" y="1141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3" name="Freeform 336"/>
              <p:cNvSpPr>
                <a:spLocks/>
              </p:cNvSpPr>
              <p:nvPr/>
            </p:nvSpPr>
            <p:spPr bwMode="auto">
              <a:xfrm>
                <a:off x="3683" y="1402"/>
                <a:ext cx="88" cy="42"/>
              </a:xfrm>
              <a:custGeom>
                <a:avLst/>
                <a:gdLst>
                  <a:gd name="T0" fmla="*/ 2 w 88"/>
                  <a:gd name="T1" fmla="*/ 8 h 42"/>
                  <a:gd name="T2" fmla="*/ 2 w 88"/>
                  <a:gd name="T3" fmla="*/ 9 h 42"/>
                  <a:gd name="T4" fmla="*/ 1 w 88"/>
                  <a:gd name="T5" fmla="*/ 13 h 42"/>
                  <a:gd name="T6" fmla="*/ 0 w 88"/>
                  <a:gd name="T7" fmla="*/ 17 h 42"/>
                  <a:gd name="T8" fmla="*/ 5 w 88"/>
                  <a:gd name="T9" fmla="*/ 22 h 42"/>
                  <a:gd name="T10" fmla="*/ 7 w 88"/>
                  <a:gd name="T11" fmla="*/ 25 h 42"/>
                  <a:gd name="T12" fmla="*/ 7 w 88"/>
                  <a:gd name="T13" fmla="*/ 26 h 42"/>
                  <a:gd name="T14" fmla="*/ 3 w 88"/>
                  <a:gd name="T15" fmla="*/ 27 h 42"/>
                  <a:gd name="T16" fmla="*/ 7 w 88"/>
                  <a:gd name="T17" fmla="*/ 29 h 42"/>
                  <a:gd name="T18" fmla="*/ 11 w 88"/>
                  <a:gd name="T19" fmla="*/ 29 h 42"/>
                  <a:gd name="T20" fmla="*/ 15 w 88"/>
                  <a:gd name="T21" fmla="*/ 30 h 42"/>
                  <a:gd name="T22" fmla="*/ 24 w 88"/>
                  <a:gd name="T23" fmla="*/ 32 h 42"/>
                  <a:gd name="T24" fmla="*/ 33 w 88"/>
                  <a:gd name="T25" fmla="*/ 33 h 42"/>
                  <a:gd name="T26" fmla="*/ 40 w 88"/>
                  <a:gd name="T27" fmla="*/ 37 h 42"/>
                  <a:gd name="T28" fmla="*/ 44 w 88"/>
                  <a:gd name="T29" fmla="*/ 39 h 42"/>
                  <a:gd name="T30" fmla="*/ 49 w 88"/>
                  <a:gd name="T31" fmla="*/ 40 h 42"/>
                  <a:gd name="T32" fmla="*/ 56 w 88"/>
                  <a:gd name="T33" fmla="*/ 40 h 42"/>
                  <a:gd name="T34" fmla="*/ 63 w 88"/>
                  <a:gd name="T35" fmla="*/ 40 h 42"/>
                  <a:gd name="T36" fmla="*/ 70 w 88"/>
                  <a:gd name="T37" fmla="*/ 40 h 42"/>
                  <a:gd name="T38" fmla="*/ 72 w 88"/>
                  <a:gd name="T39" fmla="*/ 40 h 42"/>
                  <a:gd name="T40" fmla="*/ 72 w 88"/>
                  <a:gd name="T41" fmla="*/ 41 h 42"/>
                  <a:gd name="T42" fmla="*/ 76 w 88"/>
                  <a:gd name="T43" fmla="*/ 38 h 42"/>
                  <a:gd name="T44" fmla="*/ 78 w 88"/>
                  <a:gd name="T45" fmla="*/ 36 h 42"/>
                  <a:gd name="T46" fmla="*/ 81 w 88"/>
                  <a:gd name="T47" fmla="*/ 35 h 42"/>
                  <a:gd name="T48" fmla="*/ 85 w 88"/>
                  <a:gd name="T49" fmla="*/ 32 h 42"/>
                  <a:gd name="T50" fmla="*/ 87 w 88"/>
                  <a:gd name="T51" fmla="*/ 30 h 42"/>
                  <a:gd name="T52" fmla="*/ 87 w 88"/>
                  <a:gd name="T53" fmla="*/ 27 h 42"/>
                  <a:gd name="T54" fmla="*/ 85 w 88"/>
                  <a:gd name="T55" fmla="*/ 23 h 42"/>
                  <a:gd name="T56" fmla="*/ 82 w 88"/>
                  <a:gd name="T57" fmla="*/ 18 h 42"/>
                  <a:gd name="T58" fmla="*/ 82 w 88"/>
                  <a:gd name="T59" fmla="*/ 13 h 42"/>
                  <a:gd name="T60" fmla="*/ 82 w 88"/>
                  <a:gd name="T61" fmla="*/ 9 h 42"/>
                  <a:gd name="T62" fmla="*/ 81 w 88"/>
                  <a:gd name="T63" fmla="*/ 7 h 42"/>
                  <a:gd name="T64" fmla="*/ 77 w 88"/>
                  <a:gd name="T65" fmla="*/ 6 h 42"/>
                  <a:gd name="T66" fmla="*/ 72 w 88"/>
                  <a:gd name="T67" fmla="*/ 5 h 42"/>
                  <a:gd name="T68" fmla="*/ 63 w 88"/>
                  <a:gd name="T69" fmla="*/ 4 h 42"/>
                  <a:gd name="T70" fmla="*/ 31 w 88"/>
                  <a:gd name="T71" fmla="*/ 1 h 42"/>
                  <a:gd name="T72" fmla="*/ 26 w 88"/>
                  <a:gd name="T73" fmla="*/ 0 h 42"/>
                  <a:gd name="T74" fmla="*/ 22 w 88"/>
                  <a:gd name="T75" fmla="*/ 1 h 42"/>
                  <a:gd name="T76" fmla="*/ 19 w 88"/>
                  <a:gd name="T77" fmla="*/ 2 h 42"/>
                  <a:gd name="T78" fmla="*/ 16 w 88"/>
                  <a:gd name="T79" fmla="*/ 5 h 42"/>
                  <a:gd name="T80" fmla="*/ 10 w 88"/>
                  <a:gd name="T81" fmla="*/ 7 h 42"/>
                  <a:gd name="T82" fmla="*/ 2 w 88"/>
                  <a:gd name="T83" fmla="*/ 8 h 42"/>
                  <a:gd name="T84" fmla="*/ 2 w 88"/>
                  <a:gd name="T85" fmla="*/ 8 h 4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8"/>
                  <a:gd name="T130" fmla="*/ 0 h 42"/>
                  <a:gd name="T131" fmla="*/ 88 w 88"/>
                  <a:gd name="T132" fmla="*/ 42 h 4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8" h="42">
                    <a:moveTo>
                      <a:pt x="2" y="8"/>
                    </a:moveTo>
                    <a:lnTo>
                      <a:pt x="2" y="9"/>
                    </a:lnTo>
                    <a:lnTo>
                      <a:pt x="1" y="13"/>
                    </a:lnTo>
                    <a:lnTo>
                      <a:pt x="0" y="17"/>
                    </a:lnTo>
                    <a:lnTo>
                      <a:pt x="5" y="22"/>
                    </a:lnTo>
                    <a:lnTo>
                      <a:pt x="7" y="25"/>
                    </a:lnTo>
                    <a:lnTo>
                      <a:pt x="7" y="26"/>
                    </a:lnTo>
                    <a:lnTo>
                      <a:pt x="3" y="27"/>
                    </a:lnTo>
                    <a:lnTo>
                      <a:pt x="7" y="29"/>
                    </a:lnTo>
                    <a:lnTo>
                      <a:pt x="11" y="29"/>
                    </a:lnTo>
                    <a:lnTo>
                      <a:pt x="15" y="30"/>
                    </a:lnTo>
                    <a:lnTo>
                      <a:pt x="24" y="32"/>
                    </a:lnTo>
                    <a:lnTo>
                      <a:pt x="33" y="33"/>
                    </a:lnTo>
                    <a:lnTo>
                      <a:pt x="40" y="37"/>
                    </a:lnTo>
                    <a:lnTo>
                      <a:pt x="44" y="39"/>
                    </a:lnTo>
                    <a:lnTo>
                      <a:pt x="49" y="40"/>
                    </a:lnTo>
                    <a:lnTo>
                      <a:pt x="56" y="40"/>
                    </a:lnTo>
                    <a:lnTo>
                      <a:pt x="63" y="40"/>
                    </a:lnTo>
                    <a:lnTo>
                      <a:pt x="70" y="40"/>
                    </a:lnTo>
                    <a:lnTo>
                      <a:pt x="72" y="40"/>
                    </a:lnTo>
                    <a:lnTo>
                      <a:pt x="72" y="41"/>
                    </a:lnTo>
                    <a:lnTo>
                      <a:pt x="76" y="38"/>
                    </a:lnTo>
                    <a:lnTo>
                      <a:pt x="78" y="36"/>
                    </a:lnTo>
                    <a:lnTo>
                      <a:pt x="81" y="35"/>
                    </a:lnTo>
                    <a:lnTo>
                      <a:pt x="85" y="32"/>
                    </a:lnTo>
                    <a:lnTo>
                      <a:pt x="87" y="30"/>
                    </a:lnTo>
                    <a:lnTo>
                      <a:pt x="87" y="27"/>
                    </a:lnTo>
                    <a:lnTo>
                      <a:pt x="85" y="23"/>
                    </a:lnTo>
                    <a:lnTo>
                      <a:pt x="82" y="18"/>
                    </a:lnTo>
                    <a:lnTo>
                      <a:pt x="82" y="13"/>
                    </a:lnTo>
                    <a:lnTo>
                      <a:pt x="82" y="9"/>
                    </a:lnTo>
                    <a:lnTo>
                      <a:pt x="81" y="7"/>
                    </a:lnTo>
                    <a:lnTo>
                      <a:pt x="77" y="6"/>
                    </a:lnTo>
                    <a:lnTo>
                      <a:pt x="72" y="5"/>
                    </a:lnTo>
                    <a:lnTo>
                      <a:pt x="63" y="4"/>
                    </a:lnTo>
                    <a:lnTo>
                      <a:pt x="31" y="1"/>
                    </a:lnTo>
                    <a:lnTo>
                      <a:pt x="26" y="0"/>
                    </a:lnTo>
                    <a:lnTo>
                      <a:pt x="22" y="1"/>
                    </a:lnTo>
                    <a:lnTo>
                      <a:pt x="19" y="2"/>
                    </a:lnTo>
                    <a:lnTo>
                      <a:pt x="16" y="5"/>
                    </a:lnTo>
                    <a:lnTo>
                      <a:pt x="10" y="7"/>
                    </a:lnTo>
                    <a:lnTo>
                      <a:pt x="2" y="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4" name="Freeform 337"/>
              <p:cNvSpPr>
                <a:spLocks/>
              </p:cNvSpPr>
              <p:nvPr/>
            </p:nvSpPr>
            <p:spPr bwMode="auto">
              <a:xfrm>
                <a:off x="3563" y="1791"/>
                <a:ext cx="223" cy="166"/>
              </a:xfrm>
              <a:custGeom>
                <a:avLst/>
                <a:gdLst>
                  <a:gd name="T0" fmla="*/ 184 w 223"/>
                  <a:gd name="T1" fmla="*/ 112 h 166"/>
                  <a:gd name="T2" fmla="*/ 211 w 223"/>
                  <a:gd name="T3" fmla="*/ 108 h 166"/>
                  <a:gd name="T4" fmla="*/ 211 w 223"/>
                  <a:gd name="T5" fmla="*/ 89 h 166"/>
                  <a:gd name="T6" fmla="*/ 222 w 223"/>
                  <a:gd name="T7" fmla="*/ 65 h 166"/>
                  <a:gd name="T8" fmla="*/ 220 w 223"/>
                  <a:gd name="T9" fmla="*/ 64 h 166"/>
                  <a:gd name="T10" fmla="*/ 218 w 223"/>
                  <a:gd name="T11" fmla="*/ 63 h 166"/>
                  <a:gd name="T12" fmla="*/ 211 w 223"/>
                  <a:gd name="T13" fmla="*/ 61 h 166"/>
                  <a:gd name="T14" fmla="*/ 199 w 223"/>
                  <a:gd name="T15" fmla="*/ 56 h 166"/>
                  <a:gd name="T16" fmla="*/ 188 w 223"/>
                  <a:gd name="T17" fmla="*/ 54 h 166"/>
                  <a:gd name="T18" fmla="*/ 178 w 223"/>
                  <a:gd name="T19" fmla="*/ 59 h 166"/>
                  <a:gd name="T20" fmla="*/ 166 w 223"/>
                  <a:gd name="T21" fmla="*/ 64 h 166"/>
                  <a:gd name="T22" fmla="*/ 145 w 223"/>
                  <a:gd name="T23" fmla="*/ 68 h 166"/>
                  <a:gd name="T24" fmla="*/ 136 w 223"/>
                  <a:gd name="T25" fmla="*/ 68 h 166"/>
                  <a:gd name="T26" fmla="*/ 131 w 223"/>
                  <a:gd name="T27" fmla="*/ 71 h 166"/>
                  <a:gd name="T28" fmla="*/ 129 w 223"/>
                  <a:gd name="T29" fmla="*/ 71 h 166"/>
                  <a:gd name="T30" fmla="*/ 129 w 223"/>
                  <a:gd name="T31" fmla="*/ 72 h 166"/>
                  <a:gd name="T32" fmla="*/ 129 w 223"/>
                  <a:gd name="T33" fmla="*/ 68 h 166"/>
                  <a:gd name="T34" fmla="*/ 132 w 223"/>
                  <a:gd name="T35" fmla="*/ 58 h 166"/>
                  <a:gd name="T36" fmla="*/ 133 w 223"/>
                  <a:gd name="T37" fmla="*/ 53 h 166"/>
                  <a:gd name="T38" fmla="*/ 129 w 223"/>
                  <a:gd name="T39" fmla="*/ 50 h 166"/>
                  <a:gd name="T40" fmla="*/ 121 w 223"/>
                  <a:gd name="T41" fmla="*/ 45 h 166"/>
                  <a:gd name="T42" fmla="*/ 100 w 223"/>
                  <a:gd name="T43" fmla="*/ 33 h 166"/>
                  <a:gd name="T44" fmla="*/ 94 w 223"/>
                  <a:gd name="T45" fmla="*/ 19 h 166"/>
                  <a:gd name="T46" fmla="*/ 92 w 223"/>
                  <a:gd name="T47" fmla="*/ 20 h 166"/>
                  <a:gd name="T48" fmla="*/ 81 w 223"/>
                  <a:gd name="T49" fmla="*/ 20 h 166"/>
                  <a:gd name="T50" fmla="*/ 69 w 223"/>
                  <a:gd name="T51" fmla="*/ 19 h 166"/>
                  <a:gd name="T52" fmla="*/ 55 w 223"/>
                  <a:gd name="T53" fmla="*/ 15 h 166"/>
                  <a:gd name="T54" fmla="*/ 39 w 223"/>
                  <a:gd name="T55" fmla="*/ 8 h 166"/>
                  <a:gd name="T56" fmla="*/ 28 w 223"/>
                  <a:gd name="T57" fmla="*/ 0 h 166"/>
                  <a:gd name="T58" fmla="*/ 12 w 223"/>
                  <a:gd name="T59" fmla="*/ 8 h 166"/>
                  <a:gd name="T60" fmla="*/ 8 w 223"/>
                  <a:gd name="T61" fmla="*/ 8 h 166"/>
                  <a:gd name="T62" fmla="*/ 1 w 223"/>
                  <a:gd name="T63" fmla="*/ 11 h 166"/>
                  <a:gd name="T64" fmla="*/ 0 w 223"/>
                  <a:gd name="T65" fmla="*/ 23 h 166"/>
                  <a:gd name="T66" fmla="*/ 5 w 223"/>
                  <a:gd name="T67" fmla="*/ 35 h 166"/>
                  <a:gd name="T68" fmla="*/ 5 w 223"/>
                  <a:gd name="T69" fmla="*/ 40 h 166"/>
                  <a:gd name="T70" fmla="*/ 5 w 223"/>
                  <a:gd name="T71" fmla="*/ 45 h 166"/>
                  <a:gd name="T72" fmla="*/ 9 w 223"/>
                  <a:gd name="T73" fmla="*/ 54 h 166"/>
                  <a:gd name="T74" fmla="*/ 18 w 223"/>
                  <a:gd name="T75" fmla="*/ 68 h 166"/>
                  <a:gd name="T76" fmla="*/ 28 w 223"/>
                  <a:gd name="T77" fmla="*/ 82 h 166"/>
                  <a:gd name="T78" fmla="*/ 35 w 223"/>
                  <a:gd name="T79" fmla="*/ 88 h 166"/>
                  <a:gd name="T80" fmla="*/ 42 w 223"/>
                  <a:gd name="T81" fmla="*/ 93 h 166"/>
                  <a:gd name="T82" fmla="*/ 55 w 223"/>
                  <a:gd name="T83" fmla="*/ 100 h 166"/>
                  <a:gd name="T84" fmla="*/ 67 w 223"/>
                  <a:gd name="T85" fmla="*/ 106 h 166"/>
                  <a:gd name="T86" fmla="*/ 74 w 223"/>
                  <a:gd name="T87" fmla="*/ 111 h 166"/>
                  <a:gd name="T88" fmla="*/ 76 w 223"/>
                  <a:gd name="T89" fmla="*/ 116 h 166"/>
                  <a:gd name="T90" fmla="*/ 77 w 223"/>
                  <a:gd name="T91" fmla="*/ 126 h 166"/>
                  <a:gd name="T92" fmla="*/ 78 w 223"/>
                  <a:gd name="T93" fmla="*/ 137 h 166"/>
                  <a:gd name="T94" fmla="*/ 78 w 223"/>
                  <a:gd name="T95" fmla="*/ 145 h 166"/>
                  <a:gd name="T96" fmla="*/ 82 w 223"/>
                  <a:gd name="T97" fmla="*/ 154 h 166"/>
                  <a:gd name="T98" fmla="*/ 90 w 223"/>
                  <a:gd name="T99" fmla="*/ 165 h 166"/>
                  <a:gd name="T100" fmla="*/ 162 w 223"/>
                  <a:gd name="T101" fmla="*/ 130 h 166"/>
                  <a:gd name="T102" fmla="*/ 184 w 223"/>
                  <a:gd name="T103" fmla="*/ 112 h 16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3"/>
                  <a:gd name="T157" fmla="*/ 0 h 166"/>
                  <a:gd name="T158" fmla="*/ 223 w 223"/>
                  <a:gd name="T159" fmla="*/ 166 h 16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3" h="166">
                    <a:moveTo>
                      <a:pt x="184" y="112"/>
                    </a:moveTo>
                    <a:lnTo>
                      <a:pt x="211" y="108"/>
                    </a:lnTo>
                    <a:lnTo>
                      <a:pt x="211" y="89"/>
                    </a:lnTo>
                    <a:lnTo>
                      <a:pt x="222" y="65"/>
                    </a:lnTo>
                    <a:lnTo>
                      <a:pt x="220" y="64"/>
                    </a:lnTo>
                    <a:lnTo>
                      <a:pt x="218" y="63"/>
                    </a:lnTo>
                    <a:lnTo>
                      <a:pt x="211" y="61"/>
                    </a:lnTo>
                    <a:lnTo>
                      <a:pt x="199" y="56"/>
                    </a:lnTo>
                    <a:lnTo>
                      <a:pt x="188" y="54"/>
                    </a:lnTo>
                    <a:lnTo>
                      <a:pt x="178" y="59"/>
                    </a:lnTo>
                    <a:lnTo>
                      <a:pt x="166" y="64"/>
                    </a:lnTo>
                    <a:lnTo>
                      <a:pt x="145" y="68"/>
                    </a:lnTo>
                    <a:lnTo>
                      <a:pt x="136" y="68"/>
                    </a:lnTo>
                    <a:lnTo>
                      <a:pt x="131" y="71"/>
                    </a:lnTo>
                    <a:lnTo>
                      <a:pt x="129" y="71"/>
                    </a:lnTo>
                    <a:lnTo>
                      <a:pt x="129" y="72"/>
                    </a:lnTo>
                    <a:lnTo>
                      <a:pt x="129" y="68"/>
                    </a:lnTo>
                    <a:lnTo>
                      <a:pt x="132" y="58"/>
                    </a:lnTo>
                    <a:lnTo>
                      <a:pt x="133" y="53"/>
                    </a:lnTo>
                    <a:lnTo>
                      <a:pt x="129" y="50"/>
                    </a:lnTo>
                    <a:lnTo>
                      <a:pt x="121" y="45"/>
                    </a:lnTo>
                    <a:lnTo>
                      <a:pt x="100" y="33"/>
                    </a:lnTo>
                    <a:lnTo>
                      <a:pt x="94" y="19"/>
                    </a:lnTo>
                    <a:lnTo>
                      <a:pt x="92" y="20"/>
                    </a:lnTo>
                    <a:lnTo>
                      <a:pt x="81" y="20"/>
                    </a:lnTo>
                    <a:lnTo>
                      <a:pt x="69" y="19"/>
                    </a:lnTo>
                    <a:lnTo>
                      <a:pt x="55" y="15"/>
                    </a:lnTo>
                    <a:lnTo>
                      <a:pt x="39" y="8"/>
                    </a:lnTo>
                    <a:lnTo>
                      <a:pt x="28" y="0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1" y="11"/>
                    </a:lnTo>
                    <a:lnTo>
                      <a:pt x="0" y="23"/>
                    </a:lnTo>
                    <a:lnTo>
                      <a:pt x="5" y="35"/>
                    </a:lnTo>
                    <a:lnTo>
                      <a:pt x="5" y="40"/>
                    </a:lnTo>
                    <a:lnTo>
                      <a:pt x="5" y="45"/>
                    </a:lnTo>
                    <a:lnTo>
                      <a:pt x="9" y="54"/>
                    </a:lnTo>
                    <a:lnTo>
                      <a:pt x="18" y="68"/>
                    </a:lnTo>
                    <a:lnTo>
                      <a:pt x="28" y="82"/>
                    </a:lnTo>
                    <a:lnTo>
                      <a:pt x="35" y="88"/>
                    </a:lnTo>
                    <a:lnTo>
                      <a:pt x="42" y="93"/>
                    </a:lnTo>
                    <a:lnTo>
                      <a:pt x="55" y="100"/>
                    </a:lnTo>
                    <a:lnTo>
                      <a:pt x="67" y="106"/>
                    </a:lnTo>
                    <a:lnTo>
                      <a:pt x="74" y="111"/>
                    </a:lnTo>
                    <a:lnTo>
                      <a:pt x="76" y="116"/>
                    </a:lnTo>
                    <a:lnTo>
                      <a:pt x="77" y="126"/>
                    </a:lnTo>
                    <a:lnTo>
                      <a:pt x="78" y="137"/>
                    </a:lnTo>
                    <a:lnTo>
                      <a:pt x="78" y="145"/>
                    </a:lnTo>
                    <a:lnTo>
                      <a:pt x="82" y="154"/>
                    </a:lnTo>
                    <a:lnTo>
                      <a:pt x="90" y="165"/>
                    </a:lnTo>
                    <a:lnTo>
                      <a:pt x="162" y="130"/>
                    </a:lnTo>
                    <a:lnTo>
                      <a:pt x="184" y="11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5" name="Freeform 338"/>
              <p:cNvSpPr>
                <a:spLocks/>
              </p:cNvSpPr>
              <p:nvPr/>
            </p:nvSpPr>
            <p:spPr bwMode="auto">
              <a:xfrm>
                <a:off x="3589" y="1826"/>
                <a:ext cx="67" cy="53"/>
              </a:xfrm>
              <a:custGeom>
                <a:avLst/>
                <a:gdLst>
                  <a:gd name="T0" fmla="*/ 30 w 67"/>
                  <a:gd name="T1" fmla="*/ 52 h 53"/>
                  <a:gd name="T2" fmla="*/ 0 w 67"/>
                  <a:gd name="T3" fmla="*/ 21 h 53"/>
                  <a:gd name="T4" fmla="*/ 3 w 67"/>
                  <a:gd name="T5" fmla="*/ 10 h 53"/>
                  <a:gd name="T6" fmla="*/ 28 w 67"/>
                  <a:gd name="T7" fmla="*/ 0 h 53"/>
                  <a:gd name="T8" fmla="*/ 57 w 67"/>
                  <a:gd name="T9" fmla="*/ 5 h 53"/>
                  <a:gd name="T10" fmla="*/ 66 w 67"/>
                  <a:gd name="T11" fmla="*/ 8 h 53"/>
                  <a:gd name="T12" fmla="*/ 66 w 67"/>
                  <a:gd name="T13" fmla="*/ 10 h 53"/>
                  <a:gd name="T14" fmla="*/ 63 w 67"/>
                  <a:gd name="T15" fmla="*/ 25 h 53"/>
                  <a:gd name="T16" fmla="*/ 50 w 67"/>
                  <a:gd name="T17" fmla="*/ 38 h 53"/>
                  <a:gd name="T18" fmla="*/ 45 w 67"/>
                  <a:gd name="T19" fmla="*/ 48 h 53"/>
                  <a:gd name="T20" fmla="*/ 30 w 67"/>
                  <a:gd name="T21" fmla="*/ 52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53"/>
                  <a:gd name="T35" fmla="*/ 67 w 67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53">
                    <a:moveTo>
                      <a:pt x="30" y="52"/>
                    </a:moveTo>
                    <a:lnTo>
                      <a:pt x="0" y="21"/>
                    </a:lnTo>
                    <a:lnTo>
                      <a:pt x="3" y="10"/>
                    </a:lnTo>
                    <a:lnTo>
                      <a:pt x="28" y="0"/>
                    </a:lnTo>
                    <a:lnTo>
                      <a:pt x="57" y="5"/>
                    </a:lnTo>
                    <a:lnTo>
                      <a:pt x="66" y="8"/>
                    </a:lnTo>
                    <a:lnTo>
                      <a:pt x="66" y="10"/>
                    </a:lnTo>
                    <a:lnTo>
                      <a:pt x="63" y="25"/>
                    </a:lnTo>
                    <a:lnTo>
                      <a:pt x="50" y="38"/>
                    </a:lnTo>
                    <a:lnTo>
                      <a:pt x="45" y="48"/>
                    </a:lnTo>
                    <a:lnTo>
                      <a:pt x="30" y="5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6" name="Freeform 339"/>
              <p:cNvSpPr>
                <a:spLocks/>
              </p:cNvSpPr>
              <p:nvPr/>
            </p:nvSpPr>
            <p:spPr bwMode="auto">
              <a:xfrm>
                <a:off x="3660" y="1911"/>
                <a:ext cx="88" cy="135"/>
              </a:xfrm>
              <a:custGeom>
                <a:avLst/>
                <a:gdLst>
                  <a:gd name="T0" fmla="*/ 0 w 88"/>
                  <a:gd name="T1" fmla="*/ 52 h 135"/>
                  <a:gd name="T2" fmla="*/ 16 w 88"/>
                  <a:gd name="T3" fmla="*/ 76 h 135"/>
                  <a:gd name="T4" fmla="*/ 23 w 88"/>
                  <a:gd name="T5" fmla="*/ 95 h 135"/>
                  <a:gd name="T6" fmla="*/ 26 w 88"/>
                  <a:gd name="T7" fmla="*/ 111 h 135"/>
                  <a:gd name="T8" fmla="*/ 29 w 88"/>
                  <a:gd name="T9" fmla="*/ 125 h 135"/>
                  <a:gd name="T10" fmla="*/ 37 w 88"/>
                  <a:gd name="T11" fmla="*/ 134 h 135"/>
                  <a:gd name="T12" fmla="*/ 40 w 88"/>
                  <a:gd name="T13" fmla="*/ 134 h 135"/>
                  <a:gd name="T14" fmla="*/ 42 w 88"/>
                  <a:gd name="T15" fmla="*/ 130 h 135"/>
                  <a:gd name="T16" fmla="*/ 40 w 88"/>
                  <a:gd name="T17" fmla="*/ 120 h 135"/>
                  <a:gd name="T18" fmla="*/ 39 w 88"/>
                  <a:gd name="T19" fmla="*/ 111 h 135"/>
                  <a:gd name="T20" fmla="*/ 39 w 88"/>
                  <a:gd name="T21" fmla="*/ 107 h 135"/>
                  <a:gd name="T22" fmla="*/ 40 w 88"/>
                  <a:gd name="T23" fmla="*/ 111 h 135"/>
                  <a:gd name="T24" fmla="*/ 49 w 88"/>
                  <a:gd name="T25" fmla="*/ 114 h 135"/>
                  <a:gd name="T26" fmla="*/ 61 w 88"/>
                  <a:gd name="T27" fmla="*/ 112 h 135"/>
                  <a:gd name="T28" fmla="*/ 65 w 88"/>
                  <a:gd name="T29" fmla="*/ 109 h 135"/>
                  <a:gd name="T30" fmla="*/ 61 w 88"/>
                  <a:gd name="T31" fmla="*/ 108 h 135"/>
                  <a:gd name="T32" fmla="*/ 51 w 88"/>
                  <a:gd name="T33" fmla="*/ 101 h 135"/>
                  <a:gd name="T34" fmla="*/ 47 w 88"/>
                  <a:gd name="T35" fmla="*/ 98 h 135"/>
                  <a:gd name="T36" fmla="*/ 43 w 88"/>
                  <a:gd name="T37" fmla="*/ 95 h 135"/>
                  <a:gd name="T38" fmla="*/ 43 w 88"/>
                  <a:gd name="T39" fmla="*/ 91 h 135"/>
                  <a:gd name="T40" fmla="*/ 45 w 88"/>
                  <a:gd name="T41" fmla="*/ 85 h 135"/>
                  <a:gd name="T42" fmla="*/ 45 w 88"/>
                  <a:gd name="T43" fmla="*/ 69 h 135"/>
                  <a:gd name="T44" fmla="*/ 37 w 88"/>
                  <a:gd name="T45" fmla="*/ 50 h 135"/>
                  <a:gd name="T46" fmla="*/ 37 w 88"/>
                  <a:gd name="T47" fmla="*/ 43 h 135"/>
                  <a:gd name="T48" fmla="*/ 39 w 88"/>
                  <a:gd name="T49" fmla="*/ 40 h 135"/>
                  <a:gd name="T50" fmla="*/ 43 w 88"/>
                  <a:gd name="T51" fmla="*/ 42 h 135"/>
                  <a:gd name="T52" fmla="*/ 48 w 88"/>
                  <a:gd name="T53" fmla="*/ 47 h 135"/>
                  <a:gd name="T54" fmla="*/ 53 w 88"/>
                  <a:gd name="T55" fmla="*/ 51 h 135"/>
                  <a:gd name="T56" fmla="*/ 57 w 88"/>
                  <a:gd name="T57" fmla="*/ 49 h 135"/>
                  <a:gd name="T58" fmla="*/ 60 w 88"/>
                  <a:gd name="T59" fmla="*/ 45 h 135"/>
                  <a:gd name="T60" fmla="*/ 61 w 88"/>
                  <a:gd name="T61" fmla="*/ 39 h 135"/>
                  <a:gd name="T62" fmla="*/ 66 w 88"/>
                  <a:gd name="T63" fmla="*/ 32 h 135"/>
                  <a:gd name="T64" fmla="*/ 75 w 88"/>
                  <a:gd name="T65" fmla="*/ 27 h 135"/>
                  <a:gd name="T66" fmla="*/ 80 w 88"/>
                  <a:gd name="T67" fmla="*/ 25 h 135"/>
                  <a:gd name="T68" fmla="*/ 83 w 88"/>
                  <a:gd name="T69" fmla="*/ 24 h 135"/>
                  <a:gd name="T70" fmla="*/ 87 w 88"/>
                  <a:gd name="T71" fmla="*/ 0 h 135"/>
                  <a:gd name="T72" fmla="*/ 83 w 88"/>
                  <a:gd name="T73" fmla="*/ 4 h 135"/>
                  <a:gd name="T74" fmla="*/ 76 w 88"/>
                  <a:gd name="T75" fmla="*/ 4 h 135"/>
                  <a:gd name="T76" fmla="*/ 67 w 88"/>
                  <a:gd name="T77" fmla="*/ 7 h 135"/>
                  <a:gd name="T78" fmla="*/ 56 w 88"/>
                  <a:gd name="T79" fmla="*/ 13 h 135"/>
                  <a:gd name="T80" fmla="*/ 45 w 88"/>
                  <a:gd name="T81" fmla="*/ 19 h 135"/>
                  <a:gd name="T82" fmla="*/ 40 w 88"/>
                  <a:gd name="T83" fmla="*/ 20 h 135"/>
                  <a:gd name="T84" fmla="*/ 35 w 88"/>
                  <a:gd name="T85" fmla="*/ 20 h 135"/>
                  <a:gd name="T86" fmla="*/ 27 w 88"/>
                  <a:gd name="T87" fmla="*/ 20 h 135"/>
                  <a:gd name="T88" fmla="*/ 18 w 88"/>
                  <a:gd name="T89" fmla="*/ 26 h 135"/>
                  <a:gd name="T90" fmla="*/ 7 w 88"/>
                  <a:gd name="T91" fmla="*/ 37 h 135"/>
                  <a:gd name="T92" fmla="*/ 3 w 88"/>
                  <a:gd name="T93" fmla="*/ 47 h 135"/>
                  <a:gd name="T94" fmla="*/ 0 w 88"/>
                  <a:gd name="T95" fmla="*/ 52 h 13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8"/>
                  <a:gd name="T145" fmla="*/ 0 h 135"/>
                  <a:gd name="T146" fmla="*/ 88 w 88"/>
                  <a:gd name="T147" fmla="*/ 135 h 13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8" h="135">
                    <a:moveTo>
                      <a:pt x="0" y="52"/>
                    </a:moveTo>
                    <a:lnTo>
                      <a:pt x="16" y="76"/>
                    </a:lnTo>
                    <a:lnTo>
                      <a:pt x="23" y="95"/>
                    </a:lnTo>
                    <a:lnTo>
                      <a:pt x="26" y="111"/>
                    </a:lnTo>
                    <a:lnTo>
                      <a:pt x="29" y="125"/>
                    </a:lnTo>
                    <a:lnTo>
                      <a:pt x="37" y="134"/>
                    </a:lnTo>
                    <a:lnTo>
                      <a:pt x="40" y="134"/>
                    </a:lnTo>
                    <a:lnTo>
                      <a:pt x="42" y="130"/>
                    </a:lnTo>
                    <a:lnTo>
                      <a:pt x="40" y="120"/>
                    </a:lnTo>
                    <a:lnTo>
                      <a:pt x="39" y="111"/>
                    </a:lnTo>
                    <a:lnTo>
                      <a:pt x="39" y="107"/>
                    </a:lnTo>
                    <a:lnTo>
                      <a:pt x="40" y="111"/>
                    </a:lnTo>
                    <a:lnTo>
                      <a:pt x="49" y="114"/>
                    </a:lnTo>
                    <a:lnTo>
                      <a:pt x="61" y="112"/>
                    </a:lnTo>
                    <a:lnTo>
                      <a:pt x="65" y="109"/>
                    </a:lnTo>
                    <a:lnTo>
                      <a:pt x="61" y="108"/>
                    </a:lnTo>
                    <a:lnTo>
                      <a:pt x="51" y="101"/>
                    </a:lnTo>
                    <a:lnTo>
                      <a:pt x="47" y="98"/>
                    </a:lnTo>
                    <a:lnTo>
                      <a:pt x="43" y="95"/>
                    </a:lnTo>
                    <a:lnTo>
                      <a:pt x="43" y="91"/>
                    </a:lnTo>
                    <a:lnTo>
                      <a:pt x="45" y="85"/>
                    </a:lnTo>
                    <a:lnTo>
                      <a:pt x="45" y="69"/>
                    </a:lnTo>
                    <a:lnTo>
                      <a:pt x="37" y="50"/>
                    </a:lnTo>
                    <a:lnTo>
                      <a:pt x="37" y="43"/>
                    </a:lnTo>
                    <a:lnTo>
                      <a:pt x="39" y="40"/>
                    </a:lnTo>
                    <a:lnTo>
                      <a:pt x="43" y="42"/>
                    </a:lnTo>
                    <a:lnTo>
                      <a:pt x="48" y="47"/>
                    </a:lnTo>
                    <a:lnTo>
                      <a:pt x="53" y="51"/>
                    </a:lnTo>
                    <a:lnTo>
                      <a:pt x="57" y="49"/>
                    </a:lnTo>
                    <a:lnTo>
                      <a:pt x="60" y="45"/>
                    </a:lnTo>
                    <a:lnTo>
                      <a:pt x="61" y="39"/>
                    </a:lnTo>
                    <a:lnTo>
                      <a:pt x="66" y="32"/>
                    </a:lnTo>
                    <a:lnTo>
                      <a:pt x="75" y="27"/>
                    </a:lnTo>
                    <a:lnTo>
                      <a:pt x="80" y="25"/>
                    </a:lnTo>
                    <a:lnTo>
                      <a:pt x="83" y="24"/>
                    </a:lnTo>
                    <a:lnTo>
                      <a:pt x="87" y="0"/>
                    </a:lnTo>
                    <a:lnTo>
                      <a:pt x="83" y="4"/>
                    </a:lnTo>
                    <a:lnTo>
                      <a:pt x="76" y="4"/>
                    </a:lnTo>
                    <a:lnTo>
                      <a:pt x="67" y="7"/>
                    </a:lnTo>
                    <a:lnTo>
                      <a:pt x="56" y="13"/>
                    </a:lnTo>
                    <a:lnTo>
                      <a:pt x="45" y="19"/>
                    </a:lnTo>
                    <a:lnTo>
                      <a:pt x="40" y="20"/>
                    </a:lnTo>
                    <a:lnTo>
                      <a:pt x="35" y="20"/>
                    </a:lnTo>
                    <a:lnTo>
                      <a:pt x="27" y="20"/>
                    </a:lnTo>
                    <a:lnTo>
                      <a:pt x="18" y="26"/>
                    </a:lnTo>
                    <a:lnTo>
                      <a:pt x="7" y="37"/>
                    </a:lnTo>
                    <a:lnTo>
                      <a:pt x="3" y="47"/>
                    </a:lnTo>
                    <a:lnTo>
                      <a:pt x="0" y="5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7" name="Freeform 340"/>
              <p:cNvSpPr>
                <a:spLocks/>
              </p:cNvSpPr>
              <p:nvPr/>
            </p:nvSpPr>
            <p:spPr bwMode="auto">
              <a:xfrm>
                <a:off x="3645" y="1888"/>
                <a:ext cx="39" cy="39"/>
              </a:xfrm>
              <a:custGeom>
                <a:avLst/>
                <a:gdLst>
                  <a:gd name="T0" fmla="*/ 17 w 39"/>
                  <a:gd name="T1" fmla="*/ 38 h 39"/>
                  <a:gd name="T2" fmla="*/ 0 w 39"/>
                  <a:gd name="T3" fmla="*/ 15 h 39"/>
                  <a:gd name="T4" fmla="*/ 2 w 39"/>
                  <a:gd name="T5" fmla="*/ 7 h 39"/>
                  <a:gd name="T6" fmla="*/ 16 w 39"/>
                  <a:gd name="T7" fmla="*/ 0 h 39"/>
                  <a:gd name="T8" fmla="*/ 33 w 39"/>
                  <a:gd name="T9" fmla="*/ 4 h 39"/>
                  <a:gd name="T10" fmla="*/ 38 w 39"/>
                  <a:gd name="T11" fmla="*/ 6 h 39"/>
                  <a:gd name="T12" fmla="*/ 38 w 39"/>
                  <a:gd name="T13" fmla="*/ 7 h 39"/>
                  <a:gd name="T14" fmla="*/ 36 w 39"/>
                  <a:gd name="T15" fmla="*/ 18 h 39"/>
                  <a:gd name="T16" fmla="*/ 29 w 39"/>
                  <a:gd name="T17" fmla="*/ 28 h 39"/>
                  <a:gd name="T18" fmla="*/ 26 w 39"/>
                  <a:gd name="T19" fmla="*/ 35 h 39"/>
                  <a:gd name="T20" fmla="*/ 17 w 39"/>
                  <a:gd name="T21" fmla="*/ 38 h 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"/>
                  <a:gd name="T34" fmla="*/ 0 h 39"/>
                  <a:gd name="T35" fmla="*/ 39 w 39"/>
                  <a:gd name="T36" fmla="*/ 39 h 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" h="39">
                    <a:moveTo>
                      <a:pt x="17" y="38"/>
                    </a:moveTo>
                    <a:lnTo>
                      <a:pt x="0" y="15"/>
                    </a:lnTo>
                    <a:lnTo>
                      <a:pt x="2" y="7"/>
                    </a:lnTo>
                    <a:lnTo>
                      <a:pt x="16" y="0"/>
                    </a:lnTo>
                    <a:lnTo>
                      <a:pt x="33" y="4"/>
                    </a:lnTo>
                    <a:lnTo>
                      <a:pt x="38" y="6"/>
                    </a:lnTo>
                    <a:lnTo>
                      <a:pt x="38" y="7"/>
                    </a:lnTo>
                    <a:lnTo>
                      <a:pt x="36" y="18"/>
                    </a:lnTo>
                    <a:lnTo>
                      <a:pt x="29" y="28"/>
                    </a:lnTo>
                    <a:lnTo>
                      <a:pt x="26" y="35"/>
                    </a:lnTo>
                    <a:lnTo>
                      <a:pt x="17" y="38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8" name="Freeform 341"/>
              <p:cNvSpPr>
                <a:spLocks/>
              </p:cNvSpPr>
              <p:nvPr/>
            </p:nvSpPr>
            <p:spPr bwMode="auto">
              <a:xfrm>
                <a:off x="3115" y="2206"/>
                <a:ext cx="76" cy="73"/>
              </a:xfrm>
              <a:custGeom>
                <a:avLst/>
                <a:gdLst>
                  <a:gd name="T0" fmla="*/ 75 w 76"/>
                  <a:gd name="T1" fmla="*/ 13 h 73"/>
                  <a:gd name="T2" fmla="*/ 58 w 76"/>
                  <a:gd name="T3" fmla="*/ 0 h 73"/>
                  <a:gd name="T4" fmla="*/ 58 w 76"/>
                  <a:gd name="T5" fmla="*/ 0 h 73"/>
                  <a:gd name="T6" fmla="*/ 21 w 76"/>
                  <a:gd name="T7" fmla="*/ 23 h 73"/>
                  <a:gd name="T8" fmla="*/ 0 w 76"/>
                  <a:gd name="T9" fmla="*/ 66 h 73"/>
                  <a:gd name="T10" fmla="*/ 39 w 76"/>
                  <a:gd name="T11" fmla="*/ 72 h 73"/>
                  <a:gd name="T12" fmla="*/ 37 w 76"/>
                  <a:gd name="T13" fmla="*/ 42 h 73"/>
                  <a:gd name="T14" fmla="*/ 75 w 76"/>
                  <a:gd name="T15" fmla="*/ 39 h 73"/>
                  <a:gd name="T16" fmla="*/ 75 w 76"/>
                  <a:gd name="T17" fmla="*/ 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6"/>
                  <a:gd name="T28" fmla="*/ 0 h 73"/>
                  <a:gd name="T29" fmla="*/ 76 w 76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6" h="73">
                    <a:moveTo>
                      <a:pt x="75" y="13"/>
                    </a:moveTo>
                    <a:lnTo>
                      <a:pt x="58" y="0"/>
                    </a:lnTo>
                    <a:lnTo>
                      <a:pt x="21" y="23"/>
                    </a:lnTo>
                    <a:lnTo>
                      <a:pt x="0" y="66"/>
                    </a:lnTo>
                    <a:lnTo>
                      <a:pt x="39" y="72"/>
                    </a:lnTo>
                    <a:lnTo>
                      <a:pt x="37" y="42"/>
                    </a:lnTo>
                    <a:lnTo>
                      <a:pt x="75" y="39"/>
                    </a:lnTo>
                    <a:lnTo>
                      <a:pt x="75" y="13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9" name="Freeform 342"/>
              <p:cNvSpPr>
                <a:spLocks/>
              </p:cNvSpPr>
              <p:nvPr/>
            </p:nvSpPr>
            <p:spPr bwMode="auto">
              <a:xfrm>
                <a:off x="3514" y="1076"/>
                <a:ext cx="248" cy="356"/>
              </a:xfrm>
              <a:custGeom>
                <a:avLst/>
                <a:gdLst>
                  <a:gd name="T0" fmla="*/ 0 w 248"/>
                  <a:gd name="T1" fmla="*/ 353 h 356"/>
                  <a:gd name="T2" fmla="*/ 8 w 248"/>
                  <a:gd name="T3" fmla="*/ 355 h 356"/>
                  <a:gd name="T4" fmla="*/ 8 w 248"/>
                  <a:gd name="T5" fmla="*/ 350 h 356"/>
                  <a:gd name="T6" fmla="*/ 14 w 248"/>
                  <a:gd name="T7" fmla="*/ 332 h 356"/>
                  <a:gd name="T8" fmla="*/ 19 w 248"/>
                  <a:gd name="T9" fmla="*/ 313 h 356"/>
                  <a:gd name="T10" fmla="*/ 19 w 248"/>
                  <a:gd name="T11" fmla="*/ 295 h 356"/>
                  <a:gd name="T12" fmla="*/ 21 w 248"/>
                  <a:gd name="T13" fmla="*/ 286 h 356"/>
                  <a:gd name="T14" fmla="*/ 24 w 248"/>
                  <a:gd name="T15" fmla="*/ 281 h 356"/>
                  <a:gd name="T16" fmla="*/ 24 w 248"/>
                  <a:gd name="T17" fmla="*/ 276 h 356"/>
                  <a:gd name="T18" fmla="*/ 19 w 248"/>
                  <a:gd name="T19" fmla="*/ 268 h 356"/>
                  <a:gd name="T20" fmla="*/ 14 w 248"/>
                  <a:gd name="T21" fmla="*/ 262 h 356"/>
                  <a:gd name="T22" fmla="*/ 13 w 248"/>
                  <a:gd name="T23" fmla="*/ 258 h 356"/>
                  <a:gd name="T24" fmla="*/ 15 w 248"/>
                  <a:gd name="T25" fmla="*/ 251 h 356"/>
                  <a:gd name="T26" fmla="*/ 17 w 248"/>
                  <a:gd name="T27" fmla="*/ 239 h 356"/>
                  <a:gd name="T28" fmla="*/ 17 w 248"/>
                  <a:gd name="T29" fmla="*/ 223 h 356"/>
                  <a:gd name="T30" fmla="*/ 17 w 248"/>
                  <a:gd name="T31" fmla="*/ 211 h 356"/>
                  <a:gd name="T32" fmla="*/ 21 w 248"/>
                  <a:gd name="T33" fmla="*/ 203 h 356"/>
                  <a:gd name="T34" fmla="*/ 28 w 248"/>
                  <a:gd name="T35" fmla="*/ 201 h 356"/>
                  <a:gd name="T36" fmla="*/ 37 w 248"/>
                  <a:gd name="T37" fmla="*/ 201 h 356"/>
                  <a:gd name="T38" fmla="*/ 42 w 248"/>
                  <a:gd name="T39" fmla="*/ 201 h 356"/>
                  <a:gd name="T40" fmla="*/ 43 w 248"/>
                  <a:gd name="T41" fmla="*/ 197 h 356"/>
                  <a:gd name="T42" fmla="*/ 40 w 248"/>
                  <a:gd name="T43" fmla="*/ 190 h 356"/>
                  <a:gd name="T44" fmla="*/ 36 w 248"/>
                  <a:gd name="T45" fmla="*/ 182 h 356"/>
                  <a:gd name="T46" fmla="*/ 38 w 248"/>
                  <a:gd name="T47" fmla="*/ 178 h 356"/>
                  <a:gd name="T48" fmla="*/ 41 w 248"/>
                  <a:gd name="T49" fmla="*/ 173 h 356"/>
                  <a:gd name="T50" fmla="*/ 45 w 248"/>
                  <a:gd name="T51" fmla="*/ 165 h 356"/>
                  <a:gd name="T52" fmla="*/ 44 w 248"/>
                  <a:gd name="T53" fmla="*/ 154 h 356"/>
                  <a:gd name="T54" fmla="*/ 40 w 248"/>
                  <a:gd name="T55" fmla="*/ 145 h 356"/>
                  <a:gd name="T56" fmla="*/ 39 w 248"/>
                  <a:gd name="T57" fmla="*/ 136 h 356"/>
                  <a:gd name="T58" fmla="*/ 46 w 248"/>
                  <a:gd name="T59" fmla="*/ 128 h 356"/>
                  <a:gd name="T60" fmla="*/ 55 w 248"/>
                  <a:gd name="T61" fmla="*/ 121 h 356"/>
                  <a:gd name="T62" fmla="*/ 60 w 248"/>
                  <a:gd name="T63" fmla="*/ 115 h 356"/>
                  <a:gd name="T64" fmla="*/ 62 w 248"/>
                  <a:gd name="T65" fmla="*/ 108 h 356"/>
                  <a:gd name="T66" fmla="*/ 64 w 248"/>
                  <a:gd name="T67" fmla="*/ 97 h 356"/>
                  <a:gd name="T68" fmla="*/ 67 w 248"/>
                  <a:gd name="T69" fmla="*/ 87 h 356"/>
                  <a:gd name="T70" fmla="*/ 71 w 248"/>
                  <a:gd name="T71" fmla="*/ 80 h 356"/>
                  <a:gd name="T72" fmla="*/ 76 w 248"/>
                  <a:gd name="T73" fmla="*/ 75 h 356"/>
                  <a:gd name="T74" fmla="*/ 85 w 248"/>
                  <a:gd name="T75" fmla="*/ 67 h 356"/>
                  <a:gd name="T76" fmla="*/ 105 w 248"/>
                  <a:gd name="T77" fmla="*/ 57 h 356"/>
                  <a:gd name="T78" fmla="*/ 122 w 248"/>
                  <a:gd name="T79" fmla="*/ 54 h 356"/>
                  <a:gd name="T80" fmla="*/ 128 w 248"/>
                  <a:gd name="T81" fmla="*/ 48 h 356"/>
                  <a:gd name="T82" fmla="*/ 129 w 248"/>
                  <a:gd name="T83" fmla="*/ 35 h 356"/>
                  <a:gd name="T84" fmla="*/ 137 w 248"/>
                  <a:gd name="T85" fmla="*/ 28 h 356"/>
                  <a:gd name="T86" fmla="*/ 147 w 248"/>
                  <a:gd name="T87" fmla="*/ 35 h 356"/>
                  <a:gd name="T88" fmla="*/ 152 w 248"/>
                  <a:gd name="T89" fmla="*/ 42 h 356"/>
                  <a:gd name="T90" fmla="*/ 155 w 248"/>
                  <a:gd name="T91" fmla="*/ 46 h 356"/>
                  <a:gd name="T92" fmla="*/ 159 w 248"/>
                  <a:gd name="T93" fmla="*/ 46 h 356"/>
                  <a:gd name="T94" fmla="*/ 169 w 248"/>
                  <a:gd name="T95" fmla="*/ 45 h 356"/>
                  <a:gd name="T96" fmla="*/ 181 w 248"/>
                  <a:gd name="T97" fmla="*/ 43 h 356"/>
                  <a:gd name="T98" fmla="*/ 188 w 248"/>
                  <a:gd name="T99" fmla="*/ 40 h 356"/>
                  <a:gd name="T100" fmla="*/ 193 w 248"/>
                  <a:gd name="T101" fmla="*/ 35 h 356"/>
                  <a:gd name="T102" fmla="*/ 194 w 248"/>
                  <a:gd name="T103" fmla="*/ 24 h 356"/>
                  <a:gd name="T104" fmla="*/ 195 w 248"/>
                  <a:gd name="T105" fmla="*/ 13 h 356"/>
                  <a:gd name="T106" fmla="*/ 199 w 248"/>
                  <a:gd name="T107" fmla="*/ 4 h 356"/>
                  <a:gd name="T108" fmla="*/ 206 w 248"/>
                  <a:gd name="T109" fmla="*/ 0 h 356"/>
                  <a:gd name="T110" fmla="*/ 217 w 248"/>
                  <a:gd name="T111" fmla="*/ 1 h 356"/>
                  <a:gd name="T112" fmla="*/ 229 w 248"/>
                  <a:gd name="T113" fmla="*/ 6 h 356"/>
                  <a:gd name="T114" fmla="*/ 239 w 248"/>
                  <a:gd name="T115" fmla="*/ 13 h 356"/>
                  <a:gd name="T116" fmla="*/ 244 w 248"/>
                  <a:gd name="T117" fmla="*/ 19 h 356"/>
                  <a:gd name="T118" fmla="*/ 247 w 248"/>
                  <a:gd name="T119" fmla="*/ 21 h 35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48"/>
                  <a:gd name="T181" fmla="*/ 0 h 356"/>
                  <a:gd name="T182" fmla="*/ 248 w 248"/>
                  <a:gd name="T183" fmla="*/ 356 h 35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48" h="356">
                    <a:moveTo>
                      <a:pt x="0" y="353"/>
                    </a:moveTo>
                    <a:lnTo>
                      <a:pt x="8" y="355"/>
                    </a:lnTo>
                    <a:lnTo>
                      <a:pt x="8" y="350"/>
                    </a:lnTo>
                    <a:lnTo>
                      <a:pt x="14" y="332"/>
                    </a:lnTo>
                    <a:lnTo>
                      <a:pt x="19" y="313"/>
                    </a:lnTo>
                    <a:lnTo>
                      <a:pt x="19" y="295"/>
                    </a:lnTo>
                    <a:lnTo>
                      <a:pt x="21" y="286"/>
                    </a:lnTo>
                    <a:lnTo>
                      <a:pt x="24" y="281"/>
                    </a:lnTo>
                    <a:lnTo>
                      <a:pt x="24" y="276"/>
                    </a:lnTo>
                    <a:lnTo>
                      <a:pt x="19" y="268"/>
                    </a:lnTo>
                    <a:lnTo>
                      <a:pt x="14" y="262"/>
                    </a:lnTo>
                    <a:lnTo>
                      <a:pt x="13" y="258"/>
                    </a:lnTo>
                    <a:lnTo>
                      <a:pt x="15" y="251"/>
                    </a:lnTo>
                    <a:lnTo>
                      <a:pt x="17" y="239"/>
                    </a:lnTo>
                    <a:lnTo>
                      <a:pt x="17" y="223"/>
                    </a:lnTo>
                    <a:lnTo>
                      <a:pt x="17" y="211"/>
                    </a:lnTo>
                    <a:lnTo>
                      <a:pt x="21" y="203"/>
                    </a:lnTo>
                    <a:lnTo>
                      <a:pt x="28" y="201"/>
                    </a:lnTo>
                    <a:lnTo>
                      <a:pt x="37" y="201"/>
                    </a:lnTo>
                    <a:lnTo>
                      <a:pt x="42" y="201"/>
                    </a:lnTo>
                    <a:lnTo>
                      <a:pt x="43" y="197"/>
                    </a:lnTo>
                    <a:lnTo>
                      <a:pt x="40" y="190"/>
                    </a:lnTo>
                    <a:lnTo>
                      <a:pt x="36" y="182"/>
                    </a:lnTo>
                    <a:lnTo>
                      <a:pt x="38" y="178"/>
                    </a:lnTo>
                    <a:lnTo>
                      <a:pt x="41" y="173"/>
                    </a:lnTo>
                    <a:lnTo>
                      <a:pt x="45" y="165"/>
                    </a:lnTo>
                    <a:lnTo>
                      <a:pt x="44" y="154"/>
                    </a:lnTo>
                    <a:lnTo>
                      <a:pt x="40" y="145"/>
                    </a:lnTo>
                    <a:lnTo>
                      <a:pt x="39" y="136"/>
                    </a:lnTo>
                    <a:lnTo>
                      <a:pt x="46" y="128"/>
                    </a:lnTo>
                    <a:lnTo>
                      <a:pt x="55" y="121"/>
                    </a:lnTo>
                    <a:lnTo>
                      <a:pt x="60" y="115"/>
                    </a:lnTo>
                    <a:lnTo>
                      <a:pt x="62" y="108"/>
                    </a:lnTo>
                    <a:lnTo>
                      <a:pt x="64" y="97"/>
                    </a:lnTo>
                    <a:lnTo>
                      <a:pt x="67" y="87"/>
                    </a:lnTo>
                    <a:lnTo>
                      <a:pt x="71" y="80"/>
                    </a:lnTo>
                    <a:lnTo>
                      <a:pt x="76" y="75"/>
                    </a:lnTo>
                    <a:lnTo>
                      <a:pt x="85" y="67"/>
                    </a:lnTo>
                    <a:lnTo>
                      <a:pt x="105" y="57"/>
                    </a:lnTo>
                    <a:lnTo>
                      <a:pt x="122" y="54"/>
                    </a:lnTo>
                    <a:lnTo>
                      <a:pt x="128" y="48"/>
                    </a:lnTo>
                    <a:lnTo>
                      <a:pt x="129" y="35"/>
                    </a:lnTo>
                    <a:lnTo>
                      <a:pt x="137" y="28"/>
                    </a:lnTo>
                    <a:lnTo>
                      <a:pt x="147" y="35"/>
                    </a:lnTo>
                    <a:lnTo>
                      <a:pt x="152" y="42"/>
                    </a:lnTo>
                    <a:lnTo>
                      <a:pt x="155" y="46"/>
                    </a:lnTo>
                    <a:lnTo>
                      <a:pt x="159" y="46"/>
                    </a:lnTo>
                    <a:lnTo>
                      <a:pt x="169" y="45"/>
                    </a:lnTo>
                    <a:lnTo>
                      <a:pt x="181" y="43"/>
                    </a:lnTo>
                    <a:lnTo>
                      <a:pt x="188" y="40"/>
                    </a:lnTo>
                    <a:lnTo>
                      <a:pt x="193" y="35"/>
                    </a:lnTo>
                    <a:lnTo>
                      <a:pt x="194" y="24"/>
                    </a:lnTo>
                    <a:lnTo>
                      <a:pt x="195" y="13"/>
                    </a:lnTo>
                    <a:lnTo>
                      <a:pt x="199" y="4"/>
                    </a:lnTo>
                    <a:lnTo>
                      <a:pt x="206" y="0"/>
                    </a:lnTo>
                    <a:lnTo>
                      <a:pt x="217" y="1"/>
                    </a:lnTo>
                    <a:lnTo>
                      <a:pt x="229" y="6"/>
                    </a:lnTo>
                    <a:lnTo>
                      <a:pt x="239" y="13"/>
                    </a:lnTo>
                    <a:lnTo>
                      <a:pt x="244" y="19"/>
                    </a:lnTo>
                    <a:lnTo>
                      <a:pt x="247" y="2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0" name="Freeform 343"/>
              <p:cNvSpPr>
                <a:spLocks/>
              </p:cNvSpPr>
              <p:nvPr/>
            </p:nvSpPr>
            <p:spPr bwMode="auto">
              <a:xfrm>
                <a:off x="3665" y="1121"/>
                <a:ext cx="22" cy="91"/>
              </a:xfrm>
              <a:custGeom>
                <a:avLst/>
                <a:gdLst>
                  <a:gd name="T0" fmla="*/ 5 w 22"/>
                  <a:gd name="T1" fmla="*/ 0 h 91"/>
                  <a:gd name="T2" fmla="*/ 4 w 22"/>
                  <a:gd name="T3" fmla="*/ 0 h 91"/>
                  <a:gd name="T4" fmla="*/ 1 w 22"/>
                  <a:gd name="T5" fmla="*/ 2 h 91"/>
                  <a:gd name="T6" fmla="*/ 0 w 22"/>
                  <a:gd name="T7" fmla="*/ 7 h 91"/>
                  <a:gd name="T8" fmla="*/ 3 w 22"/>
                  <a:gd name="T9" fmla="*/ 17 h 91"/>
                  <a:gd name="T10" fmla="*/ 12 w 22"/>
                  <a:gd name="T11" fmla="*/ 35 h 91"/>
                  <a:gd name="T12" fmla="*/ 11 w 22"/>
                  <a:gd name="T13" fmla="*/ 49 h 91"/>
                  <a:gd name="T14" fmla="*/ 10 w 22"/>
                  <a:gd name="T15" fmla="*/ 56 h 91"/>
                  <a:gd name="T16" fmla="*/ 14 w 22"/>
                  <a:gd name="T17" fmla="*/ 63 h 91"/>
                  <a:gd name="T18" fmla="*/ 19 w 22"/>
                  <a:gd name="T19" fmla="*/ 71 h 91"/>
                  <a:gd name="T20" fmla="*/ 21 w 22"/>
                  <a:gd name="T21" fmla="*/ 80 h 91"/>
                  <a:gd name="T22" fmla="*/ 21 w 22"/>
                  <a:gd name="T23" fmla="*/ 88 h 91"/>
                  <a:gd name="T24" fmla="*/ 20 w 22"/>
                  <a:gd name="T25" fmla="*/ 9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91"/>
                  <a:gd name="T41" fmla="*/ 22 w 22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91">
                    <a:moveTo>
                      <a:pt x="5" y="0"/>
                    </a:moveTo>
                    <a:lnTo>
                      <a:pt x="4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3" y="17"/>
                    </a:lnTo>
                    <a:lnTo>
                      <a:pt x="12" y="35"/>
                    </a:lnTo>
                    <a:lnTo>
                      <a:pt x="11" y="49"/>
                    </a:lnTo>
                    <a:lnTo>
                      <a:pt x="10" y="56"/>
                    </a:lnTo>
                    <a:lnTo>
                      <a:pt x="14" y="63"/>
                    </a:lnTo>
                    <a:lnTo>
                      <a:pt x="19" y="71"/>
                    </a:lnTo>
                    <a:lnTo>
                      <a:pt x="21" y="80"/>
                    </a:lnTo>
                    <a:lnTo>
                      <a:pt x="21" y="88"/>
                    </a:lnTo>
                    <a:lnTo>
                      <a:pt x="20" y="90"/>
                    </a:lnTo>
                  </a:path>
                </a:pathLst>
              </a:custGeom>
              <a:solidFill>
                <a:srgbClr val="FFFFFF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1" name="Freeform 344"/>
              <p:cNvSpPr>
                <a:spLocks/>
              </p:cNvSpPr>
              <p:nvPr/>
            </p:nvSpPr>
            <p:spPr bwMode="auto">
              <a:xfrm>
                <a:off x="4334" y="2185"/>
                <a:ext cx="124" cy="106"/>
              </a:xfrm>
              <a:custGeom>
                <a:avLst/>
                <a:gdLst>
                  <a:gd name="T0" fmla="*/ 0 w 124"/>
                  <a:gd name="T1" fmla="*/ 16 h 106"/>
                  <a:gd name="T2" fmla="*/ 8 w 124"/>
                  <a:gd name="T3" fmla="*/ 18 h 106"/>
                  <a:gd name="T4" fmla="*/ 14 w 124"/>
                  <a:gd name="T5" fmla="*/ 29 h 106"/>
                  <a:gd name="T6" fmla="*/ 16 w 124"/>
                  <a:gd name="T7" fmla="*/ 32 h 106"/>
                  <a:gd name="T8" fmla="*/ 18 w 124"/>
                  <a:gd name="T9" fmla="*/ 38 h 106"/>
                  <a:gd name="T10" fmla="*/ 16 w 124"/>
                  <a:gd name="T11" fmla="*/ 40 h 106"/>
                  <a:gd name="T12" fmla="*/ 28 w 124"/>
                  <a:gd name="T13" fmla="*/ 49 h 106"/>
                  <a:gd name="T14" fmla="*/ 31 w 124"/>
                  <a:gd name="T15" fmla="*/ 54 h 106"/>
                  <a:gd name="T16" fmla="*/ 32 w 124"/>
                  <a:gd name="T17" fmla="*/ 52 h 106"/>
                  <a:gd name="T18" fmla="*/ 42 w 124"/>
                  <a:gd name="T19" fmla="*/ 56 h 106"/>
                  <a:gd name="T20" fmla="*/ 51 w 124"/>
                  <a:gd name="T21" fmla="*/ 56 h 106"/>
                  <a:gd name="T22" fmla="*/ 56 w 124"/>
                  <a:gd name="T23" fmla="*/ 56 h 106"/>
                  <a:gd name="T24" fmla="*/ 62 w 124"/>
                  <a:gd name="T25" fmla="*/ 56 h 106"/>
                  <a:gd name="T26" fmla="*/ 62 w 124"/>
                  <a:gd name="T27" fmla="*/ 60 h 106"/>
                  <a:gd name="T28" fmla="*/ 54 w 124"/>
                  <a:gd name="T29" fmla="*/ 79 h 106"/>
                  <a:gd name="T30" fmla="*/ 56 w 124"/>
                  <a:gd name="T31" fmla="*/ 85 h 106"/>
                  <a:gd name="T32" fmla="*/ 68 w 124"/>
                  <a:gd name="T33" fmla="*/ 81 h 106"/>
                  <a:gd name="T34" fmla="*/ 73 w 124"/>
                  <a:gd name="T35" fmla="*/ 85 h 106"/>
                  <a:gd name="T36" fmla="*/ 72 w 124"/>
                  <a:gd name="T37" fmla="*/ 95 h 106"/>
                  <a:gd name="T38" fmla="*/ 70 w 124"/>
                  <a:gd name="T39" fmla="*/ 97 h 106"/>
                  <a:gd name="T40" fmla="*/ 75 w 124"/>
                  <a:gd name="T41" fmla="*/ 105 h 106"/>
                  <a:gd name="T42" fmla="*/ 78 w 124"/>
                  <a:gd name="T43" fmla="*/ 93 h 106"/>
                  <a:gd name="T44" fmla="*/ 82 w 124"/>
                  <a:gd name="T45" fmla="*/ 89 h 106"/>
                  <a:gd name="T46" fmla="*/ 92 w 124"/>
                  <a:gd name="T47" fmla="*/ 69 h 106"/>
                  <a:gd name="T48" fmla="*/ 97 w 124"/>
                  <a:gd name="T49" fmla="*/ 44 h 106"/>
                  <a:gd name="T50" fmla="*/ 123 w 124"/>
                  <a:gd name="T51" fmla="*/ 22 h 106"/>
                  <a:gd name="T52" fmla="*/ 117 w 124"/>
                  <a:gd name="T53" fmla="*/ 10 h 106"/>
                  <a:gd name="T54" fmla="*/ 112 w 124"/>
                  <a:gd name="T55" fmla="*/ 6 h 106"/>
                  <a:gd name="T56" fmla="*/ 102 w 124"/>
                  <a:gd name="T57" fmla="*/ 0 h 106"/>
                  <a:gd name="T58" fmla="*/ 90 w 124"/>
                  <a:gd name="T59" fmla="*/ 0 h 106"/>
                  <a:gd name="T60" fmla="*/ 72 w 124"/>
                  <a:gd name="T61" fmla="*/ 10 h 106"/>
                  <a:gd name="T62" fmla="*/ 58 w 124"/>
                  <a:gd name="T63" fmla="*/ 16 h 106"/>
                  <a:gd name="T64" fmla="*/ 70 w 124"/>
                  <a:gd name="T65" fmla="*/ 16 h 106"/>
                  <a:gd name="T66" fmla="*/ 73 w 124"/>
                  <a:gd name="T67" fmla="*/ 26 h 106"/>
                  <a:gd name="T68" fmla="*/ 66 w 124"/>
                  <a:gd name="T69" fmla="*/ 34 h 106"/>
                  <a:gd name="T70" fmla="*/ 54 w 124"/>
                  <a:gd name="T71" fmla="*/ 36 h 106"/>
                  <a:gd name="T72" fmla="*/ 32 w 124"/>
                  <a:gd name="T73" fmla="*/ 34 h 106"/>
                  <a:gd name="T74" fmla="*/ 28 w 124"/>
                  <a:gd name="T75" fmla="*/ 27 h 106"/>
                  <a:gd name="T76" fmla="*/ 26 w 124"/>
                  <a:gd name="T77" fmla="*/ 22 h 106"/>
                  <a:gd name="T78" fmla="*/ 28 w 124"/>
                  <a:gd name="T79" fmla="*/ 18 h 106"/>
                  <a:gd name="T80" fmla="*/ 31 w 124"/>
                  <a:gd name="T81" fmla="*/ 16 h 106"/>
                  <a:gd name="T82" fmla="*/ 10 w 124"/>
                  <a:gd name="T83" fmla="*/ 16 h 106"/>
                  <a:gd name="T84" fmla="*/ 0 w 124"/>
                  <a:gd name="T85" fmla="*/ 16 h 10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4"/>
                  <a:gd name="T130" fmla="*/ 0 h 106"/>
                  <a:gd name="T131" fmla="*/ 124 w 124"/>
                  <a:gd name="T132" fmla="*/ 106 h 10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4" h="106">
                    <a:moveTo>
                      <a:pt x="0" y="16"/>
                    </a:moveTo>
                    <a:lnTo>
                      <a:pt x="8" y="18"/>
                    </a:lnTo>
                    <a:lnTo>
                      <a:pt x="14" y="29"/>
                    </a:lnTo>
                    <a:lnTo>
                      <a:pt x="16" y="32"/>
                    </a:lnTo>
                    <a:lnTo>
                      <a:pt x="18" y="38"/>
                    </a:lnTo>
                    <a:lnTo>
                      <a:pt x="16" y="40"/>
                    </a:lnTo>
                    <a:lnTo>
                      <a:pt x="28" y="49"/>
                    </a:lnTo>
                    <a:lnTo>
                      <a:pt x="31" y="54"/>
                    </a:lnTo>
                    <a:lnTo>
                      <a:pt x="32" y="52"/>
                    </a:lnTo>
                    <a:lnTo>
                      <a:pt x="42" y="56"/>
                    </a:lnTo>
                    <a:lnTo>
                      <a:pt x="51" y="56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2" y="60"/>
                    </a:lnTo>
                    <a:lnTo>
                      <a:pt x="54" y="79"/>
                    </a:lnTo>
                    <a:lnTo>
                      <a:pt x="56" y="85"/>
                    </a:lnTo>
                    <a:lnTo>
                      <a:pt x="68" y="81"/>
                    </a:lnTo>
                    <a:lnTo>
                      <a:pt x="73" y="85"/>
                    </a:lnTo>
                    <a:lnTo>
                      <a:pt x="72" y="95"/>
                    </a:lnTo>
                    <a:lnTo>
                      <a:pt x="70" y="97"/>
                    </a:lnTo>
                    <a:lnTo>
                      <a:pt x="75" y="105"/>
                    </a:lnTo>
                    <a:lnTo>
                      <a:pt x="78" y="93"/>
                    </a:lnTo>
                    <a:lnTo>
                      <a:pt x="82" y="89"/>
                    </a:lnTo>
                    <a:lnTo>
                      <a:pt x="92" y="69"/>
                    </a:lnTo>
                    <a:lnTo>
                      <a:pt x="97" y="44"/>
                    </a:lnTo>
                    <a:lnTo>
                      <a:pt x="123" y="22"/>
                    </a:lnTo>
                    <a:lnTo>
                      <a:pt x="117" y="10"/>
                    </a:lnTo>
                    <a:lnTo>
                      <a:pt x="112" y="6"/>
                    </a:lnTo>
                    <a:lnTo>
                      <a:pt x="102" y="0"/>
                    </a:lnTo>
                    <a:lnTo>
                      <a:pt x="90" y="0"/>
                    </a:lnTo>
                    <a:lnTo>
                      <a:pt x="72" y="10"/>
                    </a:lnTo>
                    <a:lnTo>
                      <a:pt x="58" y="16"/>
                    </a:lnTo>
                    <a:lnTo>
                      <a:pt x="70" y="16"/>
                    </a:lnTo>
                    <a:lnTo>
                      <a:pt x="73" y="26"/>
                    </a:lnTo>
                    <a:lnTo>
                      <a:pt x="66" y="34"/>
                    </a:lnTo>
                    <a:lnTo>
                      <a:pt x="54" y="36"/>
                    </a:lnTo>
                    <a:lnTo>
                      <a:pt x="32" y="34"/>
                    </a:lnTo>
                    <a:lnTo>
                      <a:pt x="28" y="27"/>
                    </a:lnTo>
                    <a:lnTo>
                      <a:pt x="26" y="22"/>
                    </a:lnTo>
                    <a:lnTo>
                      <a:pt x="28" y="18"/>
                    </a:lnTo>
                    <a:lnTo>
                      <a:pt x="31" y="16"/>
                    </a:lnTo>
                    <a:lnTo>
                      <a:pt x="10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2" name="Freeform 345"/>
              <p:cNvSpPr>
                <a:spLocks/>
              </p:cNvSpPr>
              <p:nvPr/>
            </p:nvSpPr>
            <p:spPr bwMode="auto">
              <a:xfrm>
                <a:off x="4334" y="2185"/>
                <a:ext cx="130" cy="112"/>
              </a:xfrm>
              <a:custGeom>
                <a:avLst/>
                <a:gdLst>
                  <a:gd name="T0" fmla="*/ 0 w 130"/>
                  <a:gd name="T1" fmla="*/ 17 h 112"/>
                  <a:gd name="T2" fmla="*/ 8 w 130"/>
                  <a:gd name="T3" fmla="*/ 19 h 112"/>
                  <a:gd name="T4" fmla="*/ 15 w 130"/>
                  <a:gd name="T5" fmla="*/ 31 h 112"/>
                  <a:gd name="T6" fmla="*/ 17 w 130"/>
                  <a:gd name="T7" fmla="*/ 34 h 112"/>
                  <a:gd name="T8" fmla="*/ 19 w 130"/>
                  <a:gd name="T9" fmla="*/ 40 h 112"/>
                  <a:gd name="T10" fmla="*/ 17 w 130"/>
                  <a:gd name="T11" fmla="*/ 42 h 112"/>
                  <a:gd name="T12" fmla="*/ 29 w 130"/>
                  <a:gd name="T13" fmla="*/ 52 h 112"/>
                  <a:gd name="T14" fmla="*/ 32 w 130"/>
                  <a:gd name="T15" fmla="*/ 57 h 112"/>
                  <a:gd name="T16" fmla="*/ 34 w 130"/>
                  <a:gd name="T17" fmla="*/ 55 h 112"/>
                  <a:gd name="T18" fmla="*/ 44 w 130"/>
                  <a:gd name="T19" fmla="*/ 59 h 112"/>
                  <a:gd name="T20" fmla="*/ 54 w 130"/>
                  <a:gd name="T21" fmla="*/ 59 h 112"/>
                  <a:gd name="T22" fmla="*/ 59 w 130"/>
                  <a:gd name="T23" fmla="*/ 59 h 112"/>
                  <a:gd name="T24" fmla="*/ 65 w 130"/>
                  <a:gd name="T25" fmla="*/ 59 h 112"/>
                  <a:gd name="T26" fmla="*/ 65 w 130"/>
                  <a:gd name="T27" fmla="*/ 63 h 112"/>
                  <a:gd name="T28" fmla="*/ 57 w 130"/>
                  <a:gd name="T29" fmla="*/ 84 h 112"/>
                  <a:gd name="T30" fmla="*/ 59 w 130"/>
                  <a:gd name="T31" fmla="*/ 90 h 112"/>
                  <a:gd name="T32" fmla="*/ 71 w 130"/>
                  <a:gd name="T33" fmla="*/ 86 h 112"/>
                  <a:gd name="T34" fmla="*/ 77 w 130"/>
                  <a:gd name="T35" fmla="*/ 90 h 112"/>
                  <a:gd name="T36" fmla="*/ 75 w 130"/>
                  <a:gd name="T37" fmla="*/ 100 h 112"/>
                  <a:gd name="T38" fmla="*/ 73 w 130"/>
                  <a:gd name="T39" fmla="*/ 103 h 112"/>
                  <a:gd name="T40" fmla="*/ 79 w 130"/>
                  <a:gd name="T41" fmla="*/ 111 h 112"/>
                  <a:gd name="T42" fmla="*/ 82 w 130"/>
                  <a:gd name="T43" fmla="*/ 98 h 112"/>
                  <a:gd name="T44" fmla="*/ 86 w 130"/>
                  <a:gd name="T45" fmla="*/ 94 h 112"/>
                  <a:gd name="T46" fmla="*/ 96 w 130"/>
                  <a:gd name="T47" fmla="*/ 73 h 112"/>
                  <a:gd name="T48" fmla="*/ 102 w 130"/>
                  <a:gd name="T49" fmla="*/ 46 h 112"/>
                  <a:gd name="T50" fmla="*/ 129 w 130"/>
                  <a:gd name="T51" fmla="*/ 23 h 112"/>
                  <a:gd name="T52" fmla="*/ 123 w 130"/>
                  <a:gd name="T53" fmla="*/ 11 h 112"/>
                  <a:gd name="T54" fmla="*/ 117 w 130"/>
                  <a:gd name="T55" fmla="*/ 6 h 112"/>
                  <a:gd name="T56" fmla="*/ 107 w 130"/>
                  <a:gd name="T57" fmla="*/ 0 h 112"/>
                  <a:gd name="T58" fmla="*/ 94 w 130"/>
                  <a:gd name="T59" fmla="*/ 0 h 112"/>
                  <a:gd name="T60" fmla="*/ 75 w 130"/>
                  <a:gd name="T61" fmla="*/ 11 h 112"/>
                  <a:gd name="T62" fmla="*/ 61 w 130"/>
                  <a:gd name="T63" fmla="*/ 17 h 112"/>
                  <a:gd name="T64" fmla="*/ 73 w 130"/>
                  <a:gd name="T65" fmla="*/ 17 h 112"/>
                  <a:gd name="T66" fmla="*/ 77 w 130"/>
                  <a:gd name="T67" fmla="*/ 27 h 112"/>
                  <a:gd name="T68" fmla="*/ 69 w 130"/>
                  <a:gd name="T69" fmla="*/ 36 h 112"/>
                  <a:gd name="T70" fmla="*/ 57 w 130"/>
                  <a:gd name="T71" fmla="*/ 38 h 112"/>
                  <a:gd name="T72" fmla="*/ 34 w 130"/>
                  <a:gd name="T73" fmla="*/ 36 h 112"/>
                  <a:gd name="T74" fmla="*/ 29 w 130"/>
                  <a:gd name="T75" fmla="*/ 29 h 112"/>
                  <a:gd name="T76" fmla="*/ 27 w 130"/>
                  <a:gd name="T77" fmla="*/ 23 h 112"/>
                  <a:gd name="T78" fmla="*/ 29 w 130"/>
                  <a:gd name="T79" fmla="*/ 19 h 112"/>
                  <a:gd name="T80" fmla="*/ 32 w 130"/>
                  <a:gd name="T81" fmla="*/ 17 h 112"/>
                  <a:gd name="T82" fmla="*/ 11 w 130"/>
                  <a:gd name="T83" fmla="*/ 17 h 112"/>
                  <a:gd name="T84" fmla="*/ 0 w 130"/>
                  <a:gd name="T85" fmla="*/ 17 h 11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0"/>
                  <a:gd name="T130" fmla="*/ 0 h 112"/>
                  <a:gd name="T131" fmla="*/ 130 w 130"/>
                  <a:gd name="T132" fmla="*/ 112 h 11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0" h="112">
                    <a:moveTo>
                      <a:pt x="0" y="17"/>
                    </a:moveTo>
                    <a:lnTo>
                      <a:pt x="8" y="19"/>
                    </a:lnTo>
                    <a:lnTo>
                      <a:pt x="15" y="31"/>
                    </a:lnTo>
                    <a:lnTo>
                      <a:pt x="17" y="34"/>
                    </a:lnTo>
                    <a:lnTo>
                      <a:pt x="19" y="40"/>
                    </a:lnTo>
                    <a:lnTo>
                      <a:pt x="17" y="42"/>
                    </a:lnTo>
                    <a:lnTo>
                      <a:pt x="29" y="52"/>
                    </a:lnTo>
                    <a:lnTo>
                      <a:pt x="32" y="57"/>
                    </a:lnTo>
                    <a:lnTo>
                      <a:pt x="34" y="55"/>
                    </a:lnTo>
                    <a:lnTo>
                      <a:pt x="44" y="59"/>
                    </a:lnTo>
                    <a:lnTo>
                      <a:pt x="54" y="59"/>
                    </a:lnTo>
                    <a:lnTo>
                      <a:pt x="59" y="59"/>
                    </a:lnTo>
                    <a:lnTo>
                      <a:pt x="65" y="59"/>
                    </a:lnTo>
                    <a:lnTo>
                      <a:pt x="65" y="63"/>
                    </a:lnTo>
                    <a:lnTo>
                      <a:pt x="57" y="84"/>
                    </a:lnTo>
                    <a:lnTo>
                      <a:pt x="59" y="90"/>
                    </a:lnTo>
                    <a:lnTo>
                      <a:pt x="71" y="86"/>
                    </a:lnTo>
                    <a:lnTo>
                      <a:pt x="77" y="90"/>
                    </a:lnTo>
                    <a:lnTo>
                      <a:pt x="75" y="100"/>
                    </a:lnTo>
                    <a:lnTo>
                      <a:pt x="73" y="103"/>
                    </a:lnTo>
                    <a:lnTo>
                      <a:pt x="79" y="111"/>
                    </a:lnTo>
                    <a:lnTo>
                      <a:pt x="82" y="98"/>
                    </a:lnTo>
                    <a:lnTo>
                      <a:pt x="86" y="94"/>
                    </a:lnTo>
                    <a:lnTo>
                      <a:pt x="96" y="73"/>
                    </a:lnTo>
                    <a:lnTo>
                      <a:pt x="102" y="46"/>
                    </a:lnTo>
                    <a:lnTo>
                      <a:pt x="129" y="23"/>
                    </a:lnTo>
                    <a:lnTo>
                      <a:pt x="123" y="11"/>
                    </a:lnTo>
                    <a:lnTo>
                      <a:pt x="117" y="6"/>
                    </a:lnTo>
                    <a:lnTo>
                      <a:pt x="107" y="0"/>
                    </a:lnTo>
                    <a:lnTo>
                      <a:pt x="94" y="0"/>
                    </a:lnTo>
                    <a:lnTo>
                      <a:pt x="75" y="11"/>
                    </a:lnTo>
                    <a:lnTo>
                      <a:pt x="61" y="17"/>
                    </a:lnTo>
                    <a:lnTo>
                      <a:pt x="73" y="17"/>
                    </a:lnTo>
                    <a:lnTo>
                      <a:pt x="77" y="27"/>
                    </a:lnTo>
                    <a:lnTo>
                      <a:pt x="69" y="36"/>
                    </a:lnTo>
                    <a:lnTo>
                      <a:pt x="57" y="38"/>
                    </a:lnTo>
                    <a:lnTo>
                      <a:pt x="34" y="36"/>
                    </a:lnTo>
                    <a:lnTo>
                      <a:pt x="29" y="29"/>
                    </a:lnTo>
                    <a:lnTo>
                      <a:pt x="27" y="23"/>
                    </a:lnTo>
                    <a:lnTo>
                      <a:pt x="29" y="19"/>
                    </a:lnTo>
                    <a:lnTo>
                      <a:pt x="32" y="17"/>
                    </a:lnTo>
                    <a:lnTo>
                      <a:pt x="11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3" name="Freeform 346"/>
              <p:cNvSpPr>
                <a:spLocks/>
              </p:cNvSpPr>
              <p:nvPr/>
            </p:nvSpPr>
            <p:spPr bwMode="auto">
              <a:xfrm>
                <a:off x="4151" y="1798"/>
                <a:ext cx="698" cy="514"/>
              </a:xfrm>
              <a:custGeom>
                <a:avLst/>
                <a:gdLst>
                  <a:gd name="T0" fmla="*/ 438 w 698"/>
                  <a:gd name="T1" fmla="*/ 490 h 514"/>
                  <a:gd name="T2" fmla="*/ 403 w 698"/>
                  <a:gd name="T3" fmla="*/ 475 h 514"/>
                  <a:gd name="T4" fmla="*/ 374 w 698"/>
                  <a:gd name="T5" fmla="*/ 486 h 514"/>
                  <a:gd name="T6" fmla="*/ 353 w 698"/>
                  <a:gd name="T7" fmla="*/ 482 h 514"/>
                  <a:gd name="T8" fmla="*/ 328 w 698"/>
                  <a:gd name="T9" fmla="*/ 455 h 514"/>
                  <a:gd name="T10" fmla="*/ 326 w 698"/>
                  <a:gd name="T11" fmla="*/ 409 h 514"/>
                  <a:gd name="T12" fmla="*/ 305 w 698"/>
                  <a:gd name="T13" fmla="*/ 397 h 514"/>
                  <a:gd name="T14" fmla="*/ 242 w 698"/>
                  <a:gd name="T15" fmla="*/ 399 h 514"/>
                  <a:gd name="T16" fmla="*/ 166 w 698"/>
                  <a:gd name="T17" fmla="*/ 393 h 514"/>
                  <a:gd name="T18" fmla="*/ 95 w 698"/>
                  <a:gd name="T19" fmla="*/ 360 h 514"/>
                  <a:gd name="T20" fmla="*/ 86 w 698"/>
                  <a:gd name="T21" fmla="*/ 337 h 514"/>
                  <a:gd name="T22" fmla="*/ 76 w 698"/>
                  <a:gd name="T23" fmla="*/ 321 h 514"/>
                  <a:gd name="T24" fmla="*/ 84 w 698"/>
                  <a:gd name="T25" fmla="*/ 286 h 514"/>
                  <a:gd name="T26" fmla="*/ 54 w 698"/>
                  <a:gd name="T27" fmla="*/ 288 h 514"/>
                  <a:gd name="T28" fmla="*/ 21 w 698"/>
                  <a:gd name="T29" fmla="*/ 265 h 514"/>
                  <a:gd name="T30" fmla="*/ 0 w 698"/>
                  <a:gd name="T31" fmla="*/ 221 h 514"/>
                  <a:gd name="T32" fmla="*/ 45 w 698"/>
                  <a:gd name="T33" fmla="*/ 212 h 514"/>
                  <a:gd name="T34" fmla="*/ 82 w 698"/>
                  <a:gd name="T35" fmla="*/ 159 h 514"/>
                  <a:gd name="T36" fmla="*/ 90 w 698"/>
                  <a:gd name="T37" fmla="*/ 143 h 514"/>
                  <a:gd name="T38" fmla="*/ 99 w 698"/>
                  <a:gd name="T39" fmla="*/ 114 h 514"/>
                  <a:gd name="T40" fmla="*/ 134 w 698"/>
                  <a:gd name="T41" fmla="*/ 94 h 514"/>
                  <a:gd name="T42" fmla="*/ 161 w 698"/>
                  <a:gd name="T43" fmla="*/ 93 h 514"/>
                  <a:gd name="T44" fmla="*/ 187 w 698"/>
                  <a:gd name="T45" fmla="*/ 96 h 514"/>
                  <a:gd name="T46" fmla="*/ 219 w 698"/>
                  <a:gd name="T47" fmla="*/ 143 h 514"/>
                  <a:gd name="T48" fmla="*/ 265 w 698"/>
                  <a:gd name="T49" fmla="*/ 174 h 514"/>
                  <a:gd name="T50" fmla="*/ 343 w 698"/>
                  <a:gd name="T51" fmla="*/ 184 h 514"/>
                  <a:gd name="T52" fmla="*/ 403 w 698"/>
                  <a:gd name="T53" fmla="*/ 185 h 514"/>
                  <a:gd name="T54" fmla="*/ 448 w 698"/>
                  <a:gd name="T55" fmla="*/ 155 h 514"/>
                  <a:gd name="T56" fmla="*/ 463 w 698"/>
                  <a:gd name="T57" fmla="*/ 141 h 514"/>
                  <a:gd name="T58" fmla="*/ 513 w 698"/>
                  <a:gd name="T59" fmla="*/ 114 h 514"/>
                  <a:gd name="T60" fmla="*/ 511 w 698"/>
                  <a:gd name="T61" fmla="*/ 85 h 514"/>
                  <a:gd name="T62" fmla="*/ 477 w 698"/>
                  <a:gd name="T63" fmla="*/ 68 h 514"/>
                  <a:gd name="T64" fmla="*/ 509 w 698"/>
                  <a:gd name="T65" fmla="*/ 54 h 514"/>
                  <a:gd name="T66" fmla="*/ 519 w 698"/>
                  <a:gd name="T67" fmla="*/ 30 h 514"/>
                  <a:gd name="T68" fmla="*/ 533 w 698"/>
                  <a:gd name="T69" fmla="*/ 0 h 514"/>
                  <a:gd name="T70" fmla="*/ 595 w 698"/>
                  <a:gd name="T71" fmla="*/ 34 h 514"/>
                  <a:gd name="T72" fmla="*/ 627 w 698"/>
                  <a:gd name="T73" fmla="*/ 64 h 514"/>
                  <a:gd name="T74" fmla="*/ 674 w 698"/>
                  <a:gd name="T75" fmla="*/ 87 h 514"/>
                  <a:gd name="T76" fmla="*/ 674 w 698"/>
                  <a:gd name="T77" fmla="*/ 132 h 514"/>
                  <a:gd name="T78" fmla="*/ 672 w 698"/>
                  <a:gd name="T79" fmla="*/ 170 h 514"/>
                  <a:gd name="T80" fmla="*/ 646 w 698"/>
                  <a:gd name="T81" fmla="*/ 189 h 514"/>
                  <a:gd name="T82" fmla="*/ 604 w 698"/>
                  <a:gd name="T83" fmla="*/ 219 h 514"/>
                  <a:gd name="T84" fmla="*/ 566 w 698"/>
                  <a:gd name="T85" fmla="*/ 227 h 514"/>
                  <a:gd name="T86" fmla="*/ 568 w 698"/>
                  <a:gd name="T87" fmla="*/ 203 h 514"/>
                  <a:gd name="T88" fmla="*/ 547 w 698"/>
                  <a:gd name="T89" fmla="*/ 230 h 514"/>
                  <a:gd name="T90" fmla="*/ 539 w 698"/>
                  <a:gd name="T91" fmla="*/ 250 h 514"/>
                  <a:gd name="T92" fmla="*/ 564 w 698"/>
                  <a:gd name="T93" fmla="*/ 253 h 514"/>
                  <a:gd name="T94" fmla="*/ 591 w 698"/>
                  <a:gd name="T95" fmla="*/ 263 h 514"/>
                  <a:gd name="T96" fmla="*/ 568 w 698"/>
                  <a:gd name="T97" fmla="*/ 288 h 514"/>
                  <a:gd name="T98" fmla="*/ 572 w 698"/>
                  <a:gd name="T99" fmla="*/ 304 h 514"/>
                  <a:gd name="T100" fmla="*/ 600 w 698"/>
                  <a:gd name="T101" fmla="*/ 352 h 514"/>
                  <a:gd name="T102" fmla="*/ 608 w 698"/>
                  <a:gd name="T103" fmla="*/ 375 h 514"/>
                  <a:gd name="T104" fmla="*/ 579 w 698"/>
                  <a:gd name="T105" fmla="*/ 443 h 514"/>
                  <a:gd name="T106" fmla="*/ 533 w 698"/>
                  <a:gd name="T107" fmla="*/ 481 h 514"/>
                  <a:gd name="T108" fmla="*/ 503 w 698"/>
                  <a:gd name="T109" fmla="*/ 494 h 514"/>
                  <a:gd name="T110" fmla="*/ 477 w 698"/>
                  <a:gd name="T111" fmla="*/ 513 h 514"/>
                  <a:gd name="T112" fmla="*/ 459 w 698"/>
                  <a:gd name="T113" fmla="*/ 494 h 51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698"/>
                  <a:gd name="T172" fmla="*/ 0 h 514"/>
                  <a:gd name="T173" fmla="*/ 698 w 698"/>
                  <a:gd name="T174" fmla="*/ 514 h 51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698" h="514">
                    <a:moveTo>
                      <a:pt x="442" y="502"/>
                    </a:moveTo>
                    <a:lnTo>
                      <a:pt x="442" y="500"/>
                    </a:lnTo>
                    <a:lnTo>
                      <a:pt x="442" y="502"/>
                    </a:lnTo>
                    <a:lnTo>
                      <a:pt x="442" y="500"/>
                    </a:lnTo>
                    <a:lnTo>
                      <a:pt x="438" y="490"/>
                    </a:lnTo>
                    <a:lnTo>
                      <a:pt x="432" y="481"/>
                    </a:lnTo>
                    <a:lnTo>
                      <a:pt x="425" y="470"/>
                    </a:lnTo>
                    <a:lnTo>
                      <a:pt x="415" y="466"/>
                    </a:lnTo>
                    <a:lnTo>
                      <a:pt x="409" y="470"/>
                    </a:lnTo>
                    <a:lnTo>
                      <a:pt x="403" y="475"/>
                    </a:lnTo>
                    <a:lnTo>
                      <a:pt x="391" y="479"/>
                    </a:lnTo>
                    <a:lnTo>
                      <a:pt x="380" y="479"/>
                    </a:lnTo>
                    <a:lnTo>
                      <a:pt x="374" y="479"/>
                    </a:lnTo>
                    <a:lnTo>
                      <a:pt x="370" y="479"/>
                    </a:lnTo>
                    <a:lnTo>
                      <a:pt x="374" y="486"/>
                    </a:lnTo>
                    <a:lnTo>
                      <a:pt x="378" y="498"/>
                    </a:lnTo>
                    <a:lnTo>
                      <a:pt x="364" y="500"/>
                    </a:lnTo>
                    <a:lnTo>
                      <a:pt x="357" y="498"/>
                    </a:lnTo>
                    <a:lnTo>
                      <a:pt x="353" y="490"/>
                    </a:lnTo>
                    <a:lnTo>
                      <a:pt x="353" y="482"/>
                    </a:lnTo>
                    <a:lnTo>
                      <a:pt x="349" y="479"/>
                    </a:lnTo>
                    <a:lnTo>
                      <a:pt x="339" y="471"/>
                    </a:lnTo>
                    <a:lnTo>
                      <a:pt x="335" y="460"/>
                    </a:lnTo>
                    <a:lnTo>
                      <a:pt x="332" y="457"/>
                    </a:lnTo>
                    <a:lnTo>
                      <a:pt x="328" y="455"/>
                    </a:lnTo>
                    <a:lnTo>
                      <a:pt x="324" y="453"/>
                    </a:lnTo>
                    <a:lnTo>
                      <a:pt x="324" y="445"/>
                    </a:lnTo>
                    <a:lnTo>
                      <a:pt x="330" y="430"/>
                    </a:lnTo>
                    <a:lnTo>
                      <a:pt x="330" y="414"/>
                    </a:lnTo>
                    <a:lnTo>
                      <a:pt x="326" y="409"/>
                    </a:lnTo>
                    <a:lnTo>
                      <a:pt x="322" y="405"/>
                    </a:lnTo>
                    <a:lnTo>
                      <a:pt x="318" y="405"/>
                    </a:lnTo>
                    <a:lnTo>
                      <a:pt x="312" y="409"/>
                    </a:lnTo>
                    <a:lnTo>
                      <a:pt x="310" y="405"/>
                    </a:lnTo>
                    <a:lnTo>
                      <a:pt x="305" y="397"/>
                    </a:lnTo>
                    <a:lnTo>
                      <a:pt x="297" y="388"/>
                    </a:lnTo>
                    <a:lnTo>
                      <a:pt x="288" y="383"/>
                    </a:lnTo>
                    <a:lnTo>
                      <a:pt x="275" y="383"/>
                    </a:lnTo>
                    <a:lnTo>
                      <a:pt x="260" y="391"/>
                    </a:lnTo>
                    <a:lnTo>
                      <a:pt x="242" y="399"/>
                    </a:lnTo>
                    <a:lnTo>
                      <a:pt x="227" y="399"/>
                    </a:lnTo>
                    <a:lnTo>
                      <a:pt x="210" y="399"/>
                    </a:lnTo>
                    <a:lnTo>
                      <a:pt x="192" y="399"/>
                    </a:lnTo>
                    <a:lnTo>
                      <a:pt x="179" y="397"/>
                    </a:lnTo>
                    <a:lnTo>
                      <a:pt x="166" y="393"/>
                    </a:lnTo>
                    <a:lnTo>
                      <a:pt x="155" y="386"/>
                    </a:lnTo>
                    <a:lnTo>
                      <a:pt x="143" y="383"/>
                    </a:lnTo>
                    <a:lnTo>
                      <a:pt x="130" y="377"/>
                    </a:lnTo>
                    <a:lnTo>
                      <a:pt x="113" y="369"/>
                    </a:lnTo>
                    <a:lnTo>
                      <a:pt x="95" y="360"/>
                    </a:lnTo>
                    <a:lnTo>
                      <a:pt x="82" y="352"/>
                    </a:lnTo>
                    <a:lnTo>
                      <a:pt x="74" y="348"/>
                    </a:lnTo>
                    <a:lnTo>
                      <a:pt x="72" y="344"/>
                    </a:lnTo>
                    <a:lnTo>
                      <a:pt x="78" y="341"/>
                    </a:lnTo>
                    <a:lnTo>
                      <a:pt x="86" y="337"/>
                    </a:lnTo>
                    <a:lnTo>
                      <a:pt x="95" y="331"/>
                    </a:lnTo>
                    <a:lnTo>
                      <a:pt x="90" y="325"/>
                    </a:lnTo>
                    <a:lnTo>
                      <a:pt x="84" y="321"/>
                    </a:lnTo>
                    <a:lnTo>
                      <a:pt x="78" y="321"/>
                    </a:lnTo>
                    <a:lnTo>
                      <a:pt x="76" y="321"/>
                    </a:lnTo>
                    <a:lnTo>
                      <a:pt x="82" y="316"/>
                    </a:lnTo>
                    <a:lnTo>
                      <a:pt x="90" y="308"/>
                    </a:lnTo>
                    <a:lnTo>
                      <a:pt x="92" y="300"/>
                    </a:lnTo>
                    <a:lnTo>
                      <a:pt x="90" y="292"/>
                    </a:lnTo>
                    <a:lnTo>
                      <a:pt x="84" y="286"/>
                    </a:lnTo>
                    <a:lnTo>
                      <a:pt x="74" y="284"/>
                    </a:lnTo>
                    <a:lnTo>
                      <a:pt x="63" y="288"/>
                    </a:lnTo>
                    <a:lnTo>
                      <a:pt x="56" y="292"/>
                    </a:lnTo>
                    <a:lnTo>
                      <a:pt x="54" y="294"/>
                    </a:lnTo>
                    <a:lnTo>
                      <a:pt x="54" y="288"/>
                    </a:lnTo>
                    <a:lnTo>
                      <a:pt x="46" y="282"/>
                    </a:lnTo>
                    <a:lnTo>
                      <a:pt x="39" y="276"/>
                    </a:lnTo>
                    <a:lnTo>
                      <a:pt x="29" y="273"/>
                    </a:lnTo>
                    <a:lnTo>
                      <a:pt x="23" y="269"/>
                    </a:lnTo>
                    <a:lnTo>
                      <a:pt x="21" y="265"/>
                    </a:lnTo>
                    <a:lnTo>
                      <a:pt x="21" y="261"/>
                    </a:lnTo>
                    <a:lnTo>
                      <a:pt x="20" y="253"/>
                    </a:lnTo>
                    <a:lnTo>
                      <a:pt x="8" y="234"/>
                    </a:lnTo>
                    <a:lnTo>
                      <a:pt x="2" y="227"/>
                    </a:lnTo>
                    <a:lnTo>
                      <a:pt x="0" y="221"/>
                    </a:lnTo>
                    <a:lnTo>
                      <a:pt x="2" y="219"/>
                    </a:lnTo>
                    <a:lnTo>
                      <a:pt x="8" y="219"/>
                    </a:lnTo>
                    <a:lnTo>
                      <a:pt x="16" y="219"/>
                    </a:lnTo>
                    <a:lnTo>
                      <a:pt x="29" y="217"/>
                    </a:lnTo>
                    <a:lnTo>
                      <a:pt x="45" y="212"/>
                    </a:lnTo>
                    <a:lnTo>
                      <a:pt x="61" y="201"/>
                    </a:lnTo>
                    <a:lnTo>
                      <a:pt x="76" y="187"/>
                    </a:lnTo>
                    <a:lnTo>
                      <a:pt x="84" y="176"/>
                    </a:lnTo>
                    <a:lnTo>
                      <a:pt x="84" y="168"/>
                    </a:lnTo>
                    <a:lnTo>
                      <a:pt x="82" y="159"/>
                    </a:lnTo>
                    <a:lnTo>
                      <a:pt x="76" y="155"/>
                    </a:lnTo>
                    <a:lnTo>
                      <a:pt x="74" y="149"/>
                    </a:lnTo>
                    <a:lnTo>
                      <a:pt x="72" y="147"/>
                    </a:lnTo>
                    <a:lnTo>
                      <a:pt x="78" y="145"/>
                    </a:lnTo>
                    <a:lnTo>
                      <a:pt x="90" y="143"/>
                    </a:lnTo>
                    <a:lnTo>
                      <a:pt x="97" y="141"/>
                    </a:lnTo>
                    <a:lnTo>
                      <a:pt x="101" y="138"/>
                    </a:lnTo>
                    <a:lnTo>
                      <a:pt x="101" y="128"/>
                    </a:lnTo>
                    <a:lnTo>
                      <a:pt x="99" y="117"/>
                    </a:lnTo>
                    <a:lnTo>
                      <a:pt x="99" y="114"/>
                    </a:lnTo>
                    <a:lnTo>
                      <a:pt x="105" y="112"/>
                    </a:lnTo>
                    <a:lnTo>
                      <a:pt x="118" y="114"/>
                    </a:lnTo>
                    <a:lnTo>
                      <a:pt x="130" y="112"/>
                    </a:lnTo>
                    <a:lnTo>
                      <a:pt x="132" y="106"/>
                    </a:lnTo>
                    <a:lnTo>
                      <a:pt x="134" y="94"/>
                    </a:lnTo>
                    <a:lnTo>
                      <a:pt x="145" y="77"/>
                    </a:lnTo>
                    <a:lnTo>
                      <a:pt x="147" y="79"/>
                    </a:lnTo>
                    <a:lnTo>
                      <a:pt x="153" y="85"/>
                    </a:lnTo>
                    <a:lnTo>
                      <a:pt x="157" y="91"/>
                    </a:lnTo>
                    <a:lnTo>
                      <a:pt x="161" y="93"/>
                    </a:lnTo>
                    <a:lnTo>
                      <a:pt x="161" y="87"/>
                    </a:lnTo>
                    <a:lnTo>
                      <a:pt x="168" y="87"/>
                    </a:lnTo>
                    <a:lnTo>
                      <a:pt x="175" y="89"/>
                    </a:lnTo>
                    <a:lnTo>
                      <a:pt x="181" y="91"/>
                    </a:lnTo>
                    <a:lnTo>
                      <a:pt x="187" y="96"/>
                    </a:lnTo>
                    <a:lnTo>
                      <a:pt x="189" y="108"/>
                    </a:lnTo>
                    <a:lnTo>
                      <a:pt x="192" y="121"/>
                    </a:lnTo>
                    <a:lnTo>
                      <a:pt x="198" y="130"/>
                    </a:lnTo>
                    <a:lnTo>
                      <a:pt x="206" y="138"/>
                    </a:lnTo>
                    <a:lnTo>
                      <a:pt x="219" y="143"/>
                    </a:lnTo>
                    <a:lnTo>
                      <a:pt x="235" y="147"/>
                    </a:lnTo>
                    <a:lnTo>
                      <a:pt x="240" y="149"/>
                    </a:lnTo>
                    <a:lnTo>
                      <a:pt x="246" y="153"/>
                    </a:lnTo>
                    <a:lnTo>
                      <a:pt x="254" y="161"/>
                    </a:lnTo>
                    <a:lnTo>
                      <a:pt x="265" y="174"/>
                    </a:lnTo>
                    <a:lnTo>
                      <a:pt x="277" y="180"/>
                    </a:lnTo>
                    <a:lnTo>
                      <a:pt x="288" y="180"/>
                    </a:lnTo>
                    <a:lnTo>
                      <a:pt x="307" y="180"/>
                    </a:lnTo>
                    <a:lnTo>
                      <a:pt x="328" y="180"/>
                    </a:lnTo>
                    <a:lnTo>
                      <a:pt x="343" y="184"/>
                    </a:lnTo>
                    <a:lnTo>
                      <a:pt x="355" y="187"/>
                    </a:lnTo>
                    <a:lnTo>
                      <a:pt x="360" y="191"/>
                    </a:lnTo>
                    <a:lnTo>
                      <a:pt x="370" y="191"/>
                    </a:lnTo>
                    <a:lnTo>
                      <a:pt x="387" y="187"/>
                    </a:lnTo>
                    <a:lnTo>
                      <a:pt x="403" y="185"/>
                    </a:lnTo>
                    <a:lnTo>
                      <a:pt x="407" y="182"/>
                    </a:lnTo>
                    <a:lnTo>
                      <a:pt x="413" y="182"/>
                    </a:lnTo>
                    <a:lnTo>
                      <a:pt x="423" y="180"/>
                    </a:lnTo>
                    <a:lnTo>
                      <a:pt x="438" y="172"/>
                    </a:lnTo>
                    <a:lnTo>
                      <a:pt x="448" y="155"/>
                    </a:lnTo>
                    <a:lnTo>
                      <a:pt x="440" y="147"/>
                    </a:lnTo>
                    <a:lnTo>
                      <a:pt x="442" y="139"/>
                    </a:lnTo>
                    <a:lnTo>
                      <a:pt x="450" y="138"/>
                    </a:lnTo>
                    <a:lnTo>
                      <a:pt x="457" y="139"/>
                    </a:lnTo>
                    <a:lnTo>
                      <a:pt x="463" y="141"/>
                    </a:lnTo>
                    <a:lnTo>
                      <a:pt x="469" y="139"/>
                    </a:lnTo>
                    <a:lnTo>
                      <a:pt x="477" y="132"/>
                    </a:lnTo>
                    <a:lnTo>
                      <a:pt x="484" y="125"/>
                    </a:lnTo>
                    <a:lnTo>
                      <a:pt x="500" y="116"/>
                    </a:lnTo>
                    <a:lnTo>
                      <a:pt x="513" y="114"/>
                    </a:lnTo>
                    <a:lnTo>
                      <a:pt x="524" y="110"/>
                    </a:lnTo>
                    <a:lnTo>
                      <a:pt x="523" y="102"/>
                    </a:lnTo>
                    <a:lnTo>
                      <a:pt x="519" y="98"/>
                    </a:lnTo>
                    <a:lnTo>
                      <a:pt x="515" y="91"/>
                    </a:lnTo>
                    <a:lnTo>
                      <a:pt x="511" y="85"/>
                    </a:lnTo>
                    <a:lnTo>
                      <a:pt x="503" y="87"/>
                    </a:lnTo>
                    <a:lnTo>
                      <a:pt x="486" y="93"/>
                    </a:lnTo>
                    <a:lnTo>
                      <a:pt x="475" y="81"/>
                    </a:lnTo>
                    <a:lnTo>
                      <a:pt x="473" y="73"/>
                    </a:lnTo>
                    <a:lnTo>
                      <a:pt x="477" y="68"/>
                    </a:lnTo>
                    <a:lnTo>
                      <a:pt x="482" y="62"/>
                    </a:lnTo>
                    <a:lnTo>
                      <a:pt x="490" y="56"/>
                    </a:lnTo>
                    <a:lnTo>
                      <a:pt x="502" y="60"/>
                    </a:lnTo>
                    <a:lnTo>
                      <a:pt x="511" y="58"/>
                    </a:lnTo>
                    <a:lnTo>
                      <a:pt x="509" y="54"/>
                    </a:lnTo>
                    <a:lnTo>
                      <a:pt x="505" y="50"/>
                    </a:lnTo>
                    <a:lnTo>
                      <a:pt x="505" y="43"/>
                    </a:lnTo>
                    <a:lnTo>
                      <a:pt x="511" y="40"/>
                    </a:lnTo>
                    <a:lnTo>
                      <a:pt x="517" y="36"/>
                    </a:lnTo>
                    <a:lnTo>
                      <a:pt x="519" y="30"/>
                    </a:lnTo>
                    <a:lnTo>
                      <a:pt x="515" y="19"/>
                    </a:lnTo>
                    <a:lnTo>
                      <a:pt x="509" y="9"/>
                    </a:lnTo>
                    <a:lnTo>
                      <a:pt x="507" y="3"/>
                    </a:lnTo>
                    <a:lnTo>
                      <a:pt x="515" y="0"/>
                    </a:lnTo>
                    <a:lnTo>
                      <a:pt x="533" y="0"/>
                    </a:lnTo>
                    <a:lnTo>
                      <a:pt x="541" y="0"/>
                    </a:lnTo>
                    <a:lnTo>
                      <a:pt x="556" y="0"/>
                    </a:lnTo>
                    <a:lnTo>
                      <a:pt x="574" y="5"/>
                    </a:lnTo>
                    <a:lnTo>
                      <a:pt x="591" y="28"/>
                    </a:lnTo>
                    <a:lnTo>
                      <a:pt x="595" y="34"/>
                    </a:lnTo>
                    <a:lnTo>
                      <a:pt x="597" y="40"/>
                    </a:lnTo>
                    <a:lnTo>
                      <a:pt x="602" y="50"/>
                    </a:lnTo>
                    <a:lnTo>
                      <a:pt x="610" y="58"/>
                    </a:lnTo>
                    <a:lnTo>
                      <a:pt x="620" y="62"/>
                    </a:lnTo>
                    <a:lnTo>
                      <a:pt x="627" y="64"/>
                    </a:lnTo>
                    <a:lnTo>
                      <a:pt x="629" y="64"/>
                    </a:lnTo>
                    <a:lnTo>
                      <a:pt x="646" y="68"/>
                    </a:lnTo>
                    <a:lnTo>
                      <a:pt x="649" y="77"/>
                    </a:lnTo>
                    <a:lnTo>
                      <a:pt x="657" y="85"/>
                    </a:lnTo>
                    <a:lnTo>
                      <a:pt x="674" y="87"/>
                    </a:lnTo>
                    <a:lnTo>
                      <a:pt x="692" y="91"/>
                    </a:lnTo>
                    <a:lnTo>
                      <a:pt x="697" y="108"/>
                    </a:lnTo>
                    <a:lnTo>
                      <a:pt x="695" y="125"/>
                    </a:lnTo>
                    <a:lnTo>
                      <a:pt x="688" y="132"/>
                    </a:lnTo>
                    <a:lnTo>
                      <a:pt x="674" y="132"/>
                    </a:lnTo>
                    <a:lnTo>
                      <a:pt x="671" y="134"/>
                    </a:lnTo>
                    <a:lnTo>
                      <a:pt x="671" y="139"/>
                    </a:lnTo>
                    <a:lnTo>
                      <a:pt x="674" y="151"/>
                    </a:lnTo>
                    <a:lnTo>
                      <a:pt x="674" y="161"/>
                    </a:lnTo>
                    <a:lnTo>
                      <a:pt x="672" y="170"/>
                    </a:lnTo>
                    <a:lnTo>
                      <a:pt x="667" y="170"/>
                    </a:lnTo>
                    <a:lnTo>
                      <a:pt x="659" y="176"/>
                    </a:lnTo>
                    <a:lnTo>
                      <a:pt x="657" y="182"/>
                    </a:lnTo>
                    <a:lnTo>
                      <a:pt x="649" y="187"/>
                    </a:lnTo>
                    <a:lnTo>
                      <a:pt x="646" y="189"/>
                    </a:lnTo>
                    <a:lnTo>
                      <a:pt x="629" y="193"/>
                    </a:lnTo>
                    <a:lnTo>
                      <a:pt x="616" y="201"/>
                    </a:lnTo>
                    <a:lnTo>
                      <a:pt x="608" y="210"/>
                    </a:lnTo>
                    <a:lnTo>
                      <a:pt x="604" y="214"/>
                    </a:lnTo>
                    <a:lnTo>
                      <a:pt x="604" y="219"/>
                    </a:lnTo>
                    <a:lnTo>
                      <a:pt x="599" y="219"/>
                    </a:lnTo>
                    <a:lnTo>
                      <a:pt x="591" y="225"/>
                    </a:lnTo>
                    <a:lnTo>
                      <a:pt x="583" y="230"/>
                    </a:lnTo>
                    <a:lnTo>
                      <a:pt x="572" y="229"/>
                    </a:lnTo>
                    <a:lnTo>
                      <a:pt x="566" y="227"/>
                    </a:lnTo>
                    <a:lnTo>
                      <a:pt x="566" y="223"/>
                    </a:lnTo>
                    <a:lnTo>
                      <a:pt x="572" y="219"/>
                    </a:lnTo>
                    <a:lnTo>
                      <a:pt x="577" y="214"/>
                    </a:lnTo>
                    <a:lnTo>
                      <a:pt x="577" y="207"/>
                    </a:lnTo>
                    <a:lnTo>
                      <a:pt x="568" y="203"/>
                    </a:lnTo>
                    <a:lnTo>
                      <a:pt x="560" y="205"/>
                    </a:lnTo>
                    <a:lnTo>
                      <a:pt x="554" y="214"/>
                    </a:lnTo>
                    <a:lnTo>
                      <a:pt x="550" y="219"/>
                    </a:lnTo>
                    <a:lnTo>
                      <a:pt x="549" y="225"/>
                    </a:lnTo>
                    <a:lnTo>
                      <a:pt x="547" y="230"/>
                    </a:lnTo>
                    <a:lnTo>
                      <a:pt x="539" y="234"/>
                    </a:lnTo>
                    <a:lnTo>
                      <a:pt x="533" y="234"/>
                    </a:lnTo>
                    <a:lnTo>
                      <a:pt x="529" y="240"/>
                    </a:lnTo>
                    <a:lnTo>
                      <a:pt x="531" y="248"/>
                    </a:lnTo>
                    <a:lnTo>
                      <a:pt x="539" y="250"/>
                    </a:lnTo>
                    <a:lnTo>
                      <a:pt x="543" y="252"/>
                    </a:lnTo>
                    <a:lnTo>
                      <a:pt x="547" y="255"/>
                    </a:lnTo>
                    <a:lnTo>
                      <a:pt x="550" y="261"/>
                    </a:lnTo>
                    <a:lnTo>
                      <a:pt x="558" y="257"/>
                    </a:lnTo>
                    <a:lnTo>
                      <a:pt x="564" y="253"/>
                    </a:lnTo>
                    <a:lnTo>
                      <a:pt x="570" y="252"/>
                    </a:lnTo>
                    <a:lnTo>
                      <a:pt x="579" y="253"/>
                    </a:lnTo>
                    <a:lnTo>
                      <a:pt x="589" y="257"/>
                    </a:lnTo>
                    <a:lnTo>
                      <a:pt x="591" y="257"/>
                    </a:lnTo>
                    <a:lnTo>
                      <a:pt x="591" y="263"/>
                    </a:lnTo>
                    <a:lnTo>
                      <a:pt x="589" y="265"/>
                    </a:lnTo>
                    <a:lnTo>
                      <a:pt x="579" y="271"/>
                    </a:lnTo>
                    <a:lnTo>
                      <a:pt x="574" y="276"/>
                    </a:lnTo>
                    <a:lnTo>
                      <a:pt x="570" y="284"/>
                    </a:lnTo>
                    <a:lnTo>
                      <a:pt x="568" y="288"/>
                    </a:lnTo>
                    <a:lnTo>
                      <a:pt x="562" y="290"/>
                    </a:lnTo>
                    <a:lnTo>
                      <a:pt x="554" y="294"/>
                    </a:lnTo>
                    <a:lnTo>
                      <a:pt x="558" y="298"/>
                    </a:lnTo>
                    <a:lnTo>
                      <a:pt x="566" y="299"/>
                    </a:lnTo>
                    <a:lnTo>
                      <a:pt x="572" y="304"/>
                    </a:lnTo>
                    <a:lnTo>
                      <a:pt x="577" y="316"/>
                    </a:lnTo>
                    <a:lnTo>
                      <a:pt x="593" y="331"/>
                    </a:lnTo>
                    <a:lnTo>
                      <a:pt x="600" y="339"/>
                    </a:lnTo>
                    <a:lnTo>
                      <a:pt x="602" y="346"/>
                    </a:lnTo>
                    <a:lnTo>
                      <a:pt x="600" y="352"/>
                    </a:lnTo>
                    <a:lnTo>
                      <a:pt x="599" y="358"/>
                    </a:lnTo>
                    <a:lnTo>
                      <a:pt x="595" y="364"/>
                    </a:lnTo>
                    <a:lnTo>
                      <a:pt x="599" y="367"/>
                    </a:lnTo>
                    <a:lnTo>
                      <a:pt x="604" y="371"/>
                    </a:lnTo>
                    <a:lnTo>
                      <a:pt x="608" y="375"/>
                    </a:lnTo>
                    <a:lnTo>
                      <a:pt x="606" y="390"/>
                    </a:lnTo>
                    <a:lnTo>
                      <a:pt x="599" y="405"/>
                    </a:lnTo>
                    <a:lnTo>
                      <a:pt x="581" y="424"/>
                    </a:lnTo>
                    <a:lnTo>
                      <a:pt x="581" y="432"/>
                    </a:lnTo>
                    <a:lnTo>
                      <a:pt x="579" y="443"/>
                    </a:lnTo>
                    <a:lnTo>
                      <a:pt x="574" y="453"/>
                    </a:lnTo>
                    <a:lnTo>
                      <a:pt x="562" y="460"/>
                    </a:lnTo>
                    <a:lnTo>
                      <a:pt x="550" y="471"/>
                    </a:lnTo>
                    <a:lnTo>
                      <a:pt x="543" y="479"/>
                    </a:lnTo>
                    <a:lnTo>
                      <a:pt x="533" y="481"/>
                    </a:lnTo>
                    <a:lnTo>
                      <a:pt x="519" y="481"/>
                    </a:lnTo>
                    <a:lnTo>
                      <a:pt x="513" y="482"/>
                    </a:lnTo>
                    <a:lnTo>
                      <a:pt x="511" y="486"/>
                    </a:lnTo>
                    <a:lnTo>
                      <a:pt x="509" y="490"/>
                    </a:lnTo>
                    <a:lnTo>
                      <a:pt x="503" y="494"/>
                    </a:lnTo>
                    <a:lnTo>
                      <a:pt x="492" y="498"/>
                    </a:lnTo>
                    <a:lnTo>
                      <a:pt x="486" y="498"/>
                    </a:lnTo>
                    <a:lnTo>
                      <a:pt x="482" y="504"/>
                    </a:lnTo>
                    <a:lnTo>
                      <a:pt x="480" y="511"/>
                    </a:lnTo>
                    <a:lnTo>
                      <a:pt x="477" y="513"/>
                    </a:lnTo>
                    <a:lnTo>
                      <a:pt x="471" y="505"/>
                    </a:lnTo>
                    <a:lnTo>
                      <a:pt x="469" y="502"/>
                    </a:lnTo>
                    <a:lnTo>
                      <a:pt x="469" y="498"/>
                    </a:lnTo>
                    <a:lnTo>
                      <a:pt x="467" y="496"/>
                    </a:lnTo>
                    <a:lnTo>
                      <a:pt x="459" y="494"/>
                    </a:lnTo>
                    <a:lnTo>
                      <a:pt x="442" y="500"/>
                    </a:lnTo>
                    <a:lnTo>
                      <a:pt x="442" y="50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4" name="Line 347"/>
              <p:cNvSpPr>
                <a:spLocks noChangeShapeType="1"/>
              </p:cNvSpPr>
              <p:nvPr/>
            </p:nvSpPr>
            <p:spPr bwMode="auto">
              <a:xfrm flipV="1">
                <a:off x="4597" y="2300"/>
                <a:ext cx="0" cy="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25" name="Freeform 348"/>
              <p:cNvSpPr>
                <a:spLocks/>
              </p:cNvSpPr>
              <p:nvPr/>
            </p:nvSpPr>
            <p:spPr bwMode="auto">
              <a:xfrm>
                <a:off x="4795" y="2043"/>
                <a:ext cx="35" cy="54"/>
              </a:xfrm>
              <a:custGeom>
                <a:avLst/>
                <a:gdLst>
                  <a:gd name="T0" fmla="*/ 7 w 35"/>
                  <a:gd name="T1" fmla="*/ 49 h 54"/>
                  <a:gd name="T2" fmla="*/ 8 w 35"/>
                  <a:gd name="T3" fmla="*/ 51 h 54"/>
                  <a:gd name="T4" fmla="*/ 11 w 35"/>
                  <a:gd name="T5" fmla="*/ 53 h 54"/>
                  <a:gd name="T6" fmla="*/ 26 w 35"/>
                  <a:gd name="T7" fmla="*/ 51 h 54"/>
                  <a:gd name="T8" fmla="*/ 32 w 35"/>
                  <a:gd name="T9" fmla="*/ 47 h 54"/>
                  <a:gd name="T10" fmla="*/ 34 w 35"/>
                  <a:gd name="T11" fmla="*/ 34 h 54"/>
                  <a:gd name="T12" fmla="*/ 32 w 35"/>
                  <a:gd name="T13" fmla="*/ 21 h 54"/>
                  <a:gd name="T14" fmla="*/ 28 w 35"/>
                  <a:gd name="T15" fmla="*/ 12 h 54"/>
                  <a:gd name="T16" fmla="*/ 16 w 35"/>
                  <a:gd name="T17" fmla="*/ 0 h 54"/>
                  <a:gd name="T18" fmla="*/ 16 w 35"/>
                  <a:gd name="T19" fmla="*/ 2 h 54"/>
                  <a:gd name="T20" fmla="*/ 3 w 35"/>
                  <a:gd name="T21" fmla="*/ 0 h 54"/>
                  <a:gd name="T22" fmla="*/ 0 w 35"/>
                  <a:gd name="T23" fmla="*/ 5 h 54"/>
                  <a:gd name="T24" fmla="*/ 0 w 35"/>
                  <a:gd name="T25" fmla="*/ 7 h 54"/>
                  <a:gd name="T26" fmla="*/ 2 w 35"/>
                  <a:gd name="T27" fmla="*/ 7 h 54"/>
                  <a:gd name="T28" fmla="*/ 2 w 35"/>
                  <a:gd name="T29" fmla="*/ 12 h 54"/>
                  <a:gd name="T30" fmla="*/ 0 w 35"/>
                  <a:gd name="T31" fmla="*/ 15 h 54"/>
                  <a:gd name="T32" fmla="*/ 0 w 35"/>
                  <a:gd name="T33" fmla="*/ 19 h 54"/>
                  <a:gd name="T34" fmla="*/ 9 w 35"/>
                  <a:gd name="T35" fmla="*/ 32 h 54"/>
                  <a:gd name="T36" fmla="*/ 7 w 35"/>
                  <a:gd name="T37" fmla="*/ 49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5"/>
                  <a:gd name="T58" fmla="*/ 0 h 54"/>
                  <a:gd name="T59" fmla="*/ 35 w 35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5" h="54">
                    <a:moveTo>
                      <a:pt x="7" y="49"/>
                    </a:moveTo>
                    <a:lnTo>
                      <a:pt x="8" y="51"/>
                    </a:lnTo>
                    <a:lnTo>
                      <a:pt x="11" y="53"/>
                    </a:lnTo>
                    <a:lnTo>
                      <a:pt x="26" y="51"/>
                    </a:lnTo>
                    <a:lnTo>
                      <a:pt x="32" y="47"/>
                    </a:lnTo>
                    <a:lnTo>
                      <a:pt x="34" y="34"/>
                    </a:lnTo>
                    <a:lnTo>
                      <a:pt x="32" y="21"/>
                    </a:lnTo>
                    <a:lnTo>
                      <a:pt x="28" y="12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9" y="32"/>
                    </a:lnTo>
                    <a:lnTo>
                      <a:pt x="7" y="49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6" name="Freeform 349"/>
              <p:cNvSpPr>
                <a:spLocks/>
              </p:cNvSpPr>
              <p:nvPr/>
            </p:nvSpPr>
            <p:spPr bwMode="auto">
              <a:xfrm>
                <a:off x="4760" y="1968"/>
                <a:ext cx="64" cy="76"/>
              </a:xfrm>
              <a:custGeom>
                <a:avLst/>
                <a:gdLst>
                  <a:gd name="T0" fmla="*/ 32 w 64"/>
                  <a:gd name="T1" fmla="*/ 75 h 76"/>
                  <a:gd name="T2" fmla="*/ 32 w 64"/>
                  <a:gd name="T3" fmla="*/ 73 h 76"/>
                  <a:gd name="T4" fmla="*/ 36 w 64"/>
                  <a:gd name="T5" fmla="*/ 71 h 76"/>
                  <a:gd name="T6" fmla="*/ 49 w 64"/>
                  <a:gd name="T7" fmla="*/ 71 h 76"/>
                  <a:gd name="T8" fmla="*/ 49 w 64"/>
                  <a:gd name="T9" fmla="*/ 69 h 76"/>
                  <a:gd name="T10" fmla="*/ 44 w 64"/>
                  <a:gd name="T11" fmla="*/ 64 h 76"/>
                  <a:gd name="T12" fmla="*/ 40 w 64"/>
                  <a:gd name="T13" fmla="*/ 54 h 76"/>
                  <a:gd name="T14" fmla="*/ 44 w 64"/>
                  <a:gd name="T15" fmla="*/ 43 h 76"/>
                  <a:gd name="T16" fmla="*/ 57 w 64"/>
                  <a:gd name="T17" fmla="*/ 37 h 76"/>
                  <a:gd name="T18" fmla="*/ 55 w 64"/>
                  <a:gd name="T19" fmla="*/ 31 h 76"/>
                  <a:gd name="T20" fmla="*/ 63 w 64"/>
                  <a:gd name="T21" fmla="*/ 0 h 76"/>
                  <a:gd name="T22" fmla="*/ 58 w 64"/>
                  <a:gd name="T23" fmla="*/ 2 h 76"/>
                  <a:gd name="T24" fmla="*/ 51 w 64"/>
                  <a:gd name="T25" fmla="*/ 7 h 76"/>
                  <a:gd name="T26" fmla="*/ 49 w 64"/>
                  <a:gd name="T27" fmla="*/ 13 h 76"/>
                  <a:gd name="T28" fmla="*/ 40 w 64"/>
                  <a:gd name="T29" fmla="*/ 18 h 76"/>
                  <a:gd name="T30" fmla="*/ 37 w 64"/>
                  <a:gd name="T31" fmla="*/ 19 h 76"/>
                  <a:gd name="T32" fmla="*/ 21 w 64"/>
                  <a:gd name="T33" fmla="*/ 23 h 76"/>
                  <a:gd name="T34" fmla="*/ 13 w 64"/>
                  <a:gd name="T35" fmla="*/ 31 h 76"/>
                  <a:gd name="T36" fmla="*/ 2 w 64"/>
                  <a:gd name="T37" fmla="*/ 39 h 76"/>
                  <a:gd name="T38" fmla="*/ 0 w 64"/>
                  <a:gd name="T39" fmla="*/ 43 h 76"/>
                  <a:gd name="T40" fmla="*/ 0 w 64"/>
                  <a:gd name="T41" fmla="*/ 48 h 76"/>
                  <a:gd name="T42" fmla="*/ 4 w 64"/>
                  <a:gd name="T43" fmla="*/ 50 h 76"/>
                  <a:gd name="T44" fmla="*/ 17 w 64"/>
                  <a:gd name="T45" fmla="*/ 54 h 76"/>
                  <a:gd name="T46" fmla="*/ 16 w 64"/>
                  <a:gd name="T47" fmla="*/ 60 h 76"/>
                  <a:gd name="T48" fmla="*/ 9 w 64"/>
                  <a:gd name="T49" fmla="*/ 68 h 76"/>
                  <a:gd name="T50" fmla="*/ 15 w 64"/>
                  <a:gd name="T51" fmla="*/ 73 h 76"/>
                  <a:gd name="T52" fmla="*/ 28 w 64"/>
                  <a:gd name="T53" fmla="*/ 73 h 76"/>
                  <a:gd name="T54" fmla="*/ 32 w 64"/>
                  <a:gd name="T55" fmla="*/ 75 h 7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4"/>
                  <a:gd name="T85" fmla="*/ 0 h 76"/>
                  <a:gd name="T86" fmla="*/ 64 w 64"/>
                  <a:gd name="T87" fmla="*/ 76 h 7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4" h="76">
                    <a:moveTo>
                      <a:pt x="32" y="75"/>
                    </a:moveTo>
                    <a:lnTo>
                      <a:pt x="32" y="73"/>
                    </a:lnTo>
                    <a:lnTo>
                      <a:pt x="36" y="71"/>
                    </a:lnTo>
                    <a:lnTo>
                      <a:pt x="49" y="71"/>
                    </a:lnTo>
                    <a:lnTo>
                      <a:pt x="49" y="69"/>
                    </a:lnTo>
                    <a:lnTo>
                      <a:pt x="44" y="64"/>
                    </a:lnTo>
                    <a:lnTo>
                      <a:pt x="40" y="54"/>
                    </a:lnTo>
                    <a:lnTo>
                      <a:pt x="44" y="43"/>
                    </a:lnTo>
                    <a:lnTo>
                      <a:pt x="57" y="37"/>
                    </a:lnTo>
                    <a:lnTo>
                      <a:pt x="55" y="31"/>
                    </a:lnTo>
                    <a:lnTo>
                      <a:pt x="63" y="0"/>
                    </a:lnTo>
                    <a:lnTo>
                      <a:pt x="58" y="2"/>
                    </a:lnTo>
                    <a:lnTo>
                      <a:pt x="51" y="7"/>
                    </a:lnTo>
                    <a:lnTo>
                      <a:pt x="49" y="13"/>
                    </a:lnTo>
                    <a:lnTo>
                      <a:pt x="40" y="18"/>
                    </a:lnTo>
                    <a:lnTo>
                      <a:pt x="37" y="19"/>
                    </a:lnTo>
                    <a:lnTo>
                      <a:pt x="21" y="23"/>
                    </a:lnTo>
                    <a:lnTo>
                      <a:pt x="13" y="31"/>
                    </a:lnTo>
                    <a:lnTo>
                      <a:pt x="2" y="39"/>
                    </a:lnTo>
                    <a:lnTo>
                      <a:pt x="0" y="43"/>
                    </a:lnTo>
                    <a:lnTo>
                      <a:pt x="0" y="48"/>
                    </a:lnTo>
                    <a:lnTo>
                      <a:pt x="4" y="50"/>
                    </a:lnTo>
                    <a:lnTo>
                      <a:pt x="17" y="54"/>
                    </a:lnTo>
                    <a:lnTo>
                      <a:pt x="16" y="60"/>
                    </a:lnTo>
                    <a:lnTo>
                      <a:pt x="9" y="68"/>
                    </a:lnTo>
                    <a:lnTo>
                      <a:pt x="15" y="73"/>
                    </a:lnTo>
                    <a:lnTo>
                      <a:pt x="28" y="73"/>
                    </a:lnTo>
                    <a:lnTo>
                      <a:pt x="32" y="7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7" name="Freeform 350"/>
              <p:cNvSpPr>
                <a:spLocks/>
              </p:cNvSpPr>
              <p:nvPr/>
            </p:nvSpPr>
            <p:spPr bwMode="auto">
              <a:xfrm>
                <a:off x="4536" y="2269"/>
                <a:ext cx="92" cy="210"/>
              </a:xfrm>
              <a:custGeom>
                <a:avLst/>
                <a:gdLst>
                  <a:gd name="T0" fmla="*/ 36 w 92"/>
                  <a:gd name="T1" fmla="*/ 191 h 210"/>
                  <a:gd name="T2" fmla="*/ 38 w 92"/>
                  <a:gd name="T3" fmla="*/ 194 h 210"/>
                  <a:gd name="T4" fmla="*/ 41 w 92"/>
                  <a:gd name="T5" fmla="*/ 201 h 210"/>
                  <a:gd name="T6" fmla="*/ 41 w 92"/>
                  <a:gd name="T7" fmla="*/ 207 h 210"/>
                  <a:gd name="T8" fmla="*/ 41 w 92"/>
                  <a:gd name="T9" fmla="*/ 209 h 210"/>
                  <a:gd name="T10" fmla="*/ 45 w 92"/>
                  <a:gd name="T11" fmla="*/ 205 h 210"/>
                  <a:gd name="T12" fmla="*/ 53 w 92"/>
                  <a:gd name="T13" fmla="*/ 197 h 210"/>
                  <a:gd name="T14" fmla="*/ 65 w 92"/>
                  <a:gd name="T15" fmla="*/ 194 h 210"/>
                  <a:gd name="T16" fmla="*/ 67 w 92"/>
                  <a:gd name="T17" fmla="*/ 192 h 210"/>
                  <a:gd name="T18" fmla="*/ 67 w 92"/>
                  <a:gd name="T19" fmla="*/ 187 h 210"/>
                  <a:gd name="T20" fmla="*/ 65 w 92"/>
                  <a:gd name="T21" fmla="*/ 189 h 210"/>
                  <a:gd name="T22" fmla="*/ 67 w 92"/>
                  <a:gd name="T23" fmla="*/ 187 h 210"/>
                  <a:gd name="T24" fmla="*/ 73 w 92"/>
                  <a:gd name="T25" fmla="*/ 183 h 210"/>
                  <a:gd name="T26" fmla="*/ 86 w 92"/>
                  <a:gd name="T27" fmla="*/ 172 h 210"/>
                  <a:gd name="T28" fmla="*/ 90 w 92"/>
                  <a:gd name="T29" fmla="*/ 160 h 210"/>
                  <a:gd name="T30" fmla="*/ 91 w 92"/>
                  <a:gd name="T31" fmla="*/ 144 h 210"/>
                  <a:gd name="T32" fmla="*/ 90 w 92"/>
                  <a:gd name="T33" fmla="*/ 130 h 210"/>
                  <a:gd name="T34" fmla="*/ 83 w 92"/>
                  <a:gd name="T35" fmla="*/ 118 h 210"/>
                  <a:gd name="T36" fmla="*/ 75 w 92"/>
                  <a:gd name="T37" fmla="*/ 106 h 210"/>
                  <a:gd name="T38" fmla="*/ 71 w 92"/>
                  <a:gd name="T39" fmla="*/ 105 h 210"/>
                  <a:gd name="T40" fmla="*/ 67 w 92"/>
                  <a:gd name="T41" fmla="*/ 97 h 210"/>
                  <a:gd name="T42" fmla="*/ 57 w 92"/>
                  <a:gd name="T43" fmla="*/ 87 h 210"/>
                  <a:gd name="T44" fmla="*/ 50 w 92"/>
                  <a:gd name="T45" fmla="*/ 77 h 210"/>
                  <a:gd name="T46" fmla="*/ 45 w 92"/>
                  <a:gd name="T47" fmla="*/ 65 h 210"/>
                  <a:gd name="T48" fmla="*/ 45 w 92"/>
                  <a:gd name="T49" fmla="*/ 54 h 210"/>
                  <a:gd name="T50" fmla="*/ 50 w 92"/>
                  <a:gd name="T51" fmla="*/ 45 h 210"/>
                  <a:gd name="T52" fmla="*/ 57 w 92"/>
                  <a:gd name="T53" fmla="*/ 36 h 210"/>
                  <a:gd name="T54" fmla="*/ 53 w 92"/>
                  <a:gd name="T55" fmla="*/ 24 h 210"/>
                  <a:gd name="T56" fmla="*/ 48 w 92"/>
                  <a:gd name="T57" fmla="*/ 16 h 210"/>
                  <a:gd name="T58" fmla="*/ 41 w 92"/>
                  <a:gd name="T59" fmla="*/ 4 h 210"/>
                  <a:gd name="T60" fmla="*/ 32 w 92"/>
                  <a:gd name="T61" fmla="*/ 0 h 210"/>
                  <a:gd name="T62" fmla="*/ 26 w 92"/>
                  <a:gd name="T63" fmla="*/ 4 h 210"/>
                  <a:gd name="T64" fmla="*/ 20 w 92"/>
                  <a:gd name="T65" fmla="*/ 10 h 210"/>
                  <a:gd name="T66" fmla="*/ 8 w 92"/>
                  <a:gd name="T67" fmla="*/ 14 h 210"/>
                  <a:gd name="T68" fmla="*/ 0 w 92"/>
                  <a:gd name="T69" fmla="*/ 14 h 210"/>
                  <a:gd name="T70" fmla="*/ 0 w 92"/>
                  <a:gd name="T71" fmla="*/ 17 h 210"/>
                  <a:gd name="T72" fmla="*/ 3 w 92"/>
                  <a:gd name="T73" fmla="*/ 24 h 210"/>
                  <a:gd name="T74" fmla="*/ 8 w 92"/>
                  <a:gd name="T75" fmla="*/ 34 h 210"/>
                  <a:gd name="T76" fmla="*/ 16 w 92"/>
                  <a:gd name="T77" fmla="*/ 41 h 210"/>
                  <a:gd name="T78" fmla="*/ 30 w 92"/>
                  <a:gd name="T79" fmla="*/ 54 h 210"/>
                  <a:gd name="T80" fmla="*/ 30 w 92"/>
                  <a:gd name="T81" fmla="*/ 58 h 210"/>
                  <a:gd name="T82" fmla="*/ 28 w 92"/>
                  <a:gd name="T83" fmla="*/ 61 h 210"/>
                  <a:gd name="T84" fmla="*/ 39 w 92"/>
                  <a:gd name="T85" fmla="*/ 81 h 210"/>
                  <a:gd name="T86" fmla="*/ 59 w 92"/>
                  <a:gd name="T87" fmla="*/ 106 h 210"/>
                  <a:gd name="T88" fmla="*/ 68 w 92"/>
                  <a:gd name="T89" fmla="*/ 132 h 210"/>
                  <a:gd name="T90" fmla="*/ 71 w 92"/>
                  <a:gd name="T91" fmla="*/ 140 h 210"/>
                  <a:gd name="T92" fmla="*/ 73 w 92"/>
                  <a:gd name="T93" fmla="*/ 160 h 210"/>
                  <a:gd name="T94" fmla="*/ 69 w 92"/>
                  <a:gd name="T95" fmla="*/ 162 h 210"/>
                  <a:gd name="T96" fmla="*/ 61 w 92"/>
                  <a:gd name="T97" fmla="*/ 162 h 210"/>
                  <a:gd name="T98" fmla="*/ 55 w 92"/>
                  <a:gd name="T99" fmla="*/ 166 h 210"/>
                  <a:gd name="T100" fmla="*/ 55 w 92"/>
                  <a:gd name="T101" fmla="*/ 170 h 210"/>
                  <a:gd name="T102" fmla="*/ 53 w 92"/>
                  <a:gd name="T103" fmla="*/ 175 h 210"/>
                  <a:gd name="T104" fmla="*/ 48 w 92"/>
                  <a:gd name="T105" fmla="*/ 185 h 210"/>
                  <a:gd name="T106" fmla="*/ 43 w 92"/>
                  <a:gd name="T107" fmla="*/ 189 h 210"/>
                  <a:gd name="T108" fmla="*/ 38 w 92"/>
                  <a:gd name="T109" fmla="*/ 192 h 210"/>
                  <a:gd name="T110" fmla="*/ 36 w 92"/>
                  <a:gd name="T111" fmla="*/ 191 h 2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2"/>
                  <a:gd name="T169" fmla="*/ 0 h 210"/>
                  <a:gd name="T170" fmla="*/ 92 w 92"/>
                  <a:gd name="T171" fmla="*/ 210 h 2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2" h="210">
                    <a:moveTo>
                      <a:pt x="36" y="191"/>
                    </a:moveTo>
                    <a:lnTo>
                      <a:pt x="38" y="194"/>
                    </a:lnTo>
                    <a:lnTo>
                      <a:pt x="41" y="201"/>
                    </a:lnTo>
                    <a:lnTo>
                      <a:pt x="41" y="207"/>
                    </a:lnTo>
                    <a:lnTo>
                      <a:pt x="41" y="209"/>
                    </a:lnTo>
                    <a:lnTo>
                      <a:pt x="45" y="205"/>
                    </a:lnTo>
                    <a:lnTo>
                      <a:pt x="53" y="197"/>
                    </a:lnTo>
                    <a:lnTo>
                      <a:pt x="65" y="194"/>
                    </a:lnTo>
                    <a:lnTo>
                      <a:pt x="67" y="192"/>
                    </a:lnTo>
                    <a:lnTo>
                      <a:pt x="67" y="187"/>
                    </a:lnTo>
                    <a:lnTo>
                      <a:pt x="65" y="189"/>
                    </a:lnTo>
                    <a:lnTo>
                      <a:pt x="67" y="187"/>
                    </a:lnTo>
                    <a:lnTo>
                      <a:pt x="73" y="183"/>
                    </a:lnTo>
                    <a:lnTo>
                      <a:pt x="86" y="172"/>
                    </a:lnTo>
                    <a:lnTo>
                      <a:pt x="90" y="160"/>
                    </a:lnTo>
                    <a:lnTo>
                      <a:pt x="91" y="144"/>
                    </a:lnTo>
                    <a:lnTo>
                      <a:pt x="90" y="130"/>
                    </a:lnTo>
                    <a:lnTo>
                      <a:pt x="83" y="118"/>
                    </a:lnTo>
                    <a:lnTo>
                      <a:pt x="75" y="106"/>
                    </a:lnTo>
                    <a:lnTo>
                      <a:pt x="71" y="105"/>
                    </a:lnTo>
                    <a:lnTo>
                      <a:pt x="67" y="97"/>
                    </a:lnTo>
                    <a:lnTo>
                      <a:pt x="57" y="87"/>
                    </a:lnTo>
                    <a:lnTo>
                      <a:pt x="50" y="77"/>
                    </a:lnTo>
                    <a:lnTo>
                      <a:pt x="45" y="65"/>
                    </a:lnTo>
                    <a:lnTo>
                      <a:pt x="45" y="54"/>
                    </a:lnTo>
                    <a:lnTo>
                      <a:pt x="50" y="45"/>
                    </a:lnTo>
                    <a:lnTo>
                      <a:pt x="57" y="36"/>
                    </a:lnTo>
                    <a:lnTo>
                      <a:pt x="53" y="24"/>
                    </a:lnTo>
                    <a:lnTo>
                      <a:pt x="48" y="16"/>
                    </a:lnTo>
                    <a:lnTo>
                      <a:pt x="41" y="4"/>
                    </a:lnTo>
                    <a:lnTo>
                      <a:pt x="32" y="0"/>
                    </a:lnTo>
                    <a:lnTo>
                      <a:pt x="26" y="4"/>
                    </a:lnTo>
                    <a:lnTo>
                      <a:pt x="20" y="10"/>
                    </a:lnTo>
                    <a:lnTo>
                      <a:pt x="8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3" y="24"/>
                    </a:lnTo>
                    <a:lnTo>
                      <a:pt x="8" y="34"/>
                    </a:lnTo>
                    <a:lnTo>
                      <a:pt x="16" y="41"/>
                    </a:lnTo>
                    <a:lnTo>
                      <a:pt x="30" y="54"/>
                    </a:lnTo>
                    <a:lnTo>
                      <a:pt x="30" y="58"/>
                    </a:lnTo>
                    <a:lnTo>
                      <a:pt x="28" y="61"/>
                    </a:lnTo>
                    <a:lnTo>
                      <a:pt x="39" y="81"/>
                    </a:lnTo>
                    <a:lnTo>
                      <a:pt x="59" y="106"/>
                    </a:lnTo>
                    <a:lnTo>
                      <a:pt x="68" y="132"/>
                    </a:lnTo>
                    <a:lnTo>
                      <a:pt x="71" y="140"/>
                    </a:lnTo>
                    <a:lnTo>
                      <a:pt x="73" y="160"/>
                    </a:lnTo>
                    <a:lnTo>
                      <a:pt x="69" y="162"/>
                    </a:lnTo>
                    <a:lnTo>
                      <a:pt x="61" y="162"/>
                    </a:lnTo>
                    <a:lnTo>
                      <a:pt x="55" y="166"/>
                    </a:lnTo>
                    <a:lnTo>
                      <a:pt x="55" y="170"/>
                    </a:lnTo>
                    <a:lnTo>
                      <a:pt x="53" y="175"/>
                    </a:lnTo>
                    <a:lnTo>
                      <a:pt x="48" y="185"/>
                    </a:lnTo>
                    <a:lnTo>
                      <a:pt x="43" y="189"/>
                    </a:lnTo>
                    <a:lnTo>
                      <a:pt x="38" y="192"/>
                    </a:lnTo>
                    <a:lnTo>
                      <a:pt x="36" y="19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8" name="Freeform 351"/>
              <p:cNvSpPr>
                <a:spLocks/>
              </p:cNvSpPr>
              <p:nvPr/>
            </p:nvSpPr>
            <p:spPr bwMode="auto">
              <a:xfrm>
                <a:off x="4509" y="2283"/>
                <a:ext cx="95" cy="117"/>
              </a:xfrm>
              <a:custGeom>
                <a:avLst/>
                <a:gdLst>
                  <a:gd name="T0" fmla="*/ 2 w 95"/>
                  <a:gd name="T1" fmla="*/ 34 h 117"/>
                  <a:gd name="T2" fmla="*/ 5 w 95"/>
                  <a:gd name="T3" fmla="*/ 34 h 117"/>
                  <a:gd name="T4" fmla="*/ 8 w 95"/>
                  <a:gd name="T5" fmla="*/ 40 h 117"/>
                  <a:gd name="T6" fmla="*/ 8 w 95"/>
                  <a:gd name="T7" fmla="*/ 46 h 117"/>
                  <a:gd name="T8" fmla="*/ 12 w 95"/>
                  <a:gd name="T9" fmla="*/ 48 h 117"/>
                  <a:gd name="T10" fmla="*/ 18 w 95"/>
                  <a:gd name="T11" fmla="*/ 52 h 117"/>
                  <a:gd name="T12" fmla="*/ 20 w 95"/>
                  <a:gd name="T13" fmla="*/ 56 h 117"/>
                  <a:gd name="T14" fmla="*/ 25 w 95"/>
                  <a:gd name="T15" fmla="*/ 60 h 117"/>
                  <a:gd name="T16" fmla="*/ 26 w 95"/>
                  <a:gd name="T17" fmla="*/ 66 h 117"/>
                  <a:gd name="T18" fmla="*/ 32 w 95"/>
                  <a:gd name="T19" fmla="*/ 66 h 117"/>
                  <a:gd name="T20" fmla="*/ 38 w 95"/>
                  <a:gd name="T21" fmla="*/ 66 h 117"/>
                  <a:gd name="T22" fmla="*/ 43 w 95"/>
                  <a:gd name="T23" fmla="*/ 62 h 117"/>
                  <a:gd name="T24" fmla="*/ 47 w 95"/>
                  <a:gd name="T25" fmla="*/ 62 h 117"/>
                  <a:gd name="T26" fmla="*/ 52 w 95"/>
                  <a:gd name="T27" fmla="*/ 62 h 117"/>
                  <a:gd name="T28" fmla="*/ 57 w 95"/>
                  <a:gd name="T29" fmla="*/ 66 h 117"/>
                  <a:gd name="T30" fmla="*/ 57 w 95"/>
                  <a:gd name="T31" fmla="*/ 70 h 117"/>
                  <a:gd name="T32" fmla="*/ 57 w 95"/>
                  <a:gd name="T33" fmla="*/ 74 h 117"/>
                  <a:gd name="T34" fmla="*/ 57 w 95"/>
                  <a:gd name="T35" fmla="*/ 80 h 117"/>
                  <a:gd name="T36" fmla="*/ 59 w 95"/>
                  <a:gd name="T37" fmla="*/ 86 h 117"/>
                  <a:gd name="T38" fmla="*/ 65 w 95"/>
                  <a:gd name="T39" fmla="*/ 90 h 117"/>
                  <a:gd name="T40" fmla="*/ 71 w 95"/>
                  <a:gd name="T41" fmla="*/ 94 h 117"/>
                  <a:gd name="T42" fmla="*/ 73 w 95"/>
                  <a:gd name="T43" fmla="*/ 100 h 117"/>
                  <a:gd name="T44" fmla="*/ 77 w 95"/>
                  <a:gd name="T45" fmla="*/ 107 h 117"/>
                  <a:gd name="T46" fmla="*/ 79 w 95"/>
                  <a:gd name="T47" fmla="*/ 112 h 117"/>
                  <a:gd name="T48" fmla="*/ 94 w 95"/>
                  <a:gd name="T49" fmla="*/ 116 h 117"/>
                  <a:gd name="T50" fmla="*/ 85 w 95"/>
                  <a:gd name="T51" fmla="*/ 90 h 117"/>
                  <a:gd name="T52" fmla="*/ 65 w 95"/>
                  <a:gd name="T53" fmla="*/ 66 h 117"/>
                  <a:gd name="T54" fmla="*/ 54 w 95"/>
                  <a:gd name="T55" fmla="*/ 47 h 117"/>
                  <a:gd name="T56" fmla="*/ 55 w 95"/>
                  <a:gd name="T57" fmla="*/ 44 h 117"/>
                  <a:gd name="T58" fmla="*/ 55 w 95"/>
                  <a:gd name="T59" fmla="*/ 40 h 117"/>
                  <a:gd name="T60" fmla="*/ 41 w 95"/>
                  <a:gd name="T61" fmla="*/ 27 h 117"/>
                  <a:gd name="T62" fmla="*/ 34 w 95"/>
                  <a:gd name="T63" fmla="*/ 20 h 117"/>
                  <a:gd name="T64" fmla="*/ 28 w 95"/>
                  <a:gd name="T65" fmla="*/ 10 h 117"/>
                  <a:gd name="T66" fmla="*/ 25 w 95"/>
                  <a:gd name="T67" fmla="*/ 3 h 117"/>
                  <a:gd name="T68" fmla="*/ 25 w 95"/>
                  <a:gd name="T69" fmla="*/ 0 h 117"/>
                  <a:gd name="T70" fmla="*/ 18 w 95"/>
                  <a:gd name="T71" fmla="*/ 0 h 117"/>
                  <a:gd name="T72" fmla="*/ 16 w 95"/>
                  <a:gd name="T73" fmla="*/ 0 h 117"/>
                  <a:gd name="T74" fmla="*/ 18 w 95"/>
                  <a:gd name="T75" fmla="*/ 5 h 117"/>
                  <a:gd name="T76" fmla="*/ 20 w 95"/>
                  <a:gd name="T77" fmla="*/ 18 h 117"/>
                  <a:gd name="T78" fmla="*/ 8 w 95"/>
                  <a:gd name="T79" fmla="*/ 20 h 117"/>
                  <a:gd name="T80" fmla="*/ 2 w 95"/>
                  <a:gd name="T81" fmla="*/ 18 h 117"/>
                  <a:gd name="T82" fmla="*/ 3 w 95"/>
                  <a:gd name="T83" fmla="*/ 20 h 117"/>
                  <a:gd name="T84" fmla="*/ 2 w 95"/>
                  <a:gd name="T85" fmla="*/ 22 h 117"/>
                  <a:gd name="T86" fmla="*/ 0 w 95"/>
                  <a:gd name="T87" fmla="*/ 27 h 117"/>
                  <a:gd name="T88" fmla="*/ 2 w 95"/>
                  <a:gd name="T89" fmla="*/ 34 h 11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5"/>
                  <a:gd name="T136" fmla="*/ 0 h 117"/>
                  <a:gd name="T137" fmla="*/ 95 w 95"/>
                  <a:gd name="T138" fmla="*/ 117 h 11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5" h="117">
                    <a:moveTo>
                      <a:pt x="2" y="34"/>
                    </a:moveTo>
                    <a:lnTo>
                      <a:pt x="5" y="34"/>
                    </a:lnTo>
                    <a:lnTo>
                      <a:pt x="8" y="40"/>
                    </a:lnTo>
                    <a:lnTo>
                      <a:pt x="8" y="46"/>
                    </a:lnTo>
                    <a:lnTo>
                      <a:pt x="12" y="48"/>
                    </a:lnTo>
                    <a:lnTo>
                      <a:pt x="18" y="52"/>
                    </a:lnTo>
                    <a:lnTo>
                      <a:pt x="20" y="56"/>
                    </a:lnTo>
                    <a:lnTo>
                      <a:pt x="25" y="60"/>
                    </a:lnTo>
                    <a:lnTo>
                      <a:pt x="26" y="66"/>
                    </a:lnTo>
                    <a:lnTo>
                      <a:pt x="32" y="66"/>
                    </a:lnTo>
                    <a:lnTo>
                      <a:pt x="38" y="66"/>
                    </a:lnTo>
                    <a:lnTo>
                      <a:pt x="43" y="62"/>
                    </a:lnTo>
                    <a:lnTo>
                      <a:pt x="47" y="62"/>
                    </a:lnTo>
                    <a:lnTo>
                      <a:pt x="52" y="62"/>
                    </a:lnTo>
                    <a:lnTo>
                      <a:pt x="57" y="66"/>
                    </a:lnTo>
                    <a:lnTo>
                      <a:pt x="57" y="70"/>
                    </a:lnTo>
                    <a:lnTo>
                      <a:pt x="57" y="74"/>
                    </a:lnTo>
                    <a:lnTo>
                      <a:pt x="57" y="80"/>
                    </a:lnTo>
                    <a:lnTo>
                      <a:pt x="59" y="86"/>
                    </a:lnTo>
                    <a:lnTo>
                      <a:pt x="65" y="90"/>
                    </a:lnTo>
                    <a:lnTo>
                      <a:pt x="71" y="94"/>
                    </a:lnTo>
                    <a:lnTo>
                      <a:pt x="73" y="100"/>
                    </a:lnTo>
                    <a:lnTo>
                      <a:pt x="77" y="107"/>
                    </a:lnTo>
                    <a:lnTo>
                      <a:pt x="79" y="112"/>
                    </a:lnTo>
                    <a:lnTo>
                      <a:pt x="94" y="116"/>
                    </a:lnTo>
                    <a:lnTo>
                      <a:pt x="85" y="90"/>
                    </a:lnTo>
                    <a:lnTo>
                      <a:pt x="65" y="66"/>
                    </a:lnTo>
                    <a:lnTo>
                      <a:pt x="54" y="47"/>
                    </a:lnTo>
                    <a:lnTo>
                      <a:pt x="55" y="44"/>
                    </a:lnTo>
                    <a:lnTo>
                      <a:pt x="55" y="40"/>
                    </a:lnTo>
                    <a:lnTo>
                      <a:pt x="41" y="27"/>
                    </a:lnTo>
                    <a:lnTo>
                      <a:pt x="34" y="20"/>
                    </a:lnTo>
                    <a:lnTo>
                      <a:pt x="28" y="10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8" y="5"/>
                    </a:lnTo>
                    <a:lnTo>
                      <a:pt x="20" y="18"/>
                    </a:lnTo>
                    <a:lnTo>
                      <a:pt x="8" y="20"/>
                    </a:lnTo>
                    <a:lnTo>
                      <a:pt x="2" y="18"/>
                    </a:lnTo>
                    <a:lnTo>
                      <a:pt x="3" y="20"/>
                    </a:lnTo>
                    <a:lnTo>
                      <a:pt x="2" y="22"/>
                    </a:lnTo>
                    <a:lnTo>
                      <a:pt x="0" y="27"/>
                    </a:lnTo>
                    <a:lnTo>
                      <a:pt x="2" y="3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9" name="Freeform 352"/>
              <p:cNvSpPr>
                <a:spLocks/>
              </p:cNvSpPr>
              <p:nvPr/>
            </p:nvSpPr>
            <p:spPr bwMode="auto">
              <a:xfrm>
                <a:off x="4541" y="2401"/>
                <a:ext cx="68" cy="61"/>
              </a:xfrm>
              <a:custGeom>
                <a:avLst/>
                <a:gdLst>
                  <a:gd name="T0" fmla="*/ 0 w 68"/>
                  <a:gd name="T1" fmla="*/ 32 h 61"/>
                  <a:gd name="T2" fmla="*/ 6 w 68"/>
                  <a:gd name="T3" fmla="*/ 35 h 61"/>
                  <a:gd name="T4" fmla="*/ 13 w 68"/>
                  <a:gd name="T5" fmla="*/ 49 h 61"/>
                  <a:gd name="T6" fmla="*/ 23 w 68"/>
                  <a:gd name="T7" fmla="*/ 51 h 61"/>
                  <a:gd name="T8" fmla="*/ 30 w 68"/>
                  <a:gd name="T9" fmla="*/ 55 h 61"/>
                  <a:gd name="T10" fmla="*/ 30 w 68"/>
                  <a:gd name="T11" fmla="*/ 58 h 61"/>
                  <a:gd name="T12" fmla="*/ 32 w 68"/>
                  <a:gd name="T13" fmla="*/ 60 h 61"/>
                  <a:gd name="T14" fmla="*/ 38 w 68"/>
                  <a:gd name="T15" fmla="*/ 56 h 61"/>
                  <a:gd name="T16" fmla="*/ 42 w 68"/>
                  <a:gd name="T17" fmla="*/ 53 h 61"/>
                  <a:gd name="T18" fmla="*/ 50 w 68"/>
                  <a:gd name="T19" fmla="*/ 44 h 61"/>
                  <a:gd name="T20" fmla="*/ 50 w 68"/>
                  <a:gd name="T21" fmla="*/ 39 h 61"/>
                  <a:gd name="T22" fmla="*/ 50 w 68"/>
                  <a:gd name="T23" fmla="*/ 35 h 61"/>
                  <a:gd name="T24" fmla="*/ 55 w 68"/>
                  <a:gd name="T25" fmla="*/ 32 h 61"/>
                  <a:gd name="T26" fmla="*/ 63 w 68"/>
                  <a:gd name="T27" fmla="*/ 32 h 61"/>
                  <a:gd name="T28" fmla="*/ 67 w 68"/>
                  <a:gd name="T29" fmla="*/ 30 h 61"/>
                  <a:gd name="T30" fmla="*/ 65 w 68"/>
                  <a:gd name="T31" fmla="*/ 13 h 61"/>
                  <a:gd name="T32" fmla="*/ 62 w 68"/>
                  <a:gd name="T33" fmla="*/ 4 h 61"/>
                  <a:gd name="T34" fmla="*/ 48 w 68"/>
                  <a:gd name="T35" fmla="*/ 0 h 61"/>
                  <a:gd name="T36" fmla="*/ 44 w 68"/>
                  <a:gd name="T37" fmla="*/ 2 h 61"/>
                  <a:gd name="T38" fmla="*/ 39 w 68"/>
                  <a:gd name="T39" fmla="*/ 4 h 61"/>
                  <a:gd name="T40" fmla="*/ 34 w 68"/>
                  <a:gd name="T41" fmla="*/ 4 h 61"/>
                  <a:gd name="T42" fmla="*/ 30 w 68"/>
                  <a:gd name="T43" fmla="*/ 5 h 61"/>
                  <a:gd name="T44" fmla="*/ 25 w 68"/>
                  <a:gd name="T45" fmla="*/ 5 h 61"/>
                  <a:gd name="T46" fmla="*/ 19 w 68"/>
                  <a:gd name="T47" fmla="*/ 5 h 61"/>
                  <a:gd name="T48" fmla="*/ 15 w 68"/>
                  <a:gd name="T49" fmla="*/ 5 h 61"/>
                  <a:gd name="T50" fmla="*/ 9 w 68"/>
                  <a:gd name="T51" fmla="*/ 15 h 61"/>
                  <a:gd name="T52" fmla="*/ 9 w 68"/>
                  <a:gd name="T53" fmla="*/ 20 h 61"/>
                  <a:gd name="T54" fmla="*/ 6 w 68"/>
                  <a:gd name="T55" fmla="*/ 30 h 61"/>
                  <a:gd name="T56" fmla="*/ 0 w 68"/>
                  <a:gd name="T57" fmla="*/ 32 h 6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8"/>
                  <a:gd name="T88" fmla="*/ 0 h 61"/>
                  <a:gd name="T89" fmla="*/ 68 w 68"/>
                  <a:gd name="T90" fmla="*/ 61 h 6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8" h="61">
                    <a:moveTo>
                      <a:pt x="0" y="32"/>
                    </a:moveTo>
                    <a:lnTo>
                      <a:pt x="6" y="35"/>
                    </a:lnTo>
                    <a:lnTo>
                      <a:pt x="13" y="49"/>
                    </a:lnTo>
                    <a:lnTo>
                      <a:pt x="23" y="51"/>
                    </a:lnTo>
                    <a:lnTo>
                      <a:pt x="30" y="55"/>
                    </a:lnTo>
                    <a:lnTo>
                      <a:pt x="30" y="58"/>
                    </a:lnTo>
                    <a:lnTo>
                      <a:pt x="32" y="60"/>
                    </a:lnTo>
                    <a:lnTo>
                      <a:pt x="38" y="56"/>
                    </a:lnTo>
                    <a:lnTo>
                      <a:pt x="42" y="53"/>
                    </a:lnTo>
                    <a:lnTo>
                      <a:pt x="50" y="44"/>
                    </a:lnTo>
                    <a:lnTo>
                      <a:pt x="50" y="39"/>
                    </a:lnTo>
                    <a:lnTo>
                      <a:pt x="50" y="35"/>
                    </a:lnTo>
                    <a:lnTo>
                      <a:pt x="55" y="32"/>
                    </a:lnTo>
                    <a:lnTo>
                      <a:pt x="63" y="32"/>
                    </a:lnTo>
                    <a:lnTo>
                      <a:pt x="67" y="30"/>
                    </a:lnTo>
                    <a:lnTo>
                      <a:pt x="65" y="13"/>
                    </a:lnTo>
                    <a:lnTo>
                      <a:pt x="62" y="4"/>
                    </a:lnTo>
                    <a:lnTo>
                      <a:pt x="48" y="0"/>
                    </a:lnTo>
                    <a:lnTo>
                      <a:pt x="44" y="2"/>
                    </a:lnTo>
                    <a:lnTo>
                      <a:pt x="39" y="4"/>
                    </a:lnTo>
                    <a:lnTo>
                      <a:pt x="34" y="4"/>
                    </a:lnTo>
                    <a:lnTo>
                      <a:pt x="30" y="5"/>
                    </a:lnTo>
                    <a:lnTo>
                      <a:pt x="25" y="5"/>
                    </a:lnTo>
                    <a:lnTo>
                      <a:pt x="19" y="5"/>
                    </a:lnTo>
                    <a:lnTo>
                      <a:pt x="15" y="5"/>
                    </a:lnTo>
                    <a:lnTo>
                      <a:pt x="9" y="15"/>
                    </a:lnTo>
                    <a:lnTo>
                      <a:pt x="9" y="20"/>
                    </a:lnTo>
                    <a:lnTo>
                      <a:pt x="6" y="30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0" name="Freeform 353"/>
              <p:cNvSpPr>
                <a:spLocks/>
              </p:cNvSpPr>
              <p:nvPr/>
            </p:nvSpPr>
            <p:spPr bwMode="auto">
              <a:xfrm>
                <a:off x="4534" y="2520"/>
                <a:ext cx="45" cy="62"/>
              </a:xfrm>
              <a:custGeom>
                <a:avLst/>
                <a:gdLst>
                  <a:gd name="T0" fmla="*/ 11 w 45"/>
                  <a:gd name="T1" fmla="*/ 0 h 62"/>
                  <a:gd name="T2" fmla="*/ 11 w 45"/>
                  <a:gd name="T3" fmla="*/ 5 h 62"/>
                  <a:gd name="T4" fmla="*/ 8 w 45"/>
                  <a:gd name="T5" fmla="*/ 11 h 62"/>
                  <a:gd name="T6" fmla="*/ 4 w 45"/>
                  <a:gd name="T7" fmla="*/ 11 h 62"/>
                  <a:gd name="T8" fmla="*/ 3 w 45"/>
                  <a:gd name="T9" fmla="*/ 21 h 62"/>
                  <a:gd name="T10" fmla="*/ 0 w 45"/>
                  <a:gd name="T11" fmla="*/ 15 h 62"/>
                  <a:gd name="T12" fmla="*/ 0 w 45"/>
                  <a:gd name="T13" fmla="*/ 26 h 62"/>
                  <a:gd name="T14" fmla="*/ 6 w 45"/>
                  <a:gd name="T15" fmla="*/ 42 h 62"/>
                  <a:gd name="T16" fmla="*/ 17 w 45"/>
                  <a:gd name="T17" fmla="*/ 51 h 62"/>
                  <a:gd name="T18" fmla="*/ 25 w 45"/>
                  <a:gd name="T19" fmla="*/ 58 h 62"/>
                  <a:gd name="T20" fmla="*/ 33 w 45"/>
                  <a:gd name="T21" fmla="*/ 61 h 62"/>
                  <a:gd name="T22" fmla="*/ 40 w 45"/>
                  <a:gd name="T23" fmla="*/ 61 h 62"/>
                  <a:gd name="T24" fmla="*/ 44 w 45"/>
                  <a:gd name="T25" fmla="*/ 61 h 62"/>
                  <a:gd name="T26" fmla="*/ 35 w 45"/>
                  <a:gd name="T27" fmla="*/ 51 h 62"/>
                  <a:gd name="T28" fmla="*/ 30 w 45"/>
                  <a:gd name="T29" fmla="*/ 42 h 62"/>
                  <a:gd name="T30" fmla="*/ 30 w 45"/>
                  <a:gd name="T31" fmla="*/ 32 h 62"/>
                  <a:gd name="T32" fmla="*/ 28 w 45"/>
                  <a:gd name="T33" fmla="*/ 23 h 62"/>
                  <a:gd name="T34" fmla="*/ 24 w 45"/>
                  <a:gd name="T35" fmla="*/ 15 h 62"/>
                  <a:gd name="T36" fmla="*/ 17 w 45"/>
                  <a:gd name="T37" fmla="*/ 5 h 62"/>
                  <a:gd name="T38" fmla="*/ 11 w 45"/>
                  <a:gd name="T39" fmla="*/ 0 h 6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5"/>
                  <a:gd name="T61" fmla="*/ 0 h 62"/>
                  <a:gd name="T62" fmla="*/ 45 w 45"/>
                  <a:gd name="T63" fmla="*/ 62 h 6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5" h="62">
                    <a:moveTo>
                      <a:pt x="11" y="0"/>
                    </a:moveTo>
                    <a:lnTo>
                      <a:pt x="11" y="5"/>
                    </a:lnTo>
                    <a:lnTo>
                      <a:pt x="8" y="11"/>
                    </a:lnTo>
                    <a:lnTo>
                      <a:pt x="4" y="11"/>
                    </a:lnTo>
                    <a:lnTo>
                      <a:pt x="3" y="21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6" y="42"/>
                    </a:lnTo>
                    <a:lnTo>
                      <a:pt x="17" y="51"/>
                    </a:lnTo>
                    <a:lnTo>
                      <a:pt x="25" y="58"/>
                    </a:lnTo>
                    <a:lnTo>
                      <a:pt x="33" y="61"/>
                    </a:lnTo>
                    <a:lnTo>
                      <a:pt x="40" y="61"/>
                    </a:lnTo>
                    <a:lnTo>
                      <a:pt x="44" y="61"/>
                    </a:lnTo>
                    <a:lnTo>
                      <a:pt x="35" y="51"/>
                    </a:lnTo>
                    <a:lnTo>
                      <a:pt x="30" y="42"/>
                    </a:lnTo>
                    <a:lnTo>
                      <a:pt x="30" y="32"/>
                    </a:lnTo>
                    <a:lnTo>
                      <a:pt x="28" y="23"/>
                    </a:lnTo>
                    <a:lnTo>
                      <a:pt x="24" y="15"/>
                    </a:lnTo>
                    <a:lnTo>
                      <a:pt x="17" y="5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1" name="Freeform 354"/>
              <p:cNvSpPr>
                <a:spLocks/>
              </p:cNvSpPr>
              <p:nvPr/>
            </p:nvSpPr>
            <p:spPr bwMode="auto">
              <a:xfrm>
                <a:off x="4534" y="2520"/>
                <a:ext cx="51" cy="68"/>
              </a:xfrm>
              <a:custGeom>
                <a:avLst/>
                <a:gdLst>
                  <a:gd name="T0" fmla="*/ 13 w 51"/>
                  <a:gd name="T1" fmla="*/ 0 h 68"/>
                  <a:gd name="T2" fmla="*/ 13 w 51"/>
                  <a:gd name="T3" fmla="*/ 6 h 68"/>
                  <a:gd name="T4" fmla="*/ 9 w 51"/>
                  <a:gd name="T5" fmla="*/ 12 h 68"/>
                  <a:gd name="T6" fmla="*/ 5 w 51"/>
                  <a:gd name="T7" fmla="*/ 12 h 68"/>
                  <a:gd name="T8" fmla="*/ 3 w 51"/>
                  <a:gd name="T9" fmla="*/ 23 h 68"/>
                  <a:gd name="T10" fmla="*/ 0 w 51"/>
                  <a:gd name="T11" fmla="*/ 16 h 68"/>
                  <a:gd name="T12" fmla="*/ 0 w 51"/>
                  <a:gd name="T13" fmla="*/ 29 h 68"/>
                  <a:gd name="T14" fmla="*/ 7 w 51"/>
                  <a:gd name="T15" fmla="*/ 46 h 68"/>
                  <a:gd name="T16" fmla="*/ 19 w 51"/>
                  <a:gd name="T17" fmla="*/ 56 h 68"/>
                  <a:gd name="T18" fmla="*/ 28 w 51"/>
                  <a:gd name="T19" fmla="*/ 64 h 68"/>
                  <a:gd name="T20" fmla="*/ 38 w 51"/>
                  <a:gd name="T21" fmla="*/ 67 h 68"/>
                  <a:gd name="T22" fmla="*/ 46 w 51"/>
                  <a:gd name="T23" fmla="*/ 67 h 68"/>
                  <a:gd name="T24" fmla="*/ 50 w 51"/>
                  <a:gd name="T25" fmla="*/ 67 h 68"/>
                  <a:gd name="T26" fmla="*/ 40 w 51"/>
                  <a:gd name="T27" fmla="*/ 56 h 68"/>
                  <a:gd name="T28" fmla="*/ 34 w 51"/>
                  <a:gd name="T29" fmla="*/ 46 h 68"/>
                  <a:gd name="T30" fmla="*/ 34 w 51"/>
                  <a:gd name="T31" fmla="*/ 35 h 68"/>
                  <a:gd name="T32" fmla="*/ 32 w 51"/>
                  <a:gd name="T33" fmla="*/ 25 h 68"/>
                  <a:gd name="T34" fmla="*/ 27 w 51"/>
                  <a:gd name="T35" fmla="*/ 16 h 68"/>
                  <a:gd name="T36" fmla="*/ 19 w 51"/>
                  <a:gd name="T37" fmla="*/ 6 h 68"/>
                  <a:gd name="T38" fmla="*/ 13 w 51"/>
                  <a:gd name="T39" fmla="*/ 0 h 6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51"/>
                  <a:gd name="T61" fmla="*/ 0 h 68"/>
                  <a:gd name="T62" fmla="*/ 51 w 51"/>
                  <a:gd name="T63" fmla="*/ 68 h 6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51" h="68">
                    <a:moveTo>
                      <a:pt x="13" y="0"/>
                    </a:moveTo>
                    <a:lnTo>
                      <a:pt x="13" y="6"/>
                    </a:lnTo>
                    <a:lnTo>
                      <a:pt x="9" y="12"/>
                    </a:lnTo>
                    <a:lnTo>
                      <a:pt x="5" y="12"/>
                    </a:lnTo>
                    <a:lnTo>
                      <a:pt x="3" y="23"/>
                    </a:lnTo>
                    <a:lnTo>
                      <a:pt x="0" y="16"/>
                    </a:lnTo>
                    <a:lnTo>
                      <a:pt x="0" y="29"/>
                    </a:lnTo>
                    <a:lnTo>
                      <a:pt x="7" y="46"/>
                    </a:lnTo>
                    <a:lnTo>
                      <a:pt x="19" y="56"/>
                    </a:lnTo>
                    <a:lnTo>
                      <a:pt x="28" y="64"/>
                    </a:lnTo>
                    <a:lnTo>
                      <a:pt x="38" y="67"/>
                    </a:lnTo>
                    <a:lnTo>
                      <a:pt x="46" y="67"/>
                    </a:lnTo>
                    <a:lnTo>
                      <a:pt x="50" y="67"/>
                    </a:lnTo>
                    <a:lnTo>
                      <a:pt x="40" y="56"/>
                    </a:lnTo>
                    <a:lnTo>
                      <a:pt x="34" y="46"/>
                    </a:lnTo>
                    <a:lnTo>
                      <a:pt x="34" y="35"/>
                    </a:lnTo>
                    <a:lnTo>
                      <a:pt x="32" y="25"/>
                    </a:lnTo>
                    <a:lnTo>
                      <a:pt x="27" y="16"/>
                    </a:lnTo>
                    <a:lnTo>
                      <a:pt x="19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2" name="Freeform 355"/>
              <p:cNvSpPr>
                <a:spLocks/>
              </p:cNvSpPr>
              <p:nvPr/>
            </p:nvSpPr>
            <p:spPr bwMode="auto">
              <a:xfrm>
                <a:off x="4411" y="2208"/>
                <a:ext cx="96" cy="282"/>
              </a:xfrm>
              <a:custGeom>
                <a:avLst/>
                <a:gdLst>
                  <a:gd name="T0" fmla="*/ 0 w 96"/>
                  <a:gd name="T1" fmla="*/ 90 h 282"/>
                  <a:gd name="T2" fmla="*/ 4 w 96"/>
                  <a:gd name="T3" fmla="*/ 99 h 282"/>
                  <a:gd name="T4" fmla="*/ 10 w 96"/>
                  <a:gd name="T5" fmla="*/ 109 h 282"/>
                  <a:gd name="T6" fmla="*/ 22 w 96"/>
                  <a:gd name="T7" fmla="*/ 118 h 282"/>
                  <a:gd name="T8" fmla="*/ 26 w 96"/>
                  <a:gd name="T9" fmla="*/ 127 h 282"/>
                  <a:gd name="T10" fmla="*/ 28 w 96"/>
                  <a:gd name="T11" fmla="*/ 144 h 282"/>
                  <a:gd name="T12" fmla="*/ 30 w 96"/>
                  <a:gd name="T13" fmla="*/ 156 h 282"/>
                  <a:gd name="T14" fmla="*/ 28 w 96"/>
                  <a:gd name="T15" fmla="*/ 166 h 282"/>
                  <a:gd name="T16" fmla="*/ 43 w 96"/>
                  <a:gd name="T17" fmla="*/ 168 h 282"/>
                  <a:gd name="T18" fmla="*/ 55 w 96"/>
                  <a:gd name="T19" fmla="*/ 164 h 282"/>
                  <a:gd name="T20" fmla="*/ 69 w 96"/>
                  <a:gd name="T21" fmla="*/ 165 h 282"/>
                  <a:gd name="T22" fmla="*/ 81 w 96"/>
                  <a:gd name="T23" fmla="*/ 193 h 282"/>
                  <a:gd name="T24" fmla="*/ 81 w 96"/>
                  <a:gd name="T25" fmla="*/ 262 h 282"/>
                  <a:gd name="T26" fmla="*/ 81 w 96"/>
                  <a:gd name="T27" fmla="*/ 279 h 282"/>
                  <a:gd name="T28" fmla="*/ 85 w 96"/>
                  <a:gd name="T29" fmla="*/ 276 h 282"/>
                  <a:gd name="T30" fmla="*/ 92 w 96"/>
                  <a:gd name="T31" fmla="*/ 266 h 282"/>
                  <a:gd name="T32" fmla="*/ 95 w 96"/>
                  <a:gd name="T33" fmla="*/ 256 h 282"/>
                  <a:gd name="T34" fmla="*/ 95 w 96"/>
                  <a:gd name="T35" fmla="*/ 242 h 282"/>
                  <a:gd name="T36" fmla="*/ 94 w 96"/>
                  <a:gd name="T37" fmla="*/ 233 h 282"/>
                  <a:gd name="T38" fmla="*/ 92 w 96"/>
                  <a:gd name="T39" fmla="*/ 221 h 282"/>
                  <a:gd name="T40" fmla="*/ 90 w 96"/>
                  <a:gd name="T41" fmla="*/ 211 h 282"/>
                  <a:gd name="T42" fmla="*/ 90 w 96"/>
                  <a:gd name="T43" fmla="*/ 201 h 282"/>
                  <a:gd name="T44" fmla="*/ 88 w 96"/>
                  <a:gd name="T45" fmla="*/ 189 h 282"/>
                  <a:gd name="T46" fmla="*/ 87 w 96"/>
                  <a:gd name="T47" fmla="*/ 180 h 282"/>
                  <a:gd name="T48" fmla="*/ 90 w 96"/>
                  <a:gd name="T49" fmla="*/ 168 h 282"/>
                  <a:gd name="T50" fmla="*/ 83 w 96"/>
                  <a:gd name="T51" fmla="*/ 158 h 282"/>
                  <a:gd name="T52" fmla="*/ 79 w 96"/>
                  <a:gd name="T53" fmla="*/ 148 h 282"/>
                  <a:gd name="T54" fmla="*/ 72 w 96"/>
                  <a:gd name="T55" fmla="*/ 141 h 282"/>
                  <a:gd name="T56" fmla="*/ 72 w 96"/>
                  <a:gd name="T57" fmla="*/ 129 h 282"/>
                  <a:gd name="T58" fmla="*/ 79 w 96"/>
                  <a:gd name="T59" fmla="*/ 121 h 282"/>
                  <a:gd name="T60" fmla="*/ 85 w 96"/>
                  <a:gd name="T61" fmla="*/ 111 h 282"/>
                  <a:gd name="T62" fmla="*/ 92 w 96"/>
                  <a:gd name="T63" fmla="*/ 101 h 282"/>
                  <a:gd name="T64" fmla="*/ 95 w 96"/>
                  <a:gd name="T65" fmla="*/ 94 h 282"/>
                  <a:gd name="T66" fmla="*/ 90 w 96"/>
                  <a:gd name="T67" fmla="*/ 84 h 282"/>
                  <a:gd name="T68" fmla="*/ 87 w 96"/>
                  <a:gd name="T69" fmla="*/ 73 h 282"/>
                  <a:gd name="T70" fmla="*/ 73 w 96"/>
                  <a:gd name="T71" fmla="*/ 54 h 282"/>
                  <a:gd name="T72" fmla="*/ 67 w 96"/>
                  <a:gd name="T73" fmla="*/ 49 h 282"/>
                  <a:gd name="T74" fmla="*/ 63 w 96"/>
                  <a:gd name="T75" fmla="*/ 39 h 282"/>
                  <a:gd name="T76" fmla="*/ 69 w 96"/>
                  <a:gd name="T77" fmla="*/ 9 h 282"/>
                  <a:gd name="T78" fmla="*/ 61 w 96"/>
                  <a:gd name="T79" fmla="*/ 0 h 282"/>
                  <a:gd name="T80" fmla="*/ 52 w 96"/>
                  <a:gd name="T81" fmla="*/ 4 h 282"/>
                  <a:gd name="T82" fmla="*/ 49 w 96"/>
                  <a:gd name="T83" fmla="*/ 0 h 282"/>
                  <a:gd name="T84" fmla="*/ 18 w 96"/>
                  <a:gd name="T85" fmla="*/ 45 h 282"/>
                  <a:gd name="T86" fmla="*/ 7 w 96"/>
                  <a:gd name="T87" fmla="*/ 71 h 28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6"/>
                  <a:gd name="T133" fmla="*/ 0 h 282"/>
                  <a:gd name="T134" fmla="*/ 96 w 96"/>
                  <a:gd name="T135" fmla="*/ 282 h 28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6" h="282">
                    <a:moveTo>
                      <a:pt x="4" y="84"/>
                    </a:moveTo>
                    <a:lnTo>
                      <a:pt x="0" y="90"/>
                    </a:lnTo>
                    <a:lnTo>
                      <a:pt x="4" y="96"/>
                    </a:lnTo>
                    <a:lnTo>
                      <a:pt x="4" y="99"/>
                    </a:lnTo>
                    <a:lnTo>
                      <a:pt x="5" y="103"/>
                    </a:lnTo>
                    <a:lnTo>
                      <a:pt x="10" y="109"/>
                    </a:lnTo>
                    <a:lnTo>
                      <a:pt x="18" y="115"/>
                    </a:lnTo>
                    <a:lnTo>
                      <a:pt x="22" y="118"/>
                    </a:lnTo>
                    <a:lnTo>
                      <a:pt x="24" y="121"/>
                    </a:lnTo>
                    <a:lnTo>
                      <a:pt x="26" y="127"/>
                    </a:lnTo>
                    <a:lnTo>
                      <a:pt x="30" y="141"/>
                    </a:lnTo>
                    <a:lnTo>
                      <a:pt x="28" y="144"/>
                    </a:lnTo>
                    <a:lnTo>
                      <a:pt x="32" y="152"/>
                    </a:lnTo>
                    <a:lnTo>
                      <a:pt x="30" y="156"/>
                    </a:lnTo>
                    <a:lnTo>
                      <a:pt x="28" y="162"/>
                    </a:lnTo>
                    <a:lnTo>
                      <a:pt x="28" y="166"/>
                    </a:lnTo>
                    <a:lnTo>
                      <a:pt x="32" y="170"/>
                    </a:lnTo>
                    <a:lnTo>
                      <a:pt x="43" y="168"/>
                    </a:lnTo>
                    <a:lnTo>
                      <a:pt x="50" y="165"/>
                    </a:lnTo>
                    <a:lnTo>
                      <a:pt x="55" y="164"/>
                    </a:lnTo>
                    <a:lnTo>
                      <a:pt x="63" y="160"/>
                    </a:lnTo>
                    <a:lnTo>
                      <a:pt x="69" y="165"/>
                    </a:lnTo>
                    <a:lnTo>
                      <a:pt x="73" y="178"/>
                    </a:lnTo>
                    <a:lnTo>
                      <a:pt x="81" y="193"/>
                    </a:lnTo>
                    <a:lnTo>
                      <a:pt x="83" y="254"/>
                    </a:lnTo>
                    <a:lnTo>
                      <a:pt x="81" y="262"/>
                    </a:lnTo>
                    <a:lnTo>
                      <a:pt x="81" y="272"/>
                    </a:lnTo>
                    <a:lnTo>
                      <a:pt x="81" y="279"/>
                    </a:lnTo>
                    <a:lnTo>
                      <a:pt x="83" y="281"/>
                    </a:lnTo>
                    <a:lnTo>
                      <a:pt x="85" y="276"/>
                    </a:lnTo>
                    <a:lnTo>
                      <a:pt x="87" y="270"/>
                    </a:lnTo>
                    <a:lnTo>
                      <a:pt x="92" y="266"/>
                    </a:lnTo>
                    <a:lnTo>
                      <a:pt x="95" y="260"/>
                    </a:lnTo>
                    <a:lnTo>
                      <a:pt x="95" y="256"/>
                    </a:lnTo>
                    <a:lnTo>
                      <a:pt x="95" y="250"/>
                    </a:lnTo>
                    <a:lnTo>
                      <a:pt x="95" y="242"/>
                    </a:lnTo>
                    <a:lnTo>
                      <a:pt x="94" y="236"/>
                    </a:lnTo>
                    <a:lnTo>
                      <a:pt x="94" y="233"/>
                    </a:lnTo>
                    <a:lnTo>
                      <a:pt x="94" y="227"/>
                    </a:lnTo>
                    <a:lnTo>
                      <a:pt x="92" y="221"/>
                    </a:lnTo>
                    <a:lnTo>
                      <a:pt x="90" y="215"/>
                    </a:lnTo>
                    <a:lnTo>
                      <a:pt x="90" y="211"/>
                    </a:lnTo>
                    <a:lnTo>
                      <a:pt x="90" y="205"/>
                    </a:lnTo>
                    <a:lnTo>
                      <a:pt x="90" y="201"/>
                    </a:lnTo>
                    <a:lnTo>
                      <a:pt x="90" y="195"/>
                    </a:lnTo>
                    <a:lnTo>
                      <a:pt x="88" y="189"/>
                    </a:lnTo>
                    <a:lnTo>
                      <a:pt x="87" y="186"/>
                    </a:lnTo>
                    <a:lnTo>
                      <a:pt x="87" y="180"/>
                    </a:lnTo>
                    <a:lnTo>
                      <a:pt x="88" y="174"/>
                    </a:lnTo>
                    <a:lnTo>
                      <a:pt x="90" y="168"/>
                    </a:lnTo>
                    <a:lnTo>
                      <a:pt x="88" y="165"/>
                    </a:lnTo>
                    <a:lnTo>
                      <a:pt x="83" y="158"/>
                    </a:lnTo>
                    <a:lnTo>
                      <a:pt x="81" y="154"/>
                    </a:lnTo>
                    <a:lnTo>
                      <a:pt x="79" y="148"/>
                    </a:lnTo>
                    <a:lnTo>
                      <a:pt x="73" y="146"/>
                    </a:lnTo>
                    <a:lnTo>
                      <a:pt x="72" y="141"/>
                    </a:lnTo>
                    <a:lnTo>
                      <a:pt x="72" y="135"/>
                    </a:lnTo>
                    <a:lnTo>
                      <a:pt x="72" y="129"/>
                    </a:lnTo>
                    <a:lnTo>
                      <a:pt x="73" y="125"/>
                    </a:lnTo>
                    <a:lnTo>
                      <a:pt x="79" y="121"/>
                    </a:lnTo>
                    <a:lnTo>
                      <a:pt x="81" y="117"/>
                    </a:lnTo>
                    <a:lnTo>
                      <a:pt x="85" y="111"/>
                    </a:lnTo>
                    <a:lnTo>
                      <a:pt x="94" y="109"/>
                    </a:lnTo>
                    <a:lnTo>
                      <a:pt x="92" y="101"/>
                    </a:lnTo>
                    <a:lnTo>
                      <a:pt x="94" y="96"/>
                    </a:lnTo>
                    <a:lnTo>
                      <a:pt x="95" y="94"/>
                    </a:lnTo>
                    <a:lnTo>
                      <a:pt x="94" y="92"/>
                    </a:lnTo>
                    <a:lnTo>
                      <a:pt x="90" y="84"/>
                    </a:lnTo>
                    <a:lnTo>
                      <a:pt x="90" y="76"/>
                    </a:lnTo>
                    <a:lnTo>
                      <a:pt x="87" y="73"/>
                    </a:lnTo>
                    <a:lnTo>
                      <a:pt x="77" y="66"/>
                    </a:lnTo>
                    <a:lnTo>
                      <a:pt x="73" y="54"/>
                    </a:lnTo>
                    <a:lnTo>
                      <a:pt x="71" y="51"/>
                    </a:lnTo>
                    <a:lnTo>
                      <a:pt x="67" y="49"/>
                    </a:lnTo>
                    <a:lnTo>
                      <a:pt x="63" y="47"/>
                    </a:lnTo>
                    <a:lnTo>
                      <a:pt x="63" y="39"/>
                    </a:lnTo>
                    <a:lnTo>
                      <a:pt x="69" y="24"/>
                    </a:lnTo>
                    <a:lnTo>
                      <a:pt x="69" y="9"/>
                    </a:lnTo>
                    <a:lnTo>
                      <a:pt x="65" y="4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52" y="4"/>
                    </a:lnTo>
                    <a:lnTo>
                      <a:pt x="50" y="0"/>
                    </a:lnTo>
                    <a:lnTo>
                      <a:pt x="49" y="0"/>
                    </a:lnTo>
                    <a:lnTo>
                      <a:pt x="22" y="23"/>
                    </a:lnTo>
                    <a:lnTo>
                      <a:pt x="18" y="45"/>
                    </a:lnTo>
                    <a:lnTo>
                      <a:pt x="10" y="70"/>
                    </a:lnTo>
                    <a:lnTo>
                      <a:pt x="7" y="71"/>
                    </a:lnTo>
                    <a:lnTo>
                      <a:pt x="4" y="8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3" name="Freeform 356"/>
              <p:cNvSpPr>
                <a:spLocks/>
              </p:cNvSpPr>
              <p:nvPr/>
            </p:nvSpPr>
            <p:spPr bwMode="auto">
              <a:xfrm>
                <a:off x="4488" y="2319"/>
                <a:ext cx="100" cy="210"/>
              </a:xfrm>
              <a:custGeom>
                <a:avLst/>
                <a:gdLst>
                  <a:gd name="T0" fmla="*/ 20 w 100"/>
                  <a:gd name="T1" fmla="*/ 0 h 210"/>
                  <a:gd name="T2" fmla="*/ 28 w 100"/>
                  <a:gd name="T3" fmla="*/ 6 h 210"/>
                  <a:gd name="T4" fmla="*/ 32 w 100"/>
                  <a:gd name="T5" fmla="*/ 15 h 210"/>
                  <a:gd name="T6" fmla="*/ 40 w 100"/>
                  <a:gd name="T7" fmla="*/ 22 h 210"/>
                  <a:gd name="T8" fmla="*/ 46 w 100"/>
                  <a:gd name="T9" fmla="*/ 32 h 210"/>
                  <a:gd name="T10" fmla="*/ 58 w 100"/>
                  <a:gd name="T11" fmla="*/ 32 h 210"/>
                  <a:gd name="T12" fmla="*/ 67 w 100"/>
                  <a:gd name="T13" fmla="*/ 28 h 210"/>
                  <a:gd name="T14" fmla="*/ 77 w 100"/>
                  <a:gd name="T15" fmla="*/ 32 h 210"/>
                  <a:gd name="T16" fmla="*/ 77 w 100"/>
                  <a:gd name="T17" fmla="*/ 41 h 210"/>
                  <a:gd name="T18" fmla="*/ 79 w 100"/>
                  <a:gd name="T19" fmla="*/ 52 h 210"/>
                  <a:gd name="T20" fmla="*/ 91 w 100"/>
                  <a:gd name="T21" fmla="*/ 61 h 210"/>
                  <a:gd name="T22" fmla="*/ 97 w 100"/>
                  <a:gd name="T23" fmla="*/ 75 h 210"/>
                  <a:gd name="T24" fmla="*/ 95 w 100"/>
                  <a:gd name="T25" fmla="*/ 82 h 210"/>
                  <a:gd name="T26" fmla="*/ 87 w 100"/>
                  <a:gd name="T27" fmla="*/ 84 h 210"/>
                  <a:gd name="T28" fmla="*/ 75 w 100"/>
                  <a:gd name="T29" fmla="*/ 86 h 210"/>
                  <a:gd name="T30" fmla="*/ 65 w 100"/>
                  <a:gd name="T31" fmla="*/ 86 h 210"/>
                  <a:gd name="T32" fmla="*/ 59 w 100"/>
                  <a:gd name="T33" fmla="*/ 95 h 210"/>
                  <a:gd name="T34" fmla="*/ 58 w 100"/>
                  <a:gd name="T35" fmla="*/ 106 h 210"/>
                  <a:gd name="T36" fmla="*/ 50 w 100"/>
                  <a:gd name="T37" fmla="*/ 114 h 210"/>
                  <a:gd name="T38" fmla="*/ 45 w 100"/>
                  <a:gd name="T39" fmla="*/ 106 h 210"/>
                  <a:gd name="T40" fmla="*/ 38 w 100"/>
                  <a:gd name="T41" fmla="*/ 95 h 210"/>
                  <a:gd name="T42" fmla="*/ 28 w 100"/>
                  <a:gd name="T43" fmla="*/ 106 h 210"/>
                  <a:gd name="T44" fmla="*/ 28 w 100"/>
                  <a:gd name="T45" fmla="*/ 116 h 210"/>
                  <a:gd name="T46" fmla="*/ 28 w 100"/>
                  <a:gd name="T47" fmla="*/ 126 h 210"/>
                  <a:gd name="T48" fmla="*/ 28 w 100"/>
                  <a:gd name="T49" fmla="*/ 136 h 210"/>
                  <a:gd name="T50" fmla="*/ 28 w 100"/>
                  <a:gd name="T51" fmla="*/ 147 h 210"/>
                  <a:gd name="T52" fmla="*/ 28 w 100"/>
                  <a:gd name="T53" fmla="*/ 158 h 210"/>
                  <a:gd name="T54" fmla="*/ 32 w 100"/>
                  <a:gd name="T55" fmla="*/ 168 h 210"/>
                  <a:gd name="T56" fmla="*/ 34 w 100"/>
                  <a:gd name="T57" fmla="*/ 179 h 210"/>
                  <a:gd name="T58" fmla="*/ 43 w 100"/>
                  <a:gd name="T59" fmla="*/ 187 h 210"/>
                  <a:gd name="T60" fmla="*/ 52 w 100"/>
                  <a:gd name="T61" fmla="*/ 192 h 210"/>
                  <a:gd name="T62" fmla="*/ 56 w 100"/>
                  <a:gd name="T63" fmla="*/ 201 h 210"/>
                  <a:gd name="T64" fmla="*/ 48 w 100"/>
                  <a:gd name="T65" fmla="*/ 207 h 210"/>
                  <a:gd name="T66" fmla="*/ 40 w 100"/>
                  <a:gd name="T67" fmla="*/ 205 h 210"/>
                  <a:gd name="T68" fmla="*/ 34 w 100"/>
                  <a:gd name="T69" fmla="*/ 195 h 210"/>
                  <a:gd name="T70" fmla="*/ 25 w 100"/>
                  <a:gd name="T71" fmla="*/ 191 h 210"/>
                  <a:gd name="T72" fmla="*/ 18 w 100"/>
                  <a:gd name="T73" fmla="*/ 181 h 210"/>
                  <a:gd name="T74" fmla="*/ 12 w 100"/>
                  <a:gd name="T75" fmla="*/ 171 h 210"/>
                  <a:gd name="T76" fmla="*/ 14 w 100"/>
                  <a:gd name="T77" fmla="*/ 160 h 210"/>
                  <a:gd name="T78" fmla="*/ 23 w 100"/>
                  <a:gd name="T79" fmla="*/ 151 h 210"/>
                  <a:gd name="T80" fmla="*/ 23 w 100"/>
                  <a:gd name="T81" fmla="*/ 140 h 210"/>
                  <a:gd name="T82" fmla="*/ 22 w 100"/>
                  <a:gd name="T83" fmla="*/ 126 h 210"/>
                  <a:gd name="T84" fmla="*/ 22 w 100"/>
                  <a:gd name="T85" fmla="*/ 118 h 210"/>
                  <a:gd name="T86" fmla="*/ 18 w 100"/>
                  <a:gd name="T87" fmla="*/ 106 h 210"/>
                  <a:gd name="T88" fmla="*/ 18 w 100"/>
                  <a:gd name="T89" fmla="*/ 95 h 210"/>
                  <a:gd name="T90" fmla="*/ 18 w 100"/>
                  <a:gd name="T91" fmla="*/ 86 h 210"/>
                  <a:gd name="T92" fmla="*/ 14 w 100"/>
                  <a:gd name="T93" fmla="*/ 77 h 210"/>
                  <a:gd name="T94" fmla="*/ 16 w 100"/>
                  <a:gd name="T95" fmla="*/ 65 h 210"/>
                  <a:gd name="T96" fmla="*/ 16 w 100"/>
                  <a:gd name="T97" fmla="*/ 56 h 210"/>
                  <a:gd name="T98" fmla="*/ 8 w 100"/>
                  <a:gd name="T99" fmla="*/ 45 h 210"/>
                  <a:gd name="T100" fmla="*/ 1 w 100"/>
                  <a:gd name="T101" fmla="*/ 37 h 210"/>
                  <a:gd name="T102" fmla="*/ 0 w 100"/>
                  <a:gd name="T103" fmla="*/ 26 h 210"/>
                  <a:gd name="T104" fmla="*/ 1 w 100"/>
                  <a:gd name="T105" fmla="*/ 17 h 210"/>
                  <a:gd name="T106" fmla="*/ 8 w 100"/>
                  <a:gd name="T107" fmla="*/ 8 h 210"/>
                  <a:gd name="T108" fmla="*/ 16 w 100"/>
                  <a:gd name="T109" fmla="*/ 0 h 2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"/>
                  <a:gd name="T166" fmla="*/ 0 h 210"/>
                  <a:gd name="T167" fmla="*/ 100 w 100"/>
                  <a:gd name="T168" fmla="*/ 210 h 2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" h="210">
                    <a:moveTo>
                      <a:pt x="16" y="0"/>
                    </a:moveTo>
                    <a:lnTo>
                      <a:pt x="20" y="0"/>
                    </a:lnTo>
                    <a:lnTo>
                      <a:pt x="25" y="0"/>
                    </a:lnTo>
                    <a:lnTo>
                      <a:pt x="28" y="6"/>
                    </a:lnTo>
                    <a:lnTo>
                      <a:pt x="28" y="12"/>
                    </a:lnTo>
                    <a:lnTo>
                      <a:pt x="32" y="15"/>
                    </a:lnTo>
                    <a:lnTo>
                      <a:pt x="38" y="18"/>
                    </a:lnTo>
                    <a:lnTo>
                      <a:pt x="40" y="22"/>
                    </a:lnTo>
                    <a:lnTo>
                      <a:pt x="45" y="26"/>
                    </a:lnTo>
                    <a:lnTo>
                      <a:pt x="46" y="32"/>
                    </a:lnTo>
                    <a:lnTo>
                      <a:pt x="52" y="32"/>
                    </a:lnTo>
                    <a:lnTo>
                      <a:pt x="58" y="32"/>
                    </a:lnTo>
                    <a:lnTo>
                      <a:pt x="63" y="28"/>
                    </a:lnTo>
                    <a:lnTo>
                      <a:pt x="67" y="28"/>
                    </a:lnTo>
                    <a:lnTo>
                      <a:pt x="72" y="28"/>
                    </a:lnTo>
                    <a:lnTo>
                      <a:pt x="77" y="32"/>
                    </a:lnTo>
                    <a:lnTo>
                      <a:pt x="77" y="37"/>
                    </a:lnTo>
                    <a:lnTo>
                      <a:pt x="77" y="41"/>
                    </a:lnTo>
                    <a:lnTo>
                      <a:pt x="77" y="47"/>
                    </a:lnTo>
                    <a:lnTo>
                      <a:pt x="79" y="52"/>
                    </a:lnTo>
                    <a:lnTo>
                      <a:pt x="85" y="57"/>
                    </a:lnTo>
                    <a:lnTo>
                      <a:pt x="91" y="61"/>
                    </a:lnTo>
                    <a:lnTo>
                      <a:pt x="93" y="67"/>
                    </a:lnTo>
                    <a:lnTo>
                      <a:pt x="97" y="75"/>
                    </a:lnTo>
                    <a:lnTo>
                      <a:pt x="99" y="80"/>
                    </a:lnTo>
                    <a:lnTo>
                      <a:pt x="95" y="82"/>
                    </a:lnTo>
                    <a:lnTo>
                      <a:pt x="91" y="84"/>
                    </a:lnTo>
                    <a:lnTo>
                      <a:pt x="87" y="84"/>
                    </a:lnTo>
                    <a:lnTo>
                      <a:pt x="79" y="86"/>
                    </a:lnTo>
                    <a:lnTo>
                      <a:pt x="75" y="86"/>
                    </a:lnTo>
                    <a:lnTo>
                      <a:pt x="70" y="86"/>
                    </a:lnTo>
                    <a:lnTo>
                      <a:pt x="65" y="86"/>
                    </a:lnTo>
                    <a:lnTo>
                      <a:pt x="63" y="91"/>
                    </a:lnTo>
                    <a:lnTo>
                      <a:pt x="59" y="95"/>
                    </a:lnTo>
                    <a:lnTo>
                      <a:pt x="59" y="101"/>
                    </a:lnTo>
                    <a:lnTo>
                      <a:pt x="58" y="106"/>
                    </a:lnTo>
                    <a:lnTo>
                      <a:pt x="56" y="112"/>
                    </a:lnTo>
                    <a:lnTo>
                      <a:pt x="50" y="114"/>
                    </a:lnTo>
                    <a:lnTo>
                      <a:pt x="45" y="112"/>
                    </a:lnTo>
                    <a:lnTo>
                      <a:pt x="45" y="106"/>
                    </a:lnTo>
                    <a:lnTo>
                      <a:pt x="41" y="102"/>
                    </a:lnTo>
                    <a:lnTo>
                      <a:pt x="38" y="95"/>
                    </a:lnTo>
                    <a:lnTo>
                      <a:pt x="32" y="99"/>
                    </a:lnTo>
                    <a:lnTo>
                      <a:pt x="28" y="106"/>
                    </a:lnTo>
                    <a:lnTo>
                      <a:pt x="28" y="112"/>
                    </a:lnTo>
                    <a:lnTo>
                      <a:pt x="28" y="116"/>
                    </a:lnTo>
                    <a:lnTo>
                      <a:pt x="28" y="122"/>
                    </a:lnTo>
                    <a:lnTo>
                      <a:pt x="28" y="126"/>
                    </a:lnTo>
                    <a:lnTo>
                      <a:pt x="28" y="132"/>
                    </a:lnTo>
                    <a:lnTo>
                      <a:pt x="28" y="136"/>
                    </a:lnTo>
                    <a:lnTo>
                      <a:pt x="28" y="144"/>
                    </a:lnTo>
                    <a:lnTo>
                      <a:pt x="28" y="147"/>
                    </a:lnTo>
                    <a:lnTo>
                      <a:pt x="28" y="153"/>
                    </a:lnTo>
                    <a:lnTo>
                      <a:pt x="28" y="158"/>
                    </a:lnTo>
                    <a:lnTo>
                      <a:pt x="32" y="162"/>
                    </a:lnTo>
                    <a:lnTo>
                      <a:pt x="32" y="168"/>
                    </a:lnTo>
                    <a:lnTo>
                      <a:pt x="34" y="173"/>
                    </a:lnTo>
                    <a:lnTo>
                      <a:pt x="34" y="179"/>
                    </a:lnTo>
                    <a:lnTo>
                      <a:pt x="38" y="183"/>
                    </a:lnTo>
                    <a:lnTo>
                      <a:pt x="43" y="187"/>
                    </a:lnTo>
                    <a:lnTo>
                      <a:pt x="46" y="191"/>
                    </a:lnTo>
                    <a:lnTo>
                      <a:pt x="52" y="192"/>
                    </a:lnTo>
                    <a:lnTo>
                      <a:pt x="56" y="197"/>
                    </a:lnTo>
                    <a:lnTo>
                      <a:pt x="56" y="201"/>
                    </a:lnTo>
                    <a:lnTo>
                      <a:pt x="52" y="207"/>
                    </a:lnTo>
                    <a:lnTo>
                      <a:pt x="48" y="207"/>
                    </a:lnTo>
                    <a:lnTo>
                      <a:pt x="43" y="209"/>
                    </a:lnTo>
                    <a:lnTo>
                      <a:pt x="40" y="205"/>
                    </a:lnTo>
                    <a:lnTo>
                      <a:pt x="38" y="199"/>
                    </a:lnTo>
                    <a:lnTo>
                      <a:pt x="34" y="195"/>
                    </a:lnTo>
                    <a:lnTo>
                      <a:pt x="30" y="192"/>
                    </a:lnTo>
                    <a:lnTo>
                      <a:pt x="25" y="191"/>
                    </a:lnTo>
                    <a:lnTo>
                      <a:pt x="20" y="187"/>
                    </a:lnTo>
                    <a:lnTo>
                      <a:pt x="18" y="181"/>
                    </a:lnTo>
                    <a:lnTo>
                      <a:pt x="12" y="177"/>
                    </a:lnTo>
                    <a:lnTo>
                      <a:pt x="12" y="171"/>
                    </a:lnTo>
                    <a:lnTo>
                      <a:pt x="12" y="166"/>
                    </a:lnTo>
                    <a:lnTo>
                      <a:pt x="14" y="160"/>
                    </a:lnTo>
                    <a:lnTo>
                      <a:pt x="20" y="157"/>
                    </a:lnTo>
                    <a:lnTo>
                      <a:pt x="23" y="151"/>
                    </a:lnTo>
                    <a:lnTo>
                      <a:pt x="23" y="146"/>
                    </a:lnTo>
                    <a:lnTo>
                      <a:pt x="23" y="140"/>
                    </a:lnTo>
                    <a:lnTo>
                      <a:pt x="23" y="132"/>
                    </a:lnTo>
                    <a:lnTo>
                      <a:pt x="22" y="126"/>
                    </a:lnTo>
                    <a:lnTo>
                      <a:pt x="22" y="123"/>
                    </a:lnTo>
                    <a:lnTo>
                      <a:pt x="22" y="118"/>
                    </a:lnTo>
                    <a:lnTo>
                      <a:pt x="20" y="112"/>
                    </a:lnTo>
                    <a:lnTo>
                      <a:pt x="18" y="106"/>
                    </a:lnTo>
                    <a:lnTo>
                      <a:pt x="18" y="102"/>
                    </a:lnTo>
                    <a:lnTo>
                      <a:pt x="18" y="95"/>
                    </a:lnTo>
                    <a:lnTo>
                      <a:pt x="18" y="91"/>
                    </a:lnTo>
                    <a:lnTo>
                      <a:pt x="18" y="86"/>
                    </a:lnTo>
                    <a:lnTo>
                      <a:pt x="16" y="80"/>
                    </a:lnTo>
                    <a:lnTo>
                      <a:pt x="14" y="77"/>
                    </a:lnTo>
                    <a:lnTo>
                      <a:pt x="14" y="71"/>
                    </a:lnTo>
                    <a:lnTo>
                      <a:pt x="16" y="65"/>
                    </a:lnTo>
                    <a:lnTo>
                      <a:pt x="18" y="59"/>
                    </a:lnTo>
                    <a:lnTo>
                      <a:pt x="16" y="56"/>
                    </a:lnTo>
                    <a:lnTo>
                      <a:pt x="10" y="49"/>
                    </a:lnTo>
                    <a:lnTo>
                      <a:pt x="8" y="45"/>
                    </a:lnTo>
                    <a:lnTo>
                      <a:pt x="7" y="39"/>
                    </a:lnTo>
                    <a:lnTo>
                      <a:pt x="1" y="37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0" y="20"/>
                    </a:lnTo>
                    <a:lnTo>
                      <a:pt x="1" y="17"/>
                    </a:lnTo>
                    <a:lnTo>
                      <a:pt x="7" y="13"/>
                    </a:lnTo>
                    <a:lnTo>
                      <a:pt x="8" y="8"/>
                    </a:lnTo>
                    <a:lnTo>
                      <a:pt x="12" y="2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4" name="Freeform 357"/>
              <p:cNvSpPr>
                <a:spLocks/>
              </p:cNvSpPr>
              <p:nvPr/>
            </p:nvSpPr>
            <p:spPr bwMode="auto">
              <a:xfrm>
                <a:off x="4255" y="2175"/>
                <a:ext cx="95" cy="51"/>
              </a:xfrm>
              <a:custGeom>
                <a:avLst/>
                <a:gdLst>
                  <a:gd name="T0" fmla="*/ 39 w 95"/>
                  <a:gd name="T1" fmla="*/ 31 h 51"/>
                  <a:gd name="T2" fmla="*/ 20 w 95"/>
                  <a:gd name="T3" fmla="*/ 29 h 51"/>
                  <a:gd name="T4" fmla="*/ 8 w 95"/>
                  <a:gd name="T5" fmla="*/ 24 h 51"/>
                  <a:gd name="T6" fmla="*/ 0 w 95"/>
                  <a:gd name="T7" fmla="*/ 19 h 51"/>
                  <a:gd name="T8" fmla="*/ 0 w 95"/>
                  <a:gd name="T9" fmla="*/ 11 h 51"/>
                  <a:gd name="T10" fmla="*/ 4 w 95"/>
                  <a:gd name="T11" fmla="*/ 0 h 51"/>
                  <a:gd name="T12" fmla="*/ 16 w 95"/>
                  <a:gd name="T13" fmla="*/ 2 h 51"/>
                  <a:gd name="T14" fmla="*/ 38 w 95"/>
                  <a:gd name="T15" fmla="*/ 9 h 51"/>
                  <a:gd name="T16" fmla="*/ 56 w 95"/>
                  <a:gd name="T17" fmla="*/ 16 h 51"/>
                  <a:gd name="T18" fmla="*/ 63 w 95"/>
                  <a:gd name="T19" fmla="*/ 21 h 51"/>
                  <a:gd name="T20" fmla="*/ 72 w 95"/>
                  <a:gd name="T21" fmla="*/ 22 h 51"/>
                  <a:gd name="T22" fmla="*/ 80 w 95"/>
                  <a:gd name="T23" fmla="*/ 24 h 51"/>
                  <a:gd name="T24" fmla="*/ 82 w 95"/>
                  <a:gd name="T25" fmla="*/ 26 h 51"/>
                  <a:gd name="T26" fmla="*/ 82 w 95"/>
                  <a:gd name="T27" fmla="*/ 28 h 51"/>
                  <a:gd name="T28" fmla="*/ 86 w 95"/>
                  <a:gd name="T29" fmla="*/ 35 h 51"/>
                  <a:gd name="T30" fmla="*/ 92 w 95"/>
                  <a:gd name="T31" fmla="*/ 39 h 51"/>
                  <a:gd name="T32" fmla="*/ 94 w 95"/>
                  <a:gd name="T33" fmla="*/ 45 h 51"/>
                  <a:gd name="T34" fmla="*/ 90 w 95"/>
                  <a:gd name="T35" fmla="*/ 48 h 51"/>
                  <a:gd name="T36" fmla="*/ 83 w 95"/>
                  <a:gd name="T37" fmla="*/ 50 h 51"/>
                  <a:gd name="T38" fmla="*/ 71 w 95"/>
                  <a:gd name="T39" fmla="*/ 48 h 51"/>
                  <a:gd name="T40" fmla="*/ 56 w 95"/>
                  <a:gd name="T41" fmla="*/ 41 h 51"/>
                  <a:gd name="T42" fmla="*/ 45 w 95"/>
                  <a:gd name="T43" fmla="*/ 35 h 51"/>
                  <a:gd name="T44" fmla="*/ 39 w 95"/>
                  <a:gd name="T45" fmla="*/ 31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5"/>
                  <a:gd name="T70" fmla="*/ 0 h 51"/>
                  <a:gd name="T71" fmla="*/ 95 w 95"/>
                  <a:gd name="T72" fmla="*/ 51 h 5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5" h="51">
                    <a:moveTo>
                      <a:pt x="39" y="31"/>
                    </a:moveTo>
                    <a:lnTo>
                      <a:pt x="20" y="29"/>
                    </a:lnTo>
                    <a:lnTo>
                      <a:pt x="8" y="24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4" y="0"/>
                    </a:lnTo>
                    <a:lnTo>
                      <a:pt x="16" y="2"/>
                    </a:lnTo>
                    <a:lnTo>
                      <a:pt x="38" y="9"/>
                    </a:lnTo>
                    <a:lnTo>
                      <a:pt x="56" y="16"/>
                    </a:lnTo>
                    <a:lnTo>
                      <a:pt x="63" y="21"/>
                    </a:lnTo>
                    <a:lnTo>
                      <a:pt x="72" y="22"/>
                    </a:lnTo>
                    <a:lnTo>
                      <a:pt x="80" y="24"/>
                    </a:lnTo>
                    <a:lnTo>
                      <a:pt x="82" y="26"/>
                    </a:lnTo>
                    <a:lnTo>
                      <a:pt x="82" y="28"/>
                    </a:lnTo>
                    <a:lnTo>
                      <a:pt x="86" y="35"/>
                    </a:lnTo>
                    <a:lnTo>
                      <a:pt x="92" y="39"/>
                    </a:lnTo>
                    <a:lnTo>
                      <a:pt x="94" y="45"/>
                    </a:lnTo>
                    <a:lnTo>
                      <a:pt x="90" y="48"/>
                    </a:lnTo>
                    <a:lnTo>
                      <a:pt x="83" y="50"/>
                    </a:lnTo>
                    <a:lnTo>
                      <a:pt x="71" y="48"/>
                    </a:lnTo>
                    <a:lnTo>
                      <a:pt x="56" y="41"/>
                    </a:lnTo>
                    <a:lnTo>
                      <a:pt x="45" y="35"/>
                    </a:lnTo>
                    <a:lnTo>
                      <a:pt x="39" y="31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5" name="Freeform 358"/>
              <p:cNvSpPr>
                <a:spLocks/>
              </p:cNvSpPr>
              <p:nvPr/>
            </p:nvSpPr>
            <p:spPr bwMode="auto">
              <a:xfrm>
                <a:off x="4255" y="2175"/>
                <a:ext cx="101" cy="57"/>
              </a:xfrm>
              <a:custGeom>
                <a:avLst/>
                <a:gdLst>
                  <a:gd name="T0" fmla="*/ 42 w 101"/>
                  <a:gd name="T1" fmla="*/ 35 h 57"/>
                  <a:gd name="T2" fmla="*/ 21 w 101"/>
                  <a:gd name="T3" fmla="*/ 33 h 57"/>
                  <a:gd name="T4" fmla="*/ 8 w 101"/>
                  <a:gd name="T5" fmla="*/ 27 h 57"/>
                  <a:gd name="T6" fmla="*/ 0 w 101"/>
                  <a:gd name="T7" fmla="*/ 21 h 57"/>
                  <a:gd name="T8" fmla="*/ 0 w 101"/>
                  <a:gd name="T9" fmla="*/ 12 h 57"/>
                  <a:gd name="T10" fmla="*/ 4 w 101"/>
                  <a:gd name="T11" fmla="*/ 0 h 57"/>
                  <a:gd name="T12" fmla="*/ 17 w 101"/>
                  <a:gd name="T13" fmla="*/ 2 h 57"/>
                  <a:gd name="T14" fmla="*/ 40 w 101"/>
                  <a:gd name="T15" fmla="*/ 10 h 57"/>
                  <a:gd name="T16" fmla="*/ 60 w 101"/>
                  <a:gd name="T17" fmla="*/ 18 h 57"/>
                  <a:gd name="T18" fmla="*/ 67 w 101"/>
                  <a:gd name="T19" fmla="*/ 23 h 57"/>
                  <a:gd name="T20" fmla="*/ 77 w 101"/>
                  <a:gd name="T21" fmla="*/ 25 h 57"/>
                  <a:gd name="T22" fmla="*/ 85 w 101"/>
                  <a:gd name="T23" fmla="*/ 27 h 57"/>
                  <a:gd name="T24" fmla="*/ 87 w 101"/>
                  <a:gd name="T25" fmla="*/ 29 h 57"/>
                  <a:gd name="T26" fmla="*/ 87 w 101"/>
                  <a:gd name="T27" fmla="*/ 31 h 57"/>
                  <a:gd name="T28" fmla="*/ 92 w 101"/>
                  <a:gd name="T29" fmla="*/ 39 h 57"/>
                  <a:gd name="T30" fmla="*/ 98 w 101"/>
                  <a:gd name="T31" fmla="*/ 44 h 57"/>
                  <a:gd name="T32" fmla="*/ 100 w 101"/>
                  <a:gd name="T33" fmla="*/ 50 h 57"/>
                  <a:gd name="T34" fmla="*/ 96 w 101"/>
                  <a:gd name="T35" fmla="*/ 54 h 57"/>
                  <a:gd name="T36" fmla="*/ 88 w 101"/>
                  <a:gd name="T37" fmla="*/ 56 h 57"/>
                  <a:gd name="T38" fmla="*/ 75 w 101"/>
                  <a:gd name="T39" fmla="*/ 54 h 57"/>
                  <a:gd name="T40" fmla="*/ 60 w 101"/>
                  <a:gd name="T41" fmla="*/ 46 h 57"/>
                  <a:gd name="T42" fmla="*/ 48 w 101"/>
                  <a:gd name="T43" fmla="*/ 39 h 57"/>
                  <a:gd name="T44" fmla="*/ 42 w 101"/>
                  <a:gd name="T45" fmla="*/ 35 h 5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1"/>
                  <a:gd name="T70" fmla="*/ 0 h 57"/>
                  <a:gd name="T71" fmla="*/ 101 w 101"/>
                  <a:gd name="T72" fmla="*/ 57 h 5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1" h="57">
                    <a:moveTo>
                      <a:pt x="42" y="35"/>
                    </a:moveTo>
                    <a:lnTo>
                      <a:pt x="21" y="33"/>
                    </a:lnTo>
                    <a:lnTo>
                      <a:pt x="8" y="27"/>
                    </a:lnTo>
                    <a:lnTo>
                      <a:pt x="0" y="21"/>
                    </a:lnTo>
                    <a:lnTo>
                      <a:pt x="0" y="12"/>
                    </a:lnTo>
                    <a:lnTo>
                      <a:pt x="4" y="0"/>
                    </a:lnTo>
                    <a:lnTo>
                      <a:pt x="17" y="2"/>
                    </a:lnTo>
                    <a:lnTo>
                      <a:pt x="40" y="10"/>
                    </a:lnTo>
                    <a:lnTo>
                      <a:pt x="60" y="18"/>
                    </a:lnTo>
                    <a:lnTo>
                      <a:pt x="67" y="23"/>
                    </a:lnTo>
                    <a:lnTo>
                      <a:pt x="77" y="25"/>
                    </a:lnTo>
                    <a:lnTo>
                      <a:pt x="85" y="27"/>
                    </a:lnTo>
                    <a:lnTo>
                      <a:pt x="87" y="29"/>
                    </a:lnTo>
                    <a:lnTo>
                      <a:pt x="87" y="31"/>
                    </a:lnTo>
                    <a:lnTo>
                      <a:pt x="92" y="39"/>
                    </a:lnTo>
                    <a:lnTo>
                      <a:pt x="98" y="44"/>
                    </a:lnTo>
                    <a:lnTo>
                      <a:pt x="100" y="50"/>
                    </a:lnTo>
                    <a:lnTo>
                      <a:pt x="96" y="54"/>
                    </a:lnTo>
                    <a:lnTo>
                      <a:pt x="88" y="56"/>
                    </a:lnTo>
                    <a:lnTo>
                      <a:pt x="75" y="54"/>
                    </a:lnTo>
                    <a:lnTo>
                      <a:pt x="60" y="46"/>
                    </a:lnTo>
                    <a:lnTo>
                      <a:pt x="48" y="39"/>
                    </a:lnTo>
                    <a:lnTo>
                      <a:pt x="42" y="3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6" name="Freeform 359"/>
              <p:cNvSpPr>
                <a:spLocks/>
              </p:cNvSpPr>
              <p:nvPr/>
            </p:nvSpPr>
            <p:spPr bwMode="auto">
              <a:xfrm>
                <a:off x="4361" y="2202"/>
                <a:ext cx="45" cy="16"/>
              </a:xfrm>
              <a:custGeom>
                <a:avLst/>
                <a:gdLst>
                  <a:gd name="T0" fmla="*/ 6 w 45"/>
                  <a:gd name="T1" fmla="*/ 14 h 16"/>
                  <a:gd name="T2" fmla="*/ 2 w 45"/>
                  <a:gd name="T3" fmla="*/ 10 h 16"/>
                  <a:gd name="T4" fmla="*/ 0 w 45"/>
                  <a:gd name="T5" fmla="*/ 4 h 16"/>
                  <a:gd name="T6" fmla="*/ 2 w 45"/>
                  <a:gd name="T7" fmla="*/ 0 h 16"/>
                  <a:gd name="T8" fmla="*/ 6 w 45"/>
                  <a:gd name="T9" fmla="*/ 0 h 16"/>
                  <a:gd name="T10" fmla="*/ 20 w 45"/>
                  <a:gd name="T11" fmla="*/ 1 h 16"/>
                  <a:gd name="T12" fmla="*/ 32 w 45"/>
                  <a:gd name="T13" fmla="*/ 0 h 16"/>
                  <a:gd name="T14" fmla="*/ 40 w 45"/>
                  <a:gd name="T15" fmla="*/ 0 h 16"/>
                  <a:gd name="T16" fmla="*/ 44 w 45"/>
                  <a:gd name="T17" fmla="*/ 7 h 16"/>
                  <a:gd name="T18" fmla="*/ 39 w 45"/>
                  <a:gd name="T19" fmla="*/ 14 h 16"/>
                  <a:gd name="T20" fmla="*/ 26 w 45"/>
                  <a:gd name="T21" fmla="*/ 15 h 16"/>
                  <a:gd name="T22" fmla="*/ 15 w 45"/>
                  <a:gd name="T23" fmla="*/ 14 h 16"/>
                  <a:gd name="T24" fmla="*/ 6 w 45"/>
                  <a:gd name="T25" fmla="*/ 14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16"/>
                  <a:gd name="T41" fmla="*/ 45 w 45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16">
                    <a:moveTo>
                      <a:pt x="6" y="14"/>
                    </a:moveTo>
                    <a:lnTo>
                      <a:pt x="2" y="10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0" y="0"/>
                    </a:lnTo>
                    <a:lnTo>
                      <a:pt x="44" y="7"/>
                    </a:lnTo>
                    <a:lnTo>
                      <a:pt x="39" y="14"/>
                    </a:lnTo>
                    <a:lnTo>
                      <a:pt x="26" y="15"/>
                    </a:lnTo>
                    <a:lnTo>
                      <a:pt x="15" y="14"/>
                    </a:lnTo>
                    <a:lnTo>
                      <a:pt x="6" y="14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7" name="Freeform 360"/>
              <p:cNvSpPr>
                <a:spLocks/>
              </p:cNvSpPr>
              <p:nvPr/>
            </p:nvSpPr>
            <p:spPr bwMode="auto">
              <a:xfrm>
                <a:off x="3998" y="2054"/>
                <a:ext cx="177" cy="132"/>
              </a:xfrm>
              <a:custGeom>
                <a:avLst/>
                <a:gdLst>
                  <a:gd name="T0" fmla="*/ 25 w 177"/>
                  <a:gd name="T1" fmla="*/ 129 h 132"/>
                  <a:gd name="T2" fmla="*/ 32 w 177"/>
                  <a:gd name="T3" fmla="*/ 129 h 132"/>
                  <a:gd name="T4" fmla="*/ 50 w 177"/>
                  <a:gd name="T5" fmla="*/ 131 h 132"/>
                  <a:gd name="T6" fmla="*/ 71 w 177"/>
                  <a:gd name="T7" fmla="*/ 129 h 132"/>
                  <a:gd name="T8" fmla="*/ 84 w 177"/>
                  <a:gd name="T9" fmla="*/ 121 h 132"/>
                  <a:gd name="T10" fmla="*/ 90 w 177"/>
                  <a:gd name="T11" fmla="*/ 112 h 132"/>
                  <a:gd name="T12" fmla="*/ 94 w 177"/>
                  <a:gd name="T13" fmla="*/ 104 h 132"/>
                  <a:gd name="T14" fmla="*/ 98 w 177"/>
                  <a:gd name="T15" fmla="*/ 96 h 132"/>
                  <a:gd name="T16" fmla="*/ 109 w 177"/>
                  <a:gd name="T17" fmla="*/ 94 h 132"/>
                  <a:gd name="T18" fmla="*/ 117 w 177"/>
                  <a:gd name="T19" fmla="*/ 94 h 132"/>
                  <a:gd name="T20" fmla="*/ 121 w 177"/>
                  <a:gd name="T21" fmla="*/ 92 h 132"/>
                  <a:gd name="T22" fmla="*/ 123 w 177"/>
                  <a:gd name="T23" fmla="*/ 89 h 132"/>
                  <a:gd name="T24" fmla="*/ 121 w 177"/>
                  <a:gd name="T25" fmla="*/ 81 h 132"/>
                  <a:gd name="T26" fmla="*/ 126 w 177"/>
                  <a:gd name="T27" fmla="*/ 66 h 132"/>
                  <a:gd name="T28" fmla="*/ 138 w 177"/>
                  <a:gd name="T29" fmla="*/ 54 h 132"/>
                  <a:gd name="T30" fmla="*/ 140 w 177"/>
                  <a:gd name="T31" fmla="*/ 46 h 132"/>
                  <a:gd name="T32" fmla="*/ 138 w 177"/>
                  <a:gd name="T33" fmla="*/ 41 h 132"/>
                  <a:gd name="T34" fmla="*/ 140 w 177"/>
                  <a:gd name="T35" fmla="*/ 33 h 132"/>
                  <a:gd name="T36" fmla="*/ 148 w 177"/>
                  <a:gd name="T37" fmla="*/ 27 h 132"/>
                  <a:gd name="T38" fmla="*/ 169 w 177"/>
                  <a:gd name="T39" fmla="*/ 22 h 132"/>
                  <a:gd name="T40" fmla="*/ 176 w 177"/>
                  <a:gd name="T41" fmla="*/ 16 h 132"/>
                  <a:gd name="T42" fmla="*/ 176 w 177"/>
                  <a:gd name="T43" fmla="*/ 8 h 132"/>
                  <a:gd name="T44" fmla="*/ 176 w 177"/>
                  <a:gd name="T45" fmla="*/ 6 h 132"/>
                  <a:gd name="T46" fmla="*/ 174 w 177"/>
                  <a:gd name="T47" fmla="*/ 8 h 132"/>
                  <a:gd name="T48" fmla="*/ 169 w 177"/>
                  <a:gd name="T49" fmla="*/ 12 h 132"/>
                  <a:gd name="T50" fmla="*/ 153 w 177"/>
                  <a:gd name="T51" fmla="*/ 14 h 132"/>
                  <a:gd name="T52" fmla="*/ 138 w 177"/>
                  <a:gd name="T53" fmla="*/ 10 h 132"/>
                  <a:gd name="T54" fmla="*/ 130 w 177"/>
                  <a:gd name="T55" fmla="*/ 4 h 132"/>
                  <a:gd name="T56" fmla="*/ 125 w 177"/>
                  <a:gd name="T57" fmla="*/ 0 h 132"/>
                  <a:gd name="T58" fmla="*/ 115 w 177"/>
                  <a:gd name="T59" fmla="*/ 4 h 132"/>
                  <a:gd name="T60" fmla="*/ 107 w 177"/>
                  <a:gd name="T61" fmla="*/ 12 h 132"/>
                  <a:gd name="T62" fmla="*/ 103 w 177"/>
                  <a:gd name="T63" fmla="*/ 16 h 132"/>
                  <a:gd name="T64" fmla="*/ 96 w 177"/>
                  <a:gd name="T65" fmla="*/ 16 h 132"/>
                  <a:gd name="T66" fmla="*/ 80 w 177"/>
                  <a:gd name="T67" fmla="*/ 14 h 132"/>
                  <a:gd name="T68" fmla="*/ 65 w 177"/>
                  <a:gd name="T69" fmla="*/ 12 h 132"/>
                  <a:gd name="T70" fmla="*/ 63 w 177"/>
                  <a:gd name="T71" fmla="*/ 14 h 132"/>
                  <a:gd name="T72" fmla="*/ 61 w 177"/>
                  <a:gd name="T73" fmla="*/ 20 h 132"/>
                  <a:gd name="T74" fmla="*/ 48 w 177"/>
                  <a:gd name="T75" fmla="*/ 31 h 132"/>
                  <a:gd name="T76" fmla="*/ 34 w 177"/>
                  <a:gd name="T77" fmla="*/ 43 h 132"/>
                  <a:gd name="T78" fmla="*/ 30 w 177"/>
                  <a:gd name="T79" fmla="*/ 45 h 132"/>
                  <a:gd name="T80" fmla="*/ 27 w 177"/>
                  <a:gd name="T81" fmla="*/ 41 h 132"/>
                  <a:gd name="T82" fmla="*/ 13 w 177"/>
                  <a:gd name="T83" fmla="*/ 29 h 132"/>
                  <a:gd name="T84" fmla="*/ 5 w 177"/>
                  <a:gd name="T85" fmla="*/ 23 h 132"/>
                  <a:gd name="T86" fmla="*/ 0 w 177"/>
                  <a:gd name="T87" fmla="*/ 22 h 132"/>
                  <a:gd name="T88" fmla="*/ 0 w 177"/>
                  <a:gd name="T89" fmla="*/ 25 h 132"/>
                  <a:gd name="T90" fmla="*/ 4 w 177"/>
                  <a:gd name="T91" fmla="*/ 31 h 132"/>
                  <a:gd name="T92" fmla="*/ 11 w 177"/>
                  <a:gd name="T93" fmla="*/ 50 h 132"/>
                  <a:gd name="T94" fmla="*/ 13 w 177"/>
                  <a:gd name="T95" fmla="*/ 73 h 132"/>
                  <a:gd name="T96" fmla="*/ 11 w 177"/>
                  <a:gd name="T97" fmla="*/ 85 h 132"/>
                  <a:gd name="T98" fmla="*/ 11 w 177"/>
                  <a:gd name="T99" fmla="*/ 92 h 132"/>
                  <a:gd name="T100" fmla="*/ 13 w 177"/>
                  <a:gd name="T101" fmla="*/ 98 h 132"/>
                  <a:gd name="T102" fmla="*/ 23 w 177"/>
                  <a:gd name="T103" fmla="*/ 104 h 132"/>
                  <a:gd name="T104" fmla="*/ 30 w 177"/>
                  <a:gd name="T105" fmla="*/ 110 h 132"/>
                  <a:gd name="T106" fmla="*/ 28 w 177"/>
                  <a:gd name="T107" fmla="*/ 115 h 132"/>
                  <a:gd name="T108" fmla="*/ 23 w 177"/>
                  <a:gd name="T109" fmla="*/ 119 h 132"/>
                  <a:gd name="T110" fmla="*/ 25 w 177"/>
                  <a:gd name="T111" fmla="*/ 129 h 13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7"/>
                  <a:gd name="T169" fmla="*/ 0 h 132"/>
                  <a:gd name="T170" fmla="*/ 177 w 177"/>
                  <a:gd name="T171" fmla="*/ 132 h 13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7" h="132">
                    <a:moveTo>
                      <a:pt x="25" y="129"/>
                    </a:moveTo>
                    <a:lnTo>
                      <a:pt x="32" y="129"/>
                    </a:lnTo>
                    <a:lnTo>
                      <a:pt x="50" y="131"/>
                    </a:lnTo>
                    <a:lnTo>
                      <a:pt x="71" y="129"/>
                    </a:lnTo>
                    <a:lnTo>
                      <a:pt x="84" y="121"/>
                    </a:lnTo>
                    <a:lnTo>
                      <a:pt x="90" y="112"/>
                    </a:lnTo>
                    <a:lnTo>
                      <a:pt x="94" y="104"/>
                    </a:lnTo>
                    <a:lnTo>
                      <a:pt x="98" y="96"/>
                    </a:lnTo>
                    <a:lnTo>
                      <a:pt x="109" y="94"/>
                    </a:lnTo>
                    <a:lnTo>
                      <a:pt x="117" y="94"/>
                    </a:lnTo>
                    <a:lnTo>
                      <a:pt x="121" y="92"/>
                    </a:lnTo>
                    <a:lnTo>
                      <a:pt x="123" y="89"/>
                    </a:lnTo>
                    <a:lnTo>
                      <a:pt x="121" y="81"/>
                    </a:lnTo>
                    <a:lnTo>
                      <a:pt x="126" y="66"/>
                    </a:lnTo>
                    <a:lnTo>
                      <a:pt x="138" y="54"/>
                    </a:lnTo>
                    <a:lnTo>
                      <a:pt x="140" y="46"/>
                    </a:lnTo>
                    <a:lnTo>
                      <a:pt x="138" y="41"/>
                    </a:lnTo>
                    <a:lnTo>
                      <a:pt x="140" y="33"/>
                    </a:lnTo>
                    <a:lnTo>
                      <a:pt x="148" y="27"/>
                    </a:lnTo>
                    <a:lnTo>
                      <a:pt x="169" y="22"/>
                    </a:lnTo>
                    <a:lnTo>
                      <a:pt x="176" y="16"/>
                    </a:lnTo>
                    <a:lnTo>
                      <a:pt x="176" y="8"/>
                    </a:lnTo>
                    <a:lnTo>
                      <a:pt x="176" y="6"/>
                    </a:lnTo>
                    <a:lnTo>
                      <a:pt x="174" y="8"/>
                    </a:lnTo>
                    <a:lnTo>
                      <a:pt x="169" y="12"/>
                    </a:lnTo>
                    <a:lnTo>
                      <a:pt x="153" y="14"/>
                    </a:lnTo>
                    <a:lnTo>
                      <a:pt x="138" y="10"/>
                    </a:lnTo>
                    <a:lnTo>
                      <a:pt x="130" y="4"/>
                    </a:lnTo>
                    <a:lnTo>
                      <a:pt x="125" y="0"/>
                    </a:lnTo>
                    <a:lnTo>
                      <a:pt x="115" y="4"/>
                    </a:lnTo>
                    <a:lnTo>
                      <a:pt x="107" y="12"/>
                    </a:lnTo>
                    <a:lnTo>
                      <a:pt x="103" y="16"/>
                    </a:lnTo>
                    <a:lnTo>
                      <a:pt x="96" y="16"/>
                    </a:lnTo>
                    <a:lnTo>
                      <a:pt x="80" y="14"/>
                    </a:lnTo>
                    <a:lnTo>
                      <a:pt x="65" y="12"/>
                    </a:lnTo>
                    <a:lnTo>
                      <a:pt x="63" y="14"/>
                    </a:lnTo>
                    <a:lnTo>
                      <a:pt x="61" y="20"/>
                    </a:lnTo>
                    <a:lnTo>
                      <a:pt x="48" y="31"/>
                    </a:lnTo>
                    <a:lnTo>
                      <a:pt x="34" y="43"/>
                    </a:lnTo>
                    <a:lnTo>
                      <a:pt x="30" y="45"/>
                    </a:lnTo>
                    <a:lnTo>
                      <a:pt x="27" y="41"/>
                    </a:lnTo>
                    <a:lnTo>
                      <a:pt x="13" y="29"/>
                    </a:lnTo>
                    <a:lnTo>
                      <a:pt x="5" y="23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4" y="31"/>
                    </a:lnTo>
                    <a:lnTo>
                      <a:pt x="11" y="50"/>
                    </a:lnTo>
                    <a:lnTo>
                      <a:pt x="13" y="73"/>
                    </a:lnTo>
                    <a:lnTo>
                      <a:pt x="11" y="85"/>
                    </a:lnTo>
                    <a:lnTo>
                      <a:pt x="11" y="92"/>
                    </a:lnTo>
                    <a:lnTo>
                      <a:pt x="13" y="98"/>
                    </a:lnTo>
                    <a:lnTo>
                      <a:pt x="23" y="104"/>
                    </a:lnTo>
                    <a:lnTo>
                      <a:pt x="30" y="110"/>
                    </a:lnTo>
                    <a:lnTo>
                      <a:pt x="28" y="115"/>
                    </a:lnTo>
                    <a:lnTo>
                      <a:pt x="23" y="119"/>
                    </a:lnTo>
                    <a:lnTo>
                      <a:pt x="25" y="129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8" name="Freeform 361"/>
              <p:cNvSpPr>
                <a:spLocks/>
              </p:cNvSpPr>
              <p:nvPr/>
            </p:nvSpPr>
            <p:spPr bwMode="auto">
              <a:xfrm>
                <a:off x="4023" y="2060"/>
                <a:ext cx="177" cy="204"/>
              </a:xfrm>
              <a:custGeom>
                <a:avLst/>
                <a:gdLst>
                  <a:gd name="T0" fmla="*/ 146 w 177"/>
                  <a:gd name="T1" fmla="*/ 0 h 204"/>
                  <a:gd name="T2" fmla="*/ 146 w 177"/>
                  <a:gd name="T3" fmla="*/ 0 h 204"/>
                  <a:gd name="T4" fmla="*/ 146 w 177"/>
                  <a:gd name="T5" fmla="*/ 0 h 204"/>
                  <a:gd name="T6" fmla="*/ 146 w 177"/>
                  <a:gd name="T7" fmla="*/ 10 h 204"/>
                  <a:gd name="T8" fmla="*/ 119 w 177"/>
                  <a:gd name="T9" fmla="*/ 20 h 204"/>
                  <a:gd name="T10" fmla="*/ 109 w 177"/>
                  <a:gd name="T11" fmla="*/ 34 h 204"/>
                  <a:gd name="T12" fmla="*/ 109 w 177"/>
                  <a:gd name="T13" fmla="*/ 47 h 204"/>
                  <a:gd name="T14" fmla="*/ 93 w 177"/>
                  <a:gd name="T15" fmla="*/ 73 h 204"/>
                  <a:gd name="T16" fmla="*/ 93 w 177"/>
                  <a:gd name="T17" fmla="*/ 84 h 204"/>
                  <a:gd name="T18" fmla="*/ 81 w 177"/>
                  <a:gd name="T19" fmla="*/ 85 h 204"/>
                  <a:gd name="T20" fmla="*/ 67 w 177"/>
                  <a:gd name="T21" fmla="*/ 95 h 204"/>
                  <a:gd name="T22" fmla="*/ 57 w 177"/>
                  <a:gd name="T23" fmla="*/ 112 h 204"/>
                  <a:gd name="T24" fmla="*/ 24 w 177"/>
                  <a:gd name="T25" fmla="*/ 121 h 204"/>
                  <a:gd name="T26" fmla="*/ 0 w 177"/>
                  <a:gd name="T27" fmla="*/ 119 h 204"/>
                  <a:gd name="T28" fmla="*/ 7 w 177"/>
                  <a:gd name="T29" fmla="*/ 134 h 204"/>
                  <a:gd name="T30" fmla="*/ 16 w 177"/>
                  <a:gd name="T31" fmla="*/ 152 h 204"/>
                  <a:gd name="T32" fmla="*/ 29 w 177"/>
                  <a:gd name="T33" fmla="*/ 164 h 204"/>
                  <a:gd name="T34" fmla="*/ 15 w 177"/>
                  <a:gd name="T35" fmla="*/ 177 h 204"/>
                  <a:gd name="T36" fmla="*/ 22 w 177"/>
                  <a:gd name="T37" fmla="*/ 192 h 204"/>
                  <a:gd name="T38" fmla="*/ 41 w 177"/>
                  <a:gd name="T39" fmla="*/ 185 h 204"/>
                  <a:gd name="T40" fmla="*/ 57 w 177"/>
                  <a:gd name="T41" fmla="*/ 181 h 204"/>
                  <a:gd name="T42" fmla="*/ 63 w 177"/>
                  <a:gd name="T43" fmla="*/ 188 h 204"/>
                  <a:gd name="T44" fmla="*/ 75 w 177"/>
                  <a:gd name="T45" fmla="*/ 194 h 204"/>
                  <a:gd name="T46" fmla="*/ 85 w 177"/>
                  <a:gd name="T47" fmla="*/ 201 h 204"/>
                  <a:gd name="T48" fmla="*/ 87 w 177"/>
                  <a:gd name="T49" fmla="*/ 203 h 204"/>
                  <a:gd name="T50" fmla="*/ 102 w 177"/>
                  <a:gd name="T51" fmla="*/ 199 h 204"/>
                  <a:gd name="T52" fmla="*/ 115 w 177"/>
                  <a:gd name="T53" fmla="*/ 196 h 204"/>
                  <a:gd name="T54" fmla="*/ 117 w 177"/>
                  <a:gd name="T55" fmla="*/ 185 h 204"/>
                  <a:gd name="T56" fmla="*/ 105 w 177"/>
                  <a:gd name="T57" fmla="*/ 168 h 204"/>
                  <a:gd name="T58" fmla="*/ 98 w 177"/>
                  <a:gd name="T59" fmla="*/ 148 h 204"/>
                  <a:gd name="T60" fmla="*/ 111 w 177"/>
                  <a:gd name="T61" fmla="*/ 142 h 204"/>
                  <a:gd name="T62" fmla="*/ 124 w 177"/>
                  <a:gd name="T63" fmla="*/ 144 h 204"/>
                  <a:gd name="T64" fmla="*/ 132 w 177"/>
                  <a:gd name="T65" fmla="*/ 132 h 204"/>
                  <a:gd name="T66" fmla="*/ 152 w 177"/>
                  <a:gd name="T67" fmla="*/ 103 h 204"/>
                  <a:gd name="T68" fmla="*/ 163 w 177"/>
                  <a:gd name="T69" fmla="*/ 77 h 204"/>
                  <a:gd name="T70" fmla="*/ 148 w 177"/>
                  <a:gd name="T71" fmla="*/ 61 h 204"/>
                  <a:gd name="T72" fmla="*/ 150 w 177"/>
                  <a:gd name="T73" fmla="*/ 49 h 204"/>
                  <a:gd name="T74" fmla="*/ 165 w 177"/>
                  <a:gd name="T75" fmla="*/ 45 h 204"/>
                  <a:gd name="T76" fmla="*/ 176 w 177"/>
                  <a:gd name="T77" fmla="*/ 34 h 204"/>
                  <a:gd name="T78" fmla="*/ 168 w 177"/>
                  <a:gd name="T79" fmla="*/ 22 h 204"/>
                  <a:gd name="T80" fmla="*/ 152 w 177"/>
                  <a:gd name="T81" fmla="*/ 14 h 204"/>
                  <a:gd name="T82" fmla="*/ 144 w 177"/>
                  <a:gd name="T83" fmla="*/ 2 h 2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7"/>
                  <a:gd name="T127" fmla="*/ 0 h 204"/>
                  <a:gd name="T128" fmla="*/ 177 w 177"/>
                  <a:gd name="T129" fmla="*/ 204 h 20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7" h="204">
                    <a:moveTo>
                      <a:pt x="144" y="2"/>
                    </a:moveTo>
                    <a:lnTo>
                      <a:pt x="146" y="0"/>
                    </a:lnTo>
                    <a:lnTo>
                      <a:pt x="144" y="2"/>
                    </a:lnTo>
                    <a:lnTo>
                      <a:pt x="146" y="0"/>
                    </a:lnTo>
                    <a:lnTo>
                      <a:pt x="146" y="2"/>
                    </a:lnTo>
                    <a:lnTo>
                      <a:pt x="146" y="0"/>
                    </a:lnTo>
                    <a:lnTo>
                      <a:pt x="146" y="6"/>
                    </a:lnTo>
                    <a:lnTo>
                      <a:pt x="146" y="10"/>
                    </a:lnTo>
                    <a:lnTo>
                      <a:pt x="139" y="16"/>
                    </a:lnTo>
                    <a:lnTo>
                      <a:pt x="119" y="20"/>
                    </a:lnTo>
                    <a:lnTo>
                      <a:pt x="111" y="26"/>
                    </a:lnTo>
                    <a:lnTo>
                      <a:pt x="109" y="34"/>
                    </a:lnTo>
                    <a:lnTo>
                      <a:pt x="111" y="39"/>
                    </a:lnTo>
                    <a:lnTo>
                      <a:pt x="109" y="47"/>
                    </a:lnTo>
                    <a:lnTo>
                      <a:pt x="98" y="58"/>
                    </a:lnTo>
                    <a:lnTo>
                      <a:pt x="93" y="73"/>
                    </a:lnTo>
                    <a:lnTo>
                      <a:pt x="95" y="81"/>
                    </a:lnTo>
                    <a:lnTo>
                      <a:pt x="93" y="84"/>
                    </a:lnTo>
                    <a:lnTo>
                      <a:pt x="89" y="85"/>
                    </a:lnTo>
                    <a:lnTo>
                      <a:pt x="81" y="85"/>
                    </a:lnTo>
                    <a:lnTo>
                      <a:pt x="71" y="87"/>
                    </a:lnTo>
                    <a:lnTo>
                      <a:pt x="67" y="95"/>
                    </a:lnTo>
                    <a:lnTo>
                      <a:pt x="63" y="103"/>
                    </a:lnTo>
                    <a:lnTo>
                      <a:pt x="57" y="112"/>
                    </a:lnTo>
                    <a:lnTo>
                      <a:pt x="44" y="119"/>
                    </a:lnTo>
                    <a:lnTo>
                      <a:pt x="24" y="121"/>
                    </a:lnTo>
                    <a:lnTo>
                      <a:pt x="7" y="119"/>
                    </a:lnTo>
                    <a:lnTo>
                      <a:pt x="0" y="119"/>
                    </a:lnTo>
                    <a:lnTo>
                      <a:pt x="7" y="129"/>
                    </a:lnTo>
                    <a:lnTo>
                      <a:pt x="7" y="134"/>
                    </a:lnTo>
                    <a:lnTo>
                      <a:pt x="9" y="140"/>
                    </a:lnTo>
                    <a:lnTo>
                      <a:pt x="16" y="152"/>
                    </a:lnTo>
                    <a:lnTo>
                      <a:pt x="26" y="160"/>
                    </a:lnTo>
                    <a:lnTo>
                      <a:pt x="29" y="164"/>
                    </a:lnTo>
                    <a:lnTo>
                      <a:pt x="26" y="166"/>
                    </a:lnTo>
                    <a:lnTo>
                      <a:pt x="15" y="177"/>
                    </a:lnTo>
                    <a:lnTo>
                      <a:pt x="11" y="190"/>
                    </a:lnTo>
                    <a:lnTo>
                      <a:pt x="22" y="192"/>
                    </a:lnTo>
                    <a:lnTo>
                      <a:pt x="33" y="188"/>
                    </a:lnTo>
                    <a:lnTo>
                      <a:pt x="41" y="185"/>
                    </a:lnTo>
                    <a:lnTo>
                      <a:pt x="48" y="181"/>
                    </a:lnTo>
                    <a:lnTo>
                      <a:pt x="57" y="181"/>
                    </a:lnTo>
                    <a:lnTo>
                      <a:pt x="61" y="185"/>
                    </a:lnTo>
                    <a:lnTo>
                      <a:pt x="63" y="188"/>
                    </a:lnTo>
                    <a:lnTo>
                      <a:pt x="67" y="192"/>
                    </a:lnTo>
                    <a:lnTo>
                      <a:pt x="75" y="194"/>
                    </a:lnTo>
                    <a:lnTo>
                      <a:pt x="83" y="199"/>
                    </a:lnTo>
                    <a:lnTo>
                      <a:pt x="85" y="201"/>
                    </a:lnTo>
                    <a:lnTo>
                      <a:pt x="83" y="199"/>
                    </a:lnTo>
                    <a:lnTo>
                      <a:pt x="87" y="203"/>
                    </a:lnTo>
                    <a:lnTo>
                      <a:pt x="95" y="199"/>
                    </a:lnTo>
                    <a:lnTo>
                      <a:pt x="102" y="199"/>
                    </a:lnTo>
                    <a:lnTo>
                      <a:pt x="109" y="197"/>
                    </a:lnTo>
                    <a:lnTo>
                      <a:pt x="115" y="196"/>
                    </a:lnTo>
                    <a:lnTo>
                      <a:pt x="117" y="190"/>
                    </a:lnTo>
                    <a:lnTo>
                      <a:pt x="117" y="185"/>
                    </a:lnTo>
                    <a:lnTo>
                      <a:pt x="111" y="177"/>
                    </a:lnTo>
                    <a:lnTo>
                      <a:pt x="105" y="168"/>
                    </a:lnTo>
                    <a:lnTo>
                      <a:pt x="100" y="156"/>
                    </a:lnTo>
                    <a:lnTo>
                      <a:pt x="98" y="148"/>
                    </a:lnTo>
                    <a:lnTo>
                      <a:pt x="102" y="142"/>
                    </a:lnTo>
                    <a:lnTo>
                      <a:pt x="111" y="142"/>
                    </a:lnTo>
                    <a:lnTo>
                      <a:pt x="119" y="144"/>
                    </a:lnTo>
                    <a:lnTo>
                      <a:pt x="124" y="144"/>
                    </a:lnTo>
                    <a:lnTo>
                      <a:pt x="128" y="140"/>
                    </a:lnTo>
                    <a:lnTo>
                      <a:pt x="132" y="132"/>
                    </a:lnTo>
                    <a:lnTo>
                      <a:pt x="139" y="119"/>
                    </a:lnTo>
                    <a:lnTo>
                      <a:pt x="152" y="103"/>
                    </a:lnTo>
                    <a:lnTo>
                      <a:pt x="161" y="87"/>
                    </a:lnTo>
                    <a:lnTo>
                      <a:pt x="163" y="77"/>
                    </a:lnTo>
                    <a:lnTo>
                      <a:pt x="158" y="69"/>
                    </a:lnTo>
                    <a:lnTo>
                      <a:pt x="148" y="61"/>
                    </a:lnTo>
                    <a:lnTo>
                      <a:pt x="143" y="54"/>
                    </a:lnTo>
                    <a:lnTo>
                      <a:pt x="150" y="49"/>
                    </a:lnTo>
                    <a:lnTo>
                      <a:pt x="161" y="47"/>
                    </a:lnTo>
                    <a:lnTo>
                      <a:pt x="165" y="45"/>
                    </a:lnTo>
                    <a:lnTo>
                      <a:pt x="168" y="41"/>
                    </a:lnTo>
                    <a:lnTo>
                      <a:pt x="176" y="34"/>
                    </a:lnTo>
                    <a:lnTo>
                      <a:pt x="176" y="28"/>
                    </a:lnTo>
                    <a:lnTo>
                      <a:pt x="168" y="22"/>
                    </a:lnTo>
                    <a:lnTo>
                      <a:pt x="161" y="17"/>
                    </a:lnTo>
                    <a:lnTo>
                      <a:pt x="152" y="14"/>
                    </a:lnTo>
                    <a:lnTo>
                      <a:pt x="146" y="6"/>
                    </a:lnTo>
                    <a:lnTo>
                      <a:pt x="144" y="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9" name="Line 362"/>
              <p:cNvSpPr>
                <a:spLocks noChangeShapeType="1"/>
              </p:cNvSpPr>
              <p:nvPr/>
            </p:nvSpPr>
            <p:spPr bwMode="auto">
              <a:xfrm flipV="1">
                <a:off x="4172" y="2056"/>
                <a:ext cx="2" cy="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40" name="Line 363"/>
              <p:cNvSpPr>
                <a:spLocks noChangeShapeType="1"/>
              </p:cNvSpPr>
              <p:nvPr/>
            </p:nvSpPr>
            <p:spPr bwMode="auto">
              <a:xfrm>
                <a:off x="4174" y="2060"/>
                <a:ext cx="0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41" name="Freeform 364"/>
              <p:cNvSpPr>
                <a:spLocks/>
              </p:cNvSpPr>
              <p:nvPr/>
            </p:nvSpPr>
            <p:spPr bwMode="auto">
              <a:xfrm>
                <a:off x="4113" y="2085"/>
                <a:ext cx="250" cy="407"/>
              </a:xfrm>
              <a:custGeom>
                <a:avLst/>
                <a:gdLst>
                  <a:gd name="T0" fmla="*/ 79 w 250"/>
                  <a:gd name="T1" fmla="*/ 21 h 407"/>
                  <a:gd name="T2" fmla="*/ 57 w 250"/>
                  <a:gd name="T3" fmla="*/ 31 h 407"/>
                  <a:gd name="T4" fmla="*/ 77 w 250"/>
                  <a:gd name="T5" fmla="*/ 53 h 407"/>
                  <a:gd name="T6" fmla="*/ 53 w 250"/>
                  <a:gd name="T7" fmla="*/ 97 h 407"/>
                  <a:gd name="T8" fmla="*/ 37 w 250"/>
                  <a:gd name="T9" fmla="*/ 121 h 407"/>
                  <a:gd name="T10" fmla="*/ 15 w 250"/>
                  <a:gd name="T11" fmla="*/ 119 h 407"/>
                  <a:gd name="T12" fmla="*/ 19 w 250"/>
                  <a:gd name="T13" fmla="*/ 146 h 407"/>
                  <a:gd name="T14" fmla="*/ 30 w 250"/>
                  <a:gd name="T15" fmla="*/ 169 h 407"/>
                  <a:gd name="T16" fmla="*/ 15 w 250"/>
                  <a:gd name="T17" fmla="*/ 177 h 407"/>
                  <a:gd name="T18" fmla="*/ 6 w 250"/>
                  <a:gd name="T19" fmla="*/ 191 h 407"/>
                  <a:gd name="T20" fmla="*/ 32 w 250"/>
                  <a:gd name="T21" fmla="*/ 200 h 407"/>
                  <a:gd name="T22" fmla="*/ 13 w 250"/>
                  <a:gd name="T23" fmla="*/ 210 h 407"/>
                  <a:gd name="T24" fmla="*/ 34 w 250"/>
                  <a:gd name="T25" fmla="*/ 227 h 407"/>
                  <a:gd name="T26" fmla="*/ 51 w 250"/>
                  <a:gd name="T27" fmla="*/ 210 h 407"/>
                  <a:gd name="T28" fmla="*/ 57 w 250"/>
                  <a:gd name="T29" fmla="*/ 220 h 407"/>
                  <a:gd name="T30" fmla="*/ 57 w 250"/>
                  <a:gd name="T31" fmla="*/ 249 h 407"/>
                  <a:gd name="T32" fmla="*/ 63 w 250"/>
                  <a:gd name="T33" fmla="*/ 270 h 407"/>
                  <a:gd name="T34" fmla="*/ 67 w 250"/>
                  <a:gd name="T35" fmla="*/ 280 h 407"/>
                  <a:gd name="T36" fmla="*/ 77 w 250"/>
                  <a:gd name="T37" fmla="*/ 311 h 407"/>
                  <a:gd name="T38" fmla="*/ 88 w 250"/>
                  <a:gd name="T39" fmla="*/ 331 h 407"/>
                  <a:gd name="T40" fmla="*/ 105 w 250"/>
                  <a:gd name="T41" fmla="*/ 371 h 407"/>
                  <a:gd name="T42" fmla="*/ 105 w 250"/>
                  <a:gd name="T43" fmla="*/ 369 h 407"/>
                  <a:gd name="T44" fmla="*/ 112 w 250"/>
                  <a:gd name="T45" fmla="*/ 391 h 407"/>
                  <a:gd name="T46" fmla="*/ 133 w 250"/>
                  <a:gd name="T47" fmla="*/ 402 h 407"/>
                  <a:gd name="T48" fmla="*/ 146 w 250"/>
                  <a:gd name="T49" fmla="*/ 379 h 407"/>
                  <a:gd name="T50" fmla="*/ 145 w 250"/>
                  <a:gd name="T51" fmla="*/ 379 h 407"/>
                  <a:gd name="T52" fmla="*/ 152 w 250"/>
                  <a:gd name="T53" fmla="*/ 363 h 407"/>
                  <a:gd name="T54" fmla="*/ 153 w 250"/>
                  <a:gd name="T55" fmla="*/ 329 h 407"/>
                  <a:gd name="T56" fmla="*/ 155 w 250"/>
                  <a:gd name="T57" fmla="*/ 303 h 407"/>
                  <a:gd name="T58" fmla="*/ 165 w 250"/>
                  <a:gd name="T59" fmla="*/ 293 h 407"/>
                  <a:gd name="T60" fmla="*/ 175 w 250"/>
                  <a:gd name="T61" fmla="*/ 284 h 407"/>
                  <a:gd name="T62" fmla="*/ 214 w 250"/>
                  <a:gd name="T63" fmla="*/ 240 h 407"/>
                  <a:gd name="T64" fmla="*/ 234 w 250"/>
                  <a:gd name="T65" fmla="*/ 216 h 407"/>
                  <a:gd name="T66" fmla="*/ 242 w 250"/>
                  <a:gd name="T67" fmla="*/ 177 h 407"/>
                  <a:gd name="T68" fmla="*/ 249 w 250"/>
                  <a:gd name="T69" fmla="*/ 163 h 407"/>
                  <a:gd name="T70" fmla="*/ 232 w 250"/>
                  <a:gd name="T71" fmla="*/ 140 h 407"/>
                  <a:gd name="T72" fmla="*/ 197 w 250"/>
                  <a:gd name="T73" fmla="*/ 134 h 407"/>
                  <a:gd name="T74" fmla="*/ 159 w 250"/>
                  <a:gd name="T75" fmla="*/ 121 h 407"/>
                  <a:gd name="T76" fmla="*/ 139 w 250"/>
                  <a:gd name="T77" fmla="*/ 101 h 407"/>
                  <a:gd name="T78" fmla="*/ 148 w 250"/>
                  <a:gd name="T79" fmla="*/ 85 h 407"/>
                  <a:gd name="T80" fmla="*/ 110 w 250"/>
                  <a:gd name="T81" fmla="*/ 64 h 407"/>
                  <a:gd name="T82" fmla="*/ 122 w 250"/>
                  <a:gd name="T83" fmla="*/ 53 h 407"/>
                  <a:gd name="T84" fmla="*/ 120 w 250"/>
                  <a:gd name="T85" fmla="*/ 37 h 407"/>
                  <a:gd name="T86" fmla="*/ 118 w 250"/>
                  <a:gd name="T87" fmla="*/ 33 h 407"/>
                  <a:gd name="T88" fmla="*/ 126 w 250"/>
                  <a:gd name="T89" fmla="*/ 8 h 407"/>
                  <a:gd name="T90" fmla="*/ 100 w 250"/>
                  <a:gd name="T91" fmla="*/ 4 h 40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50"/>
                  <a:gd name="T139" fmla="*/ 0 h 407"/>
                  <a:gd name="T140" fmla="*/ 250 w 250"/>
                  <a:gd name="T141" fmla="*/ 407 h 40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50" h="407">
                    <a:moveTo>
                      <a:pt x="90" y="10"/>
                    </a:moveTo>
                    <a:lnTo>
                      <a:pt x="82" y="17"/>
                    </a:lnTo>
                    <a:lnTo>
                      <a:pt x="79" y="21"/>
                    </a:lnTo>
                    <a:lnTo>
                      <a:pt x="75" y="23"/>
                    </a:lnTo>
                    <a:lnTo>
                      <a:pt x="63" y="25"/>
                    </a:lnTo>
                    <a:lnTo>
                      <a:pt x="57" y="31"/>
                    </a:lnTo>
                    <a:lnTo>
                      <a:pt x="62" y="37"/>
                    </a:lnTo>
                    <a:lnTo>
                      <a:pt x="71" y="45"/>
                    </a:lnTo>
                    <a:lnTo>
                      <a:pt x="77" y="53"/>
                    </a:lnTo>
                    <a:lnTo>
                      <a:pt x="75" y="64"/>
                    </a:lnTo>
                    <a:lnTo>
                      <a:pt x="65" y="80"/>
                    </a:lnTo>
                    <a:lnTo>
                      <a:pt x="53" y="97"/>
                    </a:lnTo>
                    <a:lnTo>
                      <a:pt x="45" y="109"/>
                    </a:lnTo>
                    <a:lnTo>
                      <a:pt x="41" y="117"/>
                    </a:lnTo>
                    <a:lnTo>
                      <a:pt x="37" y="121"/>
                    </a:lnTo>
                    <a:lnTo>
                      <a:pt x="32" y="121"/>
                    </a:lnTo>
                    <a:lnTo>
                      <a:pt x="24" y="119"/>
                    </a:lnTo>
                    <a:lnTo>
                      <a:pt x="15" y="119"/>
                    </a:lnTo>
                    <a:lnTo>
                      <a:pt x="11" y="125"/>
                    </a:lnTo>
                    <a:lnTo>
                      <a:pt x="13" y="134"/>
                    </a:lnTo>
                    <a:lnTo>
                      <a:pt x="19" y="146"/>
                    </a:lnTo>
                    <a:lnTo>
                      <a:pt x="24" y="155"/>
                    </a:lnTo>
                    <a:lnTo>
                      <a:pt x="30" y="163"/>
                    </a:lnTo>
                    <a:lnTo>
                      <a:pt x="30" y="169"/>
                    </a:lnTo>
                    <a:lnTo>
                      <a:pt x="28" y="174"/>
                    </a:lnTo>
                    <a:lnTo>
                      <a:pt x="22" y="175"/>
                    </a:lnTo>
                    <a:lnTo>
                      <a:pt x="15" y="177"/>
                    </a:lnTo>
                    <a:lnTo>
                      <a:pt x="8" y="177"/>
                    </a:lnTo>
                    <a:lnTo>
                      <a:pt x="0" y="181"/>
                    </a:lnTo>
                    <a:lnTo>
                      <a:pt x="6" y="191"/>
                    </a:lnTo>
                    <a:lnTo>
                      <a:pt x="17" y="198"/>
                    </a:lnTo>
                    <a:lnTo>
                      <a:pt x="28" y="200"/>
                    </a:lnTo>
                    <a:lnTo>
                      <a:pt x="32" y="200"/>
                    </a:lnTo>
                    <a:lnTo>
                      <a:pt x="26" y="200"/>
                    </a:lnTo>
                    <a:lnTo>
                      <a:pt x="17" y="206"/>
                    </a:lnTo>
                    <a:lnTo>
                      <a:pt x="13" y="210"/>
                    </a:lnTo>
                    <a:lnTo>
                      <a:pt x="17" y="218"/>
                    </a:lnTo>
                    <a:lnTo>
                      <a:pt x="24" y="223"/>
                    </a:lnTo>
                    <a:lnTo>
                      <a:pt x="34" y="227"/>
                    </a:lnTo>
                    <a:lnTo>
                      <a:pt x="41" y="227"/>
                    </a:lnTo>
                    <a:lnTo>
                      <a:pt x="47" y="220"/>
                    </a:lnTo>
                    <a:lnTo>
                      <a:pt x="51" y="210"/>
                    </a:lnTo>
                    <a:lnTo>
                      <a:pt x="53" y="206"/>
                    </a:lnTo>
                    <a:lnTo>
                      <a:pt x="53" y="208"/>
                    </a:lnTo>
                    <a:lnTo>
                      <a:pt x="57" y="220"/>
                    </a:lnTo>
                    <a:lnTo>
                      <a:pt x="62" y="227"/>
                    </a:lnTo>
                    <a:lnTo>
                      <a:pt x="58" y="233"/>
                    </a:lnTo>
                    <a:lnTo>
                      <a:pt x="57" y="249"/>
                    </a:lnTo>
                    <a:lnTo>
                      <a:pt x="62" y="268"/>
                    </a:lnTo>
                    <a:lnTo>
                      <a:pt x="63" y="272"/>
                    </a:lnTo>
                    <a:lnTo>
                      <a:pt x="63" y="270"/>
                    </a:lnTo>
                    <a:lnTo>
                      <a:pt x="62" y="266"/>
                    </a:lnTo>
                    <a:lnTo>
                      <a:pt x="62" y="268"/>
                    </a:lnTo>
                    <a:lnTo>
                      <a:pt x="67" y="280"/>
                    </a:lnTo>
                    <a:lnTo>
                      <a:pt x="71" y="291"/>
                    </a:lnTo>
                    <a:lnTo>
                      <a:pt x="73" y="301"/>
                    </a:lnTo>
                    <a:lnTo>
                      <a:pt x="77" y="311"/>
                    </a:lnTo>
                    <a:lnTo>
                      <a:pt x="84" y="317"/>
                    </a:lnTo>
                    <a:lnTo>
                      <a:pt x="88" y="323"/>
                    </a:lnTo>
                    <a:lnTo>
                      <a:pt x="88" y="331"/>
                    </a:lnTo>
                    <a:lnTo>
                      <a:pt x="90" y="338"/>
                    </a:lnTo>
                    <a:lnTo>
                      <a:pt x="98" y="354"/>
                    </a:lnTo>
                    <a:lnTo>
                      <a:pt x="105" y="371"/>
                    </a:lnTo>
                    <a:lnTo>
                      <a:pt x="106" y="374"/>
                    </a:lnTo>
                    <a:lnTo>
                      <a:pt x="106" y="372"/>
                    </a:lnTo>
                    <a:lnTo>
                      <a:pt x="105" y="369"/>
                    </a:lnTo>
                    <a:lnTo>
                      <a:pt x="105" y="371"/>
                    </a:lnTo>
                    <a:lnTo>
                      <a:pt x="108" y="381"/>
                    </a:lnTo>
                    <a:lnTo>
                      <a:pt x="112" y="391"/>
                    </a:lnTo>
                    <a:lnTo>
                      <a:pt x="118" y="402"/>
                    </a:lnTo>
                    <a:lnTo>
                      <a:pt x="128" y="406"/>
                    </a:lnTo>
                    <a:lnTo>
                      <a:pt x="133" y="402"/>
                    </a:lnTo>
                    <a:lnTo>
                      <a:pt x="139" y="395"/>
                    </a:lnTo>
                    <a:lnTo>
                      <a:pt x="143" y="387"/>
                    </a:lnTo>
                    <a:lnTo>
                      <a:pt x="146" y="379"/>
                    </a:lnTo>
                    <a:lnTo>
                      <a:pt x="146" y="376"/>
                    </a:lnTo>
                    <a:lnTo>
                      <a:pt x="145" y="378"/>
                    </a:lnTo>
                    <a:lnTo>
                      <a:pt x="145" y="379"/>
                    </a:lnTo>
                    <a:lnTo>
                      <a:pt x="146" y="379"/>
                    </a:lnTo>
                    <a:lnTo>
                      <a:pt x="148" y="372"/>
                    </a:lnTo>
                    <a:lnTo>
                      <a:pt x="152" y="363"/>
                    </a:lnTo>
                    <a:lnTo>
                      <a:pt x="155" y="352"/>
                    </a:lnTo>
                    <a:lnTo>
                      <a:pt x="155" y="344"/>
                    </a:lnTo>
                    <a:lnTo>
                      <a:pt x="153" y="329"/>
                    </a:lnTo>
                    <a:lnTo>
                      <a:pt x="152" y="315"/>
                    </a:lnTo>
                    <a:lnTo>
                      <a:pt x="152" y="306"/>
                    </a:lnTo>
                    <a:lnTo>
                      <a:pt x="155" y="303"/>
                    </a:lnTo>
                    <a:lnTo>
                      <a:pt x="161" y="301"/>
                    </a:lnTo>
                    <a:lnTo>
                      <a:pt x="165" y="299"/>
                    </a:lnTo>
                    <a:lnTo>
                      <a:pt x="165" y="293"/>
                    </a:lnTo>
                    <a:lnTo>
                      <a:pt x="167" y="291"/>
                    </a:lnTo>
                    <a:lnTo>
                      <a:pt x="171" y="289"/>
                    </a:lnTo>
                    <a:lnTo>
                      <a:pt x="175" y="284"/>
                    </a:lnTo>
                    <a:lnTo>
                      <a:pt x="175" y="276"/>
                    </a:lnTo>
                    <a:lnTo>
                      <a:pt x="176" y="274"/>
                    </a:lnTo>
                    <a:lnTo>
                      <a:pt x="214" y="240"/>
                    </a:lnTo>
                    <a:lnTo>
                      <a:pt x="220" y="237"/>
                    </a:lnTo>
                    <a:lnTo>
                      <a:pt x="227" y="225"/>
                    </a:lnTo>
                    <a:lnTo>
                      <a:pt x="234" y="216"/>
                    </a:lnTo>
                    <a:lnTo>
                      <a:pt x="238" y="212"/>
                    </a:lnTo>
                    <a:lnTo>
                      <a:pt x="240" y="177"/>
                    </a:lnTo>
                    <a:lnTo>
                      <a:pt x="242" y="177"/>
                    </a:lnTo>
                    <a:lnTo>
                      <a:pt x="246" y="174"/>
                    </a:lnTo>
                    <a:lnTo>
                      <a:pt x="249" y="170"/>
                    </a:lnTo>
                    <a:lnTo>
                      <a:pt x="249" y="163"/>
                    </a:lnTo>
                    <a:lnTo>
                      <a:pt x="247" y="157"/>
                    </a:lnTo>
                    <a:lnTo>
                      <a:pt x="247" y="155"/>
                    </a:lnTo>
                    <a:lnTo>
                      <a:pt x="232" y="140"/>
                    </a:lnTo>
                    <a:lnTo>
                      <a:pt x="225" y="144"/>
                    </a:lnTo>
                    <a:lnTo>
                      <a:pt x="212" y="142"/>
                    </a:lnTo>
                    <a:lnTo>
                      <a:pt x="197" y="134"/>
                    </a:lnTo>
                    <a:lnTo>
                      <a:pt x="186" y="127"/>
                    </a:lnTo>
                    <a:lnTo>
                      <a:pt x="180" y="123"/>
                    </a:lnTo>
                    <a:lnTo>
                      <a:pt x="159" y="121"/>
                    </a:lnTo>
                    <a:lnTo>
                      <a:pt x="146" y="115"/>
                    </a:lnTo>
                    <a:lnTo>
                      <a:pt x="139" y="109"/>
                    </a:lnTo>
                    <a:lnTo>
                      <a:pt x="139" y="101"/>
                    </a:lnTo>
                    <a:lnTo>
                      <a:pt x="143" y="89"/>
                    </a:lnTo>
                    <a:lnTo>
                      <a:pt x="161" y="91"/>
                    </a:lnTo>
                    <a:lnTo>
                      <a:pt x="148" y="85"/>
                    </a:lnTo>
                    <a:lnTo>
                      <a:pt x="131" y="76"/>
                    </a:lnTo>
                    <a:lnTo>
                      <a:pt x="118" y="68"/>
                    </a:lnTo>
                    <a:lnTo>
                      <a:pt x="110" y="64"/>
                    </a:lnTo>
                    <a:lnTo>
                      <a:pt x="108" y="60"/>
                    </a:lnTo>
                    <a:lnTo>
                      <a:pt x="114" y="57"/>
                    </a:lnTo>
                    <a:lnTo>
                      <a:pt x="122" y="53"/>
                    </a:lnTo>
                    <a:lnTo>
                      <a:pt x="131" y="47"/>
                    </a:lnTo>
                    <a:lnTo>
                      <a:pt x="126" y="41"/>
                    </a:lnTo>
                    <a:lnTo>
                      <a:pt x="120" y="37"/>
                    </a:lnTo>
                    <a:lnTo>
                      <a:pt x="114" y="37"/>
                    </a:lnTo>
                    <a:lnTo>
                      <a:pt x="112" y="37"/>
                    </a:lnTo>
                    <a:lnTo>
                      <a:pt x="118" y="33"/>
                    </a:lnTo>
                    <a:lnTo>
                      <a:pt x="126" y="25"/>
                    </a:lnTo>
                    <a:lnTo>
                      <a:pt x="128" y="17"/>
                    </a:lnTo>
                    <a:lnTo>
                      <a:pt x="126" y="8"/>
                    </a:lnTo>
                    <a:lnTo>
                      <a:pt x="120" y="2"/>
                    </a:lnTo>
                    <a:lnTo>
                      <a:pt x="110" y="0"/>
                    </a:lnTo>
                    <a:lnTo>
                      <a:pt x="100" y="4"/>
                    </a:lnTo>
                    <a:lnTo>
                      <a:pt x="92" y="8"/>
                    </a:lnTo>
                    <a:lnTo>
                      <a:pt x="90" y="10"/>
                    </a:lnTo>
                  </a:path>
                </a:pathLst>
              </a:custGeom>
              <a:solidFill>
                <a:srgbClr val="99FF33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2" name="Freeform 365"/>
              <p:cNvSpPr>
                <a:spLocks/>
              </p:cNvSpPr>
              <p:nvPr/>
            </p:nvSpPr>
            <p:spPr bwMode="auto">
              <a:xfrm>
                <a:off x="4297" y="1817"/>
                <a:ext cx="378" cy="169"/>
              </a:xfrm>
              <a:custGeom>
                <a:avLst/>
                <a:gdLst>
                  <a:gd name="T0" fmla="*/ 335 w 378"/>
                  <a:gd name="T1" fmla="*/ 42 h 169"/>
                  <a:gd name="T2" fmla="*/ 326 w 378"/>
                  <a:gd name="T3" fmla="*/ 53 h 169"/>
                  <a:gd name="T4" fmla="*/ 339 w 378"/>
                  <a:gd name="T5" fmla="*/ 72 h 169"/>
                  <a:gd name="T6" fmla="*/ 363 w 378"/>
                  <a:gd name="T7" fmla="*/ 65 h 169"/>
                  <a:gd name="T8" fmla="*/ 371 w 378"/>
                  <a:gd name="T9" fmla="*/ 77 h 169"/>
                  <a:gd name="T10" fmla="*/ 377 w 378"/>
                  <a:gd name="T11" fmla="*/ 89 h 169"/>
                  <a:gd name="T12" fmla="*/ 352 w 378"/>
                  <a:gd name="T13" fmla="*/ 95 h 169"/>
                  <a:gd name="T14" fmla="*/ 330 w 378"/>
                  <a:gd name="T15" fmla="*/ 111 h 169"/>
                  <a:gd name="T16" fmla="*/ 316 w 378"/>
                  <a:gd name="T17" fmla="*/ 120 h 169"/>
                  <a:gd name="T18" fmla="*/ 303 w 378"/>
                  <a:gd name="T19" fmla="*/ 117 h 169"/>
                  <a:gd name="T20" fmla="*/ 293 w 378"/>
                  <a:gd name="T21" fmla="*/ 126 h 169"/>
                  <a:gd name="T22" fmla="*/ 291 w 378"/>
                  <a:gd name="T23" fmla="*/ 150 h 169"/>
                  <a:gd name="T24" fmla="*/ 267 w 378"/>
                  <a:gd name="T25" fmla="*/ 159 h 169"/>
                  <a:gd name="T26" fmla="*/ 256 w 378"/>
                  <a:gd name="T27" fmla="*/ 162 h 169"/>
                  <a:gd name="T28" fmla="*/ 223 w 378"/>
                  <a:gd name="T29" fmla="*/ 168 h 169"/>
                  <a:gd name="T30" fmla="*/ 209 w 378"/>
                  <a:gd name="T31" fmla="*/ 164 h 169"/>
                  <a:gd name="T32" fmla="*/ 182 w 378"/>
                  <a:gd name="T33" fmla="*/ 157 h 169"/>
                  <a:gd name="T34" fmla="*/ 142 w 378"/>
                  <a:gd name="T35" fmla="*/ 157 h 169"/>
                  <a:gd name="T36" fmla="*/ 119 w 378"/>
                  <a:gd name="T37" fmla="*/ 152 h 169"/>
                  <a:gd name="T38" fmla="*/ 100 w 378"/>
                  <a:gd name="T39" fmla="*/ 131 h 169"/>
                  <a:gd name="T40" fmla="*/ 90 w 378"/>
                  <a:gd name="T41" fmla="*/ 126 h 169"/>
                  <a:gd name="T42" fmla="*/ 61 w 378"/>
                  <a:gd name="T43" fmla="*/ 117 h 169"/>
                  <a:gd name="T44" fmla="*/ 47 w 378"/>
                  <a:gd name="T45" fmla="*/ 99 h 169"/>
                  <a:gd name="T46" fmla="*/ 42 w 378"/>
                  <a:gd name="T47" fmla="*/ 75 h 169"/>
                  <a:gd name="T48" fmla="*/ 31 w 378"/>
                  <a:gd name="T49" fmla="*/ 69 h 169"/>
                  <a:gd name="T50" fmla="*/ 16 w 378"/>
                  <a:gd name="T51" fmla="*/ 67 h 169"/>
                  <a:gd name="T52" fmla="*/ 12 w 378"/>
                  <a:gd name="T53" fmla="*/ 70 h 169"/>
                  <a:gd name="T54" fmla="*/ 2 w 378"/>
                  <a:gd name="T55" fmla="*/ 59 h 169"/>
                  <a:gd name="T56" fmla="*/ 12 w 378"/>
                  <a:gd name="T57" fmla="*/ 46 h 169"/>
                  <a:gd name="T58" fmla="*/ 14 w 378"/>
                  <a:gd name="T59" fmla="*/ 44 h 169"/>
                  <a:gd name="T60" fmla="*/ 21 w 378"/>
                  <a:gd name="T61" fmla="*/ 39 h 169"/>
                  <a:gd name="T62" fmla="*/ 45 w 378"/>
                  <a:gd name="T63" fmla="*/ 22 h 169"/>
                  <a:gd name="T64" fmla="*/ 61 w 378"/>
                  <a:gd name="T65" fmla="*/ 18 h 169"/>
                  <a:gd name="T66" fmla="*/ 72 w 378"/>
                  <a:gd name="T67" fmla="*/ 28 h 169"/>
                  <a:gd name="T68" fmla="*/ 106 w 378"/>
                  <a:gd name="T69" fmla="*/ 37 h 169"/>
                  <a:gd name="T70" fmla="*/ 121 w 378"/>
                  <a:gd name="T71" fmla="*/ 33 h 169"/>
                  <a:gd name="T72" fmla="*/ 116 w 378"/>
                  <a:gd name="T73" fmla="*/ 6 h 169"/>
                  <a:gd name="T74" fmla="*/ 129 w 378"/>
                  <a:gd name="T75" fmla="*/ 0 h 169"/>
                  <a:gd name="T76" fmla="*/ 163 w 378"/>
                  <a:gd name="T77" fmla="*/ 14 h 169"/>
                  <a:gd name="T78" fmla="*/ 174 w 378"/>
                  <a:gd name="T79" fmla="*/ 28 h 169"/>
                  <a:gd name="T80" fmla="*/ 188 w 378"/>
                  <a:gd name="T81" fmla="*/ 33 h 169"/>
                  <a:gd name="T82" fmla="*/ 233 w 378"/>
                  <a:gd name="T83" fmla="*/ 37 h 169"/>
                  <a:gd name="T84" fmla="*/ 279 w 378"/>
                  <a:gd name="T85" fmla="*/ 42 h 169"/>
                  <a:gd name="T86" fmla="*/ 322 w 378"/>
                  <a:gd name="T87" fmla="*/ 26 h 169"/>
                  <a:gd name="T88" fmla="*/ 343 w 378"/>
                  <a:gd name="T89" fmla="*/ 37 h 16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78"/>
                  <a:gd name="T136" fmla="*/ 0 h 169"/>
                  <a:gd name="T137" fmla="*/ 378 w 378"/>
                  <a:gd name="T138" fmla="*/ 169 h 16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78" h="169">
                    <a:moveTo>
                      <a:pt x="343" y="37"/>
                    </a:moveTo>
                    <a:lnTo>
                      <a:pt x="335" y="42"/>
                    </a:lnTo>
                    <a:lnTo>
                      <a:pt x="330" y="48"/>
                    </a:lnTo>
                    <a:lnTo>
                      <a:pt x="326" y="53"/>
                    </a:lnTo>
                    <a:lnTo>
                      <a:pt x="328" y="61"/>
                    </a:lnTo>
                    <a:lnTo>
                      <a:pt x="339" y="72"/>
                    </a:lnTo>
                    <a:lnTo>
                      <a:pt x="355" y="67"/>
                    </a:lnTo>
                    <a:lnTo>
                      <a:pt x="363" y="65"/>
                    </a:lnTo>
                    <a:lnTo>
                      <a:pt x="367" y="70"/>
                    </a:lnTo>
                    <a:lnTo>
                      <a:pt x="371" y="77"/>
                    </a:lnTo>
                    <a:lnTo>
                      <a:pt x="375" y="81"/>
                    </a:lnTo>
                    <a:lnTo>
                      <a:pt x="377" y="89"/>
                    </a:lnTo>
                    <a:lnTo>
                      <a:pt x="365" y="93"/>
                    </a:lnTo>
                    <a:lnTo>
                      <a:pt x="352" y="95"/>
                    </a:lnTo>
                    <a:lnTo>
                      <a:pt x="337" y="103"/>
                    </a:lnTo>
                    <a:lnTo>
                      <a:pt x="330" y="111"/>
                    </a:lnTo>
                    <a:lnTo>
                      <a:pt x="322" y="118"/>
                    </a:lnTo>
                    <a:lnTo>
                      <a:pt x="316" y="120"/>
                    </a:lnTo>
                    <a:lnTo>
                      <a:pt x="310" y="118"/>
                    </a:lnTo>
                    <a:lnTo>
                      <a:pt x="303" y="117"/>
                    </a:lnTo>
                    <a:lnTo>
                      <a:pt x="295" y="118"/>
                    </a:lnTo>
                    <a:lnTo>
                      <a:pt x="293" y="126"/>
                    </a:lnTo>
                    <a:lnTo>
                      <a:pt x="301" y="133"/>
                    </a:lnTo>
                    <a:lnTo>
                      <a:pt x="291" y="150"/>
                    </a:lnTo>
                    <a:lnTo>
                      <a:pt x="277" y="157"/>
                    </a:lnTo>
                    <a:lnTo>
                      <a:pt x="267" y="159"/>
                    </a:lnTo>
                    <a:lnTo>
                      <a:pt x="261" y="159"/>
                    </a:lnTo>
                    <a:lnTo>
                      <a:pt x="256" y="162"/>
                    </a:lnTo>
                    <a:lnTo>
                      <a:pt x="240" y="164"/>
                    </a:lnTo>
                    <a:lnTo>
                      <a:pt x="223" y="168"/>
                    </a:lnTo>
                    <a:lnTo>
                      <a:pt x="214" y="168"/>
                    </a:lnTo>
                    <a:lnTo>
                      <a:pt x="209" y="164"/>
                    </a:lnTo>
                    <a:lnTo>
                      <a:pt x="197" y="161"/>
                    </a:lnTo>
                    <a:lnTo>
                      <a:pt x="182" y="157"/>
                    </a:lnTo>
                    <a:lnTo>
                      <a:pt x="161" y="157"/>
                    </a:lnTo>
                    <a:lnTo>
                      <a:pt x="142" y="157"/>
                    </a:lnTo>
                    <a:lnTo>
                      <a:pt x="131" y="157"/>
                    </a:lnTo>
                    <a:lnTo>
                      <a:pt x="119" y="152"/>
                    </a:lnTo>
                    <a:lnTo>
                      <a:pt x="108" y="139"/>
                    </a:lnTo>
                    <a:lnTo>
                      <a:pt x="100" y="131"/>
                    </a:lnTo>
                    <a:lnTo>
                      <a:pt x="94" y="127"/>
                    </a:lnTo>
                    <a:lnTo>
                      <a:pt x="90" y="126"/>
                    </a:lnTo>
                    <a:lnTo>
                      <a:pt x="74" y="122"/>
                    </a:lnTo>
                    <a:lnTo>
                      <a:pt x="61" y="117"/>
                    </a:lnTo>
                    <a:lnTo>
                      <a:pt x="53" y="109"/>
                    </a:lnTo>
                    <a:lnTo>
                      <a:pt x="47" y="99"/>
                    </a:lnTo>
                    <a:lnTo>
                      <a:pt x="44" y="87"/>
                    </a:lnTo>
                    <a:lnTo>
                      <a:pt x="42" y="75"/>
                    </a:lnTo>
                    <a:lnTo>
                      <a:pt x="36" y="70"/>
                    </a:lnTo>
                    <a:lnTo>
                      <a:pt x="31" y="69"/>
                    </a:lnTo>
                    <a:lnTo>
                      <a:pt x="23" y="67"/>
                    </a:lnTo>
                    <a:lnTo>
                      <a:pt x="16" y="67"/>
                    </a:lnTo>
                    <a:lnTo>
                      <a:pt x="16" y="72"/>
                    </a:lnTo>
                    <a:lnTo>
                      <a:pt x="12" y="70"/>
                    </a:lnTo>
                    <a:lnTo>
                      <a:pt x="8" y="65"/>
                    </a:lnTo>
                    <a:lnTo>
                      <a:pt x="2" y="59"/>
                    </a:lnTo>
                    <a:lnTo>
                      <a:pt x="0" y="57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21" y="39"/>
                    </a:lnTo>
                    <a:lnTo>
                      <a:pt x="34" y="31"/>
                    </a:lnTo>
                    <a:lnTo>
                      <a:pt x="45" y="22"/>
                    </a:lnTo>
                    <a:lnTo>
                      <a:pt x="55" y="18"/>
                    </a:lnTo>
                    <a:lnTo>
                      <a:pt x="61" y="18"/>
                    </a:lnTo>
                    <a:lnTo>
                      <a:pt x="65" y="20"/>
                    </a:lnTo>
                    <a:lnTo>
                      <a:pt x="72" y="28"/>
                    </a:lnTo>
                    <a:lnTo>
                      <a:pt x="90" y="35"/>
                    </a:lnTo>
                    <a:lnTo>
                      <a:pt x="106" y="37"/>
                    </a:lnTo>
                    <a:lnTo>
                      <a:pt x="117" y="37"/>
                    </a:lnTo>
                    <a:lnTo>
                      <a:pt x="121" y="33"/>
                    </a:lnTo>
                    <a:lnTo>
                      <a:pt x="119" y="20"/>
                    </a:lnTo>
                    <a:lnTo>
                      <a:pt x="116" y="6"/>
                    </a:lnTo>
                    <a:lnTo>
                      <a:pt x="117" y="0"/>
                    </a:lnTo>
                    <a:lnTo>
                      <a:pt x="129" y="0"/>
                    </a:lnTo>
                    <a:lnTo>
                      <a:pt x="146" y="6"/>
                    </a:lnTo>
                    <a:lnTo>
                      <a:pt x="163" y="14"/>
                    </a:lnTo>
                    <a:lnTo>
                      <a:pt x="170" y="24"/>
                    </a:lnTo>
                    <a:lnTo>
                      <a:pt x="174" y="28"/>
                    </a:lnTo>
                    <a:lnTo>
                      <a:pt x="180" y="31"/>
                    </a:lnTo>
                    <a:lnTo>
                      <a:pt x="188" y="33"/>
                    </a:lnTo>
                    <a:lnTo>
                      <a:pt x="199" y="33"/>
                    </a:lnTo>
                    <a:lnTo>
                      <a:pt x="233" y="37"/>
                    </a:lnTo>
                    <a:lnTo>
                      <a:pt x="256" y="42"/>
                    </a:lnTo>
                    <a:lnTo>
                      <a:pt x="279" y="42"/>
                    </a:lnTo>
                    <a:lnTo>
                      <a:pt x="308" y="31"/>
                    </a:lnTo>
                    <a:lnTo>
                      <a:pt x="322" y="26"/>
                    </a:lnTo>
                    <a:lnTo>
                      <a:pt x="331" y="31"/>
                    </a:lnTo>
                    <a:lnTo>
                      <a:pt x="343" y="37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3" name="Freeform 366"/>
              <p:cNvSpPr>
                <a:spLocks/>
              </p:cNvSpPr>
              <p:nvPr/>
            </p:nvSpPr>
            <p:spPr bwMode="auto">
              <a:xfrm>
                <a:off x="4357" y="2240"/>
                <a:ext cx="51" cy="55"/>
              </a:xfrm>
              <a:custGeom>
                <a:avLst/>
                <a:gdLst>
                  <a:gd name="T0" fmla="*/ 0 w 51"/>
                  <a:gd name="T1" fmla="*/ 52 h 55"/>
                  <a:gd name="T2" fmla="*/ 19 w 51"/>
                  <a:gd name="T3" fmla="*/ 50 h 55"/>
                  <a:gd name="T4" fmla="*/ 22 w 51"/>
                  <a:gd name="T5" fmla="*/ 47 h 55"/>
                  <a:gd name="T6" fmla="*/ 28 w 51"/>
                  <a:gd name="T7" fmla="*/ 45 h 55"/>
                  <a:gd name="T8" fmla="*/ 43 w 51"/>
                  <a:gd name="T9" fmla="*/ 47 h 55"/>
                  <a:gd name="T10" fmla="*/ 48 w 51"/>
                  <a:gd name="T11" fmla="*/ 54 h 55"/>
                  <a:gd name="T12" fmla="*/ 50 w 51"/>
                  <a:gd name="T13" fmla="*/ 49 h 55"/>
                  <a:gd name="T14" fmla="*/ 45 w 51"/>
                  <a:gd name="T15" fmla="*/ 45 h 55"/>
                  <a:gd name="T16" fmla="*/ 46 w 51"/>
                  <a:gd name="T17" fmla="*/ 41 h 55"/>
                  <a:gd name="T18" fmla="*/ 46 w 51"/>
                  <a:gd name="T19" fmla="*/ 32 h 55"/>
                  <a:gd name="T20" fmla="*/ 43 w 51"/>
                  <a:gd name="T21" fmla="*/ 28 h 55"/>
                  <a:gd name="T22" fmla="*/ 30 w 51"/>
                  <a:gd name="T23" fmla="*/ 32 h 55"/>
                  <a:gd name="T24" fmla="*/ 30 w 51"/>
                  <a:gd name="T25" fmla="*/ 26 h 55"/>
                  <a:gd name="T26" fmla="*/ 38 w 51"/>
                  <a:gd name="T27" fmla="*/ 9 h 55"/>
                  <a:gd name="T28" fmla="*/ 38 w 51"/>
                  <a:gd name="T29" fmla="*/ 4 h 55"/>
                  <a:gd name="T30" fmla="*/ 32 w 51"/>
                  <a:gd name="T31" fmla="*/ 2 h 55"/>
                  <a:gd name="T32" fmla="*/ 28 w 51"/>
                  <a:gd name="T33" fmla="*/ 4 h 55"/>
                  <a:gd name="T34" fmla="*/ 22 w 51"/>
                  <a:gd name="T35" fmla="*/ 2 h 55"/>
                  <a:gd name="T36" fmla="*/ 17 w 51"/>
                  <a:gd name="T37" fmla="*/ 2 h 55"/>
                  <a:gd name="T38" fmla="*/ 8 w 51"/>
                  <a:gd name="T39" fmla="*/ 0 h 55"/>
                  <a:gd name="T40" fmla="*/ 8 w 51"/>
                  <a:gd name="T41" fmla="*/ 2 h 55"/>
                  <a:gd name="T42" fmla="*/ 10 w 51"/>
                  <a:gd name="T43" fmla="*/ 9 h 55"/>
                  <a:gd name="T44" fmla="*/ 12 w 51"/>
                  <a:gd name="T45" fmla="*/ 16 h 55"/>
                  <a:gd name="T46" fmla="*/ 4 w 51"/>
                  <a:gd name="T47" fmla="*/ 23 h 55"/>
                  <a:gd name="T48" fmla="*/ 2 w 51"/>
                  <a:gd name="T49" fmla="*/ 23 h 55"/>
                  <a:gd name="T50" fmla="*/ 0 w 51"/>
                  <a:gd name="T51" fmla="*/ 52 h 5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1"/>
                  <a:gd name="T79" fmla="*/ 0 h 55"/>
                  <a:gd name="T80" fmla="*/ 51 w 51"/>
                  <a:gd name="T81" fmla="*/ 55 h 5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1" h="55">
                    <a:moveTo>
                      <a:pt x="0" y="52"/>
                    </a:moveTo>
                    <a:lnTo>
                      <a:pt x="19" y="50"/>
                    </a:lnTo>
                    <a:lnTo>
                      <a:pt x="22" y="47"/>
                    </a:lnTo>
                    <a:lnTo>
                      <a:pt x="28" y="45"/>
                    </a:lnTo>
                    <a:lnTo>
                      <a:pt x="43" y="47"/>
                    </a:lnTo>
                    <a:lnTo>
                      <a:pt x="48" y="54"/>
                    </a:lnTo>
                    <a:lnTo>
                      <a:pt x="50" y="49"/>
                    </a:lnTo>
                    <a:lnTo>
                      <a:pt x="45" y="45"/>
                    </a:lnTo>
                    <a:lnTo>
                      <a:pt x="46" y="41"/>
                    </a:lnTo>
                    <a:lnTo>
                      <a:pt x="46" y="32"/>
                    </a:lnTo>
                    <a:lnTo>
                      <a:pt x="43" y="28"/>
                    </a:lnTo>
                    <a:lnTo>
                      <a:pt x="30" y="32"/>
                    </a:lnTo>
                    <a:lnTo>
                      <a:pt x="30" y="26"/>
                    </a:lnTo>
                    <a:lnTo>
                      <a:pt x="38" y="9"/>
                    </a:lnTo>
                    <a:lnTo>
                      <a:pt x="38" y="4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7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9"/>
                    </a:lnTo>
                    <a:lnTo>
                      <a:pt x="12" y="16"/>
                    </a:lnTo>
                    <a:lnTo>
                      <a:pt x="4" y="23"/>
                    </a:lnTo>
                    <a:lnTo>
                      <a:pt x="2" y="23"/>
                    </a:lnTo>
                    <a:lnTo>
                      <a:pt x="0" y="52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4" name="Freeform 367"/>
              <p:cNvSpPr>
                <a:spLocks/>
              </p:cNvSpPr>
              <p:nvPr/>
            </p:nvSpPr>
            <p:spPr bwMode="auto">
              <a:xfrm>
                <a:off x="5018" y="2636"/>
                <a:ext cx="95" cy="109"/>
              </a:xfrm>
              <a:custGeom>
                <a:avLst/>
                <a:gdLst>
                  <a:gd name="T0" fmla="*/ 0 w 95"/>
                  <a:gd name="T1" fmla="*/ 0 h 109"/>
                  <a:gd name="T2" fmla="*/ 0 w 95"/>
                  <a:gd name="T3" fmla="*/ 94 h 109"/>
                  <a:gd name="T4" fmla="*/ 16 w 95"/>
                  <a:gd name="T5" fmla="*/ 96 h 109"/>
                  <a:gd name="T6" fmla="*/ 20 w 95"/>
                  <a:gd name="T7" fmla="*/ 86 h 109"/>
                  <a:gd name="T8" fmla="*/ 42 w 95"/>
                  <a:gd name="T9" fmla="*/ 74 h 109"/>
                  <a:gd name="T10" fmla="*/ 62 w 95"/>
                  <a:gd name="T11" fmla="*/ 76 h 109"/>
                  <a:gd name="T12" fmla="*/ 82 w 95"/>
                  <a:gd name="T13" fmla="*/ 106 h 109"/>
                  <a:gd name="T14" fmla="*/ 94 w 95"/>
                  <a:gd name="T15" fmla="*/ 108 h 109"/>
                  <a:gd name="T16" fmla="*/ 92 w 95"/>
                  <a:gd name="T17" fmla="*/ 88 h 109"/>
                  <a:gd name="T18" fmla="*/ 82 w 95"/>
                  <a:gd name="T19" fmla="*/ 76 h 109"/>
                  <a:gd name="T20" fmla="*/ 82 w 95"/>
                  <a:gd name="T21" fmla="*/ 54 h 109"/>
                  <a:gd name="T22" fmla="*/ 60 w 95"/>
                  <a:gd name="T23" fmla="*/ 42 h 109"/>
                  <a:gd name="T24" fmla="*/ 58 w 95"/>
                  <a:gd name="T25" fmla="*/ 22 h 109"/>
                  <a:gd name="T26" fmla="*/ 14 w 95"/>
                  <a:gd name="T27" fmla="*/ 4 h 109"/>
                  <a:gd name="T28" fmla="*/ 0 w 95"/>
                  <a:gd name="T29" fmla="*/ 0 h 10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5"/>
                  <a:gd name="T46" fmla="*/ 0 h 109"/>
                  <a:gd name="T47" fmla="*/ 95 w 95"/>
                  <a:gd name="T48" fmla="*/ 109 h 10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5" h="109">
                    <a:moveTo>
                      <a:pt x="0" y="0"/>
                    </a:moveTo>
                    <a:lnTo>
                      <a:pt x="0" y="94"/>
                    </a:lnTo>
                    <a:lnTo>
                      <a:pt x="16" y="96"/>
                    </a:lnTo>
                    <a:lnTo>
                      <a:pt x="20" y="86"/>
                    </a:lnTo>
                    <a:lnTo>
                      <a:pt x="42" y="74"/>
                    </a:lnTo>
                    <a:lnTo>
                      <a:pt x="62" y="76"/>
                    </a:lnTo>
                    <a:lnTo>
                      <a:pt x="82" y="106"/>
                    </a:lnTo>
                    <a:lnTo>
                      <a:pt x="94" y="108"/>
                    </a:lnTo>
                    <a:lnTo>
                      <a:pt x="92" y="88"/>
                    </a:lnTo>
                    <a:lnTo>
                      <a:pt x="82" y="76"/>
                    </a:lnTo>
                    <a:lnTo>
                      <a:pt x="82" y="54"/>
                    </a:lnTo>
                    <a:lnTo>
                      <a:pt x="60" y="42"/>
                    </a:lnTo>
                    <a:lnTo>
                      <a:pt x="58" y="22"/>
                    </a:lnTo>
                    <a:lnTo>
                      <a:pt x="14" y="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5" name="Freeform 368"/>
              <p:cNvSpPr>
                <a:spLocks/>
              </p:cNvSpPr>
              <p:nvPr/>
            </p:nvSpPr>
            <p:spPr bwMode="auto">
              <a:xfrm>
                <a:off x="3639" y="1077"/>
                <a:ext cx="145" cy="310"/>
              </a:xfrm>
              <a:custGeom>
                <a:avLst/>
                <a:gdLst>
                  <a:gd name="T0" fmla="*/ 24 w 145"/>
                  <a:gd name="T1" fmla="*/ 45 h 310"/>
                  <a:gd name="T2" fmla="*/ 36 w 145"/>
                  <a:gd name="T3" fmla="*/ 81 h 310"/>
                  <a:gd name="T4" fmla="*/ 36 w 145"/>
                  <a:gd name="T5" fmla="*/ 105 h 310"/>
                  <a:gd name="T6" fmla="*/ 48 w 145"/>
                  <a:gd name="T7" fmla="*/ 129 h 310"/>
                  <a:gd name="T8" fmla="*/ 60 w 145"/>
                  <a:gd name="T9" fmla="*/ 153 h 310"/>
                  <a:gd name="T10" fmla="*/ 60 w 145"/>
                  <a:gd name="T11" fmla="*/ 171 h 310"/>
                  <a:gd name="T12" fmla="*/ 36 w 145"/>
                  <a:gd name="T13" fmla="*/ 195 h 310"/>
                  <a:gd name="T14" fmla="*/ 30 w 145"/>
                  <a:gd name="T15" fmla="*/ 210 h 310"/>
                  <a:gd name="T16" fmla="*/ 6 w 145"/>
                  <a:gd name="T17" fmla="*/ 225 h 310"/>
                  <a:gd name="T18" fmla="*/ 6 w 145"/>
                  <a:gd name="T19" fmla="*/ 249 h 310"/>
                  <a:gd name="T20" fmla="*/ 6 w 145"/>
                  <a:gd name="T21" fmla="*/ 264 h 310"/>
                  <a:gd name="T22" fmla="*/ 0 w 145"/>
                  <a:gd name="T23" fmla="*/ 285 h 310"/>
                  <a:gd name="T24" fmla="*/ 12 w 145"/>
                  <a:gd name="T25" fmla="*/ 300 h 310"/>
                  <a:gd name="T26" fmla="*/ 30 w 145"/>
                  <a:gd name="T27" fmla="*/ 300 h 310"/>
                  <a:gd name="T28" fmla="*/ 63 w 145"/>
                  <a:gd name="T29" fmla="*/ 309 h 310"/>
                  <a:gd name="T30" fmla="*/ 99 w 145"/>
                  <a:gd name="T31" fmla="*/ 309 h 310"/>
                  <a:gd name="T32" fmla="*/ 144 w 145"/>
                  <a:gd name="T33" fmla="*/ 243 h 310"/>
                  <a:gd name="T34" fmla="*/ 144 w 145"/>
                  <a:gd name="T35" fmla="*/ 192 h 310"/>
                  <a:gd name="T36" fmla="*/ 120 w 145"/>
                  <a:gd name="T37" fmla="*/ 138 h 310"/>
                  <a:gd name="T38" fmla="*/ 120 w 145"/>
                  <a:gd name="T39" fmla="*/ 93 h 310"/>
                  <a:gd name="T40" fmla="*/ 114 w 145"/>
                  <a:gd name="T41" fmla="*/ 84 h 310"/>
                  <a:gd name="T42" fmla="*/ 99 w 145"/>
                  <a:gd name="T43" fmla="*/ 60 h 310"/>
                  <a:gd name="T44" fmla="*/ 105 w 145"/>
                  <a:gd name="T45" fmla="*/ 30 h 310"/>
                  <a:gd name="T46" fmla="*/ 123 w 145"/>
                  <a:gd name="T47" fmla="*/ 12 h 310"/>
                  <a:gd name="T48" fmla="*/ 93 w 145"/>
                  <a:gd name="T49" fmla="*/ 0 h 310"/>
                  <a:gd name="T50" fmla="*/ 72 w 145"/>
                  <a:gd name="T51" fmla="*/ 0 h 310"/>
                  <a:gd name="T52" fmla="*/ 63 w 145"/>
                  <a:gd name="T53" fmla="*/ 3 h 310"/>
                  <a:gd name="T54" fmla="*/ 60 w 145"/>
                  <a:gd name="T55" fmla="*/ 42 h 310"/>
                  <a:gd name="T56" fmla="*/ 24 w 145"/>
                  <a:gd name="T57" fmla="*/ 45 h 3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45"/>
                  <a:gd name="T88" fmla="*/ 0 h 310"/>
                  <a:gd name="T89" fmla="*/ 145 w 145"/>
                  <a:gd name="T90" fmla="*/ 310 h 3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45" h="310">
                    <a:moveTo>
                      <a:pt x="24" y="45"/>
                    </a:moveTo>
                    <a:lnTo>
                      <a:pt x="36" y="81"/>
                    </a:lnTo>
                    <a:lnTo>
                      <a:pt x="36" y="105"/>
                    </a:lnTo>
                    <a:lnTo>
                      <a:pt x="48" y="129"/>
                    </a:lnTo>
                    <a:lnTo>
                      <a:pt x="60" y="153"/>
                    </a:lnTo>
                    <a:lnTo>
                      <a:pt x="60" y="171"/>
                    </a:lnTo>
                    <a:lnTo>
                      <a:pt x="36" y="195"/>
                    </a:lnTo>
                    <a:lnTo>
                      <a:pt x="30" y="210"/>
                    </a:lnTo>
                    <a:lnTo>
                      <a:pt x="6" y="225"/>
                    </a:lnTo>
                    <a:lnTo>
                      <a:pt x="6" y="249"/>
                    </a:lnTo>
                    <a:lnTo>
                      <a:pt x="6" y="264"/>
                    </a:lnTo>
                    <a:lnTo>
                      <a:pt x="0" y="285"/>
                    </a:lnTo>
                    <a:lnTo>
                      <a:pt x="12" y="300"/>
                    </a:lnTo>
                    <a:lnTo>
                      <a:pt x="30" y="300"/>
                    </a:lnTo>
                    <a:lnTo>
                      <a:pt x="63" y="309"/>
                    </a:lnTo>
                    <a:lnTo>
                      <a:pt x="99" y="309"/>
                    </a:lnTo>
                    <a:lnTo>
                      <a:pt x="144" y="243"/>
                    </a:lnTo>
                    <a:lnTo>
                      <a:pt x="144" y="192"/>
                    </a:lnTo>
                    <a:lnTo>
                      <a:pt x="120" y="138"/>
                    </a:lnTo>
                    <a:lnTo>
                      <a:pt x="120" y="93"/>
                    </a:lnTo>
                    <a:lnTo>
                      <a:pt x="114" y="84"/>
                    </a:lnTo>
                    <a:lnTo>
                      <a:pt x="99" y="60"/>
                    </a:lnTo>
                    <a:lnTo>
                      <a:pt x="105" y="30"/>
                    </a:lnTo>
                    <a:lnTo>
                      <a:pt x="123" y="12"/>
                    </a:lnTo>
                    <a:lnTo>
                      <a:pt x="93" y="0"/>
                    </a:lnTo>
                    <a:lnTo>
                      <a:pt x="72" y="0"/>
                    </a:lnTo>
                    <a:lnTo>
                      <a:pt x="63" y="3"/>
                    </a:lnTo>
                    <a:lnTo>
                      <a:pt x="60" y="42"/>
                    </a:lnTo>
                    <a:lnTo>
                      <a:pt x="24" y="45"/>
                    </a:lnTo>
                  </a:path>
                </a:pathLst>
              </a:custGeom>
              <a:solidFill>
                <a:srgbClr val="FDE3BA"/>
              </a:solidFill>
              <a:ln w="12700" cap="rnd">
                <a:solidFill>
                  <a:srgbClr val="EF91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6" name="Line 369"/>
              <p:cNvSpPr>
                <a:spLocks noChangeShapeType="1"/>
              </p:cNvSpPr>
              <p:nvPr/>
            </p:nvSpPr>
            <p:spPr bwMode="auto">
              <a:xfrm>
                <a:off x="3424" y="1708"/>
                <a:ext cx="28" cy="4"/>
              </a:xfrm>
              <a:prstGeom prst="line">
                <a:avLst/>
              </a:prstGeom>
              <a:noFill/>
              <a:ln w="12700">
                <a:solidFill>
                  <a:srgbClr val="EF91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47" name="Line 370"/>
              <p:cNvSpPr>
                <a:spLocks noChangeShapeType="1"/>
              </p:cNvSpPr>
              <p:nvPr/>
            </p:nvSpPr>
            <p:spPr bwMode="auto">
              <a:xfrm flipH="1">
                <a:off x="3443" y="1717"/>
                <a:ext cx="11" cy="43"/>
              </a:xfrm>
              <a:prstGeom prst="line">
                <a:avLst/>
              </a:prstGeom>
              <a:noFill/>
              <a:ln w="12700">
                <a:solidFill>
                  <a:srgbClr val="EF91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48" name="Oval 371"/>
              <p:cNvSpPr>
                <a:spLocks noChangeArrowheads="1"/>
              </p:cNvSpPr>
              <p:nvPr/>
            </p:nvSpPr>
            <p:spPr bwMode="auto">
              <a:xfrm>
                <a:off x="3489" y="1649"/>
                <a:ext cx="44" cy="44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49" name="Oval 372"/>
              <p:cNvSpPr>
                <a:spLocks noChangeArrowheads="1"/>
              </p:cNvSpPr>
              <p:nvPr/>
            </p:nvSpPr>
            <p:spPr bwMode="auto">
              <a:xfrm>
                <a:off x="3467" y="1739"/>
                <a:ext cx="60" cy="60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50" name="Rectangle 373"/>
              <p:cNvSpPr>
                <a:spLocks noChangeArrowheads="1"/>
              </p:cNvSpPr>
              <p:nvPr/>
            </p:nvSpPr>
            <p:spPr bwMode="auto">
              <a:xfrm>
                <a:off x="3290" y="1584"/>
                <a:ext cx="65" cy="6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51" name="Oval 374"/>
              <p:cNvSpPr>
                <a:spLocks noChangeArrowheads="1"/>
              </p:cNvSpPr>
              <p:nvPr/>
            </p:nvSpPr>
            <p:spPr bwMode="auto">
              <a:xfrm>
                <a:off x="3463" y="1686"/>
                <a:ext cx="60" cy="60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52" name="Oval 375"/>
              <p:cNvSpPr>
                <a:spLocks noChangeArrowheads="1"/>
              </p:cNvSpPr>
              <p:nvPr/>
            </p:nvSpPr>
            <p:spPr bwMode="auto">
              <a:xfrm>
                <a:off x="2689" y="2997"/>
                <a:ext cx="44" cy="44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53" name="Rectangle 376"/>
              <p:cNvSpPr>
                <a:spLocks noChangeArrowheads="1"/>
              </p:cNvSpPr>
              <p:nvPr/>
            </p:nvSpPr>
            <p:spPr bwMode="auto">
              <a:xfrm>
                <a:off x="2350" y="2040"/>
                <a:ext cx="65" cy="65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54" name="Oval 377"/>
              <p:cNvSpPr>
                <a:spLocks noChangeArrowheads="1"/>
              </p:cNvSpPr>
              <p:nvPr/>
            </p:nvSpPr>
            <p:spPr bwMode="auto">
              <a:xfrm>
                <a:off x="2241" y="2005"/>
                <a:ext cx="44" cy="44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55" name="Oval 378"/>
              <p:cNvSpPr>
                <a:spLocks noChangeArrowheads="1"/>
              </p:cNvSpPr>
              <p:nvPr/>
            </p:nvSpPr>
            <p:spPr bwMode="auto">
              <a:xfrm>
                <a:off x="1849" y="2017"/>
                <a:ext cx="44" cy="44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56" name="Oval 379"/>
              <p:cNvSpPr>
                <a:spLocks noChangeArrowheads="1"/>
              </p:cNvSpPr>
              <p:nvPr/>
            </p:nvSpPr>
            <p:spPr bwMode="auto">
              <a:xfrm>
                <a:off x="2073" y="2305"/>
                <a:ext cx="44" cy="44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57" name="Oval 380"/>
              <p:cNvSpPr>
                <a:spLocks noChangeArrowheads="1"/>
              </p:cNvSpPr>
              <p:nvPr/>
            </p:nvSpPr>
            <p:spPr bwMode="auto">
              <a:xfrm>
                <a:off x="2313" y="1893"/>
                <a:ext cx="44" cy="44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58" name="Oval 381"/>
              <p:cNvSpPr>
                <a:spLocks noChangeArrowheads="1"/>
              </p:cNvSpPr>
              <p:nvPr/>
            </p:nvSpPr>
            <p:spPr bwMode="auto">
              <a:xfrm>
                <a:off x="3505" y="1601"/>
                <a:ext cx="44" cy="44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59" name="Oval 382"/>
              <p:cNvSpPr>
                <a:spLocks noChangeArrowheads="1"/>
              </p:cNvSpPr>
              <p:nvPr/>
            </p:nvSpPr>
            <p:spPr bwMode="auto">
              <a:xfrm>
                <a:off x="3407" y="1582"/>
                <a:ext cx="60" cy="60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60" name="Oval 383"/>
              <p:cNvSpPr>
                <a:spLocks noChangeArrowheads="1"/>
              </p:cNvSpPr>
              <p:nvPr/>
            </p:nvSpPr>
            <p:spPr bwMode="auto">
              <a:xfrm>
                <a:off x="3385" y="1637"/>
                <a:ext cx="44" cy="44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61" name="Oval 384"/>
              <p:cNvSpPr>
                <a:spLocks noChangeArrowheads="1"/>
              </p:cNvSpPr>
              <p:nvPr/>
            </p:nvSpPr>
            <p:spPr bwMode="auto">
              <a:xfrm>
                <a:off x="4915" y="2034"/>
                <a:ext cx="60" cy="60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62" name="Oval 385"/>
              <p:cNvSpPr>
                <a:spLocks noChangeArrowheads="1"/>
              </p:cNvSpPr>
              <p:nvPr/>
            </p:nvSpPr>
            <p:spPr bwMode="auto">
              <a:xfrm>
                <a:off x="4617" y="2281"/>
                <a:ext cx="44" cy="44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63" name="Oval 386"/>
              <p:cNvSpPr>
                <a:spLocks noChangeArrowheads="1"/>
              </p:cNvSpPr>
              <p:nvPr/>
            </p:nvSpPr>
            <p:spPr bwMode="auto">
              <a:xfrm>
                <a:off x="4185" y="2357"/>
                <a:ext cx="44" cy="44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64" name="Oval 387"/>
              <p:cNvSpPr>
                <a:spLocks noChangeArrowheads="1"/>
              </p:cNvSpPr>
              <p:nvPr/>
            </p:nvSpPr>
            <p:spPr bwMode="auto">
              <a:xfrm>
                <a:off x="4545" y="2545"/>
                <a:ext cx="44" cy="44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65" name="Oval 388"/>
              <p:cNvSpPr>
                <a:spLocks noChangeArrowheads="1"/>
              </p:cNvSpPr>
              <p:nvPr/>
            </p:nvSpPr>
            <p:spPr bwMode="auto">
              <a:xfrm>
                <a:off x="4981" y="3113"/>
                <a:ext cx="44" cy="44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66" name="Oval 389"/>
              <p:cNvSpPr>
                <a:spLocks noChangeArrowheads="1"/>
              </p:cNvSpPr>
              <p:nvPr/>
            </p:nvSpPr>
            <p:spPr bwMode="auto">
              <a:xfrm>
                <a:off x="5081" y="3037"/>
                <a:ext cx="44" cy="44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67" name="Oval 390"/>
              <p:cNvSpPr>
                <a:spLocks noChangeArrowheads="1"/>
              </p:cNvSpPr>
              <p:nvPr/>
            </p:nvSpPr>
            <p:spPr bwMode="auto">
              <a:xfrm>
                <a:off x="2729" y="2925"/>
                <a:ext cx="44" cy="44"/>
              </a:xfrm>
              <a:prstGeom prst="ellipse">
                <a:avLst/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68" name="Rectangle 391"/>
              <p:cNvSpPr>
                <a:spLocks noChangeArrowheads="1"/>
              </p:cNvSpPr>
              <p:nvPr/>
            </p:nvSpPr>
            <p:spPr bwMode="auto">
              <a:xfrm>
                <a:off x="2631" y="3227"/>
                <a:ext cx="569" cy="1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São Paulo</a:t>
                </a:r>
              </a:p>
            </p:txBody>
          </p:sp>
          <p:sp>
            <p:nvSpPr>
              <p:cNvPr id="369" name="Rectangle 392"/>
              <p:cNvSpPr>
                <a:spLocks noChangeArrowheads="1"/>
              </p:cNvSpPr>
              <p:nvPr/>
            </p:nvSpPr>
            <p:spPr bwMode="auto">
              <a:xfrm>
                <a:off x="2832" y="3072"/>
                <a:ext cx="780" cy="1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Rio de Janiero</a:t>
                </a:r>
              </a:p>
            </p:txBody>
          </p:sp>
          <p:sp>
            <p:nvSpPr>
              <p:cNvPr id="370" name="Rectangle 393"/>
              <p:cNvSpPr>
                <a:spLocks noChangeArrowheads="1"/>
              </p:cNvSpPr>
              <p:nvPr/>
            </p:nvSpPr>
            <p:spPr bwMode="auto">
              <a:xfrm>
                <a:off x="1152" y="2448"/>
                <a:ext cx="449" cy="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Mexico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City</a:t>
                </a:r>
              </a:p>
            </p:txBody>
          </p:sp>
          <p:sp>
            <p:nvSpPr>
              <p:cNvPr id="371" name="Rectangle 394"/>
              <p:cNvSpPr>
                <a:spLocks noChangeArrowheads="1"/>
              </p:cNvSpPr>
              <p:nvPr/>
            </p:nvSpPr>
            <p:spPr bwMode="auto">
              <a:xfrm>
                <a:off x="960" y="1872"/>
                <a:ext cx="561" cy="3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San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Francisco</a:t>
                </a:r>
              </a:p>
            </p:txBody>
          </p:sp>
          <p:sp>
            <p:nvSpPr>
              <p:cNvPr id="372" name="Rectangle 395"/>
              <p:cNvSpPr>
                <a:spLocks noChangeArrowheads="1"/>
              </p:cNvSpPr>
              <p:nvPr/>
            </p:nvSpPr>
            <p:spPr bwMode="auto">
              <a:xfrm>
                <a:off x="2419" y="1984"/>
                <a:ext cx="387" cy="33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600" b="1">
                    <a:latin typeface="Times New Roman" panose="02020603050405020304" pitchFamily="18" charset="0"/>
                  </a:rPr>
                  <a:t>New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600" b="1">
                    <a:latin typeface="Times New Roman" panose="02020603050405020304" pitchFamily="18" charset="0"/>
                  </a:rPr>
                  <a:t>York</a:t>
                </a:r>
              </a:p>
            </p:txBody>
          </p:sp>
          <p:sp>
            <p:nvSpPr>
              <p:cNvPr id="373" name="Rectangle 396"/>
              <p:cNvSpPr>
                <a:spLocks noChangeArrowheads="1"/>
              </p:cNvSpPr>
              <p:nvPr/>
            </p:nvSpPr>
            <p:spPr bwMode="auto">
              <a:xfrm>
                <a:off x="1845" y="1639"/>
                <a:ext cx="482" cy="172"/>
              </a:xfrm>
              <a:prstGeom prst="rect">
                <a:avLst/>
              </a:prstGeom>
              <a:noFill/>
              <a:ln w="12700">
                <a:solidFill>
                  <a:srgbClr val="30787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 dirty="0">
                    <a:latin typeface="Times New Roman" panose="02020603050405020304" pitchFamily="18" charset="0"/>
                  </a:rPr>
                  <a:t>Toronto</a:t>
                </a:r>
              </a:p>
            </p:txBody>
          </p:sp>
          <p:sp>
            <p:nvSpPr>
              <p:cNvPr id="374" name="Rectangle 397"/>
              <p:cNvSpPr>
                <a:spLocks noChangeArrowheads="1"/>
              </p:cNvSpPr>
              <p:nvPr/>
            </p:nvSpPr>
            <p:spPr bwMode="auto">
              <a:xfrm>
                <a:off x="3875" y="2519"/>
                <a:ext cx="495" cy="1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Bombay</a:t>
                </a:r>
              </a:p>
            </p:txBody>
          </p:sp>
          <p:sp>
            <p:nvSpPr>
              <p:cNvPr id="375" name="Rectangle 398"/>
              <p:cNvSpPr>
                <a:spLocks noChangeArrowheads="1"/>
              </p:cNvSpPr>
              <p:nvPr/>
            </p:nvSpPr>
            <p:spPr bwMode="auto">
              <a:xfrm>
                <a:off x="4320" y="3168"/>
                <a:ext cx="619" cy="1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Melbourne</a:t>
                </a:r>
              </a:p>
            </p:txBody>
          </p:sp>
          <p:sp>
            <p:nvSpPr>
              <p:cNvPr id="376" name="Rectangle 399"/>
              <p:cNvSpPr>
                <a:spLocks noChangeArrowheads="1"/>
              </p:cNvSpPr>
              <p:nvPr/>
            </p:nvSpPr>
            <p:spPr bwMode="auto">
              <a:xfrm>
                <a:off x="5153" y="2921"/>
                <a:ext cx="447" cy="1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Sydney</a:t>
                </a:r>
              </a:p>
            </p:txBody>
          </p:sp>
          <p:sp>
            <p:nvSpPr>
              <p:cNvPr id="377" name="Rectangle 400"/>
              <p:cNvSpPr>
                <a:spLocks noChangeArrowheads="1"/>
              </p:cNvSpPr>
              <p:nvPr/>
            </p:nvSpPr>
            <p:spPr bwMode="auto">
              <a:xfrm>
                <a:off x="4949" y="1970"/>
                <a:ext cx="447" cy="19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600" b="1">
                    <a:latin typeface="Times New Roman" panose="02020603050405020304" pitchFamily="18" charset="0"/>
                  </a:rPr>
                  <a:t>Tokyo</a:t>
                </a:r>
              </a:p>
            </p:txBody>
          </p:sp>
          <p:sp>
            <p:nvSpPr>
              <p:cNvPr id="378" name="Rectangle 401"/>
              <p:cNvSpPr>
                <a:spLocks noChangeArrowheads="1"/>
              </p:cNvSpPr>
              <p:nvPr/>
            </p:nvSpPr>
            <p:spPr bwMode="auto">
              <a:xfrm>
                <a:off x="4817" y="2213"/>
                <a:ext cx="639" cy="1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Hong Kong</a:t>
                </a:r>
              </a:p>
            </p:txBody>
          </p:sp>
          <p:sp>
            <p:nvSpPr>
              <p:cNvPr id="379" name="Rectangle 402"/>
              <p:cNvSpPr>
                <a:spLocks noChangeArrowheads="1"/>
              </p:cNvSpPr>
              <p:nvPr/>
            </p:nvSpPr>
            <p:spPr bwMode="auto">
              <a:xfrm>
                <a:off x="4025" y="2783"/>
                <a:ext cx="578" cy="17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Singapore</a:t>
                </a:r>
              </a:p>
            </p:txBody>
          </p:sp>
          <p:sp>
            <p:nvSpPr>
              <p:cNvPr id="380" name="Line 403"/>
              <p:cNvSpPr>
                <a:spLocks noChangeShapeType="1"/>
              </p:cNvSpPr>
              <p:nvPr/>
            </p:nvSpPr>
            <p:spPr bwMode="auto">
              <a:xfrm flipH="1">
                <a:off x="4656" y="2304"/>
                <a:ext cx="17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1" name="Line 404"/>
              <p:cNvSpPr>
                <a:spLocks noChangeShapeType="1"/>
              </p:cNvSpPr>
              <p:nvPr/>
            </p:nvSpPr>
            <p:spPr bwMode="auto">
              <a:xfrm flipH="1" flipV="1">
                <a:off x="2756" y="2960"/>
                <a:ext cx="86" cy="13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2" name="Line 405"/>
              <p:cNvSpPr>
                <a:spLocks noChangeShapeType="1"/>
              </p:cNvSpPr>
              <p:nvPr/>
            </p:nvSpPr>
            <p:spPr bwMode="auto">
              <a:xfrm flipH="1" flipV="1">
                <a:off x="2736" y="3024"/>
                <a:ext cx="70" cy="22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3" name="Rectangle 406"/>
              <p:cNvSpPr>
                <a:spLocks noChangeArrowheads="1"/>
              </p:cNvSpPr>
              <p:nvPr/>
            </p:nvSpPr>
            <p:spPr bwMode="auto">
              <a:xfrm>
                <a:off x="2885" y="1298"/>
                <a:ext cx="463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London</a:t>
                </a:r>
              </a:p>
            </p:txBody>
          </p:sp>
          <p:sp>
            <p:nvSpPr>
              <p:cNvPr id="384" name="Line 407"/>
              <p:cNvSpPr>
                <a:spLocks noChangeShapeType="1"/>
              </p:cNvSpPr>
              <p:nvPr/>
            </p:nvSpPr>
            <p:spPr bwMode="auto">
              <a:xfrm>
                <a:off x="3160" y="1444"/>
                <a:ext cx="118" cy="11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5" name="Oval 408"/>
              <p:cNvSpPr>
                <a:spLocks noChangeArrowheads="1"/>
              </p:cNvSpPr>
              <p:nvPr/>
            </p:nvSpPr>
            <p:spPr bwMode="auto">
              <a:xfrm>
                <a:off x="3353" y="1720"/>
                <a:ext cx="60" cy="60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86" name="Rectangle 409"/>
              <p:cNvSpPr>
                <a:spLocks noChangeArrowheads="1"/>
              </p:cNvSpPr>
              <p:nvPr/>
            </p:nvSpPr>
            <p:spPr bwMode="auto">
              <a:xfrm>
                <a:off x="2891" y="1655"/>
                <a:ext cx="346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Paris</a:t>
                </a:r>
              </a:p>
            </p:txBody>
          </p:sp>
          <p:sp>
            <p:nvSpPr>
              <p:cNvPr id="387" name="Line 410"/>
              <p:cNvSpPr>
                <a:spLocks noChangeShapeType="1"/>
              </p:cNvSpPr>
              <p:nvPr/>
            </p:nvSpPr>
            <p:spPr bwMode="auto">
              <a:xfrm>
                <a:off x="3232" y="1758"/>
                <a:ext cx="112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88" name="Rectangle 411"/>
              <p:cNvSpPr>
                <a:spLocks noChangeArrowheads="1"/>
              </p:cNvSpPr>
              <p:nvPr/>
            </p:nvSpPr>
            <p:spPr bwMode="auto">
              <a:xfrm>
                <a:off x="3650" y="1598"/>
                <a:ext cx="4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Zurich</a:t>
                </a:r>
              </a:p>
            </p:txBody>
          </p:sp>
          <p:sp>
            <p:nvSpPr>
              <p:cNvPr id="389" name="Line 412"/>
              <p:cNvSpPr>
                <a:spLocks noChangeShapeType="1"/>
              </p:cNvSpPr>
              <p:nvPr/>
            </p:nvSpPr>
            <p:spPr bwMode="auto">
              <a:xfrm flipH="1">
                <a:off x="3552" y="1824"/>
                <a:ext cx="206" cy="52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0" name="Rectangle 413"/>
              <p:cNvSpPr>
                <a:spLocks noChangeArrowheads="1"/>
              </p:cNvSpPr>
              <p:nvPr/>
            </p:nvSpPr>
            <p:spPr bwMode="auto">
              <a:xfrm>
                <a:off x="3599" y="1445"/>
                <a:ext cx="570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Frankfurt</a:t>
                </a:r>
              </a:p>
            </p:txBody>
          </p:sp>
          <p:sp>
            <p:nvSpPr>
              <p:cNvPr id="391" name="Oval 414"/>
              <p:cNvSpPr>
                <a:spLocks noChangeArrowheads="1"/>
              </p:cNvSpPr>
              <p:nvPr/>
            </p:nvSpPr>
            <p:spPr bwMode="auto">
              <a:xfrm>
                <a:off x="3264" y="1922"/>
                <a:ext cx="44" cy="44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392" name="Line 415"/>
              <p:cNvSpPr>
                <a:spLocks noChangeShapeType="1"/>
              </p:cNvSpPr>
              <p:nvPr/>
            </p:nvSpPr>
            <p:spPr bwMode="auto">
              <a:xfrm flipH="1">
                <a:off x="3509" y="1588"/>
                <a:ext cx="212" cy="115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3" name="Rectangle 416"/>
              <p:cNvSpPr>
                <a:spLocks noChangeArrowheads="1"/>
              </p:cNvSpPr>
              <p:nvPr/>
            </p:nvSpPr>
            <p:spPr bwMode="auto">
              <a:xfrm>
                <a:off x="2987" y="1019"/>
                <a:ext cx="726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600" b="1" dirty="0">
                    <a:latin typeface="Times New Roman" panose="02020603050405020304" pitchFamily="18" charset="0"/>
                  </a:rPr>
                  <a:t>Amsterdam</a:t>
                </a:r>
              </a:p>
            </p:txBody>
          </p:sp>
          <p:sp>
            <p:nvSpPr>
              <p:cNvPr id="394" name="Line 417"/>
              <p:cNvSpPr>
                <a:spLocks noChangeShapeType="1"/>
              </p:cNvSpPr>
              <p:nvPr/>
            </p:nvSpPr>
            <p:spPr bwMode="auto">
              <a:xfrm>
                <a:off x="3322" y="1183"/>
                <a:ext cx="106" cy="40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5" name="Line 418"/>
              <p:cNvSpPr>
                <a:spLocks noChangeShapeType="1"/>
              </p:cNvSpPr>
              <p:nvPr/>
            </p:nvSpPr>
            <p:spPr bwMode="auto">
              <a:xfrm flipV="1">
                <a:off x="4132" y="2380"/>
                <a:ext cx="48" cy="176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6" name="Line 419"/>
              <p:cNvSpPr>
                <a:spLocks noChangeShapeType="1"/>
              </p:cNvSpPr>
              <p:nvPr/>
            </p:nvSpPr>
            <p:spPr bwMode="auto">
              <a:xfrm flipV="1">
                <a:off x="4348" y="2604"/>
                <a:ext cx="184" cy="224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97" name="Rectangle 420"/>
              <p:cNvSpPr>
                <a:spLocks noChangeArrowheads="1"/>
              </p:cNvSpPr>
              <p:nvPr/>
            </p:nvSpPr>
            <p:spPr bwMode="auto">
              <a:xfrm>
                <a:off x="3311" y="1897"/>
                <a:ext cx="434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Vienna</a:t>
                </a:r>
                <a:endParaRPr lang="en-US" altLang="cs-CZ" sz="12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8" name="Rectangle 421"/>
              <p:cNvSpPr>
                <a:spLocks noChangeArrowheads="1"/>
              </p:cNvSpPr>
              <p:nvPr/>
            </p:nvSpPr>
            <p:spPr bwMode="auto">
              <a:xfrm>
                <a:off x="2907" y="1845"/>
                <a:ext cx="458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Madrid</a:t>
                </a:r>
              </a:p>
            </p:txBody>
          </p:sp>
          <p:sp>
            <p:nvSpPr>
              <p:cNvPr id="399" name="Line 422"/>
              <p:cNvSpPr>
                <a:spLocks noChangeShapeType="1"/>
              </p:cNvSpPr>
              <p:nvPr/>
            </p:nvSpPr>
            <p:spPr bwMode="auto">
              <a:xfrm flipH="1" flipV="1">
                <a:off x="3480" y="1780"/>
                <a:ext cx="24" cy="172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0" name="Oval 423"/>
              <p:cNvSpPr>
                <a:spLocks noChangeArrowheads="1"/>
              </p:cNvSpPr>
              <p:nvPr/>
            </p:nvSpPr>
            <p:spPr bwMode="auto">
              <a:xfrm>
                <a:off x="3509" y="1769"/>
                <a:ext cx="44" cy="44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01" name="Rectangle 424"/>
              <p:cNvSpPr>
                <a:spLocks noChangeArrowheads="1"/>
              </p:cNvSpPr>
              <p:nvPr/>
            </p:nvSpPr>
            <p:spPr bwMode="auto">
              <a:xfrm>
                <a:off x="3552" y="1152"/>
                <a:ext cx="60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Hamburg</a:t>
                </a:r>
              </a:p>
              <a:p>
                <a:pPr>
                  <a:lnSpc>
                    <a:spcPct val="90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Dusseldorf</a:t>
                </a:r>
                <a:endParaRPr lang="en-US" altLang="cs-CZ" sz="12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2" name="Line 425"/>
              <p:cNvSpPr>
                <a:spLocks noChangeShapeType="1"/>
              </p:cNvSpPr>
              <p:nvPr/>
            </p:nvSpPr>
            <p:spPr bwMode="auto">
              <a:xfrm flipH="1">
                <a:off x="3532" y="1444"/>
                <a:ext cx="126" cy="228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3" name="Line 426"/>
              <p:cNvSpPr>
                <a:spLocks noChangeShapeType="1"/>
              </p:cNvSpPr>
              <p:nvPr/>
            </p:nvSpPr>
            <p:spPr bwMode="auto">
              <a:xfrm flipH="1">
                <a:off x="3516" y="1324"/>
                <a:ext cx="80" cy="272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4" name="Oval 427"/>
              <p:cNvSpPr>
                <a:spLocks noChangeArrowheads="1"/>
              </p:cNvSpPr>
              <p:nvPr/>
            </p:nvSpPr>
            <p:spPr bwMode="auto">
              <a:xfrm>
                <a:off x="3521" y="1857"/>
                <a:ext cx="44" cy="44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05" name="Rectangle 428"/>
              <p:cNvSpPr>
                <a:spLocks noChangeArrowheads="1"/>
              </p:cNvSpPr>
              <p:nvPr/>
            </p:nvSpPr>
            <p:spPr bwMode="auto">
              <a:xfrm>
                <a:off x="3503" y="1785"/>
                <a:ext cx="375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Rome</a:t>
                </a:r>
                <a:endParaRPr lang="en-US" altLang="cs-CZ" sz="12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6" name="Rectangle 429"/>
              <p:cNvSpPr>
                <a:spLocks noChangeArrowheads="1"/>
              </p:cNvSpPr>
              <p:nvPr/>
            </p:nvSpPr>
            <p:spPr bwMode="auto">
              <a:xfrm>
                <a:off x="3111" y="1737"/>
                <a:ext cx="35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Basel</a:t>
                </a:r>
                <a:endParaRPr lang="en-US" altLang="cs-CZ" sz="12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7" name="Oval 430"/>
              <p:cNvSpPr>
                <a:spLocks noChangeArrowheads="1"/>
              </p:cNvSpPr>
              <p:nvPr/>
            </p:nvSpPr>
            <p:spPr bwMode="auto">
              <a:xfrm>
                <a:off x="3432" y="1766"/>
                <a:ext cx="44" cy="44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cs-CZ" altLang="cs-CZ" sz="1800"/>
              </a:p>
            </p:txBody>
          </p:sp>
          <p:sp>
            <p:nvSpPr>
              <p:cNvPr id="408" name="Line 431"/>
              <p:cNvSpPr>
                <a:spLocks noChangeShapeType="1"/>
              </p:cNvSpPr>
              <p:nvPr/>
            </p:nvSpPr>
            <p:spPr bwMode="auto">
              <a:xfrm flipV="1">
                <a:off x="3392" y="1784"/>
                <a:ext cx="52" cy="44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09" name="Rectangle 432"/>
              <p:cNvSpPr>
                <a:spLocks noChangeArrowheads="1"/>
              </p:cNvSpPr>
              <p:nvPr/>
            </p:nvSpPr>
            <p:spPr bwMode="auto">
              <a:xfrm>
                <a:off x="2939" y="1185"/>
                <a:ext cx="489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Brussels</a:t>
                </a:r>
                <a:endParaRPr lang="en-US" altLang="cs-CZ" sz="1200" b="1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" name="Line 433"/>
              <p:cNvSpPr>
                <a:spLocks noChangeShapeType="1"/>
              </p:cNvSpPr>
              <p:nvPr/>
            </p:nvSpPr>
            <p:spPr bwMode="auto">
              <a:xfrm>
                <a:off x="3316" y="1342"/>
                <a:ext cx="76" cy="292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1" name="Rectangle 434"/>
              <p:cNvSpPr>
                <a:spLocks noChangeArrowheads="1"/>
              </p:cNvSpPr>
              <p:nvPr/>
            </p:nvSpPr>
            <p:spPr bwMode="auto">
              <a:xfrm>
                <a:off x="1809" y="1860"/>
                <a:ext cx="482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sz="23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cs-CZ" sz="1400" b="1">
                    <a:latin typeface="Times New Roman" panose="02020603050405020304" pitchFamily="18" charset="0"/>
                  </a:rPr>
                  <a:t>Chicago</a:t>
                </a:r>
              </a:p>
            </p:txBody>
          </p:sp>
          <p:sp>
            <p:nvSpPr>
              <p:cNvPr id="412" name="Line 435"/>
              <p:cNvSpPr>
                <a:spLocks noChangeShapeType="1"/>
              </p:cNvSpPr>
              <p:nvPr/>
            </p:nvSpPr>
            <p:spPr bwMode="auto">
              <a:xfrm>
                <a:off x="2242" y="1810"/>
                <a:ext cx="88" cy="94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3" name="Line 436"/>
              <p:cNvSpPr>
                <a:spLocks noChangeShapeType="1"/>
              </p:cNvSpPr>
              <p:nvPr/>
            </p:nvSpPr>
            <p:spPr bwMode="auto">
              <a:xfrm flipV="1">
                <a:off x="1680" y="2352"/>
                <a:ext cx="384" cy="19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414" name="Line 437"/>
              <p:cNvSpPr>
                <a:spLocks noChangeShapeType="1"/>
              </p:cNvSpPr>
              <p:nvPr/>
            </p:nvSpPr>
            <p:spPr bwMode="auto">
              <a:xfrm>
                <a:off x="1536" y="2016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9" name="Line 438"/>
            <p:cNvSpPr>
              <a:spLocks noChangeShapeType="1"/>
            </p:cNvSpPr>
            <p:nvPr/>
          </p:nvSpPr>
          <p:spPr bwMode="auto">
            <a:xfrm>
              <a:off x="1156" y="2160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Line 439"/>
            <p:cNvSpPr>
              <a:spLocks noChangeShapeType="1"/>
            </p:cNvSpPr>
            <p:nvPr/>
          </p:nvSpPr>
          <p:spPr bwMode="auto">
            <a:xfrm flipH="1">
              <a:off x="1247" y="2478"/>
              <a:ext cx="454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Line 440"/>
            <p:cNvSpPr>
              <a:spLocks noChangeShapeType="1"/>
            </p:cNvSpPr>
            <p:nvPr/>
          </p:nvSpPr>
          <p:spPr bwMode="auto">
            <a:xfrm>
              <a:off x="2381" y="3067"/>
              <a:ext cx="18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Line 441"/>
            <p:cNvSpPr>
              <a:spLocks noChangeShapeType="1"/>
            </p:cNvSpPr>
            <p:nvPr/>
          </p:nvSpPr>
          <p:spPr bwMode="auto">
            <a:xfrm>
              <a:off x="2336" y="315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442"/>
            <p:cNvSpPr>
              <a:spLocks/>
            </p:cNvSpPr>
            <p:nvPr/>
          </p:nvSpPr>
          <p:spPr bwMode="auto">
            <a:xfrm>
              <a:off x="3753" y="2511"/>
              <a:ext cx="72" cy="138"/>
            </a:xfrm>
            <a:custGeom>
              <a:avLst/>
              <a:gdLst>
                <a:gd name="T0" fmla="*/ 72 w 72"/>
                <a:gd name="T1" fmla="*/ 0 h 138"/>
                <a:gd name="T2" fmla="*/ 0 w 72"/>
                <a:gd name="T3" fmla="*/ 138 h 138"/>
                <a:gd name="T4" fmla="*/ 0 60000 65536"/>
                <a:gd name="T5" fmla="*/ 0 60000 65536"/>
                <a:gd name="T6" fmla="*/ 0 w 72"/>
                <a:gd name="T7" fmla="*/ 0 h 138"/>
                <a:gd name="T8" fmla="*/ 72 w 72"/>
                <a:gd name="T9" fmla="*/ 138 h 13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" h="138">
                  <a:moveTo>
                    <a:pt x="72" y="0"/>
                  </a:moveTo>
                  <a:lnTo>
                    <a:pt x="0" y="13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443"/>
            <p:cNvSpPr>
              <a:spLocks/>
            </p:cNvSpPr>
            <p:nvPr/>
          </p:nvSpPr>
          <p:spPr bwMode="auto">
            <a:xfrm>
              <a:off x="4002" y="2697"/>
              <a:ext cx="183" cy="216"/>
            </a:xfrm>
            <a:custGeom>
              <a:avLst/>
              <a:gdLst>
                <a:gd name="T0" fmla="*/ 183 w 183"/>
                <a:gd name="T1" fmla="*/ 0 h 216"/>
                <a:gd name="T2" fmla="*/ 0 w 183"/>
                <a:gd name="T3" fmla="*/ 216 h 216"/>
                <a:gd name="T4" fmla="*/ 0 60000 65536"/>
                <a:gd name="T5" fmla="*/ 0 60000 65536"/>
                <a:gd name="T6" fmla="*/ 0 w 183"/>
                <a:gd name="T7" fmla="*/ 0 h 216"/>
                <a:gd name="T8" fmla="*/ 183 w 183"/>
                <a:gd name="T9" fmla="*/ 216 h 2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3" h="216">
                  <a:moveTo>
                    <a:pt x="183" y="0"/>
                  </a:moveTo>
                  <a:lnTo>
                    <a:pt x="0" y="2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05957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344816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Share of </a:t>
            </a:r>
            <a:r>
              <a:rPr lang="cs-CZ" b="1" dirty="0" smtClean="0">
                <a:solidFill>
                  <a:srgbClr val="307871"/>
                </a:solidFill>
              </a:rPr>
              <a:t>G</a:t>
            </a:r>
            <a:r>
              <a:rPr lang="en-US" b="1" dirty="0" err="1" smtClean="0">
                <a:solidFill>
                  <a:srgbClr val="307871"/>
                </a:solidFill>
              </a:rPr>
              <a:t>lobal</a:t>
            </a:r>
            <a:r>
              <a:rPr lang="en-US" b="1" dirty="0" smtClean="0">
                <a:solidFill>
                  <a:srgbClr val="307871"/>
                </a:solidFill>
              </a:rPr>
              <a:t> FX </a:t>
            </a:r>
            <a:r>
              <a:rPr lang="cs-CZ" b="1" dirty="0" smtClean="0">
                <a:solidFill>
                  <a:srgbClr val="307871"/>
                </a:solidFill>
              </a:rPr>
              <a:t>M</a:t>
            </a:r>
            <a:r>
              <a:rPr lang="en-US" b="1" dirty="0" err="1" smtClean="0">
                <a:solidFill>
                  <a:srgbClr val="307871"/>
                </a:solidFill>
              </a:rPr>
              <a:t>arket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>
                <a:solidFill>
                  <a:srgbClr val="307871"/>
                </a:solidFill>
              </a:rPr>
              <a:t>T</a:t>
            </a:r>
            <a:r>
              <a:rPr lang="en-US" b="1" dirty="0" err="1" smtClean="0">
                <a:solidFill>
                  <a:srgbClr val="307871"/>
                </a:solidFill>
              </a:rPr>
              <a:t>rading</a:t>
            </a:r>
            <a:r>
              <a:rPr lang="en-US" b="1" dirty="0" smtClean="0">
                <a:solidFill>
                  <a:srgbClr val="307871"/>
                </a:solidFill>
              </a:rPr>
              <a:t> in </a:t>
            </a:r>
            <a:r>
              <a:rPr lang="cs-CZ" b="1" dirty="0" smtClean="0">
                <a:solidFill>
                  <a:srgbClr val="307871"/>
                </a:solidFill>
              </a:rPr>
              <a:t>M</a:t>
            </a:r>
            <a:r>
              <a:rPr lang="en-US" b="1" dirty="0" err="1" smtClean="0">
                <a:solidFill>
                  <a:srgbClr val="307871"/>
                </a:solidFill>
              </a:rPr>
              <a:t>ain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C</a:t>
            </a:r>
            <a:r>
              <a:rPr lang="en-US" b="1" dirty="0" err="1" smtClean="0">
                <a:solidFill>
                  <a:srgbClr val="307871"/>
                </a:solidFill>
              </a:rPr>
              <a:t>ent</a:t>
            </a:r>
            <a:r>
              <a:rPr lang="en-US" b="1" dirty="0" err="1" smtClean="0">
                <a:solidFill>
                  <a:srgbClr val="000000"/>
                </a:solidFill>
              </a:rPr>
              <a:t>res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graphicFrame>
        <p:nvGraphicFramePr>
          <p:cNvPr id="448" name="Graf 447"/>
          <p:cNvGraphicFramePr/>
          <p:nvPr>
            <p:extLst/>
          </p:nvPr>
        </p:nvGraphicFramePr>
        <p:xfrm>
          <a:off x="1142932" y="413334"/>
          <a:ext cx="67414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1422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FX </a:t>
            </a:r>
            <a:r>
              <a:rPr lang="cs-CZ" b="1" dirty="0" smtClean="0">
                <a:solidFill>
                  <a:srgbClr val="307871"/>
                </a:solidFill>
              </a:rPr>
              <a:t>M</a:t>
            </a:r>
            <a:r>
              <a:rPr lang="en-US" b="1" dirty="0" err="1" smtClean="0">
                <a:solidFill>
                  <a:srgbClr val="307871"/>
                </a:solidFill>
              </a:rPr>
              <a:t>arket</a:t>
            </a:r>
            <a:r>
              <a:rPr lang="en-US" b="1" dirty="0" smtClean="0">
                <a:solidFill>
                  <a:srgbClr val="307871"/>
                </a:solidFill>
              </a:rPr>
              <a:t> </a:t>
            </a:r>
            <a:r>
              <a:rPr lang="cs-CZ" b="1" dirty="0" smtClean="0">
                <a:solidFill>
                  <a:srgbClr val="307871"/>
                </a:solidFill>
              </a:rPr>
              <a:t>N</a:t>
            </a:r>
            <a:r>
              <a:rPr lang="en-US" b="1" dirty="0" smtClean="0">
                <a:solidFill>
                  <a:srgbClr val="307871"/>
                </a:solidFill>
              </a:rPr>
              <a:t>ever </a:t>
            </a:r>
            <a:r>
              <a:rPr lang="cs-CZ" b="1" dirty="0" smtClean="0">
                <a:solidFill>
                  <a:srgbClr val="307871"/>
                </a:solidFill>
              </a:rPr>
              <a:t>S</a:t>
            </a:r>
            <a:r>
              <a:rPr lang="en-US" b="1" dirty="0" err="1" smtClean="0">
                <a:solidFill>
                  <a:srgbClr val="307871"/>
                </a:solidFill>
              </a:rPr>
              <a:t>leeps</a:t>
            </a:r>
            <a:r>
              <a:rPr lang="en-US" b="1" dirty="0" smtClean="0">
                <a:solidFill>
                  <a:srgbClr val="307871"/>
                </a:solidFill>
              </a:rPr>
              <a:t>…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900" y="19218"/>
            <a:ext cx="4874581" cy="46805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5" y="2041952"/>
            <a:ext cx="4248472" cy="13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3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552728" cy="507703"/>
          </a:xfrm>
        </p:spPr>
        <p:txBody>
          <a:bodyPr/>
          <a:lstStyle/>
          <a:p>
            <a:r>
              <a:rPr lang="en-US" b="1" dirty="0" smtClean="0">
                <a:solidFill>
                  <a:srgbClr val="307871"/>
                </a:solidFill>
              </a:rPr>
              <a:t>… but it </a:t>
            </a:r>
            <a:r>
              <a:rPr lang="cs-CZ" b="1" dirty="0" smtClean="0">
                <a:solidFill>
                  <a:srgbClr val="307871"/>
                </a:solidFill>
              </a:rPr>
              <a:t>G</a:t>
            </a:r>
            <a:r>
              <a:rPr lang="en-US" b="1" dirty="0" err="1" smtClean="0">
                <a:solidFill>
                  <a:srgbClr val="307871"/>
                </a:solidFill>
              </a:rPr>
              <a:t>oes</a:t>
            </a:r>
            <a:r>
              <a:rPr lang="en-US" b="1" dirty="0" smtClean="0">
                <a:solidFill>
                  <a:srgbClr val="307871"/>
                </a:solidFill>
              </a:rPr>
              <a:t> for a </a:t>
            </a:r>
            <a:r>
              <a:rPr lang="cs-CZ" b="1" dirty="0" smtClean="0">
                <a:solidFill>
                  <a:srgbClr val="307871"/>
                </a:solidFill>
              </a:rPr>
              <a:t>L</a:t>
            </a:r>
            <a:r>
              <a:rPr lang="en-US" b="1" dirty="0" err="1" smtClean="0">
                <a:solidFill>
                  <a:srgbClr val="307871"/>
                </a:solidFill>
              </a:rPr>
              <a:t>unch</a:t>
            </a:r>
            <a:endParaRPr lang="en-US" b="1" dirty="0">
              <a:solidFill>
                <a:srgbClr val="307871"/>
              </a:solidFill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051720" y="4731990"/>
            <a:ext cx="4968552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cs-CZ" sz="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 Exchange Market and Exchange Rates</a:t>
            </a:r>
          </a:p>
        </p:txBody>
      </p:sp>
      <p:sp>
        <p:nvSpPr>
          <p:cNvPr id="4" name="Obdélník 3"/>
          <p:cNvSpPr/>
          <p:nvPr/>
        </p:nvSpPr>
        <p:spPr>
          <a:xfrm>
            <a:off x="7884368" y="195486"/>
            <a:ext cx="115212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43217"/>
            <a:ext cx="965819" cy="744357"/>
          </a:xfrm>
          <a:prstGeom prst="rect">
            <a:avLst/>
          </a:prstGeom>
        </p:spPr>
      </p:pic>
      <p:pic>
        <p:nvPicPr>
          <p:cNvPr id="8" name="Picture 3" descr="Fig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81" y="832206"/>
            <a:ext cx="7019687" cy="377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19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24381</TotalTime>
  <Words>3402</Words>
  <Application>Microsoft Office PowerPoint</Application>
  <PresentationFormat>Předvádění na obrazovce (16:9)</PresentationFormat>
  <Paragraphs>569</Paragraphs>
  <Slides>46</Slides>
  <Notes>44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3" baseType="lpstr">
      <vt:lpstr>Arial</vt:lpstr>
      <vt:lpstr>Calibri</vt:lpstr>
      <vt:lpstr>Ebrima</vt:lpstr>
      <vt:lpstr>Times New Roman</vt:lpstr>
      <vt:lpstr>Wingdings</vt:lpstr>
      <vt:lpstr>SLU</vt:lpstr>
      <vt:lpstr>Rovnice</vt:lpstr>
      <vt:lpstr>Foreign Exchange Market and Exchange Rates </vt:lpstr>
      <vt:lpstr>Foreign Exchange Market</vt:lpstr>
      <vt:lpstr>Meaning of the Foreign Exchange Market</vt:lpstr>
      <vt:lpstr>Size, Composition and Location of the FX Market</vt:lpstr>
      <vt:lpstr>Size, Composition and Location of the FX Market</vt:lpstr>
      <vt:lpstr>World Map of the FX Market</vt:lpstr>
      <vt:lpstr>Share of Global FX Market Trading in Main Centres</vt:lpstr>
      <vt:lpstr>FX Market Never Sleeps…</vt:lpstr>
      <vt:lpstr>… but it Goes for a Lunch</vt:lpstr>
      <vt:lpstr>Global FX Market Turnover  by Instrument</vt:lpstr>
      <vt:lpstr>Currency Distribution of the FX Market Turnover (in % of transactions)</vt:lpstr>
      <vt:lpstr>FX Market Turnover by Currency Pair (in % of transactions)</vt:lpstr>
      <vt:lpstr>Questions and Applications</vt:lpstr>
      <vt:lpstr>Why U.S. Dollar is so Widely Traded?</vt:lpstr>
      <vt:lpstr>FX Market Participants</vt:lpstr>
      <vt:lpstr>FX Market Participants</vt:lpstr>
      <vt:lpstr>Benefits of Banks (dealers) Providing Foreign Exchange</vt:lpstr>
      <vt:lpstr>Top 10 Forex Traders in 2019</vt:lpstr>
      <vt:lpstr>Purposes of Trading on the FX Market</vt:lpstr>
      <vt:lpstr>Exchange Rate</vt:lpstr>
      <vt:lpstr>Basic Types of Exchange Rates</vt:lpstr>
      <vt:lpstr>Nominal Bilateral Exchange Rate</vt:lpstr>
      <vt:lpstr>Real Bilateral Exchange Rate</vt:lpstr>
      <vt:lpstr>Nominal Effective Exchange Rate (NEER)</vt:lpstr>
      <vt:lpstr>NEER in Leading Economic Centers</vt:lpstr>
      <vt:lpstr>Real Effective Exchange Rate (REER)</vt:lpstr>
      <vt:lpstr>Two-Way Quotation of Exchange Rates</vt:lpstr>
      <vt:lpstr>Two-way Quotation of Exchange Rates</vt:lpstr>
      <vt:lpstr>Questions and Applications</vt:lpstr>
      <vt:lpstr>Questions and Applications</vt:lpstr>
      <vt:lpstr>Questions and Applications</vt:lpstr>
      <vt:lpstr>Questions and Applications</vt:lpstr>
      <vt:lpstr>Questions and Applications</vt:lpstr>
      <vt:lpstr>Questions and Applications</vt:lpstr>
      <vt:lpstr>Direct vs. Indirect Quotation</vt:lpstr>
      <vt:lpstr>Interpretation of Changes in Exchange Rates</vt:lpstr>
      <vt:lpstr>Questions and Applications</vt:lpstr>
      <vt:lpstr>Questions and Applications</vt:lpstr>
      <vt:lpstr>Main Instruments on the FX Market</vt:lpstr>
      <vt:lpstr>Spot FX Trading</vt:lpstr>
      <vt:lpstr>Forward FX Contracts</vt:lpstr>
      <vt:lpstr>Quotation of the Forward Exchange Rate</vt:lpstr>
      <vt:lpstr>Forward Premium / Discount</vt:lpstr>
      <vt:lpstr>Questions and Applications</vt:lpstr>
      <vt:lpstr>Questions and Applications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Jana Šimáková</cp:lastModifiedBy>
  <cp:revision>441</cp:revision>
  <cp:lastPrinted>2018-02-28T09:32:29Z</cp:lastPrinted>
  <dcterms:created xsi:type="dcterms:W3CDTF">2016-07-06T15:42:34Z</dcterms:created>
  <dcterms:modified xsi:type="dcterms:W3CDTF">2021-03-15T13:06:59Z</dcterms:modified>
</cp:coreProperties>
</file>