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300" r:id="rId3"/>
    <p:sldId id="299" r:id="rId4"/>
    <p:sldId id="301" r:id="rId5"/>
    <p:sldId id="318" r:id="rId6"/>
    <p:sldId id="302" r:id="rId7"/>
    <p:sldId id="319" r:id="rId8"/>
    <p:sldId id="323" r:id="rId9"/>
    <p:sldId id="320" r:id="rId10"/>
    <p:sldId id="324" r:id="rId11"/>
    <p:sldId id="321" r:id="rId12"/>
    <p:sldId id="322" r:id="rId13"/>
    <p:sldId id="303" r:id="rId14"/>
    <p:sldId id="304" r:id="rId15"/>
    <p:sldId id="306" r:id="rId16"/>
    <p:sldId id="307" r:id="rId17"/>
    <p:sldId id="308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263" r:id="rId2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Stavárek" initials="DS" lastIdx="1" clrIdx="0">
    <p:extLst>
      <p:ext uri="{19B8F6BF-5375-455C-9EA6-DF929625EA0E}">
        <p15:presenceInfo xmlns:p15="http://schemas.microsoft.com/office/powerpoint/2012/main" userId="Daniel Staváre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CC"/>
    <a:srgbClr val="307871"/>
    <a:srgbClr val="9F2B2B"/>
    <a:srgbClr val="981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Styl Tmavá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Styl Tmavá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22" autoAdjust="0"/>
    <p:restoredTop sz="85814" autoAdjust="0"/>
  </p:normalViewPr>
  <p:slideViewPr>
    <p:cSldViewPr>
      <p:cViewPr varScale="1">
        <p:scale>
          <a:sx n="101" d="100"/>
          <a:sy n="101" d="100"/>
        </p:scale>
        <p:origin x="725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22. 12. 2020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86109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3831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96740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10532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60720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50686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48287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82240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689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22869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5664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79153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23985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40540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71355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6120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688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3876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212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3075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6271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185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0076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309634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Short-Term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Asset and Liability Management</a:t>
            </a:r>
            <a:endParaRPr 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Jana Šimáková, Ph.D.</a:t>
            </a:r>
          </a:p>
          <a:p>
            <a:pPr algn="r"/>
            <a:r>
              <a:rPr lang="cs-CZ" altLang="cs-CZ" sz="105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simakova@opf.slu.cz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887" y="555517"/>
            <a:ext cx="1957742" cy="150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5" y="987574"/>
            <a:ext cx="7776865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cs-CZ" sz="2000" dirty="0" smtClean="0"/>
              <a:t>Cost </a:t>
            </a:r>
            <a:r>
              <a:rPr lang="en-US" altLang="cs-CZ" sz="2000" dirty="0" smtClean="0"/>
              <a:t>savings</a:t>
            </a:r>
          </a:p>
          <a:p>
            <a:pPr lvl="1"/>
            <a:r>
              <a:rPr lang="en-US" sz="1800" dirty="0" smtClean="0"/>
              <a:t>Centralization can drive technology consolidation, with multiple systems replaced by a single treasury technology platform or at least more integrated solutions. </a:t>
            </a:r>
            <a:endParaRPr lang="cs-CZ" sz="1800" dirty="0" smtClean="0"/>
          </a:p>
          <a:p>
            <a:pPr lvl="1"/>
            <a:r>
              <a:rPr lang="en-US" sz="1800" dirty="0" smtClean="0"/>
              <a:t>It </a:t>
            </a:r>
            <a:r>
              <a:rPr lang="en-US" sz="1800" dirty="0" smtClean="0"/>
              <a:t>can also simplify bank relationships, reducing bank charges and lowering the cost of managing bank relationships</a:t>
            </a:r>
            <a:r>
              <a:rPr lang="cs-CZ" sz="1800" dirty="0" smtClean="0"/>
              <a:t>.</a:t>
            </a:r>
            <a:endParaRPr lang="en-US" alt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92688" cy="507703"/>
          </a:xfrm>
        </p:spPr>
        <p:txBody>
          <a:bodyPr/>
          <a:lstStyle/>
          <a:p>
            <a:r>
              <a:rPr lang="en-US" b="1" dirty="0" smtClean="0"/>
              <a:t>Why </a:t>
            </a:r>
            <a:r>
              <a:rPr lang="cs-CZ" b="1" dirty="0" smtClean="0"/>
              <a:t>T</a:t>
            </a:r>
            <a:r>
              <a:rPr lang="en-US" b="1" dirty="0" err="1" smtClean="0"/>
              <a:t>reasury</a:t>
            </a:r>
            <a:r>
              <a:rPr lang="en-US" b="1" dirty="0" smtClean="0"/>
              <a:t> </a:t>
            </a:r>
            <a:r>
              <a:rPr lang="cs-CZ" b="1" dirty="0"/>
              <a:t>G</a:t>
            </a:r>
            <a:r>
              <a:rPr lang="en-US" b="1" dirty="0" err="1" smtClean="0"/>
              <a:t>oes</a:t>
            </a:r>
            <a:r>
              <a:rPr lang="en-US" b="1" dirty="0" smtClean="0"/>
              <a:t> for </a:t>
            </a:r>
            <a:r>
              <a:rPr lang="cs-CZ" b="1" dirty="0" smtClean="0"/>
              <a:t>C</a:t>
            </a:r>
            <a:r>
              <a:rPr lang="en-US" b="1" dirty="0" err="1" smtClean="0"/>
              <a:t>entralization</a:t>
            </a:r>
            <a:r>
              <a:rPr lang="en-US" b="1" dirty="0" smtClean="0"/>
              <a:t>?</a:t>
            </a:r>
            <a:r>
              <a:rPr lang="cs-CZ" b="1" dirty="0" smtClean="0"/>
              <a:t> (2)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Short-Term International Asset and Liability Management</a:t>
            </a:r>
            <a:endParaRPr lang="en-US" altLang="cs-CZ" sz="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6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5" y="1059582"/>
            <a:ext cx="7776865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cs-CZ" sz="2000" dirty="0" smtClean="0"/>
              <a:t>Technology</a:t>
            </a:r>
          </a:p>
          <a:p>
            <a:pPr lvl="1"/>
            <a:r>
              <a:rPr lang="en-US" altLang="cs-CZ" sz="1800" dirty="0" smtClean="0"/>
              <a:t>Technology innovations </a:t>
            </a:r>
            <a:r>
              <a:rPr lang="en-US" altLang="cs-CZ" sz="1800" dirty="0" smtClean="0"/>
              <a:t>improve </a:t>
            </a:r>
            <a:r>
              <a:rPr lang="en-US" altLang="cs-CZ" sz="1800" dirty="0" smtClean="0"/>
              <a:t>a centralized treasury’s ability to handle large volumes of activity across the business. </a:t>
            </a:r>
            <a:endParaRPr lang="cs-CZ" altLang="cs-CZ" sz="1800" dirty="0" smtClean="0"/>
          </a:p>
          <a:p>
            <a:pPr lvl="2"/>
            <a:r>
              <a:rPr lang="en-US" altLang="cs-CZ" sz="1400" dirty="0"/>
              <a:t>such as mobile, cash pooling, web platforms and straight through processing</a:t>
            </a:r>
            <a:endParaRPr lang="cs-CZ" altLang="cs-CZ" sz="1400" dirty="0"/>
          </a:p>
          <a:p>
            <a:pPr lvl="1"/>
            <a:r>
              <a:rPr lang="en-US" altLang="cs-CZ" sz="1800" dirty="0" smtClean="0"/>
              <a:t>Technologies </a:t>
            </a:r>
            <a:r>
              <a:rPr lang="en-US" altLang="cs-CZ" sz="1800" dirty="0" smtClean="0"/>
              <a:t>can also drive down treasury’s workload, creating opportunities to provide further business value</a:t>
            </a:r>
            <a:r>
              <a:rPr lang="cs-CZ" altLang="cs-CZ" sz="1800" dirty="0" smtClean="0"/>
              <a:t>.</a:t>
            </a:r>
            <a:endParaRPr lang="en-US" alt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92688" cy="507703"/>
          </a:xfrm>
        </p:spPr>
        <p:txBody>
          <a:bodyPr/>
          <a:lstStyle/>
          <a:p>
            <a:r>
              <a:rPr lang="en-US" b="1" dirty="0" smtClean="0"/>
              <a:t>Why </a:t>
            </a:r>
            <a:r>
              <a:rPr lang="cs-CZ" b="1" dirty="0" smtClean="0"/>
              <a:t>T</a:t>
            </a:r>
            <a:r>
              <a:rPr lang="en-US" b="1" dirty="0" err="1" smtClean="0"/>
              <a:t>reasury</a:t>
            </a:r>
            <a:r>
              <a:rPr lang="en-US" b="1" dirty="0" smtClean="0"/>
              <a:t> </a:t>
            </a:r>
            <a:r>
              <a:rPr lang="cs-CZ" b="1" dirty="0" smtClean="0"/>
              <a:t>G</a:t>
            </a:r>
            <a:r>
              <a:rPr lang="en-US" b="1" dirty="0" err="1" smtClean="0"/>
              <a:t>oes</a:t>
            </a:r>
            <a:r>
              <a:rPr lang="en-US" b="1" dirty="0" smtClean="0"/>
              <a:t> for </a:t>
            </a:r>
            <a:r>
              <a:rPr lang="cs-CZ" b="1" dirty="0" smtClean="0"/>
              <a:t>C</a:t>
            </a:r>
            <a:r>
              <a:rPr lang="en-US" b="1" dirty="0" err="1" smtClean="0"/>
              <a:t>entralization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Short-Term International Asset and Liability Management</a:t>
            </a:r>
            <a:endParaRPr lang="en-US" altLang="cs-CZ" sz="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68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212575"/>
            <a:ext cx="8352928" cy="507703"/>
          </a:xfrm>
        </p:spPr>
        <p:txBody>
          <a:bodyPr/>
          <a:lstStyle/>
          <a:p>
            <a:r>
              <a:rPr lang="en-US" b="1" dirty="0" smtClean="0"/>
              <a:t>Treasury: From „</a:t>
            </a:r>
            <a:r>
              <a:rPr lang="cs-CZ" b="1" dirty="0" smtClean="0"/>
              <a:t>E</a:t>
            </a:r>
            <a:r>
              <a:rPr lang="en-US" b="1" dirty="0" err="1" smtClean="0"/>
              <a:t>xecution</a:t>
            </a:r>
            <a:r>
              <a:rPr lang="en-US" b="1" dirty="0" smtClean="0"/>
              <a:t> </a:t>
            </a:r>
            <a:r>
              <a:rPr lang="cs-CZ" b="1" dirty="0" smtClean="0"/>
              <a:t>F</a:t>
            </a:r>
            <a:r>
              <a:rPr lang="en-US" b="1" dirty="0" err="1" smtClean="0"/>
              <a:t>actory</a:t>
            </a:r>
            <a:r>
              <a:rPr lang="en-US" b="1" dirty="0" smtClean="0"/>
              <a:t>“ to </a:t>
            </a:r>
            <a:r>
              <a:rPr lang="cs-CZ" b="1" dirty="0" smtClean="0"/>
              <a:t>S</a:t>
            </a:r>
            <a:r>
              <a:rPr lang="en-US" b="1" dirty="0" err="1" smtClean="0"/>
              <a:t>trategic</a:t>
            </a:r>
            <a:r>
              <a:rPr lang="en-US" b="1" dirty="0" smtClean="0"/>
              <a:t> </a:t>
            </a:r>
            <a:r>
              <a:rPr lang="cs-CZ" b="1" dirty="0" smtClean="0"/>
              <a:t>R</a:t>
            </a:r>
            <a:r>
              <a:rPr lang="en-US" b="1" dirty="0" err="1" smtClean="0"/>
              <a:t>esource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Short-Term International Asset and Liability Management</a:t>
            </a:r>
            <a:endParaRPr lang="en-US" altLang="cs-CZ" sz="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2301" y="737369"/>
            <a:ext cx="4927390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34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5" y="1059582"/>
            <a:ext cx="7776865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cs-CZ" sz="2000" dirty="0"/>
              <a:t>Exporters must assure themselves of timely </a:t>
            </a:r>
            <a:r>
              <a:rPr lang="en-US" altLang="cs-CZ" sz="2000" dirty="0" smtClean="0"/>
              <a:t>payment</a:t>
            </a:r>
            <a:endParaRPr lang="cs-CZ" altLang="cs-CZ" sz="2000" dirty="0" smtClean="0"/>
          </a:p>
          <a:p>
            <a:endParaRPr lang="en-US" altLang="cs-CZ" sz="2000" dirty="0"/>
          </a:p>
          <a:p>
            <a:r>
              <a:rPr lang="en-US" altLang="cs-CZ" sz="2000" dirty="0"/>
              <a:t>Importers must assure themselves of timely delivery of quality </a:t>
            </a:r>
            <a:r>
              <a:rPr lang="en-US" altLang="cs-CZ" sz="2000" dirty="0" smtClean="0"/>
              <a:t>goods</a:t>
            </a:r>
            <a:endParaRPr lang="cs-CZ" altLang="cs-CZ" sz="2000" dirty="0" smtClean="0"/>
          </a:p>
          <a:p>
            <a:endParaRPr lang="en-US" altLang="cs-CZ" sz="2000" dirty="0"/>
          </a:p>
          <a:p>
            <a:r>
              <a:rPr lang="en-US" altLang="cs-CZ" sz="2000" dirty="0"/>
              <a:t>Geographic and cultural distances involved in international </a:t>
            </a:r>
            <a:r>
              <a:rPr lang="en-US" altLang="cs-CZ" sz="2000" dirty="0" smtClean="0"/>
              <a:t>trade </a:t>
            </a:r>
            <a:r>
              <a:rPr lang="en-US" altLang="cs-CZ" sz="2000" dirty="0"/>
              <a:t>are greater than in domestic </a:t>
            </a:r>
            <a:r>
              <a:rPr lang="en-US" altLang="cs-CZ" sz="2000" dirty="0" smtClean="0"/>
              <a:t>trade</a:t>
            </a:r>
            <a:endParaRPr lang="cs-CZ" altLang="cs-CZ" sz="2000" dirty="0" smtClean="0"/>
          </a:p>
          <a:p>
            <a:endParaRPr lang="en-US" altLang="cs-CZ" sz="2000" dirty="0"/>
          </a:p>
          <a:p>
            <a:r>
              <a:rPr lang="en-US" altLang="cs-CZ" sz="2000" dirty="0"/>
              <a:t>Trade disputes span several legal jurisdictions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92688" cy="507703"/>
          </a:xfrm>
        </p:spPr>
        <p:txBody>
          <a:bodyPr/>
          <a:lstStyle/>
          <a:p>
            <a:r>
              <a:rPr lang="en-US" b="1" dirty="0" smtClean="0"/>
              <a:t>Managing </a:t>
            </a:r>
            <a:r>
              <a:rPr lang="cs-CZ" b="1" dirty="0" smtClean="0"/>
              <a:t>I</a:t>
            </a:r>
            <a:r>
              <a:rPr lang="en-US" b="1" dirty="0" err="1" smtClean="0"/>
              <a:t>nternational</a:t>
            </a:r>
            <a:r>
              <a:rPr lang="en-US" b="1" dirty="0" smtClean="0"/>
              <a:t> </a:t>
            </a:r>
            <a:r>
              <a:rPr lang="cs-CZ" b="1" dirty="0" smtClean="0"/>
              <a:t>T</a:t>
            </a:r>
            <a:r>
              <a:rPr lang="en-US" b="1" dirty="0" err="1" smtClean="0"/>
              <a:t>rade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Short-Term International Asset and Liability Management</a:t>
            </a:r>
            <a:endParaRPr lang="en-US" altLang="cs-CZ" sz="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22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5" y="987574"/>
            <a:ext cx="7776865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cs-CZ" sz="2000" dirty="0"/>
              <a:t>Trade documentation reduces risk </a:t>
            </a:r>
            <a:r>
              <a:rPr lang="en-US" altLang="cs-CZ" sz="2000" dirty="0" smtClean="0"/>
              <a:t>exposures</a:t>
            </a:r>
            <a:endParaRPr lang="cs-CZ" altLang="cs-CZ" sz="2000" dirty="0" smtClean="0"/>
          </a:p>
          <a:p>
            <a:pPr lvl="1"/>
            <a:r>
              <a:rPr lang="en-US" altLang="cs-CZ" sz="1600" dirty="0"/>
              <a:t>Commercial invoice</a:t>
            </a:r>
          </a:p>
          <a:p>
            <a:pPr lvl="1"/>
            <a:r>
              <a:rPr lang="en-US" altLang="cs-CZ" sz="1600" dirty="0"/>
              <a:t>Packing list</a:t>
            </a:r>
          </a:p>
          <a:p>
            <a:pPr lvl="1"/>
            <a:r>
              <a:rPr lang="en-US" altLang="cs-CZ" sz="1600" dirty="0"/>
              <a:t>Certificate of origin </a:t>
            </a:r>
          </a:p>
          <a:p>
            <a:pPr lvl="1"/>
            <a:r>
              <a:rPr lang="en-US" altLang="cs-CZ" sz="1600" dirty="0"/>
              <a:t>Shipper’s export declaration </a:t>
            </a:r>
          </a:p>
          <a:p>
            <a:pPr lvl="1"/>
            <a:r>
              <a:rPr lang="en-US" altLang="cs-CZ" sz="1600" dirty="0"/>
              <a:t>Export license</a:t>
            </a:r>
          </a:p>
          <a:p>
            <a:pPr lvl="1"/>
            <a:r>
              <a:rPr lang="en-US" altLang="cs-CZ" sz="1600" dirty="0"/>
              <a:t>Bill of lading</a:t>
            </a:r>
          </a:p>
          <a:p>
            <a:pPr lvl="1"/>
            <a:r>
              <a:rPr lang="en-US" altLang="cs-CZ" sz="1600" dirty="0"/>
              <a:t>Dock receipt</a:t>
            </a:r>
          </a:p>
          <a:p>
            <a:pPr lvl="1"/>
            <a:r>
              <a:rPr lang="en-US" altLang="cs-CZ" sz="1600" dirty="0"/>
              <a:t>Warehouse receipt</a:t>
            </a:r>
          </a:p>
          <a:p>
            <a:pPr lvl="1"/>
            <a:r>
              <a:rPr lang="en-US" altLang="cs-CZ" sz="1600" dirty="0"/>
              <a:t>Inspection certificate </a:t>
            </a:r>
          </a:p>
          <a:p>
            <a:pPr lvl="1"/>
            <a:r>
              <a:rPr lang="en-US" altLang="cs-CZ" sz="1600" dirty="0"/>
              <a:t>Insurance certificate</a:t>
            </a:r>
          </a:p>
          <a:p>
            <a:r>
              <a:rPr lang="en-US" altLang="cs-CZ" sz="2000" dirty="0" smtClean="0"/>
              <a:t>Freight </a:t>
            </a:r>
            <a:r>
              <a:rPr lang="en-US" altLang="cs-CZ" sz="2000" dirty="0"/>
              <a:t>forwarders (shippers) can coordinate the logistics of trade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en-US" b="1" dirty="0"/>
              <a:t>Managing the </a:t>
            </a:r>
            <a:r>
              <a:rPr lang="cs-CZ" b="1" dirty="0" smtClean="0"/>
              <a:t>R</a:t>
            </a:r>
            <a:r>
              <a:rPr lang="en-US" b="1" dirty="0" err="1" smtClean="0"/>
              <a:t>isks</a:t>
            </a:r>
            <a:r>
              <a:rPr lang="en-US" b="1" dirty="0" smtClean="0"/>
              <a:t> </a:t>
            </a:r>
            <a:r>
              <a:rPr lang="en-US" b="1" dirty="0"/>
              <a:t>of </a:t>
            </a:r>
            <a:r>
              <a:rPr lang="cs-CZ" b="1" dirty="0" smtClean="0"/>
              <a:t>I</a:t>
            </a:r>
            <a:r>
              <a:rPr lang="en-US" b="1" dirty="0" err="1" smtClean="0"/>
              <a:t>nternational</a:t>
            </a:r>
            <a:r>
              <a:rPr lang="en-US" b="1" dirty="0" smtClean="0"/>
              <a:t> </a:t>
            </a:r>
            <a:r>
              <a:rPr lang="cs-CZ" b="1" dirty="0" smtClean="0"/>
              <a:t>S</a:t>
            </a:r>
            <a:r>
              <a:rPr lang="en-US" b="1" dirty="0" err="1" smtClean="0"/>
              <a:t>hipments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Short-Term International Asset and Liability Management</a:t>
            </a:r>
            <a:endParaRPr lang="en-US" altLang="cs-CZ" sz="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44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5" y="987574"/>
            <a:ext cx="7776865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cs-CZ" sz="2000" dirty="0"/>
              <a:t>Cash in advance</a:t>
            </a:r>
          </a:p>
          <a:p>
            <a:pPr lvl="1"/>
            <a:r>
              <a:rPr lang="en-US" altLang="cs-CZ" sz="1800" dirty="0"/>
              <a:t>Buyer pays for goods prior to shipment</a:t>
            </a:r>
          </a:p>
          <a:p>
            <a:pPr lvl="1"/>
            <a:r>
              <a:rPr lang="en-US" altLang="cs-CZ" sz="1800" dirty="0"/>
              <a:t>Buyer provides the financing</a:t>
            </a:r>
          </a:p>
          <a:p>
            <a:r>
              <a:rPr lang="en-US" altLang="cs-CZ" sz="2000" dirty="0" smtClean="0"/>
              <a:t>Open </a:t>
            </a:r>
            <a:r>
              <a:rPr lang="en-US" altLang="cs-CZ" sz="2000" dirty="0"/>
              <a:t>account</a:t>
            </a:r>
          </a:p>
          <a:p>
            <a:pPr lvl="1"/>
            <a:r>
              <a:rPr lang="en-US" altLang="cs-CZ" sz="1800" dirty="0"/>
              <a:t>Seller delivers goods and bills buyer under agreed-upon payment terms</a:t>
            </a:r>
          </a:p>
          <a:p>
            <a:pPr lvl="1"/>
            <a:r>
              <a:rPr lang="en-US" altLang="cs-CZ" sz="1800" dirty="0"/>
              <a:t>Receivables can be discounted or factored (sold); long-term receivables can be sold to a </a:t>
            </a:r>
            <a:r>
              <a:rPr lang="en-US" altLang="cs-CZ" sz="1800" dirty="0" smtClean="0"/>
              <a:t>forfeiter</a:t>
            </a:r>
            <a:endParaRPr lang="cs-CZ" altLang="cs-CZ" sz="1800" dirty="0" smtClean="0"/>
          </a:p>
          <a:p>
            <a:r>
              <a:rPr lang="en-US" altLang="cs-CZ" sz="2200" dirty="0"/>
              <a:t>Countertrade - exchange of goods or services not involving cash</a:t>
            </a:r>
          </a:p>
          <a:p>
            <a:pPr lvl="1"/>
            <a:r>
              <a:rPr lang="en-US" altLang="cs-CZ" sz="1800" dirty="0" smtClean="0"/>
              <a:t>Counter purchase</a:t>
            </a:r>
            <a:endParaRPr lang="en-US" altLang="cs-CZ" sz="1800" dirty="0"/>
          </a:p>
          <a:p>
            <a:pPr lvl="1"/>
            <a:r>
              <a:rPr lang="en-US" altLang="cs-CZ" sz="1800" dirty="0" smtClean="0"/>
              <a:t>Offset</a:t>
            </a:r>
            <a:endParaRPr lang="en-US" altLang="cs-CZ" sz="1800" dirty="0"/>
          </a:p>
          <a:p>
            <a:pPr lvl="1"/>
            <a:r>
              <a:rPr lang="en-US" altLang="cs-CZ" sz="1800" dirty="0" smtClean="0"/>
              <a:t>Delivery </a:t>
            </a:r>
            <a:r>
              <a:rPr lang="en-US" altLang="cs-CZ" sz="1800" dirty="0"/>
              <a:t>and payment depends on the terms of trade</a:t>
            </a:r>
          </a:p>
          <a:p>
            <a:endParaRPr lang="en-US" altLang="cs-CZ" sz="22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92688" cy="507703"/>
          </a:xfrm>
        </p:spPr>
        <p:txBody>
          <a:bodyPr/>
          <a:lstStyle/>
          <a:p>
            <a:r>
              <a:rPr lang="en-US" b="1" dirty="0"/>
              <a:t>International </a:t>
            </a:r>
            <a:r>
              <a:rPr lang="cs-CZ" b="1" dirty="0" smtClean="0"/>
              <a:t>P</a:t>
            </a:r>
            <a:r>
              <a:rPr lang="en-US" b="1" dirty="0" err="1" smtClean="0"/>
              <a:t>ayment</a:t>
            </a:r>
            <a:r>
              <a:rPr lang="en-US" b="1" dirty="0" smtClean="0"/>
              <a:t> </a:t>
            </a:r>
            <a:r>
              <a:rPr lang="cs-CZ" b="1" dirty="0" smtClean="0"/>
              <a:t>M</a:t>
            </a:r>
            <a:r>
              <a:rPr lang="en-US" b="1" dirty="0" err="1" smtClean="0"/>
              <a:t>ethods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Short-Term International Asset and Liability Management</a:t>
            </a:r>
            <a:endParaRPr lang="en-US" altLang="cs-CZ" sz="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2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5" y="915566"/>
            <a:ext cx="8280921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cs-CZ" sz="2000" dirty="0"/>
              <a:t>Documentary credits</a:t>
            </a:r>
          </a:p>
          <a:p>
            <a:pPr lvl="1"/>
            <a:r>
              <a:rPr lang="en-US" altLang="cs-CZ" sz="1800" dirty="0"/>
              <a:t>A letter of credit (L/C) issued by the buyer’s bank guarantees payment upon receipt of trade documents</a:t>
            </a:r>
          </a:p>
          <a:p>
            <a:pPr lvl="1"/>
            <a:r>
              <a:rPr lang="en-US" altLang="cs-CZ" sz="1800" dirty="0"/>
              <a:t>In some countries, letters of credit can be discounted or used as collateral for new borrowings</a:t>
            </a:r>
          </a:p>
          <a:p>
            <a:pPr lvl="1"/>
            <a:r>
              <a:rPr lang="en-US" altLang="cs-CZ" sz="1800" dirty="0"/>
              <a:t>Other countries do not follow this </a:t>
            </a:r>
            <a:r>
              <a:rPr lang="en-US" altLang="cs-CZ" sz="1800" dirty="0" smtClean="0"/>
              <a:t>practice</a:t>
            </a:r>
            <a:endParaRPr lang="cs-CZ" altLang="cs-CZ" sz="1800" dirty="0" smtClean="0"/>
          </a:p>
          <a:p>
            <a:r>
              <a:rPr lang="en-US" altLang="cs-CZ" sz="2000" dirty="0"/>
              <a:t>Documentary </a:t>
            </a:r>
            <a:r>
              <a:rPr lang="en-US" altLang="cs-CZ" sz="2000" dirty="0" smtClean="0"/>
              <a:t>collections</a:t>
            </a:r>
            <a:endParaRPr lang="cs-CZ" altLang="cs-CZ" sz="2000" dirty="0" smtClean="0"/>
          </a:p>
          <a:p>
            <a:pPr lvl="1"/>
            <a:r>
              <a:rPr lang="en-US" altLang="cs-CZ" sz="1800" dirty="0" smtClean="0"/>
              <a:t>Seller </a:t>
            </a:r>
            <a:r>
              <a:rPr lang="en-US" altLang="cs-CZ" sz="1800" dirty="0"/>
              <a:t>draws a draft (trade bill or bill of exchange) payable to itself on the buyer. </a:t>
            </a:r>
          </a:p>
          <a:p>
            <a:pPr lvl="1"/>
            <a:r>
              <a:rPr lang="en-US" altLang="cs-CZ" sz="1800" dirty="0"/>
              <a:t>Sight drafts: payable on demand</a:t>
            </a:r>
          </a:p>
          <a:p>
            <a:pPr lvl="1"/>
            <a:r>
              <a:rPr lang="en-US" altLang="cs-CZ" sz="1800" dirty="0"/>
              <a:t>Time drafts: payable at a specified future date</a:t>
            </a:r>
          </a:p>
          <a:p>
            <a:pPr lvl="2"/>
            <a:r>
              <a:rPr lang="en-US" altLang="cs-CZ" sz="1400" dirty="0"/>
              <a:t>Trade acceptances: drawn on and accepted by buyer</a:t>
            </a:r>
          </a:p>
          <a:p>
            <a:pPr lvl="2"/>
            <a:r>
              <a:rPr lang="en-US" altLang="cs-CZ" sz="1400" dirty="0"/>
              <a:t>Banker’s acceptances: accepted by a commercial bank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92688" cy="507703"/>
          </a:xfrm>
        </p:spPr>
        <p:txBody>
          <a:bodyPr/>
          <a:lstStyle/>
          <a:p>
            <a:r>
              <a:rPr lang="en-US" b="1" dirty="0"/>
              <a:t>International </a:t>
            </a:r>
            <a:r>
              <a:rPr lang="cs-CZ" b="1" dirty="0" smtClean="0"/>
              <a:t>P</a:t>
            </a:r>
            <a:r>
              <a:rPr lang="en-US" b="1" dirty="0" err="1" smtClean="0"/>
              <a:t>ayment</a:t>
            </a:r>
            <a:r>
              <a:rPr lang="en-US" b="1" dirty="0" smtClean="0"/>
              <a:t> </a:t>
            </a:r>
            <a:r>
              <a:rPr lang="cs-CZ" b="1" dirty="0" smtClean="0"/>
              <a:t>M</a:t>
            </a:r>
            <a:r>
              <a:rPr lang="en-US" b="1" dirty="0" err="1" smtClean="0"/>
              <a:t>ethods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Short-Term International Asset and Liability Management</a:t>
            </a:r>
            <a:endParaRPr lang="en-US" altLang="cs-CZ" sz="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53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92688" cy="507703"/>
          </a:xfrm>
        </p:spPr>
        <p:txBody>
          <a:bodyPr/>
          <a:lstStyle/>
          <a:p>
            <a:r>
              <a:rPr lang="en-US" b="1" dirty="0"/>
              <a:t>The </a:t>
            </a:r>
            <a:r>
              <a:rPr lang="cs-CZ" b="1" dirty="0" smtClean="0"/>
              <a:t>R</a:t>
            </a:r>
            <a:r>
              <a:rPr lang="en-US" b="1" dirty="0" err="1" smtClean="0"/>
              <a:t>isks</a:t>
            </a:r>
            <a:r>
              <a:rPr lang="en-US" b="1" dirty="0" smtClean="0"/>
              <a:t> </a:t>
            </a:r>
            <a:r>
              <a:rPr lang="en-US" b="1" dirty="0"/>
              <a:t>of </a:t>
            </a:r>
            <a:r>
              <a:rPr lang="cs-CZ" b="1" dirty="0" smtClean="0"/>
              <a:t>I</a:t>
            </a:r>
            <a:r>
              <a:rPr lang="en-US" b="1" dirty="0" err="1" smtClean="0"/>
              <a:t>nternational</a:t>
            </a:r>
            <a:r>
              <a:rPr lang="en-US" b="1" dirty="0" smtClean="0"/>
              <a:t> </a:t>
            </a:r>
            <a:r>
              <a:rPr lang="cs-CZ" b="1" dirty="0" smtClean="0"/>
              <a:t>P</a:t>
            </a:r>
            <a:r>
              <a:rPr lang="en-US" b="1" dirty="0" err="1" smtClean="0"/>
              <a:t>ayment</a:t>
            </a:r>
            <a:r>
              <a:rPr lang="en-US" b="1" dirty="0" smtClean="0"/>
              <a:t> </a:t>
            </a:r>
            <a:r>
              <a:rPr lang="cs-CZ" b="1" dirty="0" smtClean="0"/>
              <a:t>M</a:t>
            </a:r>
            <a:r>
              <a:rPr lang="en-US" b="1" dirty="0" err="1" smtClean="0"/>
              <a:t>ethods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Short-Term International Asset and Liability Management</a:t>
            </a:r>
            <a:endParaRPr lang="en-US" altLang="cs-CZ" sz="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  <p:sp>
        <p:nvSpPr>
          <p:cNvPr id="5" name="Šipka nahoru 4"/>
          <p:cNvSpPr/>
          <p:nvPr/>
        </p:nvSpPr>
        <p:spPr>
          <a:xfrm>
            <a:off x="611560" y="843558"/>
            <a:ext cx="2376264" cy="367240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1600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187624" y="249974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Seller’s perspective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187624" y="1419622"/>
            <a:ext cx="12241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Highest risk</a:t>
            </a:r>
          </a:p>
          <a:p>
            <a:pPr algn="ctr"/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Lowest </a:t>
            </a:r>
            <a:br>
              <a:rPr lang="en-US" sz="1600" b="1" dirty="0" smtClean="0">
                <a:solidFill>
                  <a:schemeClr val="bg1"/>
                </a:solidFill>
              </a:rPr>
            </a:br>
            <a:r>
              <a:rPr lang="en-US" sz="1600" b="1" dirty="0" smtClean="0">
                <a:solidFill>
                  <a:schemeClr val="bg1"/>
                </a:solidFill>
              </a:rPr>
              <a:t>risk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Šipka nahoru 9"/>
          <p:cNvSpPr/>
          <p:nvPr/>
        </p:nvSpPr>
        <p:spPr>
          <a:xfrm rot="10800000">
            <a:off x="5724128" y="843558"/>
            <a:ext cx="2376264" cy="367240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1600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297494" y="2207354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Buyer’s perspective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300192" y="987574"/>
            <a:ext cx="122413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Most </a:t>
            </a:r>
            <a:r>
              <a:rPr lang="en-US" sz="1400" b="1" dirty="0" smtClean="0">
                <a:solidFill>
                  <a:schemeClr val="bg1"/>
                </a:solidFill>
              </a:rPr>
              <a:t>advantageous</a:t>
            </a:r>
          </a:p>
          <a:p>
            <a:pPr algn="ctr"/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Least</a:t>
            </a:r>
            <a:br>
              <a:rPr lang="en-US" sz="1600" b="1" dirty="0" smtClean="0">
                <a:solidFill>
                  <a:schemeClr val="bg1"/>
                </a:solidFill>
              </a:rPr>
            </a:br>
            <a:r>
              <a:rPr lang="en-US" sz="1400" b="1" dirty="0" smtClean="0">
                <a:solidFill>
                  <a:schemeClr val="bg1"/>
                </a:solidFill>
              </a:rPr>
              <a:t>advantageous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527883" y="843558"/>
            <a:ext cx="1656184" cy="36724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743907" y="843558"/>
            <a:ext cx="12241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Open account</a:t>
            </a:r>
          </a:p>
          <a:p>
            <a:pPr algn="ctr"/>
            <a:endParaRPr lang="en-US" b="1" dirty="0" smtClean="0">
              <a:solidFill>
                <a:schemeClr val="bg1"/>
              </a:solidFill>
            </a:endParaRPr>
          </a:p>
          <a:p>
            <a:pPr algn="ctr"/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Draft</a:t>
            </a:r>
          </a:p>
          <a:p>
            <a:pPr algn="ctr"/>
            <a:endParaRPr lang="en-US" b="1" dirty="0" smtClean="0">
              <a:solidFill>
                <a:schemeClr val="bg1"/>
              </a:solidFill>
            </a:endParaRPr>
          </a:p>
          <a:p>
            <a:pPr algn="ctr"/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Letter of credit</a:t>
            </a:r>
          </a:p>
          <a:p>
            <a:pPr algn="ctr"/>
            <a:endParaRPr lang="en-US" b="1" dirty="0" smtClean="0">
              <a:solidFill>
                <a:schemeClr val="bg1"/>
              </a:solidFill>
            </a:endParaRPr>
          </a:p>
          <a:p>
            <a:pPr algn="ctr"/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Cash in advance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19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5" y="1059582"/>
            <a:ext cx="7776865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cs-CZ" sz="2000" dirty="0"/>
              <a:t>Cash management</a:t>
            </a:r>
          </a:p>
          <a:p>
            <a:pPr lvl="1"/>
            <a:r>
              <a:rPr lang="en-US" altLang="cs-CZ" sz="1800" dirty="0"/>
              <a:t>Multinational netting</a:t>
            </a:r>
          </a:p>
          <a:p>
            <a:pPr lvl="1"/>
            <a:r>
              <a:rPr lang="en-US" altLang="cs-CZ" sz="1800" dirty="0"/>
              <a:t>Forecasting funds needs</a:t>
            </a:r>
          </a:p>
          <a:p>
            <a:endParaRPr lang="en-US" altLang="cs-CZ" sz="2000" dirty="0"/>
          </a:p>
          <a:p>
            <a:r>
              <a:rPr lang="en-US" altLang="cs-CZ" sz="2000" dirty="0"/>
              <a:t>Managing relations between operating divisions and external partners</a:t>
            </a:r>
          </a:p>
          <a:p>
            <a:pPr lvl="1"/>
            <a:r>
              <a:rPr lang="en-US" altLang="cs-CZ" sz="1800" dirty="0"/>
              <a:t>Credit management</a:t>
            </a:r>
          </a:p>
          <a:p>
            <a:pPr lvl="1"/>
            <a:r>
              <a:rPr lang="en-US" altLang="cs-CZ" sz="1800" dirty="0"/>
              <a:t>Transfer pricing </a:t>
            </a:r>
          </a:p>
          <a:p>
            <a:pPr lvl="1"/>
            <a:r>
              <a:rPr lang="en-US" altLang="cs-CZ" sz="1800" dirty="0"/>
              <a:t>Determination of hurdle rates on new investments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92688" cy="507703"/>
          </a:xfrm>
        </p:spPr>
        <p:txBody>
          <a:bodyPr/>
          <a:lstStyle/>
          <a:p>
            <a:r>
              <a:rPr lang="en-US" b="1" dirty="0">
                <a:solidFill>
                  <a:srgbClr val="000000"/>
                </a:solidFill>
              </a:rPr>
              <a:t>Managing </a:t>
            </a:r>
            <a:r>
              <a:rPr lang="cs-CZ" b="1" dirty="0" smtClean="0">
                <a:solidFill>
                  <a:srgbClr val="000000"/>
                </a:solidFill>
              </a:rPr>
              <a:t>M</a:t>
            </a:r>
            <a:r>
              <a:rPr lang="en-US" b="1" dirty="0" err="1" smtClean="0">
                <a:solidFill>
                  <a:srgbClr val="000000"/>
                </a:solidFill>
              </a:rPr>
              <a:t>ultinational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cs-CZ" b="1" dirty="0" smtClean="0">
                <a:solidFill>
                  <a:srgbClr val="000000"/>
                </a:solidFill>
              </a:rPr>
              <a:t>C</a:t>
            </a:r>
            <a:r>
              <a:rPr lang="en-US" b="1" dirty="0" smtClean="0">
                <a:solidFill>
                  <a:srgbClr val="000000"/>
                </a:solidFill>
              </a:rPr>
              <a:t>ash </a:t>
            </a:r>
            <a:r>
              <a:rPr lang="cs-CZ" b="1" dirty="0" smtClean="0">
                <a:solidFill>
                  <a:srgbClr val="000000"/>
                </a:solidFill>
              </a:rPr>
              <a:t>F</a:t>
            </a:r>
            <a:r>
              <a:rPr lang="en-US" b="1" dirty="0" smtClean="0">
                <a:solidFill>
                  <a:srgbClr val="000000"/>
                </a:solidFill>
              </a:rPr>
              <a:t>lows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Short-Term International Asset and Liability Management</a:t>
            </a:r>
            <a:endParaRPr lang="en-US" altLang="cs-CZ" sz="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76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5" y="1059582"/>
            <a:ext cx="7776865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cs-CZ" sz="2000" dirty="0" smtClean="0"/>
              <a:t>Anticipating and responding to changes in exchange rates</a:t>
            </a:r>
          </a:p>
          <a:p>
            <a:endParaRPr lang="en-US" altLang="cs-CZ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cs-CZ" sz="2000" dirty="0" smtClean="0"/>
              <a:t>Identify the distribution of future exchange rates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cs-CZ" sz="2000" dirty="0" smtClean="0"/>
              <a:t>Estimate the sensitivity of revenues and expenses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cs-CZ" sz="2000" dirty="0" smtClean="0"/>
              <a:t>Determine the desirability of hedging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cs-CZ" sz="2000" dirty="0" smtClean="0"/>
              <a:t>Evaluate hedging alternatives 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cs-CZ" sz="2000" dirty="0" smtClean="0"/>
              <a:t>Monitor the position and reevaluate</a:t>
            </a:r>
          </a:p>
          <a:p>
            <a:endParaRPr lang="en-US" altLang="cs-CZ" sz="20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128792" cy="507703"/>
          </a:xfrm>
        </p:spPr>
        <p:txBody>
          <a:bodyPr/>
          <a:lstStyle/>
          <a:p>
            <a:r>
              <a:rPr lang="en-US" b="1" dirty="0"/>
              <a:t>A </a:t>
            </a:r>
            <a:r>
              <a:rPr lang="cs-CZ" b="1" dirty="0" smtClean="0"/>
              <a:t>F</a:t>
            </a:r>
            <a:r>
              <a:rPr lang="en-US" b="1" dirty="0" err="1" smtClean="0"/>
              <a:t>ive</a:t>
            </a:r>
            <a:r>
              <a:rPr lang="en-US" b="1" dirty="0" smtClean="0"/>
              <a:t>-</a:t>
            </a:r>
            <a:r>
              <a:rPr lang="cs-CZ" b="1" dirty="0" smtClean="0"/>
              <a:t>S</a:t>
            </a:r>
            <a:r>
              <a:rPr lang="en-US" b="1" dirty="0" err="1" smtClean="0"/>
              <a:t>tep</a:t>
            </a:r>
            <a:r>
              <a:rPr lang="cs-CZ" b="1" dirty="0" smtClean="0"/>
              <a:t> C</a:t>
            </a:r>
            <a:r>
              <a:rPr lang="en-US" b="1" dirty="0" err="1" smtClean="0"/>
              <a:t>urrency</a:t>
            </a:r>
            <a:r>
              <a:rPr lang="en-US" b="1" dirty="0" smtClean="0"/>
              <a:t> </a:t>
            </a:r>
            <a:r>
              <a:rPr lang="cs-CZ" b="1" dirty="0" smtClean="0"/>
              <a:t>R</a:t>
            </a:r>
            <a:r>
              <a:rPr lang="en-US" b="1" dirty="0" err="1" smtClean="0"/>
              <a:t>isk</a:t>
            </a:r>
            <a:r>
              <a:rPr lang="en-US" b="1" dirty="0" smtClean="0"/>
              <a:t> </a:t>
            </a:r>
            <a:r>
              <a:rPr lang="cs-CZ" b="1" dirty="0" smtClean="0"/>
              <a:t>M</a:t>
            </a:r>
            <a:r>
              <a:rPr lang="en-US" b="1" dirty="0" err="1" smtClean="0"/>
              <a:t>anagement</a:t>
            </a:r>
            <a:r>
              <a:rPr lang="en-US" b="1" dirty="0" smtClean="0"/>
              <a:t> </a:t>
            </a:r>
            <a:r>
              <a:rPr lang="cs-CZ" b="1" dirty="0" smtClean="0"/>
              <a:t>P</a:t>
            </a:r>
            <a:r>
              <a:rPr lang="en-US" b="1" dirty="0" err="1" smtClean="0"/>
              <a:t>rogram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Short-Term International Asset and Liability Management</a:t>
            </a:r>
            <a:endParaRPr lang="en-US" altLang="cs-CZ" sz="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13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5" y="987574"/>
            <a:ext cx="7920881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cs-CZ" sz="2000" dirty="0" smtClean="0"/>
              <a:t>Management of an enterprise's holdings, with the ultimate goal of managing the firm's liquidity and mitigating its operational, financial and reputational risk</a:t>
            </a:r>
          </a:p>
          <a:p>
            <a:r>
              <a:rPr lang="en-US" altLang="cs-CZ" sz="2000" dirty="0" smtClean="0"/>
              <a:t>Treasury Management includes a firm's collections, disbursements, concentration, investment and funding activities</a:t>
            </a:r>
          </a:p>
          <a:p>
            <a:r>
              <a:rPr lang="en-US" altLang="cs-CZ" sz="2000" dirty="0" smtClean="0"/>
              <a:t>In larger firms, it may also include trading in bonds, currencies, financial derivatives and the associated financial risk management</a:t>
            </a:r>
          </a:p>
          <a:p>
            <a:r>
              <a:rPr lang="en-US" altLang="cs-CZ" sz="2000" dirty="0" smtClean="0"/>
              <a:t>Company's treasury operations comes under the control of the CFO, Vice-President / Director of Finance or Treasurer, and is handled on a day-to-day basis by the organization's treasury staff, controller, or comptroller</a:t>
            </a:r>
            <a:endParaRPr lang="en-US" alt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92688" cy="507703"/>
          </a:xfrm>
        </p:spPr>
        <p:txBody>
          <a:bodyPr/>
          <a:lstStyle/>
          <a:p>
            <a:r>
              <a:rPr lang="cs-CZ" b="1" dirty="0" smtClean="0"/>
              <a:t>T</a:t>
            </a:r>
            <a:r>
              <a:rPr lang="en-US" b="1" dirty="0" err="1" smtClean="0"/>
              <a:t>reasury</a:t>
            </a:r>
            <a:r>
              <a:rPr lang="en-US" b="1" dirty="0" smtClean="0"/>
              <a:t> </a:t>
            </a:r>
            <a:r>
              <a:rPr lang="cs-CZ" b="1" dirty="0" smtClean="0"/>
              <a:t>M</a:t>
            </a:r>
            <a:r>
              <a:rPr lang="en-US" b="1" dirty="0" err="1" smtClean="0"/>
              <a:t>anagement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Short-Term International Asset and Liability Management</a:t>
            </a:r>
            <a:endParaRPr lang="en-US" altLang="cs-CZ" sz="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43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5" y="1059582"/>
            <a:ext cx="4104457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cs-CZ" sz="2000" dirty="0"/>
              <a:t>Risk management should complement the overall business plan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92688" cy="507703"/>
          </a:xfrm>
        </p:spPr>
        <p:txBody>
          <a:bodyPr/>
          <a:lstStyle/>
          <a:p>
            <a:r>
              <a:rPr lang="en-US" b="1" dirty="0"/>
              <a:t>Setting a </a:t>
            </a:r>
            <a:r>
              <a:rPr lang="cs-CZ" b="1" dirty="0" smtClean="0"/>
              <a:t>R</a:t>
            </a:r>
            <a:r>
              <a:rPr lang="en-US" b="1" dirty="0" err="1" smtClean="0"/>
              <a:t>isk</a:t>
            </a:r>
            <a:r>
              <a:rPr lang="en-US" b="1" dirty="0" smtClean="0"/>
              <a:t> </a:t>
            </a:r>
            <a:r>
              <a:rPr lang="cs-CZ" b="1" dirty="0" smtClean="0"/>
              <a:t>M</a:t>
            </a:r>
            <a:r>
              <a:rPr lang="en-US" b="1" dirty="0" err="1" smtClean="0"/>
              <a:t>anagement</a:t>
            </a:r>
            <a:r>
              <a:rPr lang="en-US" b="1" dirty="0" smtClean="0"/>
              <a:t> </a:t>
            </a:r>
            <a:r>
              <a:rPr lang="cs-CZ" b="1" dirty="0" smtClean="0"/>
              <a:t>P</a:t>
            </a:r>
            <a:r>
              <a:rPr lang="en-US" b="1" dirty="0" err="1" smtClean="0"/>
              <a:t>olicy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Short-Term International Asset and Liability Management</a:t>
            </a:r>
            <a:endParaRPr lang="en-US" altLang="cs-CZ" sz="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  <p:pic>
        <p:nvPicPr>
          <p:cNvPr id="7" name="Picture 4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172" y="530652"/>
            <a:ext cx="5231284" cy="4810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747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5" y="1131590"/>
            <a:ext cx="7776865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600" eaLnBrk="0" hangingPunct="0">
              <a:buSzPct val="75000"/>
            </a:pPr>
            <a:r>
              <a:rPr lang="en-US" altLang="cs-CZ" sz="2000" dirty="0" smtClean="0"/>
              <a:t>Forward parity</a:t>
            </a:r>
          </a:p>
          <a:p>
            <a:pPr marL="228600" indent="-228600" eaLnBrk="0" hangingPunct="0">
              <a:buSzPct val="75000"/>
              <a:buFont typeface="Times New Roman" panose="02020603050405020304" pitchFamily="18" charset="0"/>
              <a:buNone/>
            </a:pPr>
            <a:r>
              <a:rPr lang="en-US" altLang="cs-CZ" sz="2000" dirty="0" smtClean="0"/>
              <a:t>	E[</a:t>
            </a:r>
            <a:r>
              <a:rPr lang="en-US" altLang="cs-CZ" sz="2000" dirty="0" err="1" smtClean="0"/>
              <a:t>S</a:t>
            </a:r>
            <a:r>
              <a:rPr lang="en-US" altLang="cs-CZ" sz="2000" baseline="-25000" dirty="0" err="1" smtClean="0"/>
              <a:t>t</a:t>
            </a:r>
            <a:r>
              <a:rPr lang="en-US" altLang="cs-CZ" sz="2000" baseline="30000" dirty="0" err="1" smtClean="0"/>
              <a:t>d</a:t>
            </a:r>
            <a:r>
              <a:rPr lang="en-US" altLang="cs-CZ" sz="2000" baseline="30000" dirty="0" smtClean="0"/>
              <a:t>/f</a:t>
            </a:r>
            <a:r>
              <a:rPr lang="en-US" altLang="cs-CZ" sz="2000" dirty="0" smtClean="0"/>
              <a:t>] = </a:t>
            </a:r>
            <a:r>
              <a:rPr lang="en-US" altLang="cs-CZ" sz="2000" dirty="0" err="1" smtClean="0"/>
              <a:t>F</a:t>
            </a:r>
            <a:r>
              <a:rPr lang="en-US" altLang="cs-CZ" sz="2000" baseline="-25000" dirty="0" err="1" smtClean="0"/>
              <a:t>t</a:t>
            </a:r>
            <a:r>
              <a:rPr lang="en-US" altLang="cs-CZ" sz="2000" baseline="30000" dirty="0" err="1" smtClean="0"/>
              <a:t>d</a:t>
            </a:r>
            <a:r>
              <a:rPr lang="en-US" altLang="cs-CZ" sz="2000" baseline="30000" dirty="0" smtClean="0"/>
              <a:t>/f</a:t>
            </a:r>
          </a:p>
          <a:p>
            <a:pPr marL="228600" indent="-228600" eaLnBrk="0" hangingPunct="0">
              <a:buSzPct val="75000"/>
              <a:buFont typeface="Times New Roman" panose="02020603050405020304" pitchFamily="18" charset="0"/>
              <a:buNone/>
            </a:pPr>
            <a:endParaRPr lang="en-US" altLang="cs-CZ" sz="2000" dirty="0" smtClean="0"/>
          </a:p>
          <a:p>
            <a:pPr marL="228600" indent="-228600" eaLnBrk="0" hangingPunct="0">
              <a:buSzPct val="75000"/>
            </a:pPr>
            <a:r>
              <a:rPr lang="en-US" altLang="cs-CZ" sz="2000" dirty="0" smtClean="0"/>
              <a:t>Interest rate parity</a:t>
            </a:r>
          </a:p>
          <a:p>
            <a:pPr marL="228600" indent="-228600" eaLnBrk="0" hangingPunct="0">
              <a:buSzPct val="75000"/>
              <a:buFont typeface="Times New Roman" panose="02020603050405020304" pitchFamily="18" charset="0"/>
              <a:buNone/>
            </a:pPr>
            <a:r>
              <a:rPr lang="en-US" altLang="cs-CZ" sz="2000" dirty="0" smtClean="0"/>
              <a:t>	E[</a:t>
            </a:r>
            <a:r>
              <a:rPr lang="en-US" altLang="cs-CZ" sz="2000" dirty="0" err="1" smtClean="0"/>
              <a:t>S</a:t>
            </a:r>
            <a:r>
              <a:rPr lang="en-US" altLang="cs-CZ" sz="2000" baseline="-25000" dirty="0" err="1" smtClean="0"/>
              <a:t>t</a:t>
            </a:r>
            <a:r>
              <a:rPr lang="en-US" altLang="cs-CZ" sz="2000" baseline="30000" dirty="0" err="1" smtClean="0"/>
              <a:t>d</a:t>
            </a:r>
            <a:r>
              <a:rPr lang="en-US" altLang="cs-CZ" sz="2000" baseline="30000" dirty="0" smtClean="0"/>
              <a:t>/f</a:t>
            </a:r>
            <a:r>
              <a:rPr lang="en-US" altLang="cs-CZ" sz="2000" dirty="0" smtClean="0"/>
              <a:t>] = S</a:t>
            </a:r>
            <a:r>
              <a:rPr lang="en-US" altLang="cs-CZ" sz="2000" baseline="-25000" dirty="0" smtClean="0"/>
              <a:t>0</a:t>
            </a:r>
            <a:r>
              <a:rPr lang="en-US" altLang="cs-CZ" sz="2000" baseline="30000" dirty="0" smtClean="0"/>
              <a:t>d/f</a:t>
            </a:r>
            <a:r>
              <a:rPr lang="en-US" altLang="cs-CZ" sz="2000" dirty="0" smtClean="0"/>
              <a:t> [(1+i</a:t>
            </a:r>
            <a:r>
              <a:rPr lang="en-US" altLang="cs-CZ" sz="2000" baseline="30000" dirty="0" smtClean="0"/>
              <a:t>d</a:t>
            </a:r>
            <a:r>
              <a:rPr lang="en-US" altLang="cs-CZ" sz="2000" dirty="0" smtClean="0"/>
              <a:t>)/(1+i</a:t>
            </a:r>
            <a:r>
              <a:rPr lang="en-US" altLang="cs-CZ" sz="2000" baseline="30000" dirty="0" smtClean="0"/>
              <a:t>f</a:t>
            </a:r>
            <a:r>
              <a:rPr lang="en-US" altLang="cs-CZ" sz="2000" dirty="0" smtClean="0"/>
              <a:t>)]</a:t>
            </a:r>
            <a:r>
              <a:rPr lang="en-US" altLang="cs-CZ" sz="2000" baseline="30000" dirty="0" smtClean="0"/>
              <a:t>t</a:t>
            </a:r>
          </a:p>
          <a:p>
            <a:pPr marL="228600" indent="-228600" eaLnBrk="0" hangingPunct="0">
              <a:buSzPct val="75000"/>
              <a:buFont typeface="Times New Roman" panose="02020603050405020304" pitchFamily="18" charset="0"/>
              <a:buNone/>
            </a:pPr>
            <a:endParaRPr lang="en-US" altLang="cs-CZ" sz="2000" dirty="0" smtClean="0"/>
          </a:p>
          <a:p>
            <a:pPr marL="228600" indent="-228600" eaLnBrk="0" hangingPunct="0">
              <a:buSzPct val="75000"/>
            </a:pPr>
            <a:r>
              <a:rPr lang="en-US" altLang="cs-CZ" sz="2000" dirty="0" smtClean="0"/>
              <a:t>Relative purchasing power parity</a:t>
            </a:r>
          </a:p>
          <a:p>
            <a:pPr marL="228600" indent="-228600" eaLnBrk="0" hangingPunct="0">
              <a:buSzPct val="75000"/>
              <a:buFont typeface="Times New Roman" panose="02020603050405020304" pitchFamily="18" charset="0"/>
              <a:buNone/>
            </a:pPr>
            <a:r>
              <a:rPr lang="en-US" altLang="cs-CZ" sz="2000" dirty="0" smtClean="0"/>
              <a:t>	E[</a:t>
            </a:r>
            <a:r>
              <a:rPr lang="en-US" altLang="cs-CZ" sz="2000" dirty="0" err="1" smtClean="0"/>
              <a:t>S</a:t>
            </a:r>
            <a:r>
              <a:rPr lang="en-US" altLang="cs-CZ" sz="2000" baseline="-25000" dirty="0" err="1" smtClean="0"/>
              <a:t>t</a:t>
            </a:r>
            <a:r>
              <a:rPr lang="en-US" altLang="cs-CZ" sz="2000" baseline="30000" dirty="0" err="1" smtClean="0"/>
              <a:t>d</a:t>
            </a:r>
            <a:r>
              <a:rPr lang="en-US" altLang="cs-CZ" sz="2000" baseline="30000" dirty="0" smtClean="0"/>
              <a:t>/f</a:t>
            </a:r>
            <a:r>
              <a:rPr lang="en-US" altLang="cs-CZ" sz="2000" dirty="0" smtClean="0"/>
              <a:t>] = S</a:t>
            </a:r>
            <a:r>
              <a:rPr lang="en-US" altLang="cs-CZ" sz="2000" baseline="-25000" dirty="0" smtClean="0"/>
              <a:t>0</a:t>
            </a:r>
            <a:r>
              <a:rPr lang="en-US" altLang="cs-CZ" sz="2000" baseline="30000" dirty="0" smtClean="0"/>
              <a:t>d/f</a:t>
            </a:r>
            <a:r>
              <a:rPr lang="en-US" altLang="cs-CZ" sz="2000" dirty="0" smtClean="0"/>
              <a:t> [(1+p</a:t>
            </a:r>
            <a:r>
              <a:rPr lang="en-US" altLang="cs-CZ" sz="2000" baseline="30000" dirty="0" smtClean="0"/>
              <a:t>d</a:t>
            </a:r>
            <a:r>
              <a:rPr lang="en-US" altLang="cs-CZ" sz="2000" dirty="0" smtClean="0"/>
              <a:t>)/(1+p</a:t>
            </a:r>
            <a:r>
              <a:rPr lang="en-US" altLang="cs-CZ" sz="2000" baseline="30000" dirty="0" smtClean="0"/>
              <a:t>f</a:t>
            </a:r>
            <a:r>
              <a:rPr lang="en-US" altLang="cs-CZ" sz="2000" dirty="0" smtClean="0"/>
              <a:t>)]</a:t>
            </a:r>
            <a:r>
              <a:rPr lang="en-US" altLang="cs-CZ" sz="2000" baseline="30000" dirty="0" smtClean="0"/>
              <a:t>t</a:t>
            </a:r>
            <a:endParaRPr lang="en-US" alt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92688" cy="507703"/>
          </a:xfrm>
        </p:spPr>
        <p:txBody>
          <a:bodyPr/>
          <a:lstStyle/>
          <a:p>
            <a:r>
              <a:rPr lang="en-US" b="1" dirty="0" smtClean="0"/>
              <a:t>Market-</a:t>
            </a:r>
            <a:r>
              <a:rPr lang="cs-CZ" b="1" dirty="0" smtClean="0"/>
              <a:t>B</a:t>
            </a:r>
            <a:r>
              <a:rPr lang="en-US" b="1" dirty="0" err="1" smtClean="0"/>
              <a:t>ased</a:t>
            </a:r>
            <a:r>
              <a:rPr lang="en-US" b="1" dirty="0" smtClean="0"/>
              <a:t> </a:t>
            </a:r>
            <a:r>
              <a:rPr lang="cs-CZ" b="1" dirty="0" smtClean="0"/>
              <a:t>E</a:t>
            </a:r>
            <a:r>
              <a:rPr lang="en-US" b="1" dirty="0" err="1" smtClean="0"/>
              <a:t>xchange</a:t>
            </a:r>
            <a:r>
              <a:rPr lang="en-US" b="1" dirty="0" smtClean="0"/>
              <a:t> </a:t>
            </a:r>
            <a:r>
              <a:rPr lang="cs-CZ" b="1" dirty="0" smtClean="0"/>
              <a:t>R</a:t>
            </a:r>
            <a:r>
              <a:rPr lang="en-US" b="1" dirty="0" smtClean="0"/>
              <a:t>ate </a:t>
            </a:r>
            <a:r>
              <a:rPr lang="cs-CZ" b="1" dirty="0" smtClean="0"/>
              <a:t>F</a:t>
            </a:r>
            <a:r>
              <a:rPr lang="en-US" b="1" dirty="0" err="1" smtClean="0"/>
              <a:t>orecasting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Short-Term International Asset and Liability Management</a:t>
            </a:r>
            <a:endParaRPr lang="en-US" altLang="cs-CZ" sz="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75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5" y="1059582"/>
            <a:ext cx="7776865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cs-CZ" sz="2000" dirty="0" smtClean="0"/>
              <a:t>Technical analysis</a:t>
            </a:r>
          </a:p>
          <a:p>
            <a:pPr lvl="1"/>
            <a:r>
              <a:rPr lang="en-US" altLang="cs-CZ" sz="1800" dirty="0" smtClean="0"/>
              <a:t>Uses the recent history of exchange rates to predict exchange rates</a:t>
            </a:r>
          </a:p>
          <a:p>
            <a:endParaRPr lang="en-US" altLang="cs-CZ" sz="2000" dirty="0" smtClean="0"/>
          </a:p>
          <a:p>
            <a:r>
              <a:rPr lang="en-US" altLang="cs-CZ" sz="2000" dirty="0" smtClean="0"/>
              <a:t>Fundamental analysis</a:t>
            </a:r>
          </a:p>
          <a:p>
            <a:pPr lvl="1"/>
            <a:r>
              <a:rPr lang="en-US" altLang="cs-CZ" sz="1800" dirty="0" smtClean="0"/>
              <a:t>Uses macroeconomic data to predict exchange rates</a:t>
            </a:r>
          </a:p>
          <a:p>
            <a:pPr lvl="1"/>
            <a:endParaRPr lang="en-US" altLang="cs-CZ" sz="1800" dirty="0" smtClean="0"/>
          </a:p>
          <a:p>
            <a:r>
              <a:rPr lang="en-US" altLang="cs-CZ" sz="2000" dirty="0" smtClean="0"/>
              <a:t>Econometric analysis</a:t>
            </a:r>
          </a:p>
          <a:p>
            <a:pPr lvl="1"/>
            <a:r>
              <a:rPr lang="en-US" altLang="cs-CZ" sz="1800" dirty="0" smtClean="0"/>
              <a:t>Application of advanced econometric tools on estimation of theoretically-based approaches to exchange rate determination</a:t>
            </a:r>
            <a:endParaRPr lang="en-US" alt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92688" cy="507703"/>
          </a:xfrm>
        </p:spPr>
        <p:txBody>
          <a:bodyPr/>
          <a:lstStyle/>
          <a:p>
            <a:r>
              <a:rPr lang="en-US" b="1" dirty="0" smtClean="0"/>
              <a:t>Model-</a:t>
            </a:r>
            <a:r>
              <a:rPr lang="cs-CZ" b="1" dirty="0" smtClean="0"/>
              <a:t>B</a:t>
            </a:r>
            <a:r>
              <a:rPr lang="en-US" b="1" dirty="0" err="1" smtClean="0"/>
              <a:t>ased</a:t>
            </a:r>
            <a:r>
              <a:rPr lang="en-US" b="1" dirty="0" smtClean="0"/>
              <a:t> </a:t>
            </a:r>
            <a:r>
              <a:rPr lang="cs-CZ" b="1" dirty="0" smtClean="0"/>
              <a:t>E</a:t>
            </a:r>
            <a:r>
              <a:rPr lang="en-US" b="1" dirty="0" err="1" smtClean="0"/>
              <a:t>xchange</a:t>
            </a:r>
            <a:r>
              <a:rPr lang="en-US" b="1" dirty="0" smtClean="0"/>
              <a:t> </a:t>
            </a:r>
            <a:r>
              <a:rPr lang="cs-CZ" b="1" dirty="0"/>
              <a:t>R</a:t>
            </a:r>
            <a:r>
              <a:rPr lang="en-US" b="1" dirty="0" smtClean="0"/>
              <a:t>ate </a:t>
            </a:r>
            <a:r>
              <a:rPr lang="cs-CZ" b="1" dirty="0" smtClean="0"/>
              <a:t>F</a:t>
            </a:r>
            <a:r>
              <a:rPr lang="en-US" b="1" dirty="0" err="1" smtClean="0"/>
              <a:t>orecasting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Short-Term International Asset and Liability Management</a:t>
            </a:r>
            <a:endParaRPr lang="en-US" altLang="cs-CZ" sz="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53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5" y="1059582"/>
            <a:ext cx="7776865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cs-CZ" sz="2000" dirty="0"/>
              <a:t>Determine at the highest level of policy and decision making the scope of involvement in derivatives </a:t>
            </a:r>
            <a:r>
              <a:rPr lang="en-US" altLang="cs-CZ" sz="2000" dirty="0" smtClean="0"/>
              <a:t>activities</a:t>
            </a:r>
            <a:endParaRPr lang="cs-CZ" altLang="cs-CZ" sz="2000" dirty="0" smtClean="0"/>
          </a:p>
          <a:p>
            <a:endParaRPr lang="en-US" altLang="cs-CZ" sz="2000" dirty="0"/>
          </a:p>
          <a:p>
            <a:r>
              <a:rPr lang="en-US" altLang="cs-CZ" sz="2000" dirty="0" smtClean="0"/>
              <a:t>Value </a:t>
            </a:r>
            <a:r>
              <a:rPr lang="en-US" altLang="cs-CZ" sz="2000" dirty="0"/>
              <a:t>derivatives at market, at least for risk management </a:t>
            </a:r>
            <a:r>
              <a:rPr lang="en-US" altLang="cs-CZ" sz="2000" dirty="0" smtClean="0"/>
              <a:t>purposes</a:t>
            </a:r>
            <a:endParaRPr lang="cs-CZ" altLang="cs-CZ" sz="2000" dirty="0" smtClean="0"/>
          </a:p>
          <a:p>
            <a:endParaRPr lang="en-US" altLang="cs-CZ" sz="2000" dirty="0"/>
          </a:p>
          <a:p>
            <a:r>
              <a:rPr lang="en-US" altLang="cs-CZ" sz="2000" dirty="0" smtClean="0"/>
              <a:t>Quantify </a:t>
            </a:r>
            <a:r>
              <a:rPr lang="en-US" altLang="cs-CZ" sz="2000" dirty="0"/>
              <a:t>market risk under adverse market conditions, perform stress simulations, and forecast cash investing and funding </a:t>
            </a:r>
            <a:r>
              <a:rPr lang="en-US" altLang="cs-CZ" sz="2000" dirty="0" smtClean="0"/>
              <a:t>needs</a:t>
            </a:r>
            <a:endParaRPr lang="cs-CZ" altLang="cs-CZ" sz="2000" dirty="0" smtClean="0"/>
          </a:p>
          <a:p>
            <a:endParaRPr lang="en-US" altLang="cs-CZ" sz="2000" dirty="0"/>
          </a:p>
          <a:p>
            <a:r>
              <a:rPr lang="en-US" altLang="cs-CZ" sz="2000" dirty="0" smtClean="0"/>
              <a:t>Assess </a:t>
            </a:r>
            <a:r>
              <a:rPr lang="en-US" altLang="cs-CZ" sz="2000" dirty="0"/>
              <a:t>credit risk arising from derivatives activities based on measures of current and potential exposure against credit limits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92688" cy="507703"/>
          </a:xfrm>
        </p:spPr>
        <p:txBody>
          <a:bodyPr/>
          <a:lstStyle/>
          <a:p>
            <a:r>
              <a:rPr lang="en-US" b="1" dirty="0"/>
              <a:t>G30 Global Derivatives Study Group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Short-Term International Asset and Liability Management</a:t>
            </a:r>
            <a:endParaRPr lang="en-US" altLang="cs-CZ" sz="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83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5" y="1059582"/>
            <a:ext cx="7776865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cs-CZ" sz="2000" dirty="0"/>
              <a:t>Establish market and credit risk management functions with clear authority, independent of the dealing </a:t>
            </a:r>
            <a:r>
              <a:rPr lang="en-US" altLang="cs-CZ" sz="2000" dirty="0" smtClean="0"/>
              <a:t>function</a:t>
            </a:r>
            <a:endParaRPr lang="cs-CZ" altLang="cs-CZ" sz="2000" dirty="0" smtClean="0"/>
          </a:p>
          <a:p>
            <a:endParaRPr lang="en-US" altLang="cs-CZ" sz="1800" dirty="0"/>
          </a:p>
          <a:p>
            <a:r>
              <a:rPr lang="en-US" altLang="cs-CZ" sz="2000" dirty="0" smtClean="0"/>
              <a:t>Authorize </a:t>
            </a:r>
            <a:r>
              <a:rPr lang="en-US" altLang="cs-CZ" sz="2000" dirty="0"/>
              <a:t>only professionals to transact and manage the risks, as well as to process, report, control, and audit derivatives </a:t>
            </a:r>
            <a:r>
              <a:rPr lang="en-US" altLang="cs-CZ" sz="2000" dirty="0" smtClean="0"/>
              <a:t>activities</a:t>
            </a:r>
            <a:endParaRPr lang="cs-CZ" altLang="cs-CZ" sz="2000" dirty="0" smtClean="0"/>
          </a:p>
          <a:p>
            <a:endParaRPr lang="en-US" altLang="cs-CZ" sz="1800" dirty="0"/>
          </a:p>
          <a:p>
            <a:r>
              <a:rPr lang="en-US" altLang="cs-CZ" sz="2000" dirty="0" smtClean="0"/>
              <a:t>Establish </a:t>
            </a:r>
            <a:r>
              <a:rPr lang="en-US" altLang="cs-CZ" sz="2000" dirty="0"/>
              <a:t>management information systems to measure, manage, and report the risks of derivatives </a:t>
            </a:r>
            <a:r>
              <a:rPr lang="en-US" altLang="cs-CZ" sz="2000" dirty="0" smtClean="0"/>
              <a:t>activities</a:t>
            </a:r>
            <a:endParaRPr lang="cs-CZ" altLang="cs-CZ" sz="2000" dirty="0" smtClean="0"/>
          </a:p>
          <a:p>
            <a:endParaRPr lang="en-US" altLang="cs-CZ" sz="1400" dirty="0"/>
          </a:p>
          <a:p>
            <a:r>
              <a:rPr lang="en-US" altLang="cs-CZ" sz="2000" dirty="0" smtClean="0"/>
              <a:t>Voluntarily </a:t>
            </a:r>
            <a:r>
              <a:rPr lang="en-US" altLang="cs-CZ" sz="2000" dirty="0"/>
              <a:t>adopt accounting and disclosure practices for international harmonization and greater transparency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92688" cy="507703"/>
          </a:xfrm>
        </p:spPr>
        <p:txBody>
          <a:bodyPr/>
          <a:lstStyle/>
          <a:p>
            <a:r>
              <a:rPr lang="en-US" b="1" dirty="0"/>
              <a:t>G30 Global Derivatives Study Group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Short-Term International Asset and Liability Management</a:t>
            </a:r>
            <a:endParaRPr lang="en-US" altLang="cs-CZ" sz="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56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0825" y="1059582"/>
            <a:ext cx="8686800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4000" b="1" i="1" dirty="0" smtClean="0">
                <a:solidFill>
                  <a:srgbClr val="00544D"/>
                </a:solidFill>
                <a:latin typeface="+mj-lt"/>
              </a:rPr>
              <a:t>THANK YOU FOR YOUR ATTENTION</a:t>
            </a:r>
            <a:r>
              <a:rPr lang="cs-CZ" altLang="cs-CZ" sz="4000" b="1" i="1" dirty="0" smtClean="0">
                <a:solidFill>
                  <a:srgbClr val="00544D"/>
                </a:solidFill>
                <a:latin typeface="Arial" panose="020B0604020202020204" pitchFamily="34" charset="0"/>
              </a:rPr>
              <a:t/>
            </a:r>
            <a:br>
              <a:rPr lang="cs-CZ" altLang="cs-CZ" sz="4000" b="1" i="1" dirty="0" smtClean="0">
                <a:solidFill>
                  <a:srgbClr val="00544D"/>
                </a:solidFill>
                <a:latin typeface="Arial" panose="020B0604020202020204" pitchFamily="34" charset="0"/>
              </a:rPr>
            </a:br>
            <a:r>
              <a:rPr lang="cs-CZ" altLang="cs-CZ" sz="4000" b="1" i="1" dirty="0" smtClean="0">
                <a:solidFill>
                  <a:srgbClr val="00544D"/>
                </a:solidFill>
                <a:latin typeface="Arial" panose="020B0604020202020204" pitchFamily="34" charset="0"/>
              </a:rPr>
              <a:t/>
            </a:r>
            <a:br>
              <a:rPr lang="cs-CZ" altLang="cs-CZ" sz="4000" b="1" i="1" dirty="0" smtClean="0">
                <a:solidFill>
                  <a:srgbClr val="00544D"/>
                </a:solidFill>
                <a:latin typeface="Arial" panose="020B0604020202020204" pitchFamily="34" charset="0"/>
              </a:rPr>
            </a:br>
            <a:r>
              <a:rPr lang="cs-CZ" altLang="cs-CZ" sz="4000" b="1" i="1" dirty="0" smtClean="0">
                <a:solidFill>
                  <a:srgbClr val="00544D"/>
                </a:solidFill>
                <a:latin typeface="Wingdings" panose="05000000000000000000" pitchFamily="2" charset="2"/>
              </a:rPr>
              <a:t>J</a:t>
            </a:r>
            <a:endParaRPr lang="cs-CZ" altLang="cs-CZ" sz="4000" b="1" i="1" dirty="0" smtClean="0">
              <a:solidFill>
                <a:srgbClr val="00544D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7638" y="1706661"/>
            <a:ext cx="8686800" cy="288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400" i="1" dirty="0" smtClean="0">
                <a:solidFill>
                  <a:srgbClr val="00544D"/>
                </a:solidFill>
                <a:latin typeface="Arial" panose="020B0604020202020204" pitchFamily="34" charset="0"/>
              </a:rPr>
              <a:t/>
            </a:r>
            <a:br>
              <a:rPr lang="cs-CZ" altLang="cs-CZ" sz="2400" i="1" dirty="0" smtClean="0">
                <a:solidFill>
                  <a:srgbClr val="00544D"/>
                </a:solidFill>
                <a:latin typeface="Arial" panose="020B0604020202020204" pitchFamily="34" charset="0"/>
              </a:rPr>
            </a:br>
            <a:r>
              <a:rPr lang="cs-CZ" altLang="cs-CZ" sz="2400" i="1" dirty="0" smtClean="0">
                <a:solidFill>
                  <a:srgbClr val="00544D"/>
                </a:solidFill>
                <a:latin typeface="Arial" panose="020B0604020202020204" pitchFamily="34" charset="0"/>
              </a:rPr>
              <a:t>        </a:t>
            </a:r>
            <a:endParaRPr lang="cs-CZ" altLang="cs-CZ" sz="2400" i="1" dirty="0" smtClean="0">
              <a:solidFill>
                <a:srgbClr val="00544D"/>
              </a:solidFill>
              <a:latin typeface="+mn-lt"/>
            </a:endParaRPr>
          </a:p>
        </p:txBody>
      </p:sp>
      <p:sp>
        <p:nvSpPr>
          <p:cNvPr id="6" name="Obdélník 5"/>
          <p:cNvSpPr/>
          <p:nvPr/>
        </p:nvSpPr>
        <p:spPr>
          <a:xfrm flipV="1">
            <a:off x="7827217" y="195014"/>
            <a:ext cx="1224136" cy="8645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rev="1"/>
      <p:bldP spid="4" grpId="0" build="allAtOnce" rev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5" y="987574"/>
            <a:ext cx="7992889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cs-CZ" sz="2000" dirty="0"/>
              <a:t>Determine the firm’s overall financial </a:t>
            </a:r>
            <a:r>
              <a:rPr lang="en-US" altLang="cs-CZ" sz="2000" dirty="0" smtClean="0"/>
              <a:t>goals</a:t>
            </a:r>
            <a:endParaRPr lang="cs-CZ" altLang="cs-CZ" sz="2000" dirty="0" smtClean="0"/>
          </a:p>
          <a:p>
            <a:endParaRPr lang="en-US" altLang="cs-CZ" sz="2000" dirty="0"/>
          </a:p>
          <a:p>
            <a:r>
              <a:rPr lang="en-US" altLang="cs-CZ" sz="2000" dirty="0"/>
              <a:t>Manage the risks of domestic and international </a:t>
            </a:r>
            <a:r>
              <a:rPr lang="en-US" altLang="cs-CZ" sz="2000" dirty="0" smtClean="0"/>
              <a:t>transactions</a:t>
            </a:r>
            <a:endParaRPr lang="cs-CZ" altLang="cs-CZ" sz="2000" dirty="0" smtClean="0"/>
          </a:p>
          <a:p>
            <a:endParaRPr lang="en-US" altLang="cs-CZ" sz="2000" dirty="0"/>
          </a:p>
          <a:p>
            <a:r>
              <a:rPr lang="en-US" altLang="cs-CZ" sz="2000" dirty="0"/>
              <a:t>Arrange financing for domestic and international </a:t>
            </a:r>
            <a:r>
              <a:rPr lang="en-US" altLang="cs-CZ" sz="2000" dirty="0" smtClean="0"/>
              <a:t>trade</a:t>
            </a:r>
            <a:endParaRPr lang="cs-CZ" altLang="cs-CZ" sz="2000" dirty="0" smtClean="0"/>
          </a:p>
          <a:p>
            <a:endParaRPr lang="en-US" altLang="cs-CZ" sz="2000" dirty="0"/>
          </a:p>
          <a:p>
            <a:r>
              <a:rPr lang="en-US" altLang="cs-CZ" sz="2000" dirty="0"/>
              <a:t>Consolidate and manage the financial flows of the </a:t>
            </a:r>
            <a:r>
              <a:rPr lang="en-US" altLang="cs-CZ" sz="2000" dirty="0" smtClean="0"/>
              <a:t>firm</a:t>
            </a:r>
            <a:endParaRPr lang="cs-CZ" altLang="cs-CZ" sz="2000" dirty="0" smtClean="0"/>
          </a:p>
          <a:p>
            <a:endParaRPr lang="cs-CZ" altLang="cs-CZ" sz="2000" dirty="0" smtClean="0"/>
          </a:p>
          <a:p>
            <a:r>
              <a:rPr lang="en-US" altLang="cs-CZ" sz="2000" dirty="0" smtClean="0"/>
              <a:t>Identify</a:t>
            </a:r>
            <a:r>
              <a:rPr lang="en-US" altLang="cs-CZ" sz="2000" dirty="0"/>
              <a:t>, measure, and manage the firm’s risk exposures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92688" cy="507703"/>
          </a:xfrm>
        </p:spPr>
        <p:txBody>
          <a:bodyPr/>
          <a:lstStyle/>
          <a:p>
            <a:r>
              <a:rPr lang="en-US" b="1" dirty="0" smtClean="0"/>
              <a:t>Functions of the </a:t>
            </a:r>
            <a:r>
              <a:rPr lang="cs-CZ" b="1" dirty="0" smtClean="0"/>
              <a:t>M</a:t>
            </a:r>
            <a:r>
              <a:rPr lang="en-US" b="1" dirty="0" err="1" smtClean="0"/>
              <a:t>odern</a:t>
            </a:r>
            <a:r>
              <a:rPr lang="en-US" b="1" dirty="0" smtClean="0"/>
              <a:t> </a:t>
            </a:r>
            <a:r>
              <a:rPr lang="cs-CZ" b="1" dirty="0" smtClean="0"/>
              <a:t>T</a:t>
            </a:r>
            <a:r>
              <a:rPr lang="en-US" b="1" dirty="0" err="1" smtClean="0"/>
              <a:t>reasury</a:t>
            </a:r>
            <a:r>
              <a:rPr lang="en-US" b="1" dirty="0" smtClean="0"/>
              <a:t> </a:t>
            </a:r>
            <a:r>
              <a:rPr lang="cs-CZ" b="1" dirty="0" smtClean="0"/>
              <a:t>D</a:t>
            </a:r>
            <a:r>
              <a:rPr lang="en-US" b="1" dirty="0" err="1" smtClean="0"/>
              <a:t>ivision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Short-Term International Asset and Liability Management</a:t>
            </a:r>
            <a:endParaRPr lang="en-US" altLang="cs-CZ" sz="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11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b="1" dirty="0" smtClean="0"/>
              <a:t>T</a:t>
            </a:r>
            <a:r>
              <a:rPr lang="en-US" b="1" dirty="0" err="1" smtClean="0"/>
              <a:t>reasury</a:t>
            </a:r>
            <a:r>
              <a:rPr lang="en-US" b="1" dirty="0" smtClean="0"/>
              <a:t> in </a:t>
            </a:r>
            <a:r>
              <a:rPr lang="cs-CZ" b="1" dirty="0" smtClean="0"/>
              <a:t>C</a:t>
            </a:r>
            <a:r>
              <a:rPr lang="en-US" b="1" dirty="0" err="1" smtClean="0"/>
              <a:t>orporate</a:t>
            </a:r>
            <a:r>
              <a:rPr lang="en-US" b="1" dirty="0" smtClean="0"/>
              <a:t> </a:t>
            </a:r>
            <a:r>
              <a:rPr lang="cs-CZ" b="1" dirty="0" smtClean="0"/>
              <a:t>O</a:t>
            </a:r>
            <a:r>
              <a:rPr lang="en-US" b="1" dirty="0" err="1" smtClean="0"/>
              <a:t>rganizational</a:t>
            </a:r>
            <a:r>
              <a:rPr lang="en-US" b="1" dirty="0" smtClean="0"/>
              <a:t> </a:t>
            </a:r>
            <a:r>
              <a:rPr lang="cs-CZ" b="1" dirty="0" smtClean="0"/>
              <a:t>S</a:t>
            </a:r>
            <a:r>
              <a:rPr lang="en-US" b="1" dirty="0" err="1" smtClean="0"/>
              <a:t>tructure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Short-Term International Asset and Liability Management</a:t>
            </a:r>
            <a:endParaRPr lang="en-US" altLang="cs-CZ" sz="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4671785"/>
              </p:ext>
            </p:extLst>
          </p:nvPr>
        </p:nvGraphicFramePr>
        <p:xfrm>
          <a:off x="1115616" y="771550"/>
          <a:ext cx="5904656" cy="388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Organization Chart" r:id="rId5" imgW="4806720" imgH="2997000" progId="OrgPlusWOPX.4">
                  <p:embed/>
                </p:oleObj>
              </mc:Choice>
              <mc:Fallback>
                <p:oleObj name="Organization Chart" r:id="rId5" imgW="4806720" imgH="2997000" progId="OrgPlusWOPX.4">
                  <p:embed/>
                  <p:pic>
                    <p:nvPicPr>
                      <p:cNvPr id="12294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771550"/>
                        <a:ext cx="5904656" cy="38884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041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en-US" b="1" dirty="0" smtClean="0"/>
              <a:t>Treasury </a:t>
            </a:r>
            <a:r>
              <a:rPr lang="cs-CZ" b="1" dirty="0" smtClean="0"/>
              <a:t>A</a:t>
            </a:r>
            <a:r>
              <a:rPr lang="en-US" b="1" dirty="0" err="1" smtClean="0"/>
              <a:t>reas</a:t>
            </a:r>
            <a:r>
              <a:rPr lang="en-US" b="1" dirty="0" smtClean="0"/>
              <a:t> of </a:t>
            </a:r>
            <a:r>
              <a:rPr lang="cs-CZ" b="1" dirty="0" smtClean="0"/>
              <a:t>R</a:t>
            </a:r>
            <a:r>
              <a:rPr lang="en-US" b="1" dirty="0" err="1" smtClean="0"/>
              <a:t>esponsibility</a:t>
            </a:r>
            <a:r>
              <a:rPr lang="en-US" b="1" dirty="0" smtClean="0"/>
              <a:t> (2017)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Short-Term International Asset and Liability Management</a:t>
            </a:r>
            <a:endParaRPr lang="en-US" altLang="cs-CZ" sz="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4"/>
          <a:srcRect r="4343"/>
          <a:stretch/>
        </p:blipFill>
        <p:spPr>
          <a:xfrm>
            <a:off x="107504" y="831084"/>
            <a:ext cx="8842032" cy="3828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70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5" y="1059582"/>
            <a:ext cx="7776865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cs-CZ" sz="2000" dirty="0"/>
              <a:t>Identify the firm’s core competencies and potential growth </a:t>
            </a:r>
            <a:r>
              <a:rPr lang="en-US" altLang="cs-CZ" sz="2000" dirty="0" smtClean="0"/>
              <a:t>opportunities</a:t>
            </a:r>
            <a:endParaRPr lang="cs-CZ" altLang="cs-CZ" sz="2000" dirty="0" smtClean="0"/>
          </a:p>
          <a:p>
            <a:endParaRPr lang="en-US" altLang="cs-CZ" sz="2000" dirty="0"/>
          </a:p>
          <a:p>
            <a:r>
              <a:rPr lang="en-US" altLang="cs-CZ" sz="2000" dirty="0"/>
              <a:t>Evaluate the business environment within which the firm </a:t>
            </a:r>
            <a:r>
              <a:rPr lang="en-US" altLang="cs-CZ" sz="2000" dirty="0" smtClean="0"/>
              <a:t>operates</a:t>
            </a:r>
            <a:endParaRPr lang="cs-CZ" altLang="cs-CZ" sz="2000" dirty="0" smtClean="0"/>
          </a:p>
          <a:p>
            <a:endParaRPr lang="en-US" altLang="cs-CZ" sz="2000" dirty="0"/>
          </a:p>
          <a:p>
            <a:r>
              <a:rPr lang="en-US" altLang="cs-CZ" sz="2000" dirty="0"/>
              <a:t>Formulate a comprehensive strategic plan for turning the firm’s core competencies into sustainable competitive </a:t>
            </a:r>
            <a:r>
              <a:rPr lang="en-US" altLang="cs-CZ" sz="2000" dirty="0" smtClean="0"/>
              <a:t>advantages</a:t>
            </a:r>
            <a:endParaRPr lang="cs-CZ" altLang="cs-CZ" sz="2000" dirty="0" smtClean="0"/>
          </a:p>
          <a:p>
            <a:endParaRPr lang="en-US" altLang="cs-CZ" sz="2000" dirty="0"/>
          </a:p>
          <a:p>
            <a:r>
              <a:rPr lang="en-US" altLang="cs-CZ" sz="2000" dirty="0"/>
              <a:t>Develop robust processes for implementing the strategic business plan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92688" cy="507703"/>
          </a:xfrm>
        </p:spPr>
        <p:txBody>
          <a:bodyPr/>
          <a:lstStyle/>
          <a:p>
            <a:r>
              <a:rPr lang="en-US" b="1" dirty="0"/>
              <a:t>Setting </a:t>
            </a:r>
            <a:r>
              <a:rPr lang="cs-CZ" b="1" dirty="0" smtClean="0"/>
              <a:t>F</a:t>
            </a:r>
            <a:r>
              <a:rPr lang="en-US" b="1" dirty="0" err="1" smtClean="0"/>
              <a:t>inancial</a:t>
            </a:r>
            <a:r>
              <a:rPr lang="en-US" b="1" dirty="0" smtClean="0"/>
              <a:t> </a:t>
            </a:r>
            <a:r>
              <a:rPr lang="cs-CZ" b="1" dirty="0" smtClean="0"/>
              <a:t>G</a:t>
            </a:r>
            <a:r>
              <a:rPr lang="en-US" b="1" dirty="0" err="1" smtClean="0"/>
              <a:t>oals</a:t>
            </a:r>
            <a:r>
              <a:rPr lang="en-US" b="1" dirty="0" smtClean="0"/>
              <a:t> </a:t>
            </a:r>
            <a:r>
              <a:rPr lang="en-US" b="1" dirty="0"/>
              <a:t>and </a:t>
            </a:r>
            <a:r>
              <a:rPr lang="cs-CZ" b="1" dirty="0" smtClean="0"/>
              <a:t>S</a:t>
            </a:r>
            <a:r>
              <a:rPr lang="en-US" b="1" dirty="0" err="1" smtClean="0"/>
              <a:t>trategies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Short-Term International Asset and Liability Management</a:t>
            </a:r>
            <a:endParaRPr lang="en-US" altLang="cs-CZ" sz="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46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en-US" b="1" dirty="0" smtClean="0"/>
              <a:t>Treasury </a:t>
            </a:r>
            <a:r>
              <a:rPr lang="cs-CZ" b="1" dirty="0" smtClean="0"/>
              <a:t>P</a:t>
            </a:r>
            <a:r>
              <a:rPr lang="en-US" b="1" dirty="0" err="1" smtClean="0"/>
              <a:t>riorities</a:t>
            </a:r>
            <a:r>
              <a:rPr lang="en-US" b="1" dirty="0" smtClean="0"/>
              <a:t> over the </a:t>
            </a:r>
            <a:r>
              <a:rPr lang="cs-CZ" b="1" dirty="0" smtClean="0"/>
              <a:t>N</a:t>
            </a:r>
            <a:r>
              <a:rPr lang="en-US" b="1" dirty="0" err="1" smtClean="0"/>
              <a:t>ext</a:t>
            </a:r>
            <a:r>
              <a:rPr lang="en-US" b="1" dirty="0" smtClean="0"/>
              <a:t> </a:t>
            </a:r>
            <a:r>
              <a:rPr lang="cs-CZ" b="1" dirty="0" smtClean="0"/>
              <a:t>T</a:t>
            </a:r>
            <a:r>
              <a:rPr lang="en-US" b="1" dirty="0" smtClean="0"/>
              <a:t>wo </a:t>
            </a:r>
            <a:r>
              <a:rPr lang="cs-CZ" b="1" dirty="0" smtClean="0"/>
              <a:t>Y</a:t>
            </a:r>
            <a:r>
              <a:rPr lang="en-US" b="1" dirty="0" smtClean="0"/>
              <a:t>ears (2017)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Short-Term International Asset and Liability Management</a:t>
            </a:r>
            <a:endParaRPr lang="en-US" altLang="cs-CZ" sz="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4"/>
          <a:srcRect r="13465"/>
          <a:stretch/>
        </p:blipFill>
        <p:spPr>
          <a:xfrm>
            <a:off x="187857" y="1107313"/>
            <a:ext cx="8877225" cy="347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72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40480" y="2067694"/>
            <a:ext cx="7776865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800" b="1" dirty="0" smtClean="0"/>
              <a:t>???</a:t>
            </a:r>
            <a:r>
              <a:rPr lang="en-US" sz="2800" b="1" dirty="0" smtClean="0"/>
              <a:t>Why </a:t>
            </a:r>
            <a:r>
              <a:rPr lang="cs-CZ" sz="2800" b="1" dirty="0"/>
              <a:t>T</a:t>
            </a:r>
            <a:r>
              <a:rPr lang="en-US" sz="2800" b="1" dirty="0" err="1"/>
              <a:t>reasury</a:t>
            </a:r>
            <a:r>
              <a:rPr lang="en-US" sz="2800" b="1" dirty="0"/>
              <a:t> </a:t>
            </a:r>
            <a:r>
              <a:rPr lang="cs-CZ" sz="2800" b="1" dirty="0"/>
              <a:t>G</a:t>
            </a:r>
            <a:r>
              <a:rPr lang="en-US" sz="2800" b="1" dirty="0" err="1"/>
              <a:t>oes</a:t>
            </a:r>
            <a:r>
              <a:rPr lang="en-US" sz="2800" b="1" dirty="0"/>
              <a:t> for </a:t>
            </a:r>
            <a:r>
              <a:rPr lang="cs-CZ" sz="2800" b="1" dirty="0"/>
              <a:t>C</a:t>
            </a:r>
            <a:r>
              <a:rPr lang="en-US" sz="2800" b="1" dirty="0" err="1"/>
              <a:t>entralization</a:t>
            </a:r>
            <a:r>
              <a:rPr lang="en-US" sz="2800" b="1" dirty="0" smtClean="0"/>
              <a:t>?</a:t>
            </a:r>
            <a:r>
              <a:rPr lang="cs-CZ" sz="2800" b="1" dirty="0" smtClean="0"/>
              <a:t>??</a:t>
            </a:r>
            <a:endParaRPr lang="en-US" altLang="cs-CZ" sz="2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92688" cy="507703"/>
          </a:xfrm>
        </p:spPr>
        <p:txBody>
          <a:bodyPr/>
          <a:lstStyle/>
          <a:p>
            <a:r>
              <a:rPr lang="cs-CZ" b="1" dirty="0" err="1" smtClean="0"/>
              <a:t>Questions</a:t>
            </a:r>
            <a:r>
              <a:rPr lang="cs-CZ" b="1" dirty="0" smtClean="0"/>
              <a:t> and </a:t>
            </a:r>
            <a:r>
              <a:rPr lang="cs-CZ" b="1" dirty="0" err="1" smtClean="0"/>
              <a:t>Applications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Short-Term International Asset and Liability Management</a:t>
            </a:r>
            <a:endParaRPr lang="en-US" altLang="cs-CZ" sz="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72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5" y="987574"/>
            <a:ext cx="7776865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cs-CZ" sz="2000" dirty="0" smtClean="0"/>
              <a:t>Globalization</a:t>
            </a:r>
          </a:p>
          <a:p>
            <a:pPr lvl="1"/>
            <a:r>
              <a:rPr lang="en-US" altLang="cs-CZ" sz="1800" dirty="0"/>
              <a:t>Operating in multiple countries increases the number of company accounts, currencies used, customers and suppliers, which in turn creates complexity, exacerbates fragmentation and decreases transparency. </a:t>
            </a:r>
            <a:endParaRPr lang="cs-CZ" altLang="cs-CZ" sz="1800" dirty="0" smtClean="0"/>
          </a:p>
          <a:p>
            <a:pPr lvl="1"/>
            <a:r>
              <a:rPr lang="cs-CZ" altLang="cs-CZ" sz="1800" dirty="0" smtClean="0"/>
              <a:t>T</a:t>
            </a:r>
            <a:r>
              <a:rPr lang="en-US" altLang="cs-CZ" sz="1800" dirty="0" err="1" smtClean="0"/>
              <a:t>hrough</a:t>
            </a:r>
            <a:r>
              <a:rPr lang="en-US" altLang="cs-CZ" sz="1800" dirty="0" smtClean="0"/>
              <a:t> </a:t>
            </a:r>
            <a:r>
              <a:rPr lang="en-US" altLang="cs-CZ" sz="1800" dirty="0"/>
              <a:t>treasury centralization, companies hope to gain better overview of their cash and liquidity </a:t>
            </a:r>
            <a:r>
              <a:rPr lang="en-US" altLang="cs-CZ" sz="1800" dirty="0" smtClean="0"/>
              <a:t>positions</a:t>
            </a:r>
            <a:r>
              <a:rPr lang="cs-CZ" altLang="cs-CZ" sz="1800" dirty="0" smtClean="0"/>
              <a:t>.</a:t>
            </a:r>
            <a:endParaRPr lang="en-US" altLang="cs-CZ" sz="1800" dirty="0"/>
          </a:p>
          <a:p>
            <a:pPr lvl="1"/>
            <a:endParaRPr lang="en-US" altLang="cs-CZ" sz="1200" dirty="0" smtClean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92688" cy="507703"/>
          </a:xfrm>
        </p:spPr>
        <p:txBody>
          <a:bodyPr/>
          <a:lstStyle/>
          <a:p>
            <a:r>
              <a:rPr lang="en-US" b="1" dirty="0" smtClean="0"/>
              <a:t>Why </a:t>
            </a:r>
            <a:r>
              <a:rPr lang="cs-CZ" b="1" dirty="0" smtClean="0"/>
              <a:t>T</a:t>
            </a:r>
            <a:r>
              <a:rPr lang="en-US" b="1" dirty="0" err="1" smtClean="0"/>
              <a:t>reasury</a:t>
            </a:r>
            <a:r>
              <a:rPr lang="en-US" b="1" dirty="0" smtClean="0"/>
              <a:t> </a:t>
            </a:r>
            <a:r>
              <a:rPr lang="cs-CZ" b="1" dirty="0"/>
              <a:t>G</a:t>
            </a:r>
            <a:r>
              <a:rPr lang="en-US" b="1" dirty="0" err="1" smtClean="0"/>
              <a:t>oes</a:t>
            </a:r>
            <a:r>
              <a:rPr lang="en-US" b="1" dirty="0" smtClean="0"/>
              <a:t> for </a:t>
            </a:r>
            <a:r>
              <a:rPr lang="cs-CZ" b="1" dirty="0" smtClean="0"/>
              <a:t>C</a:t>
            </a:r>
            <a:r>
              <a:rPr lang="en-US" b="1" dirty="0" err="1" smtClean="0"/>
              <a:t>entralization</a:t>
            </a:r>
            <a:r>
              <a:rPr lang="en-US" b="1" dirty="0" smtClean="0"/>
              <a:t>?</a:t>
            </a:r>
            <a:r>
              <a:rPr lang="cs-CZ" b="1" dirty="0" smtClean="0"/>
              <a:t> (1)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51720" y="4731990"/>
            <a:ext cx="4968552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Short-Term International Asset and Liability Management</a:t>
            </a:r>
            <a:endParaRPr lang="en-US" altLang="cs-CZ" sz="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69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23086</TotalTime>
  <Words>1203</Words>
  <Application>Microsoft Office PowerPoint</Application>
  <PresentationFormat>Předvádění na obrazovce (16:9)</PresentationFormat>
  <Paragraphs>242</Paragraphs>
  <Slides>25</Slides>
  <Notes>23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Calibri</vt:lpstr>
      <vt:lpstr>Times New Roman</vt:lpstr>
      <vt:lpstr>Wingdings</vt:lpstr>
      <vt:lpstr>SLU</vt:lpstr>
      <vt:lpstr>Organization Chart</vt:lpstr>
      <vt:lpstr>Short-Term International Asset and Liability Management</vt:lpstr>
      <vt:lpstr>Treasury Management</vt:lpstr>
      <vt:lpstr>Functions of the Modern Treasury Division</vt:lpstr>
      <vt:lpstr>Treasury in Corporate Organizational Structure</vt:lpstr>
      <vt:lpstr>Treasury Areas of Responsibility (2017)</vt:lpstr>
      <vt:lpstr>Setting Financial Goals and Strategies</vt:lpstr>
      <vt:lpstr>Treasury Priorities over the Next Two Years (2017)</vt:lpstr>
      <vt:lpstr>Questions and Applications</vt:lpstr>
      <vt:lpstr>Why Treasury Goes for Centralization? (1)</vt:lpstr>
      <vt:lpstr>Why Treasury Goes for Centralization? (2)</vt:lpstr>
      <vt:lpstr>Why Treasury Goes for Centralization?</vt:lpstr>
      <vt:lpstr>Treasury: From „Execution Factory“ to Strategic Resource</vt:lpstr>
      <vt:lpstr>Managing International Trade</vt:lpstr>
      <vt:lpstr>Managing the Risks of International Shipments</vt:lpstr>
      <vt:lpstr>International Payment Methods</vt:lpstr>
      <vt:lpstr>International Payment Methods</vt:lpstr>
      <vt:lpstr>The Risks of International Payment Methods</vt:lpstr>
      <vt:lpstr>Managing Multinational Cash Flows</vt:lpstr>
      <vt:lpstr>A Five-Step Currency Risk Management Program</vt:lpstr>
      <vt:lpstr>Setting a Risk Management Policy</vt:lpstr>
      <vt:lpstr>Market-Based Exchange Rate Forecasting</vt:lpstr>
      <vt:lpstr>Model-Based Exchange Rate Forecasting</vt:lpstr>
      <vt:lpstr>G30 Global Derivatives Study Group</vt:lpstr>
      <vt:lpstr>G30 Global Derivatives Study Group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simakova</cp:lastModifiedBy>
  <cp:revision>407</cp:revision>
  <dcterms:created xsi:type="dcterms:W3CDTF">2016-07-06T15:42:34Z</dcterms:created>
  <dcterms:modified xsi:type="dcterms:W3CDTF">2020-12-23T06:14:28Z</dcterms:modified>
</cp:coreProperties>
</file>